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 Th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Thin-regular.fntdata"/><Relationship Id="rId25" Type="http://schemas.openxmlformats.org/officeDocument/2006/relationships/slide" Target="slides/slide21.xml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bold.fntdata"/><Relationship Id="rId12" Type="http://schemas.openxmlformats.org/officeDocument/2006/relationships/slide" Target="slides/slide8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1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33bfa97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33bfa97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28bd66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28bd66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428bd666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428bd66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33bfa97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33bfa97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6a80ed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66a80ed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428bd666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428bd666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428bd666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428bd666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33bfa97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33bfa97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33bfa97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33bfa97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33bfa97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33bfa97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b7ce5d5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b7ce5d5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33bfa97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33bfa97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7ce5d53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b7ce5d53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7ce5d53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7ce5d53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7ce5d5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7ce5d5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28bd66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428bd66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28bd66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28bd66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428bd666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428bd666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6a80ed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6a80ed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6a80ed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6a80ed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25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Decrease </a:t>
            </a: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How to make your code faster?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Fichier:Python-logo-notext.svg — Wikipédia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663" y="337675"/>
            <a:ext cx="1298674" cy="12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00" y="3648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Classic</a:t>
            </a: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950" y="2800286"/>
            <a:ext cx="1839999" cy="961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 file format - Free interface icons"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07" y="3097569"/>
            <a:ext cx="366799" cy="36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875825" y="3097525"/>
            <a:ext cx="922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main.py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3" name="Google Shape;113;p22"/>
          <p:cNvCxnSpPr>
            <a:endCxn id="110" idx="1"/>
          </p:cNvCxnSpPr>
          <p:nvPr/>
        </p:nvCxnSpPr>
        <p:spPr>
          <a:xfrm flipH="1" rot="10800000">
            <a:off x="1816650" y="3280973"/>
            <a:ext cx="3813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825" y="2800286"/>
            <a:ext cx="1839999" cy="96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2"/>
          <p:cNvCxnSpPr>
            <a:endCxn id="114" idx="1"/>
          </p:cNvCxnSpPr>
          <p:nvPr/>
        </p:nvCxnSpPr>
        <p:spPr>
          <a:xfrm flipH="1" rot="10800000">
            <a:off x="4037925" y="3280973"/>
            <a:ext cx="4779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700" y="2800273"/>
            <a:ext cx="1839999" cy="96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2"/>
          <p:cNvCxnSpPr/>
          <p:nvPr/>
        </p:nvCxnSpPr>
        <p:spPr>
          <a:xfrm flipH="1" rot="10800000">
            <a:off x="6355825" y="3280360"/>
            <a:ext cx="4779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311700" y="3648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Classic</a:t>
            </a: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869900" y="3177075"/>
            <a:ext cx="54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screen of HTOP with threads and cores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11700" y="600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Parallel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PY file format - Free interface icons"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032" y="3060319"/>
            <a:ext cx="366799" cy="36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2021550" y="3060275"/>
            <a:ext cx="922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main.py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300" y="1677373"/>
            <a:ext cx="1839999" cy="96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4"/>
          <p:cNvCxnSpPr>
            <a:endCxn id="131" idx="1"/>
          </p:cNvCxnSpPr>
          <p:nvPr/>
        </p:nvCxnSpPr>
        <p:spPr>
          <a:xfrm flipH="1" rot="10800000">
            <a:off x="3063000" y="2158060"/>
            <a:ext cx="3813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975" y="1709161"/>
            <a:ext cx="1839999" cy="96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4"/>
          <p:cNvCxnSpPr>
            <a:endCxn id="133" idx="1"/>
          </p:cNvCxnSpPr>
          <p:nvPr/>
        </p:nvCxnSpPr>
        <p:spPr>
          <a:xfrm flipH="1" rot="10800000">
            <a:off x="5306675" y="2189848"/>
            <a:ext cx="3813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300" y="2642698"/>
            <a:ext cx="1839999" cy="96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4"/>
          <p:cNvCxnSpPr>
            <a:endCxn id="135" idx="1"/>
          </p:cNvCxnSpPr>
          <p:nvPr/>
        </p:nvCxnSpPr>
        <p:spPr>
          <a:xfrm flipH="1" rot="10800000">
            <a:off x="3063000" y="3123385"/>
            <a:ext cx="3813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600" y="2672098"/>
            <a:ext cx="1839999" cy="96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4"/>
          <p:cNvCxnSpPr>
            <a:endCxn id="137" idx="1"/>
          </p:cNvCxnSpPr>
          <p:nvPr/>
        </p:nvCxnSpPr>
        <p:spPr>
          <a:xfrm flipH="1" rot="10800000">
            <a:off x="5284300" y="3152785"/>
            <a:ext cx="3813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300" y="3711573"/>
            <a:ext cx="1839999" cy="96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4"/>
          <p:cNvCxnSpPr>
            <a:endCxn id="139" idx="1"/>
          </p:cNvCxnSpPr>
          <p:nvPr/>
        </p:nvCxnSpPr>
        <p:spPr>
          <a:xfrm flipH="1" rot="10800000">
            <a:off x="3063000" y="4192260"/>
            <a:ext cx="3813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600" y="3740973"/>
            <a:ext cx="1839999" cy="96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4"/>
          <p:cNvCxnSpPr>
            <a:endCxn id="141" idx="1"/>
          </p:cNvCxnSpPr>
          <p:nvPr/>
        </p:nvCxnSpPr>
        <p:spPr>
          <a:xfrm flipH="1" rot="10800000">
            <a:off x="5284300" y="4221660"/>
            <a:ext cx="3813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311700" y="600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Parallel</a:t>
            </a: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869900" y="3177075"/>
            <a:ext cx="54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screen of HTOP with threads and cores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367350" y="1999975"/>
            <a:ext cx="8409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1"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images </a:t>
            </a:r>
            <a:r>
              <a:rPr lang="en" sz="18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8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image_list</a:t>
            </a:r>
            <a:r>
              <a:rPr lang="en" sz="18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preprocessed</a:t>
            </a:r>
            <a:r>
              <a:rPr b="1"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 sz="18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>
                <a:solidFill>
                  <a:srgbClr val="50FA7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preprocess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(image)</a:t>
            </a:r>
            <a:endParaRPr sz="18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clean</a:t>
            </a:r>
            <a:r>
              <a:rPr b="1"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images.</a:t>
            </a:r>
            <a:r>
              <a:rPr lang="en" sz="1800">
                <a:solidFill>
                  <a:srgbClr val="50FA7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(preprocessed</a:t>
            </a:r>
            <a:r>
              <a:rPr b="1"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img)</a:t>
            </a:r>
            <a:endParaRPr sz="18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1"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images </a:t>
            </a:r>
            <a:r>
              <a:rPr lang="en" sz="18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>
                <a:solidFill>
                  <a:srgbClr val="50FA7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preprocess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(image) </a:t>
            </a:r>
            <a:r>
              <a:rPr lang="en" sz="18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 </a:t>
            </a:r>
            <a:r>
              <a:rPr lang="en" sz="18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list]</a:t>
            </a:r>
            <a:endParaRPr sz="18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638100" y="457225"/>
            <a:ext cx="7737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Roboto Light"/>
                <a:ea typeface="Roboto Light"/>
                <a:cs typeface="Roboto Light"/>
                <a:sym typeface="Roboto Light"/>
              </a:rPr>
              <a:t>With</a:t>
            </a:r>
            <a:r>
              <a:rPr lang="en" sz="5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endParaRPr sz="54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328450" y="1985075"/>
            <a:ext cx="8409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 sz="20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0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(preprocess, image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list)</a:t>
            </a:r>
            <a:endParaRPr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 </a:t>
            </a:r>
            <a:r>
              <a:rPr lang="en" sz="20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0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(clean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iterator)</a:t>
            </a:r>
            <a:endParaRPr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 </a:t>
            </a:r>
            <a:r>
              <a:rPr lang="en" sz="20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0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20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(preprocess, image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list))</a:t>
            </a:r>
            <a:endParaRPr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638100" y="457225"/>
            <a:ext cx="7737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Roboto Light"/>
                <a:ea typeface="Roboto Light"/>
                <a:cs typeface="Roboto Light"/>
                <a:sym typeface="Roboto Light"/>
              </a:rPr>
              <a:t>With</a:t>
            </a:r>
            <a:r>
              <a:rPr b="1" lang="en" sz="5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sz="54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328450" y="1985075"/>
            <a:ext cx="840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concurrent.futures.process </a:t>
            </a:r>
            <a:r>
              <a:rPr lang="en" sz="16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ProcessPoolExecutor</a:t>
            </a:r>
            <a:endParaRPr sz="16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600">
                <a:solidFill>
                  <a:srgbClr val="50FA7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ProcessPoolExecutor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600">
                <a:solidFill>
                  <a:srgbClr val="F8958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1" lang="en" sz="1600">
                <a:solidFill>
                  <a:srgbClr val="F8958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i="1" lang="en" sz="1600">
                <a:solidFill>
                  <a:srgbClr val="F8958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workers</a:t>
            </a:r>
            <a:r>
              <a:rPr lang="en" sz="16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6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pool</a:t>
            </a:r>
            <a:r>
              <a:rPr lang="en" sz="16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image </a:t>
            </a:r>
            <a:r>
              <a:rPr lang="en" sz="16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6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(pool.</a:t>
            </a:r>
            <a:r>
              <a:rPr lang="en" sz="1600">
                <a:solidFill>
                  <a:srgbClr val="50FA7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6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preprocess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image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list))</a:t>
            </a:r>
            <a:endParaRPr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638100" y="457225"/>
            <a:ext cx="7737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Roboto Light"/>
                <a:ea typeface="Roboto Light"/>
                <a:cs typeface="Roboto Light"/>
                <a:sym typeface="Roboto Light"/>
              </a:rPr>
              <a:t>With</a:t>
            </a:r>
            <a:r>
              <a:rPr b="1" lang="en" sz="5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pool</a:t>
            </a:r>
            <a:endParaRPr sz="54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667100"/>
            <a:ext cx="8520600" cy="18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rPr>
              <a:t>How to</a:t>
            </a:r>
            <a:r>
              <a:rPr b="1" lang="en" sz="10000">
                <a:solidFill>
                  <a:srgbClr val="980000"/>
                </a:solidFill>
              </a:rPr>
              <a:t> </a:t>
            </a:r>
            <a:r>
              <a:rPr lang="en" sz="10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fail</a:t>
            </a:r>
            <a:endParaRPr sz="10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638100" y="457225"/>
            <a:ext cx="7737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How to</a:t>
            </a:r>
            <a:r>
              <a:rPr b="1" lang="en" sz="5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fail</a:t>
            </a:r>
            <a:endParaRPr sz="5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3006900" y="13041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pools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pools</a:t>
            </a:r>
            <a:endParaRPr sz="24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638100" y="457225"/>
            <a:ext cx="7737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How to</a:t>
            </a:r>
            <a:r>
              <a:rPr b="1" lang="en" sz="5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fail</a:t>
            </a:r>
            <a:endParaRPr sz="5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2200650" y="1322725"/>
            <a:ext cx="474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pools when it’s </a:t>
            </a:r>
            <a:r>
              <a:rPr lang="en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needed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068800" y="695775"/>
            <a:ext cx="50064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Roboto Light"/>
                <a:ea typeface="Roboto Light"/>
                <a:cs typeface="Roboto Light"/>
                <a:sym typeface="Roboto Light"/>
              </a:rPr>
              <a:t>Threat</a:t>
            </a:r>
            <a:r>
              <a:rPr b="1" lang="en" sz="5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400">
                <a:latin typeface="Roboto Light"/>
                <a:ea typeface="Roboto Light"/>
                <a:cs typeface="Roboto Light"/>
                <a:sym typeface="Roboto Light"/>
              </a:rPr>
              <a:t>N°1:</a:t>
            </a:r>
            <a:endParaRPr sz="54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Loops</a:t>
            </a:r>
            <a:endParaRPr sz="5400">
              <a:solidFill>
                <a:srgbClr val="98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638100" y="457225"/>
            <a:ext cx="7737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How to</a:t>
            </a:r>
            <a:r>
              <a:rPr b="1" lang="en" sz="5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fail</a:t>
            </a:r>
            <a:endParaRPr sz="5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798750" y="1347525"/>
            <a:ext cx="741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 to access to variables that are </a:t>
            </a:r>
            <a:r>
              <a:rPr lang="en" sz="2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out of the pool</a:t>
            </a:r>
            <a:endParaRPr sz="24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chier:Python-logo-notext.svg — Wikipédia"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526" y="2040125"/>
            <a:ext cx="2596950" cy="25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/>
          <p:nvPr/>
        </p:nvSpPr>
        <p:spPr>
          <a:xfrm>
            <a:off x="2422650" y="726325"/>
            <a:ext cx="42987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 Light"/>
                <a:ea typeface="Roboto Light"/>
                <a:cs typeface="Roboto Light"/>
                <a:sym typeface="Roboto Light"/>
              </a:rPr>
              <a:t>The</a:t>
            </a:r>
            <a:r>
              <a:rPr lang="en" sz="6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6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6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endParaRPr sz="6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033850" y="2495350"/>
            <a:ext cx="50763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 sz="24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sublist</a:t>
            </a:r>
            <a:r>
              <a:rPr lang="en" sz="24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for </a:t>
            </a:r>
            <a:r>
              <a:rPr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sentence </a:t>
            </a:r>
            <a:r>
              <a:rPr lang="en" sz="24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24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for </a:t>
            </a:r>
            <a:r>
              <a:rPr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word </a:t>
            </a:r>
            <a:r>
              <a:rPr lang="en" sz="24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sentence</a:t>
            </a:r>
            <a:endParaRPr sz="2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i="1" lang="en" sz="24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(word)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38100" y="457225"/>
            <a:ext cx="7737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Roboto Light"/>
                <a:ea typeface="Roboto Light"/>
                <a:cs typeface="Roboto Light"/>
                <a:sym typeface="Roboto Light"/>
              </a:rPr>
              <a:t>Worth,</a:t>
            </a:r>
            <a:r>
              <a:rPr lang="en" sz="5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5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nested </a:t>
            </a:r>
            <a:r>
              <a:rPr lang="en" sz="5400">
                <a:latin typeface="Roboto Light"/>
                <a:ea typeface="Roboto Light"/>
                <a:cs typeface="Roboto Light"/>
                <a:sym typeface="Roboto Light"/>
              </a:rPr>
              <a:t>loops</a:t>
            </a:r>
            <a:endParaRPr sz="54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357500"/>
            <a:ext cx="8520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practices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Fichier:Python-logo-notext.svg — Wikipédia"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526" y="1736250"/>
            <a:ext cx="2596950" cy="25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357500"/>
            <a:ext cx="8520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Dataframes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575" y="1367925"/>
            <a:ext cx="7312852" cy="364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229700" y="295250"/>
            <a:ext cx="8520600" cy="9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lang="en" sz="6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6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or</a:t>
            </a:r>
            <a:r>
              <a:rPr lang="en" sz="60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6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filter</a:t>
            </a:r>
            <a:endParaRPr sz="6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25" y="1397900"/>
            <a:ext cx="6059351" cy="36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98800" y="939725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step1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00">
              <a:solidFill>
                <a:srgbClr val="9580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step2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step1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9580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step3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step2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9580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result.</a:t>
            </a:r>
            <a:r>
              <a:rPr lang="en" sz="1100">
                <a:solidFill>
                  <a:srgbClr val="50FA78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(step3)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487500" y="2042475"/>
            <a:ext cx="4410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8AFF8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my_func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100">
                <a:solidFill>
                  <a:srgbClr val="F8958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step1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F8958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00">
              <a:solidFill>
                <a:srgbClr val="9580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step2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step1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9580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step3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step2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9580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step3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result_iterator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(my_func, numbers)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result_list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(result_iterator)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98800" y="2992925"/>
            <a:ext cx="3854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8AFF8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my_func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100">
                <a:solidFill>
                  <a:srgbClr val="F8958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F780B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step1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F8958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00">
              <a:solidFill>
                <a:srgbClr val="9580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step2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step1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9580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step3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step2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9580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580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step3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n" sz="1100">
                <a:solidFill>
                  <a:srgbClr val="F780B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100">
                <a:solidFill>
                  <a:srgbClr val="80FFEA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(my_func, numbers))</a:t>
            </a:r>
            <a:endParaRPr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/>
          <p:nvPr>
            <p:ph type="ctrTitle"/>
          </p:nvPr>
        </p:nvSpPr>
        <p:spPr>
          <a:xfrm>
            <a:off x="326625" y="100325"/>
            <a:ext cx="8520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How to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?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2117850"/>
            <a:ext cx="8520600" cy="9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Parallelisme</a:t>
            </a:r>
            <a:endParaRPr sz="6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0" y="3648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r>
              <a:rPr b="1" lang="en">
                <a:solidFill>
                  <a:srgbClr val="980000"/>
                </a:solidFill>
              </a:rPr>
              <a:t>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preprocessing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75" y="1309550"/>
            <a:ext cx="5175641" cy="360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