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6a80ed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6a80ed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6a80ed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66a80ed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b7ce5d53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b7ce5d5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b7ce5d53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b7ce5d53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6a80e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66a80e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7ce5d5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7ce5d5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b7ce5d5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b7ce5d5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b7ce5d53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b7ce5d53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b7ce5d53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b7ce5d53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66a80ed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66a80ed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1ac61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1ac61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b7ce5d53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b7ce5d53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b7ce5d53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b7ce5d53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b7ce5d53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b7ce5d5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7ce5d5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b7ce5d5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b7ce5d5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b7ce5d5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7ce5d53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b7ce5d53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b7ce5d5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b7ce5d5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66a80ed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66a80ed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6a80ed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66a80ed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6a80ed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6a80ed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Python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Best practices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ichier:Python-logo-notext.svg — Wikipédia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663" y="381125"/>
            <a:ext cx="1298674" cy="12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Transparent</a:t>
            </a:r>
            <a:r>
              <a:rPr lang="en"/>
              <a:t> comments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545500" y="2333500"/>
            <a:ext cx="4290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Roboto"/>
                <a:ea typeface="Roboto"/>
                <a:cs typeface="Roboto"/>
                <a:sym typeface="Roboto"/>
              </a:rPr>
              <a:t>Why </a:t>
            </a:r>
            <a:r>
              <a:rPr b="1" lang="en" sz="59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5900">
                <a:latin typeface="Roboto"/>
                <a:ea typeface="Roboto"/>
                <a:cs typeface="Roboto"/>
                <a:sym typeface="Roboto"/>
              </a:rPr>
              <a:t> What</a:t>
            </a:r>
            <a:endParaRPr sz="6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Transparent</a:t>
            </a:r>
            <a:r>
              <a:rPr lang="en"/>
              <a:t> comments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75525" y="2244150"/>
            <a:ext cx="86643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</a:rPr>
              <a:t># Put a list to string, put each letter to upper case and strip the text</a:t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list_to_string_to_uppercase_and_strip(</a:t>
            </a:r>
            <a:r>
              <a:rPr b="1" lang="en" sz="2600">
                <a:solidFill>
                  <a:srgbClr val="980000"/>
                </a:solidFill>
              </a:rPr>
              <a:t>first_name</a:t>
            </a:r>
            <a:r>
              <a:rPr b="1" lang="en" sz="2600">
                <a:solidFill>
                  <a:schemeClr val="dk1"/>
                </a:solidFill>
              </a:rPr>
              <a:t>)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</a:rPr>
              <a:t># Format the user’s </a:t>
            </a:r>
            <a:r>
              <a:rPr b="1" lang="en" sz="1700">
                <a:solidFill>
                  <a:srgbClr val="666666"/>
                </a:solidFill>
              </a:rPr>
              <a:t>first name</a:t>
            </a:r>
            <a:r>
              <a:rPr b="1" lang="en" sz="1700">
                <a:solidFill>
                  <a:srgbClr val="666666"/>
                </a:solidFill>
              </a:rPr>
              <a:t> to avoid formatting issues in the database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list_to_string_to_uppercase_and_strip(</a:t>
            </a:r>
            <a:r>
              <a:rPr b="1" lang="en" sz="2600">
                <a:solidFill>
                  <a:srgbClr val="980000"/>
                </a:solidFill>
              </a:rPr>
              <a:t>first_name</a:t>
            </a:r>
            <a:r>
              <a:rPr b="1" lang="en" sz="2600">
                <a:solidFill>
                  <a:schemeClr val="dk1"/>
                </a:solidFill>
              </a:rPr>
              <a:t>)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ctrTitle"/>
          </p:nvPr>
        </p:nvSpPr>
        <p:spPr>
          <a:xfrm>
            <a:off x="311700" y="2117850"/>
            <a:ext cx="8520600" cy="9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__init__.py </a:t>
            </a:r>
            <a:r>
              <a:rPr lang="en" sz="6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60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lder Icon | | Vector Images Icon Sign And Symbols"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600" y="456550"/>
            <a:ext cx="307151" cy="3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536025" y="350776"/>
            <a:ext cx="496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/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Y file format - Free interface icons"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232" y="1363607"/>
            <a:ext cx="366799" cy="36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983019" y="1287369"/>
            <a:ext cx="17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main.py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020175" y="1799200"/>
            <a:ext cx="1685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369700" y="2690625"/>
            <a:ext cx="1607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substraction.py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408079" y="3153200"/>
            <a:ext cx="1274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addition.py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ReadMe - Lists Featuring This Company | Crunchbase"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121" y="929046"/>
            <a:ext cx="366800" cy="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986162" y="929046"/>
            <a:ext cx="1322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README.md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older Icon | | Vector Images Icon Sign And Symbols"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235" y="3987238"/>
            <a:ext cx="334674" cy="3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910150" y="3940088"/>
            <a:ext cx="1322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assets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lder Icon | | Vector Images Icon Sign And Symbols"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222" y="1925400"/>
            <a:ext cx="334674" cy="334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912" y="2786362"/>
            <a:ext cx="366799" cy="366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912" y="3248937"/>
            <a:ext cx="366799" cy="366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 Basic Image File Icon | Windows 8 Iconset | Icons8" id="176" name="Google Shape;1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1125" y="4450288"/>
            <a:ext cx="334675" cy="3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4299600" y="4363713"/>
            <a:ext cx="1274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success.gif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369700" y="2233425"/>
            <a:ext cx="1607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__init__</a:t>
            </a:r>
            <a:r>
              <a:rPr b="1" lang="en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.py</a:t>
            </a:r>
            <a:endParaRPr b="1" sz="16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Y file format - Free interface icons"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912" y="2329162"/>
            <a:ext cx="366799" cy="36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311700" y="35750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</a:t>
            </a: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printed?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85275" y="1823200"/>
            <a:ext cx="88641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69138"/>
                </a:solidFill>
              </a:rPr>
              <a:t>''</a:t>
            </a:r>
            <a:r>
              <a:rPr lang="en" sz="1900">
                <a:solidFill>
                  <a:srgbClr val="E69138"/>
                </a:solidFill>
              </a:rPr>
              <a:t>Hey, did you know {0} was {1} at {2} but from {3} he is a {4}?</a:t>
            </a:r>
            <a:r>
              <a:rPr b="1" lang="en" sz="1900">
                <a:solidFill>
                  <a:srgbClr val="E69138"/>
                </a:solidFill>
              </a:rPr>
              <a:t>''</a:t>
            </a:r>
            <a:r>
              <a:rPr lang="en" sz="1900">
                <a:solidFill>
                  <a:srgbClr val="980000"/>
                </a:solidFill>
              </a:rPr>
              <a:t>.format</a:t>
            </a:r>
            <a:r>
              <a:rPr lang="en" sz="1900"/>
              <a:t>(user, precedent_job, </a:t>
            </a:r>
            <a:r>
              <a:rPr lang="en" sz="1900"/>
              <a:t>precedent_compamy</a:t>
            </a:r>
            <a:r>
              <a:rPr lang="en" sz="1900">
                <a:solidFill>
                  <a:schemeClr val="dk1"/>
                </a:solidFill>
              </a:rPr>
              <a:t>,</a:t>
            </a:r>
            <a:r>
              <a:rPr lang="en" sz="1900"/>
              <a:t> actual_time, new_job)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89150" y="1823200"/>
            <a:ext cx="83433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69138"/>
                </a:solidFill>
              </a:rPr>
              <a:t>f </a:t>
            </a:r>
            <a:r>
              <a:rPr b="1" lang="en" sz="1900">
                <a:solidFill>
                  <a:srgbClr val="E69138"/>
                </a:solidFill>
              </a:rPr>
              <a:t>''</a:t>
            </a:r>
            <a:r>
              <a:rPr lang="en" sz="1900">
                <a:solidFill>
                  <a:srgbClr val="E69138"/>
                </a:solidFill>
              </a:rPr>
              <a:t>Hey, did you know </a:t>
            </a:r>
            <a:r>
              <a:rPr lang="en" sz="1900">
                <a:solidFill>
                  <a:srgbClr val="980000"/>
                </a:solidFill>
              </a:rPr>
              <a:t>{user}</a:t>
            </a:r>
            <a:r>
              <a:rPr lang="en" sz="1900">
                <a:solidFill>
                  <a:srgbClr val="E69138"/>
                </a:solidFill>
              </a:rPr>
              <a:t> was </a:t>
            </a:r>
            <a:r>
              <a:rPr lang="en" sz="1900">
                <a:solidFill>
                  <a:srgbClr val="980000"/>
                </a:solidFill>
              </a:rPr>
              <a:t>{precedent_job}</a:t>
            </a:r>
            <a:r>
              <a:rPr lang="en" sz="1900">
                <a:solidFill>
                  <a:srgbClr val="E69138"/>
                </a:solidFill>
              </a:rPr>
              <a:t> at </a:t>
            </a:r>
            <a:r>
              <a:rPr lang="en" sz="1900">
                <a:solidFill>
                  <a:srgbClr val="980000"/>
                </a:solidFill>
              </a:rPr>
              <a:t>{precedent_compamy}</a:t>
            </a:r>
            <a:r>
              <a:rPr lang="en" sz="1900">
                <a:solidFill>
                  <a:srgbClr val="E69138"/>
                </a:solidFill>
              </a:rPr>
              <a:t> but from </a:t>
            </a:r>
            <a:r>
              <a:rPr lang="en" sz="1900">
                <a:solidFill>
                  <a:srgbClr val="980000"/>
                </a:solidFill>
              </a:rPr>
              <a:t>{actual_time}</a:t>
            </a:r>
            <a:r>
              <a:rPr lang="en" sz="1900">
                <a:solidFill>
                  <a:srgbClr val="E69138"/>
                </a:solidFill>
              </a:rPr>
              <a:t> he is a </a:t>
            </a:r>
            <a:r>
              <a:rPr lang="en" sz="1900">
                <a:solidFill>
                  <a:srgbClr val="980000"/>
                </a:solidFill>
              </a:rPr>
              <a:t>{new_job}</a:t>
            </a:r>
            <a:r>
              <a:rPr lang="en" sz="1900">
                <a:solidFill>
                  <a:srgbClr val="E69138"/>
                </a:solidFill>
              </a:rPr>
              <a:t>?</a:t>
            </a:r>
            <a:r>
              <a:rPr b="1" lang="en" sz="1900">
                <a:solidFill>
                  <a:srgbClr val="E69138"/>
                </a:solidFill>
              </a:rPr>
              <a:t>''</a:t>
            </a:r>
            <a:endParaRPr sz="1900"/>
          </a:p>
        </p:txBody>
      </p:sp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0" y="35750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</a:t>
            </a: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printed?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ctrTitle"/>
          </p:nvPr>
        </p:nvSpPr>
        <p:spPr>
          <a:xfrm>
            <a:off x="311700" y="35750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Doc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07500" y="1912050"/>
            <a:ext cx="67290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oboto Light"/>
                <a:ea typeface="Roboto Light"/>
                <a:cs typeface="Roboto Light"/>
                <a:sym typeface="Roboto Light"/>
              </a:rPr>
              <a:t>Formated &amp; typed</a:t>
            </a:r>
            <a:r>
              <a:rPr lang="en" sz="3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35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explanation</a:t>
            </a:r>
            <a:endParaRPr sz="3500">
              <a:solidFill>
                <a:srgbClr val="98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" y="1243525"/>
            <a:ext cx="9014450" cy="2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5" y="737988"/>
            <a:ext cx="8148350" cy="3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ctrTitle"/>
          </p:nvPr>
        </p:nvSpPr>
        <p:spPr>
          <a:xfrm>
            <a:off x="311700" y="2117850"/>
            <a:ext cx="8520600" cy="9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How to </a:t>
            </a:r>
            <a:r>
              <a:rPr lang="en" sz="6000">
                <a:solidFill>
                  <a:srgbClr val="980000"/>
                </a:solidFill>
              </a:rPr>
              <a:t>import </a:t>
            </a:r>
            <a:r>
              <a:rPr lang="en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Project architecture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and best practices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ichier:Python-logo-notext.svg — Wikipédia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663" y="381125"/>
            <a:ext cx="1298674" cy="12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878850" y="691425"/>
            <a:ext cx="73863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980000"/>
                </a:solidFill>
              </a:rPr>
              <a:t>import</a:t>
            </a:r>
            <a:r>
              <a:rPr b="1" lang="en" sz="6000">
                <a:solidFill>
                  <a:srgbClr val="E69138"/>
                </a:solidFill>
              </a:rPr>
              <a:t> </a:t>
            </a:r>
            <a:r>
              <a:rPr b="1" lang="en" sz="6000"/>
              <a:t>utils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utils.</a:t>
            </a:r>
            <a:r>
              <a:rPr b="1" lang="en" sz="6000">
                <a:solidFill>
                  <a:srgbClr val="980000"/>
                </a:solidFill>
              </a:rPr>
              <a:t>print_hello</a:t>
            </a:r>
            <a:r>
              <a:rPr b="1" lang="en" sz="6000"/>
              <a:t>()</a:t>
            </a:r>
            <a:endParaRPr b="1"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444675" y="1032350"/>
            <a:ext cx="8493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</a:rPr>
              <a:t>from </a:t>
            </a:r>
            <a:r>
              <a:rPr b="1" lang="en" sz="3000"/>
              <a:t>utils</a:t>
            </a:r>
            <a:r>
              <a:rPr b="1" lang="en" sz="3000">
                <a:solidFill>
                  <a:srgbClr val="980000"/>
                </a:solidFill>
              </a:rPr>
              <a:t> i</a:t>
            </a:r>
            <a:r>
              <a:rPr b="1" lang="en" sz="3000">
                <a:solidFill>
                  <a:srgbClr val="980000"/>
                </a:solidFill>
              </a:rPr>
              <a:t>mport</a:t>
            </a:r>
            <a:r>
              <a:rPr b="1" lang="en" sz="3000">
                <a:solidFill>
                  <a:srgbClr val="E69138"/>
                </a:solidFill>
              </a:rPr>
              <a:t> </a:t>
            </a:r>
            <a:r>
              <a:rPr b="1" lang="en" sz="3000"/>
              <a:t>calculate, add, Calculator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</a:rPr>
              <a:t>from</a:t>
            </a:r>
            <a:r>
              <a:rPr b="1" lang="en" sz="3000"/>
              <a:t> utils</a:t>
            </a:r>
            <a:r>
              <a:rPr b="1" lang="en" sz="3000"/>
              <a:t>.file </a:t>
            </a:r>
            <a:r>
              <a:rPr b="1" lang="en" sz="3000">
                <a:solidFill>
                  <a:srgbClr val="980000"/>
                </a:solidFill>
              </a:rPr>
              <a:t>import</a:t>
            </a:r>
            <a:r>
              <a:rPr b="1" lang="en" sz="3000"/>
              <a:t> function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80000"/>
                </a:solidFill>
              </a:rPr>
              <a:t>add</a:t>
            </a:r>
            <a:r>
              <a:rPr b="1" lang="en" sz="3000"/>
              <a:t>(1, 2)</a:t>
            </a:r>
            <a:endParaRPr b="1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chier:Python-logo-notext.svg — Wikipédia"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26" y="2040125"/>
            <a:ext cx="2596950" cy="25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2422650" y="726325"/>
            <a:ext cx="42987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</a:t>
            </a:r>
            <a:r>
              <a:rPr lang="en" sz="6000">
                <a:solidFill>
                  <a:srgbClr val="980000"/>
                </a:solidFill>
              </a:rPr>
              <a:t>e</a:t>
            </a:r>
            <a:r>
              <a:rPr lang="en" sz="6000">
                <a:solidFill>
                  <a:srgbClr val="980000"/>
                </a:solidFill>
              </a:rPr>
              <a:t>nd</a:t>
            </a:r>
            <a:endParaRPr sz="6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743050" y="662225"/>
            <a:ext cx="3657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b="1" sz="5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 Home Png - Free Transparent PNG Logos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350" y="2358300"/>
            <a:ext cx="2183300" cy="20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lder Icon | | Vector Images Icon Sign And Symbols"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00" y="286825"/>
            <a:ext cx="307151" cy="3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421225" y="181051"/>
            <a:ext cx="496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/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765025" y="2211275"/>
            <a:ext cx="866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src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Y file format - Free interface icons"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758" y="2836237"/>
            <a:ext cx="366799" cy="36683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181545" y="2760000"/>
            <a:ext cx="17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main.py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10175" y="3534475"/>
            <a:ext cx="1685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559700" y="4044900"/>
            <a:ext cx="1607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substraction.py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558936" y="4507475"/>
            <a:ext cx="1274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addition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ReadMe - Lists Featuring This Company | Crunchbase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6475" y="685000"/>
            <a:ext cx="366800" cy="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786225" y="609350"/>
            <a:ext cx="1322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README.md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older Icon | | Vector Images Icon Sign And Symbols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35" y="1105550"/>
            <a:ext cx="334674" cy="3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731450" y="1058400"/>
            <a:ext cx="1322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assets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lder Icon | | Vector Images Icon Sign And Symbols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485" y="2323075"/>
            <a:ext cx="334674" cy="334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 Icon | | Vector Images Icon Sign And Symbols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22" y="3660675"/>
            <a:ext cx="334674" cy="334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912" y="4140637"/>
            <a:ext cx="366799" cy="366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912" y="4603212"/>
            <a:ext cx="366799" cy="366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 Basic Image File Icon | Windows 8 Iconset | Icons8"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3425" y="1949600"/>
            <a:ext cx="334675" cy="3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501900" y="1863025"/>
            <a:ext cx="2295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screenshot_page_1.jpg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older Icon | | Vector Images Icon Sign And Symbols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335" y="1486550"/>
            <a:ext cx="334674" cy="3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036250" y="1439400"/>
            <a:ext cx="2131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screenshots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lder Icon | | Vector Images Icon Sign And Symbols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151" y="3305288"/>
            <a:ext cx="334674" cy="3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187375" y="3240600"/>
            <a:ext cx="1685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env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lder Icon | | Vector Images Icon Sign And Symbols"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00" y="286825"/>
            <a:ext cx="307151" cy="3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421225" y="181051"/>
            <a:ext cx="4962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/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Y file format - Free interface icons"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432" y="1193882"/>
            <a:ext cx="366799" cy="36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868219" y="1117644"/>
            <a:ext cx="1754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main.py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905375" y="1629475"/>
            <a:ext cx="1685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254900" y="2139900"/>
            <a:ext cx="1607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substraction.py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293279" y="2602475"/>
            <a:ext cx="1274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addition.py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ReadMe - Lists Featuring This Company | Crunchbase"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321" y="759321"/>
            <a:ext cx="366800" cy="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871362" y="759321"/>
            <a:ext cx="1322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README.md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older Icon | | Vector Images Icon Sign And Symbols"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35" y="3207913"/>
            <a:ext cx="334674" cy="3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795350" y="3160763"/>
            <a:ext cx="1322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assets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lder Icon | | Vector Images Icon Sign And Symbols"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22" y="1755675"/>
            <a:ext cx="334674" cy="334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112" y="2235637"/>
            <a:ext cx="366799" cy="366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 file format - Free interface icons"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112" y="2698212"/>
            <a:ext cx="366799" cy="3668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 Basic Image File Icon | Windows 8 Iconset | Icons8"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6325" y="3670963"/>
            <a:ext cx="334675" cy="3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184800" y="3584388"/>
            <a:ext cx="1274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success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.gif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Folder Icon | | Vector Images Icon Sign And Symbols"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26" y="4163438"/>
            <a:ext cx="334674" cy="33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843650" y="4098750"/>
            <a:ext cx="16854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env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311700" y="35750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Best </a:t>
            </a: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practices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chier:Python-logo-notext.svg — Wikipédia"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526" y="1736250"/>
            <a:ext cx="2596950" cy="25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311700" y="2117850"/>
            <a:ext cx="8520600" cy="9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80000"/>
                </a:solidFill>
              </a:rPr>
              <a:t>Clean</a:t>
            </a:r>
            <a:r>
              <a:rPr lang="en" sz="6000"/>
              <a:t> code.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Transparent</a:t>
            </a:r>
            <a:r>
              <a:rPr lang="en"/>
              <a:t> namming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301000" y="2244150"/>
            <a:ext cx="4542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strp_upc_str_list(</a:t>
            </a:r>
            <a:r>
              <a:rPr b="1" lang="en" sz="3200">
                <a:solidFill>
                  <a:srgbClr val="980000"/>
                </a:solidFill>
              </a:rPr>
              <a:t>x</a:t>
            </a:r>
            <a:r>
              <a:rPr b="1" lang="en" sz="3200"/>
              <a:t>)</a:t>
            </a:r>
            <a:endParaRPr b="1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311700" y="364850"/>
            <a:ext cx="85206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Transparent</a:t>
            </a:r>
            <a:r>
              <a:rPr lang="en"/>
              <a:t> namming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82950" y="2244150"/>
            <a:ext cx="8664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list_to_string_to_uppercase_and_strip</a:t>
            </a:r>
            <a:r>
              <a:rPr b="1" lang="en" sz="2600"/>
              <a:t>(</a:t>
            </a:r>
            <a:r>
              <a:rPr b="1" lang="en" sz="2600">
                <a:solidFill>
                  <a:srgbClr val="980000"/>
                </a:solidFill>
              </a:rPr>
              <a:t>first_name</a:t>
            </a:r>
            <a:r>
              <a:rPr b="1" lang="en" sz="2600"/>
              <a:t>)</a:t>
            </a:r>
            <a:endParaRPr b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