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4CD25D-9B90-4531-8B5C-58DF97440A53}">
  <a:tblStyle styleId="{5C4CD25D-9B90-4531-8B5C-58DF97440A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5f5fe48bd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5f5fe48bd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5f5fe48bd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5f5fe48bd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5f5fe48bd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5f5fe48bd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5f5fe48bd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5f5fe48bd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5f5fe48bd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5f5fe48bd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5f5fe48b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5f5fe48b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5f5fe48b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5f5fe48b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5f5fe48bd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5f5fe48bd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5f5fe48bd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5f5fe48bd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5f5fe48b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5f5fe48b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Dictionnary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5f5fe48b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5f5fe48b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5f5fe48bd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5f5fe48bd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Dictionnary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5f5fe48bd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5f5fe48bd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Dictionnary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5f5fe48bd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5f5fe48bd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Dictionnary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5f5fe48bd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5f5fe48bd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Dictionnary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5f5fe48bd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5f5fe48bd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Dictionnary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5f5fe48bd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5f5fe48bd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5f5fe48bd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5f5fe48bd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5f5fe48b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5f5fe48b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5f5fe48bd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5f5fe48bd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5f5fe48bd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5f5fe48bd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5f5fe48bd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5f5fe48bd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5f5fe48bd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5f5fe48bd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5f5fe48bd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5f5fe48bd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1">
  <p:cSld name="BLANK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03402" y="46775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/>
          <p:nvPr/>
        </p:nvSpPr>
        <p:spPr>
          <a:xfrm rot="5400000">
            <a:off x="183750" y="181700"/>
            <a:ext cx="259800" cy="2631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6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</a:t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45200" y="456425"/>
            <a:ext cx="3269700" cy="27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241475" y="743850"/>
            <a:ext cx="4261800" cy="104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Roboto"/>
              <a:buChar char="●"/>
              <a:def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G 1">
  <p:cSld name="BLANK_2_1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03402" y="46775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/>
          <p:nvPr/>
        </p:nvSpPr>
        <p:spPr>
          <a:xfrm rot="5400000">
            <a:off x="183750" y="181700"/>
            <a:ext cx="259800" cy="2631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D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_Slide">
  <p:cSld name="Check_Marks_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521550" y="494850"/>
            <a:ext cx="8100900" cy="452400"/>
          </a:xfrm>
          <a:prstGeom prst="rect">
            <a:avLst/>
          </a:prstGeom>
        </p:spPr>
        <p:txBody>
          <a:bodyPr anchorCtr="0" anchor="b" bIns="91425" lIns="91425" spcFirstLastPara="1" rIns="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66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66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66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66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66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66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66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66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0066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83150" y="962850"/>
            <a:ext cx="8139300" cy="3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7D"/>
              </a:buClr>
              <a:buSzPts val="1800"/>
              <a:buFont typeface="Roboto"/>
              <a:buChar char="●"/>
              <a:defRPr i="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4146E"/>
              </a:buClr>
              <a:buSzPts val="1400"/>
              <a:buFont typeface="Roboto"/>
              <a:buChar char="○"/>
              <a:defRPr i="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2D7E1"/>
              </a:buClr>
              <a:buSzPts val="1400"/>
              <a:buFont typeface="Roboto"/>
              <a:buChar char="■"/>
              <a:defRPr i="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8B7C"/>
              </a:buClr>
              <a:buSzPts val="1400"/>
              <a:buFont typeface="Roboto"/>
              <a:buChar char="●"/>
              <a:defRPr i="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8B7C"/>
              </a:buClr>
              <a:buSzPts val="1400"/>
              <a:buFont typeface="Roboto"/>
              <a:buChar char="○"/>
              <a:defRPr i="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i="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i="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i="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"/>
              <a:buChar char="■"/>
              <a:defRPr i="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1 1">
  <p:cSld name="BLANK_2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503402" y="46775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b="1" sz="500">
                <a:solidFill>
                  <a:srgbClr val="0066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6"/>
          <p:cNvSpPr/>
          <p:nvPr/>
        </p:nvSpPr>
        <p:spPr>
          <a:xfrm rot="5400000">
            <a:off x="183750" y="181700"/>
            <a:ext cx="259800" cy="2631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006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</a:t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445200" y="456425"/>
            <a:ext cx="3269700" cy="27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241475" y="743850"/>
            <a:ext cx="4261800" cy="104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Roboto"/>
              <a:buChar char="●"/>
              <a:def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Pipeline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Approach 2: TF-IDF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vectorize every sentence by counting how often a certain word occurs in that sentence.</a:t>
            </a:r>
            <a:endParaRPr/>
          </a:p>
        </p:txBody>
      </p:sp>
      <p:graphicFrame>
        <p:nvGraphicFramePr>
          <p:cNvPr id="146" name="Google Shape;146;p26"/>
          <p:cNvGraphicFramePr/>
          <p:nvPr/>
        </p:nvGraphicFramePr>
        <p:xfrm>
          <a:off x="1259738" y="21269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{5C4CD25D-9B90-4531-8B5C-58DF97440A53}</a:tableStyleId>
              </a:tblPr>
              <a:tblGrid>
                <a:gridCol w="3250200"/>
                <a:gridCol w="3374300"/>
              </a:tblGrid>
              <a:tr h="500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Advantage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Disadvantage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94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too difficult to calculate</a:t>
                      </a:r>
                      <a:endParaRPr sz="10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Matches sentences based on important words</a:t>
                      </a:r>
                      <a:endParaRPr sz="10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F0F9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not take into account word order</a:t>
                      </a:r>
                      <a:endParaRPr sz="10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Every word is evenly important</a:t>
                      </a:r>
                      <a:endParaRPr sz="10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Case dependant</a:t>
                      </a:r>
                      <a:endParaRPr sz="10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F0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521550" y="494850"/>
            <a:ext cx="8100900" cy="452400"/>
          </a:xfrm>
          <a:prstGeom prst="rect">
            <a:avLst/>
          </a:prstGeom>
        </p:spPr>
        <p:txBody>
          <a:bodyPr anchorCtr="0" anchor="b" bIns="91425" lIns="91425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0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3: Word Embeddings</a:t>
            </a:r>
            <a:endParaRPr b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75300" y="1189475"/>
            <a:ext cx="8347800" cy="152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70000"/>
          </a:bodyPr>
          <a:lstStyle/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(imperfect) way we assign meaning to words: By placing them relative to other words. 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is what we call an </a:t>
            </a:r>
            <a:r>
              <a:rPr b="1" lang="en"/>
              <a:t>embedding</a:t>
            </a:r>
            <a:endParaRPr b="1"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simple example of embedding would be placing all the words on a scale from </a:t>
            </a:r>
            <a:r>
              <a:rPr b="1" i="1" lang="en"/>
              <a:t>very mean</a:t>
            </a:r>
            <a:r>
              <a:rPr lang="en"/>
              <a:t> to </a:t>
            </a:r>
            <a:r>
              <a:rPr b="1" i="1" lang="en"/>
              <a:t>very kind</a:t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27"/>
          <p:cNvCxnSpPr/>
          <p:nvPr/>
        </p:nvCxnSpPr>
        <p:spPr>
          <a:xfrm>
            <a:off x="1849750" y="3274300"/>
            <a:ext cx="538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7"/>
          <p:cNvSpPr txBox="1"/>
          <p:nvPr/>
        </p:nvSpPr>
        <p:spPr>
          <a:xfrm>
            <a:off x="832767" y="3058216"/>
            <a:ext cx="10236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very mean</a:t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7234750" y="3058223"/>
            <a:ext cx="10236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very kind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 rot="-2698697">
            <a:off x="3369739" y="2867500"/>
            <a:ext cx="559816" cy="305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 rot="-2698697">
            <a:off x="5645672" y="2867862"/>
            <a:ext cx="559816" cy="305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 rot="-2697990">
            <a:off x="2194404" y="2809358"/>
            <a:ext cx="725492" cy="305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dumb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 rot="-2697990">
            <a:off x="6414846" y="2804374"/>
            <a:ext cx="725492" cy="305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 rot="-2697990">
            <a:off x="4787046" y="2791555"/>
            <a:ext cx="725492" cy="305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38900" y="3941600"/>
            <a:ext cx="8398500" cy="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40000" lnSpcReduction="10000"/>
          </a:bodyPr>
          <a:lstStyle/>
          <a:p>
            <a:pPr indent="-2743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is a 1-dimension embedding 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6782" l="9638" r="8192" t="7366"/>
          <a:stretch/>
        </p:blipFill>
        <p:spPr>
          <a:xfrm>
            <a:off x="606500" y="203625"/>
            <a:ext cx="7894000" cy="4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4150"/>
            <a:ext cx="8839200" cy="309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521550" y="494850"/>
            <a:ext cx="8100900" cy="452400"/>
          </a:xfrm>
          <a:prstGeom prst="rect">
            <a:avLst/>
          </a:prstGeom>
        </p:spPr>
        <p:txBody>
          <a:bodyPr anchorCtr="0" anchor="b" bIns="91425" lIns="91425" spcFirstLastPara="1" rIns="0" wrap="square" tIns="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word embeddings</a:t>
            </a:r>
            <a:endParaRPr b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1739825" y="2585650"/>
            <a:ext cx="5586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</a:rPr>
              <a:t>The </a:t>
            </a:r>
            <a:r>
              <a:rPr i="1" lang="en" sz="1800">
                <a:solidFill>
                  <a:schemeClr val="dk1"/>
                </a:solidFill>
                <a:highlight>
                  <a:srgbClr val="4A86E8"/>
                </a:highlight>
              </a:rPr>
              <a:t>quick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4A86E8"/>
                </a:highlight>
              </a:rPr>
              <a:t>brown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</a:rPr>
              <a:t>  </a:t>
            </a:r>
            <a:r>
              <a:rPr b="1" i="1" lang="en" sz="1800">
                <a:solidFill>
                  <a:schemeClr val="dk1"/>
                </a:solidFill>
                <a:highlight>
                  <a:srgbClr val="FF0000"/>
                </a:highlight>
              </a:rPr>
              <a:t> fox 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</a:rPr>
              <a:t>  </a:t>
            </a:r>
            <a:r>
              <a:rPr i="1" lang="en" sz="1800">
                <a:solidFill>
                  <a:schemeClr val="dk1"/>
                </a:solidFill>
                <a:highlight>
                  <a:srgbClr val="4A86E8"/>
                </a:highlight>
              </a:rPr>
              <a:t>jumps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4A86E8"/>
                </a:highlight>
              </a:rPr>
              <a:t>over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</a:rPr>
              <a:t> the lazy dog”</a:t>
            </a: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4174200" y="2334275"/>
            <a:ext cx="610525" cy="236575"/>
          </a:xfrm>
          <a:custGeom>
            <a:rect b="b" l="l" r="r" t="t"/>
            <a:pathLst>
              <a:path extrusionOk="0" h="9463" w="24421">
                <a:moveTo>
                  <a:pt x="0" y="8547"/>
                </a:moveTo>
                <a:cubicBezTo>
                  <a:pt x="1228" y="3647"/>
                  <a:pt x="7464" y="0"/>
                  <a:pt x="12516" y="0"/>
                </a:cubicBezTo>
                <a:cubicBezTo>
                  <a:pt x="17585" y="0"/>
                  <a:pt x="24421" y="4394"/>
                  <a:pt x="24421" y="94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9" name="Google Shape;179;p30"/>
          <p:cNvSpPr/>
          <p:nvPr/>
        </p:nvSpPr>
        <p:spPr>
          <a:xfrm>
            <a:off x="3479750" y="2330850"/>
            <a:ext cx="648675" cy="278150"/>
          </a:xfrm>
          <a:custGeom>
            <a:rect b="b" l="l" r="r" t="t"/>
            <a:pathLst>
              <a:path extrusionOk="0" h="11126" w="25947">
                <a:moveTo>
                  <a:pt x="25947" y="8684"/>
                </a:moveTo>
                <a:cubicBezTo>
                  <a:pt x="24743" y="3864"/>
                  <a:pt x="18675" y="-411"/>
                  <a:pt x="13737" y="137"/>
                </a:cubicBezTo>
                <a:cubicBezTo>
                  <a:pt x="7909" y="784"/>
                  <a:pt x="1858" y="5564"/>
                  <a:pt x="0" y="111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0" name="Google Shape;180;p30"/>
          <p:cNvSpPr/>
          <p:nvPr/>
        </p:nvSpPr>
        <p:spPr>
          <a:xfrm>
            <a:off x="4158950" y="2315722"/>
            <a:ext cx="1159950" cy="247500"/>
          </a:xfrm>
          <a:custGeom>
            <a:rect b="b" l="l" r="r" t="t"/>
            <a:pathLst>
              <a:path extrusionOk="0" h="9900" w="46398">
                <a:moveTo>
                  <a:pt x="0" y="8984"/>
                </a:moveTo>
                <a:cubicBezTo>
                  <a:pt x="6913" y="-4854"/>
                  <a:pt x="35469" y="-1047"/>
                  <a:pt x="46398" y="99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1" name="Google Shape;181;p30"/>
          <p:cNvSpPr/>
          <p:nvPr/>
        </p:nvSpPr>
        <p:spPr>
          <a:xfrm>
            <a:off x="2999000" y="2267438"/>
            <a:ext cx="1152325" cy="318650"/>
          </a:xfrm>
          <a:custGeom>
            <a:rect b="b" l="l" r="r" t="t"/>
            <a:pathLst>
              <a:path extrusionOk="0" h="12746" w="46093">
                <a:moveTo>
                  <a:pt x="46093" y="11220"/>
                </a:moveTo>
                <a:cubicBezTo>
                  <a:pt x="40515" y="2857"/>
                  <a:pt x="27984" y="-1015"/>
                  <a:pt x="18009" y="231"/>
                </a:cubicBezTo>
                <a:cubicBezTo>
                  <a:pt x="10755" y="1137"/>
                  <a:pt x="5169" y="7577"/>
                  <a:pt x="0" y="1274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2" name="Google Shape;182;p30"/>
          <p:cNvSpPr txBox="1"/>
          <p:nvPr/>
        </p:nvSpPr>
        <p:spPr>
          <a:xfrm>
            <a:off x="3916057" y="3018550"/>
            <a:ext cx="526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0000"/>
                </a:highlight>
              </a:rPr>
              <a:t>cat</a:t>
            </a:r>
            <a:endParaRPr b="1" sz="1800">
              <a:highlight>
                <a:srgbClr val="FF0000"/>
              </a:highlight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3894146" y="3441281"/>
            <a:ext cx="648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0000"/>
                </a:highlight>
              </a:rPr>
              <a:t>dog</a:t>
            </a:r>
            <a:endParaRPr b="1" sz="1800">
              <a:highlight>
                <a:srgbClr val="FF0000"/>
              </a:highlight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4003737" y="3878618"/>
            <a:ext cx="6486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0000"/>
                </a:highlight>
              </a:rPr>
              <a:t>...</a:t>
            </a:r>
            <a:endParaRPr b="1" sz="180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69050" y="535875"/>
            <a:ext cx="6991800" cy="27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These representations are learned by NN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675" y="1706425"/>
            <a:ext cx="4724662" cy="30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document retrieval</a:t>
            </a: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827675" y="2478150"/>
            <a:ext cx="2415000" cy="7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make my </a:t>
            </a:r>
            <a:r>
              <a:rPr b="1" lang="en"/>
              <a:t>cat </a:t>
            </a:r>
            <a:r>
              <a:rPr lang="en"/>
              <a:t>eat its </a:t>
            </a:r>
            <a:r>
              <a:rPr b="1" lang="en"/>
              <a:t>medicine</a:t>
            </a:r>
            <a:r>
              <a:rPr lang="en"/>
              <a:t>?</a:t>
            </a:r>
            <a:endParaRPr/>
          </a:p>
        </p:txBody>
      </p:sp>
      <p:sp>
        <p:nvSpPr>
          <p:cNvPr id="197" name="Google Shape;197;p32"/>
          <p:cNvSpPr/>
          <p:nvPr/>
        </p:nvSpPr>
        <p:spPr>
          <a:xfrm>
            <a:off x="4968175" y="1545250"/>
            <a:ext cx="2415000" cy="7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make my </a:t>
            </a:r>
            <a:r>
              <a:rPr b="1" lang="en"/>
              <a:t>child </a:t>
            </a:r>
            <a:r>
              <a:rPr lang="en"/>
              <a:t>eat its </a:t>
            </a:r>
            <a:r>
              <a:rPr b="1" lang="en"/>
              <a:t>medicine</a:t>
            </a:r>
            <a:r>
              <a:rPr lang="en"/>
              <a:t>?</a:t>
            </a: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4968175" y="2478150"/>
            <a:ext cx="2415000" cy="7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my</a:t>
            </a:r>
            <a:r>
              <a:rPr b="1" lang="en"/>
              <a:t> cat </a:t>
            </a:r>
            <a:r>
              <a:rPr lang="en"/>
              <a:t>eat its </a:t>
            </a:r>
            <a:r>
              <a:rPr b="1" lang="en"/>
              <a:t>medicine</a:t>
            </a:r>
            <a:r>
              <a:rPr lang="en"/>
              <a:t>?</a:t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4968175" y="3494550"/>
            <a:ext cx="2415000" cy="7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problems giving my </a:t>
            </a:r>
            <a:r>
              <a:rPr b="1" lang="en"/>
              <a:t>Bengal</a:t>
            </a:r>
            <a:r>
              <a:rPr lang="en"/>
              <a:t> its </a:t>
            </a:r>
            <a:r>
              <a:rPr b="1" lang="en"/>
              <a:t>pill</a:t>
            </a:r>
            <a:endParaRPr b="1"/>
          </a:p>
        </p:txBody>
      </p:sp>
      <p:sp>
        <p:nvSpPr>
          <p:cNvPr id="200" name="Google Shape;200;p32"/>
          <p:cNvSpPr/>
          <p:nvPr/>
        </p:nvSpPr>
        <p:spPr>
          <a:xfrm>
            <a:off x="7451850" y="1612700"/>
            <a:ext cx="619800" cy="59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7451850" y="2541600"/>
            <a:ext cx="619800" cy="59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7451850" y="3558000"/>
            <a:ext cx="619800" cy="59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Approach 3: Word Embeddings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vectorize every sentence by counting how often a certain word occurs in that sentence.</a:t>
            </a:r>
            <a:endParaRPr/>
          </a:p>
        </p:txBody>
      </p:sp>
      <p:graphicFrame>
        <p:nvGraphicFramePr>
          <p:cNvPr id="209" name="Google Shape;209;p33"/>
          <p:cNvGraphicFramePr/>
          <p:nvPr/>
        </p:nvGraphicFramePr>
        <p:xfrm>
          <a:off x="1259738" y="21269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{5C4CD25D-9B90-4531-8B5C-58DF97440A53}</a:tableStyleId>
              </a:tblPr>
              <a:tblGrid>
                <a:gridCol w="3250200"/>
                <a:gridCol w="3374300"/>
              </a:tblGrid>
              <a:tr h="500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Advantage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Disadvantage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94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take into account word order</a:t>
                      </a:r>
                      <a:endParaRPr sz="10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take into account word meaning</a:t>
                      </a:r>
                      <a:endParaRPr sz="10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F0F9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meaning of a words is not only inside the word, but also inside the context in which it is used. </a:t>
                      </a:r>
                      <a:endParaRPr sz="10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000"/>
                        <a:buFont typeface="Roboto"/>
                        <a:buAutoNum type="alphaLcPeriod"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the surrounding document to add meaning</a:t>
                      </a:r>
                      <a:endParaRPr sz="10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will never be perfect as a lot of the word meaning is in the cultural context.</a:t>
                      </a:r>
                      <a:endParaRPr sz="10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F0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Preprocess, to improve the quality of the embedding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a couple of steps you can take to preprocess your text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521550" y="494850"/>
            <a:ext cx="8100900" cy="452400"/>
          </a:xfrm>
          <a:prstGeom prst="rect">
            <a:avLst/>
          </a:prstGeom>
        </p:spPr>
        <p:txBody>
          <a:bodyPr anchorCtr="0" anchor="b" bIns="91425" lIns="91425" spcFirstLastPara="1" rIns="0" wrap="square" tIns="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at the words - removing stop words</a:t>
            </a:r>
            <a:endParaRPr b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502350" y="1208550"/>
            <a:ext cx="8139300" cy="11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Remove the stopwords</a:t>
            </a:r>
            <a:endParaRPr i="1" sz="1800"/>
          </a:p>
        </p:txBody>
      </p:sp>
      <p:sp>
        <p:nvSpPr>
          <p:cNvPr id="222" name="Google Shape;222;p35"/>
          <p:cNvSpPr txBox="1"/>
          <p:nvPr/>
        </p:nvSpPr>
        <p:spPr>
          <a:xfrm>
            <a:off x="2276088" y="2492350"/>
            <a:ext cx="51498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quick brown fox jumps over the lazy dog”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quick brown fox jumps lazy dog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" name="Google Shape;223;p35"/>
          <p:cNvCxnSpPr/>
          <p:nvPr/>
        </p:nvCxnSpPr>
        <p:spPr>
          <a:xfrm>
            <a:off x="4947916" y="3048700"/>
            <a:ext cx="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NLP model typically exists out of 3 steps</a:t>
            </a:r>
            <a:endParaRPr/>
          </a:p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Preprocessing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Embedding your string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your model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521550" y="494850"/>
            <a:ext cx="8100900" cy="452400"/>
          </a:xfrm>
          <a:prstGeom prst="rect">
            <a:avLst/>
          </a:prstGeom>
        </p:spPr>
        <p:txBody>
          <a:bodyPr anchorCtr="0" anchor="b" bIns="91425" lIns="91425" spcFirstLastPara="1" rIns="0" wrap="square" tIns="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at the words - make lower case</a:t>
            </a:r>
            <a:endParaRPr b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502350" y="1208550"/>
            <a:ext cx="8139300" cy="11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Do we want to differentiate between a word with </a:t>
            </a:r>
            <a:r>
              <a:rPr lang="en"/>
              <a:t>capital</a:t>
            </a:r>
            <a:r>
              <a:rPr lang="en"/>
              <a:t> and not capital</a:t>
            </a:r>
            <a:endParaRPr i="1" sz="1800"/>
          </a:p>
        </p:txBody>
      </p:sp>
      <p:sp>
        <p:nvSpPr>
          <p:cNvPr id="230" name="Google Shape;230;p36"/>
          <p:cNvSpPr txBox="1"/>
          <p:nvPr/>
        </p:nvSpPr>
        <p:spPr>
          <a:xfrm>
            <a:off x="2276101" y="2492350"/>
            <a:ext cx="54099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 am going on vacation in March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soldiers will march to the battlefield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36"/>
          <p:cNvCxnSpPr/>
          <p:nvPr/>
        </p:nvCxnSpPr>
        <p:spPr>
          <a:xfrm>
            <a:off x="4947916" y="3048700"/>
            <a:ext cx="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521550" y="494850"/>
            <a:ext cx="8100900" cy="452400"/>
          </a:xfrm>
          <a:prstGeom prst="rect">
            <a:avLst/>
          </a:prstGeom>
        </p:spPr>
        <p:txBody>
          <a:bodyPr anchorCtr="0" anchor="b" bIns="91425" lIns="91425" spcFirstLastPara="1" rIns="0" wrap="square" tIns="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at the words - merging tokens</a:t>
            </a:r>
            <a:endParaRPr b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502350" y="1208550"/>
            <a:ext cx="8139300" cy="11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Sometimes 2 different words should be taken together to have meaning</a:t>
            </a:r>
            <a:endParaRPr i="1" sz="1800"/>
          </a:p>
        </p:txBody>
      </p:sp>
      <p:sp>
        <p:nvSpPr>
          <p:cNvPr id="238" name="Google Shape;238;p37"/>
          <p:cNvSpPr txBox="1"/>
          <p:nvPr/>
        </p:nvSpPr>
        <p:spPr>
          <a:xfrm>
            <a:off x="2276101" y="2492350"/>
            <a:ext cx="54099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example ‘New York’ should be one token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521550" y="494850"/>
            <a:ext cx="8100900" cy="452400"/>
          </a:xfrm>
          <a:prstGeom prst="rect">
            <a:avLst/>
          </a:prstGeom>
        </p:spPr>
        <p:txBody>
          <a:bodyPr anchorCtr="0" anchor="b" bIns="91425" lIns="91425" spcFirstLastPara="1" rIns="0" wrap="square" tIns="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at the words - fuzziness</a:t>
            </a:r>
            <a:endParaRPr b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502350" y="1208550"/>
            <a:ext cx="8139300" cy="11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Using Fuzzy Matching we can match even with spelling mistakes/differences.</a:t>
            </a:r>
            <a:endParaRPr i="1" sz="1800"/>
          </a:p>
        </p:txBody>
      </p:sp>
      <p:sp>
        <p:nvSpPr>
          <p:cNvPr id="245" name="Google Shape;245;p38"/>
          <p:cNvSpPr txBox="1"/>
          <p:nvPr/>
        </p:nvSpPr>
        <p:spPr>
          <a:xfrm>
            <a:off x="2276088" y="2492350"/>
            <a:ext cx="51498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quick brown fox jumps over the lazy dog”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quik bronw fox jumps over the lazy dog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" name="Google Shape;246;p38"/>
          <p:cNvCxnSpPr/>
          <p:nvPr/>
        </p:nvCxnSpPr>
        <p:spPr>
          <a:xfrm>
            <a:off x="4947916" y="3048700"/>
            <a:ext cx="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521550" y="494850"/>
            <a:ext cx="8100900" cy="452400"/>
          </a:xfrm>
          <a:prstGeom prst="rect">
            <a:avLst/>
          </a:prstGeom>
        </p:spPr>
        <p:txBody>
          <a:bodyPr anchorCtr="0" anchor="b" bIns="91425" lIns="91425" spcFirstLastPara="1" rIns="0" wrap="square" tIns="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at the words - word roots</a:t>
            </a:r>
            <a:endParaRPr b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502350" y="1208550"/>
            <a:ext cx="8139300" cy="11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the words to their roots. </a:t>
            </a:r>
            <a:r>
              <a:rPr lang="en"/>
              <a:t>Lemmatization and Stemming.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9"/>
          <p:cNvCxnSpPr/>
          <p:nvPr/>
        </p:nvCxnSpPr>
        <p:spPr>
          <a:xfrm>
            <a:off x="4947916" y="3048700"/>
            <a:ext cx="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9"/>
          <p:cNvSpPr txBox="1"/>
          <p:nvPr/>
        </p:nvSpPr>
        <p:spPr>
          <a:xfrm>
            <a:off x="2640472" y="2489550"/>
            <a:ext cx="41136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“The boy's cars are different colors” 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“The boy  car   be  different color”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521550" y="494850"/>
            <a:ext cx="8100900" cy="452400"/>
          </a:xfrm>
          <a:prstGeom prst="rect">
            <a:avLst/>
          </a:prstGeom>
        </p:spPr>
        <p:txBody>
          <a:bodyPr anchorCtr="0" anchor="b" bIns="91425" lIns="91425" spcFirstLastPara="1" rIns="0" wrap="square" tIns="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at the words - word roots</a:t>
            </a:r>
            <a:endParaRPr b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502350" y="1208550"/>
            <a:ext cx="8139300" cy="11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the words to their roots. </a:t>
            </a:r>
            <a:r>
              <a:rPr lang="en"/>
              <a:t>Lemmatization and Stemming.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40"/>
          <p:cNvCxnSpPr/>
          <p:nvPr/>
        </p:nvCxnSpPr>
        <p:spPr>
          <a:xfrm>
            <a:off x="4947916" y="3048700"/>
            <a:ext cx="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625" y="2020926"/>
            <a:ext cx="4896733" cy="271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Training your model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will be for next week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document retrieval</a:t>
            </a:r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827675" y="2478150"/>
            <a:ext cx="2415000" cy="7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make my cat eat its medicine?</a:t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>
            <a:off x="4968175" y="1545250"/>
            <a:ext cx="2415000" cy="7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make my child eat its medicine?</a:t>
            </a:r>
            <a:endParaRPr/>
          </a:p>
        </p:txBody>
      </p:sp>
      <p:sp>
        <p:nvSpPr>
          <p:cNvPr id="84" name="Google Shape;84;p19"/>
          <p:cNvSpPr/>
          <p:nvPr/>
        </p:nvSpPr>
        <p:spPr>
          <a:xfrm>
            <a:off x="4968175" y="2478150"/>
            <a:ext cx="2415000" cy="7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my cat eat its medicine?</a:t>
            </a:r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4968175" y="3494550"/>
            <a:ext cx="2415000" cy="7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problems giving my Bengal its pill</a:t>
            </a:r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0" l="50204" r="0" t="0"/>
          <a:stretch/>
        </p:blipFill>
        <p:spPr>
          <a:xfrm>
            <a:off x="7416497" y="1521325"/>
            <a:ext cx="720000" cy="77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9"/>
          <p:cNvPicPr preferRelativeResize="0"/>
          <p:nvPr/>
        </p:nvPicPr>
        <p:blipFill rotWithShape="1">
          <a:blip r:embed="rId3">
            <a:alphaModFix/>
          </a:blip>
          <a:srcRect b="0" l="0" r="50204" t="0"/>
          <a:stretch/>
        </p:blipFill>
        <p:spPr>
          <a:xfrm>
            <a:off x="7416500" y="2454225"/>
            <a:ext cx="720000" cy="77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/>
          <p:cNvPicPr preferRelativeResize="0"/>
          <p:nvPr/>
        </p:nvPicPr>
        <p:blipFill rotWithShape="1">
          <a:blip r:embed="rId3">
            <a:alphaModFix/>
          </a:blip>
          <a:srcRect b="0" l="0" r="50204" t="0"/>
          <a:stretch/>
        </p:blipFill>
        <p:spPr>
          <a:xfrm>
            <a:off x="7416500" y="3470625"/>
            <a:ext cx="720000" cy="770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Embed your string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First we need to transform our words into a string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1: Bag of Words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vectorize every sentence by counting how often a certain word occurs in that sentence.</a:t>
            </a:r>
            <a:endParaRPr/>
          </a:p>
        </p:txBody>
      </p:sp>
      <p:graphicFrame>
        <p:nvGraphicFramePr>
          <p:cNvPr id="101" name="Google Shape;101;p21"/>
          <p:cNvGraphicFramePr/>
          <p:nvPr/>
        </p:nvGraphicFramePr>
        <p:xfrm>
          <a:off x="130275" y="282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{5C4CD25D-9B90-4531-8B5C-58DF97440A53}</a:tableStyleId>
              </a:tblPr>
              <a:tblGrid>
                <a:gridCol w="548275"/>
                <a:gridCol w="382850"/>
                <a:gridCol w="382850"/>
                <a:gridCol w="521625"/>
                <a:gridCol w="421175"/>
                <a:gridCol w="476775"/>
                <a:gridCol w="524450"/>
                <a:gridCol w="516500"/>
                <a:gridCol w="826125"/>
                <a:gridCol w="556400"/>
                <a:gridCol w="405300"/>
                <a:gridCol w="659475"/>
                <a:gridCol w="786600"/>
                <a:gridCol w="564175"/>
                <a:gridCol w="651550"/>
                <a:gridCol w="548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make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eat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medicine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child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have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problems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giving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Bengal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pill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document retrieval</a:t>
            </a:r>
            <a:endParaRPr/>
          </a:p>
        </p:txBody>
      </p:sp>
      <p:sp>
        <p:nvSpPr>
          <p:cNvPr id="107" name="Google Shape;107;p22"/>
          <p:cNvSpPr/>
          <p:nvPr/>
        </p:nvSpPr>
        <p:spPr>
          <a:xfrm>
            <a:off x="827675" y="2478150"/>
            <a:ext cx="2415000" cy="7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make my cat eat its medicine?</a:t>
            </a:r>
            <a:endParaRPr/>
          </a:p>
        </p:txBody>
      </p:sp>
      <p:sp>
        <p:nvSpPr>
          <p:cNvPr id="108" name="Google Shape;108;p22"/>
          <p:cNvSpPr/>
          <p:nvPr/>
        </p:nvSpPr>
        <p:spPr>
          <a:xfrm>
            <a:off x="4968175" y="1545250"/>
            <a:ext cx="2415000" cy="7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make my child eat its medicine?</a:t>
            </a:r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4968175" y="2478150"/>
            <a:ext cx="2415000" cy="7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my cat eat its medicine?</a:t>
            </a:r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4968175" y="3494550"/>
            <a:ext cx="2415000" cy="7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problems giving my Bengal its pill</a:t>
            </a:r>
            <a:endParaRPr/>
          </a:p>
        </p:txBody>
      </p:sp>
      <p:sp>
        <p:nvSpPr>
          <p:cNvPr id="111" name="Google Shape;111;p22"/>
          <p:cNvSpPr/>
          <p:nvPr/>
        </p:nvSpPr>
        <p:spPr>
          <a:xfrm>
            <a:off x="7451850" y="1612700"/>
            <a:ext cx="619800" cy="59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7451850" y="2541600"/>
            <a:ext cx="619800" cy="59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7451850" y="3558000"/>
            <a:ext cx="619800" cy="59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1: Bag of Words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vectorize every sentence by counting how often a certain word occurs in that sentence.</a:t>
            </a:r>
            <a:endParaRPr/>
          </a:p>
        </p:txBody>
      </p:sp>
      <p:graphicFrame>
        <p:nvGraphicFramePr>
          <p:cNvPr id="120" name="Google Shape;120;p23"/>
          <p:cNvGraphicFramePr/>
          <p:nvPr/>
        </p:nvGraphicFramePr>
        <p:xfrm>
          <a:off x="1259738" y="21269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{5C4CD25D-9B90-4531-8B5C-58DF97440A53}</a:tableStyleId>
              </a:tblPr>
              <a:tblGrid>
                <a:gridCol w="3250200"/>
                <a:gridCol w="3374300"/>
              </a:tblGrid>
              <a:tr h="500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Advantage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Disadvantage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9450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 easy to calculate</a:t>
                      </a:r>
                      <a:endParaRPr sz="10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Case independant</a:t>
                      </a:r>
                      <a:endParaRPr sz="10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F0F9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not take into account word order</a:t>
                      </a:r>
                      <a:endParaRPr sz="10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Every word is evenly important</a:t>
                      </a:r>
                      <a:endParaRPr sz="10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not take into account word meaning</a:t>
                      </a:r>
                      <a:endParaRPr sz="10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F0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2: TF-IDF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Goal: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Use a score to highlight each word’s relevance in the entire document.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Term Frequency - Inverse Document Frequency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= evaluate the words used in a sentence and measures it’s usage compared to words used in the entire corpus. </a:t>
            </a:r>
            <a:endParaRPr sz="1500"/>
          </a:p>
        </p:txBody>
      </p:sp>
      <p:graphicFrame>
        <p:nvGraphicFramePr>
          <p:cNvPr id="127" name="Google Shape;127;p24"/>
          <p:cNvGraphicFramePr/>
          <p:nvPr/>
        </p:nvGraphicFramePr>
        <p:xfrm>
          <a:off x="130275" y="290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{5C4CD25D-9B90-4531-8B5C-58DF97440A53}</a:tableStyleId>
              </a:tblPr>
              <a:tblGrid>
                <a:gridCol w="502725"/>
                <a:gridCol w="447375"/>
                <a:gridCol w="447375"/>
                <a:gridCol w="523175"/>
                <a:gridCol w="525100"/>
                <a:gridCol w="470600"/>
                <a:gridCol w="511325"/>
                <a:gridCol w="519075"/>
                <a:gridCol w="747600"/>
                <a:gridCol w="567725"/>
                <a:gridCol w="516825"/>
                <a:gridCol w="569650"/>
                <a:gridCol w="802625"/>
                <a:gridCol w="575675"/>
                <a:gridCol w="664825"/>
                <a:gridCol w="559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how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make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eat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medicine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child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have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problems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giving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Bengal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pill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0.35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document retrieval</a:t>
            </a: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827675" y="2478150"/>
            <a:ext cx="2415000" cy="7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make my </a:t>
            </a:r>
            <a:r>
              <a:rPr b="1" lang="en"/>
              <a:t>cat </a:t>
            </a:r>
            <a:r>
              <a:rPr lang="en"/>
              <a:t>eat its </a:t>
            </a:r>
            <a:r>
              <a:rPr b="1" lang="en"/>
              <a:t>medicine</a:t>
            </a:r>
            <a:r>
              <a:rPr lang="en"/>
              <a:t>?</a:t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4968175" y="1545250"/>
            <a:ext cx="2415000" cy="7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make my </a:t>
            </a:r>
            <a:r>
              <a:rPr b="1" lang="en"/>
              <a:t>child </a:t>
            </a:r>
            <a:r>
              <a:rPr lang="en"/>
              <a:t>eat its </a:t>
            </a:r>
            <a:r>
              <a:rPr b="1" lang="en"/>
              <a:t>medicine</a:t>
            </a:r>
            <a:r>
              <a:rPr lang="en"/>
              <a:t>?</a:t>
            </a:r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4968175" y="2478150"/>
            <a:ext cx="2415000" cy="7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my</a:t>
            </a:r>
            <a:r>
              <a:rPr b="1" lang="en"/>
              <a:t> cat </a:t>
            </a:r>
            <a:r>
              <a:rPr lang="en"/>
              <a:t>eat its </a:t>
            </a:r>
            <a:r>
              <a:rPr b="1" lang="en"/>
              <a:t>medicine</a:t>
            </a:r>
            <a:r>
              <a:rPr lang="en"/>
              <a:t>?</a:t>
            </a:r>
            <a:endParaRPr/>
          </a:p>
        </p:txBody>
      </p:sp>
      <p:sp>
        <p:nvSpPr>
          <p:cNvPr id="136" name="Google Shape;136;p25"/>
          <p:cNvSpPr/>
          <p:nvPr/>
        </p:nvSpPr>
        <p:spPr>
          <a:xfrm>
            <a:off x="4968175" y="3494550"/>
            <a:ext cx="2415000" cy="72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problems giving my </a:t>
            </a:r>
            <a:r>
              <a:rPr b="1" lang="en"/>
              <a:t>Bengal</a:t>
            </a:r>
            <a:r>
              <a:rPr lang="en"/>
              <a:t> its </a:t>
            </a:r>
            <a:r>
              <a:rPr b="1" lang="en"/>
              <a:t>pill</a:t>
            </a:r>
            <a:endParaRPr b="1"/>
          </a:p>
        </p:txBody>
      </p:sp>
      <p:sp>
        <p:nvSpPr>
          <p:cNvPr id="137" name="Google Shape;137;p25"/>
          <p:cNvSpPr/>
          <p:nvPr/>
        </p:nvSpPr>
        <p:spPr>
          <a:xfrm>
            <a:off x="7451850" y="1612700"/>
            <a:ext cx="619800" cy="59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7451850" y="2541600"/>
            <a:ext cx="619800" cy="59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7451850" y="3558000"/>
            <a:ext cx="619800" cy="59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