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Funtastic" charset="1" panose="00000000000000000000"/>
      <p:regular r:id="rId20"/>
    </p:embeddedFont>
    <p:embeddedFont>
      <p:font typeface="Sukar" charset="1" panose="02000500000000000000"/>
      <p:regular r:id="rId21"/>
    </p:embeddedFont>
    <p:embeddedFont>
      <p:font typeface="Sukar Bold" charset="1" panose="02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jpe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5.jpeg" Type="http://schemas.openxmlformats.org/officeDocument/2006/relationships/image"/><Relationship Id="rId13" Target="../media/image16.jpeg" Type="http://schemas.openxmlformats.org/officeDocument/2006/relationships/image"/><Relationship Id="rId14" Target="../media/image17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6098" y="2824882"/>
            <a:ext cx="13155804" cy="424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64"/>
              </a:lnSpc>
            </a:pPr>
            <a:r>
              <a:rPr lang="en-US" sz="16334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PROPUESTAS CAPSTONE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051556">
            <a:off x="-1619647" y="6810969"/>
            <a:ext cx="4537130" cy="5260440"/>
          </a:xfrm>
          <a:custGeom>
            <a:avLst/>
            <a:gdLst/>
            <a:ahLst/>
            <a:cxnLst/>
            <a:rect r="r" b="b" t="t" l="l"/>
            <a:pathLst>
              <a:path h="5260440" w="4537130">
                <a:moveTo>
                  <a:pt x="0" y="0"/>
                </a:moveTo>
                <a:lnTo>
                  <a:pt x="4537130" y="0"/>
                </a:lnTo>
                <a:lnTo>
                  <a:pt x="4537130" y="5260440"/>
                </a:lnTo>
                <a:lnTo>
                  <a:pt x="0" y="526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79565">
            <a:off x="15478678" y="-1617387"/>
            <a:ext cx="4631200" cy="6144213"/>
          </a:xfrm>
          <a:custGeom>
            <a:avLst/>
            <a:gdLst/>
            <a:ahLst/>
            <a:cxnLst/>
            <a:rect r="r" b="b" t="t" l="l"/>
            <a:pathLst>
              <a:path h="6144213" w="4631200">
                <a:moveTo>
                  <a:pt x="0" y="0"/>
                </a:moveTo>
                <a:lnTo>
                  <a:pt x="4631200" y="0"/>
                </a:lnTo>
                <a:lnTo>
                  <a:pt x="4631200" y="6144213"/>
                </a:lnTo>
                <a:lnTo>
                  <a:pt x="0" y="614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418075">
            <a:off x="4737" y="-1807531"/>
            <a:ext cx="3339098" cy="5049675"/>
          </a:xfrm>
          <a:custGeom>
            <a:avLst/>
            <a:gdLst/>
            <a:ahLst/>
            <a:cxnLst/>
            <a:rect r="r" b="b" t="t" l="l"/>
            <a:pathLst>
              <a:path h="5049675" w="3339098">
                <a:moveTo>
                  <a:pt x="0" y="0"/>
                </a:moveTo>
                <a:lnTo>
                  <a:pt x="3339098" y="0"/>
                </a:lnTo>
                <a:lnTo>
                  <a:pt x="3339098" y="5049676"/>
                </a:lnTo>
                <a:lnTo>
                  <a:pt x="0" y="5049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29071">
            <a:off x="15139871" y="7170846"/>
            <a:ext cx="3969827" cy="4962284"/>
          </a:xfrm>
          <a:custGeom>
            <a:avLst/>
            <a:gdLst/>
            <a:ahLst/>
            <a:cxnLst/>
            <a:rect r="r" b="b" t="t" l="l"/>
            <a:pathLst>
              <a:path h="4962284" w="3969827">
                <a:moveTo>
                  <a:pt x="0" y="0"/>
                </a:moveTo>
                <a:lnTo>
                  <a:pt x="3969827" y="0"/>
                </a:lnTo>
                <a:lnTo>
                  <a:pt x="3969827" y="4962284"/>
                </a:lnTo>
                <a:lnTo>
                  <a:pt x="0" y="4962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783878">
            <a:off x="7950077" y="1188783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526217">
            <a:off x="16064644" y="4604709"/>
            <a:ext cx="1456769" cy="1374660"/>
          </a:xfrm>
          <a:custGeom>
            <a:avLst/>
            <a:gdLst/>
            <a:ahLst/>
            <a:cxnLst/>
            <a:rect r="r" b="b" t="t" l="l"/>
            <a:pathLst>
              <a:path h="1374660" w="1456769">
                <a:moveTo>
                  <a:pt x="0" y="0"/>
                </a:moveTo>
                <a:lnTo>
                  <a:pt x="1456769" y="0"/>
                </a:lnTo>
                <a:lnTo>
                  <a:pt x="1456769" y="1374660"/>
                </a:lnTo>
                <a:lnTo>
                  <a:pt x="0" y="13746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526217">
            <a:off x="7428821" y="8940779"/>
            <a:ext cx="2246425" cy="2119809"/>
          </a:xfrm>
          <a:custGeom>
            <a:avLst/>
            <a:gdLst/>
            <a:ahLst/>
            <a:cxnLst/>
            <a:rect r="r" b="b" t="t" l="l"/>
            <a:pathLst>
              <a:path h="2119809" w="2246425">
                <a:moveTo>
                  <a:pt x="0" y="0"/>
                </a:moveTo>
                <a:lnTo>
                  <a:pt x="2246425" y="0"/>
                </a:lnTo>
                <a:lnTo>
                  <a:pt x="2246425" y="2119809"/>
                </a:lnTo>
                <a:lnTo>
                  <a:pt x="0" y="2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526217">
            <a:off x="808695" y="4475822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51556">
            <a:off x="-1619647" y="6810969"/>
            <a:ext cx="4537130" cy="5260440"/>
          </a:xfrm>
          <a:custGeom>
            <a:avLst/>
            <a:gdLst/>
            <a:ahLst/>
            <a:cxnLst/>
            <a:rect r="r" b="b" t="t" l="l"/>
            <a:pathLst>
              <a:path h="5260440" w="4537130">
                <a:moveTo>
                  <a:pt x="0" y="0"/>
                </a:moveTo>
                <a:lnTo>
                  <a:pt x="4537130" y="0"/>
                </a:lnTo>
                <a:lnTo>
                  <a:pt x="4537130" y="5260440"/>
                </a:lnTo>
                <a:lnTo>
                  <a:pt x="0" y="526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79565">
            <a:off x="15478678" y="-1617387"/>
            <a:ext cx="4631200" cy="6144213"/>
          </a:xfrm>
          <a:custGeom>
            <a:avLst/>
            <a:gdLst/>
            <a:ahLst/>
            <a:cxnLst/>
            <a:rect r="r" b="b" t="t" l="l"/>
            <a:pathLst>
              <a:path h="6144213" w="4631200">
                <a:moveTo>
                  <a:pt x="0" y="0"/>
                </a:moveTo>
                <a:lnTo>
                  <a:pt x="4631200" y="0"/>
                </a:lnTo>
                <a:lnTo>
                  <a:pt x="4631200" y="6144213"/>
                </a:lnTo>
                <a:lnTo>
                  <a:pt x="0" y="614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418075">
            <a:off x="4737" y="-1807531"/>
            <a:ext cx="3339098" cy="5049675"/>
          </a:xfrm>
          <a:custGeom>
            <a:avLst/>
            <a:gdLst/>
            <a:ahLst/>
            <a:cxnLst/>
            <a:rect r="r" b="b" t="t" l="l"/>
            <a:pathLst>
              <a:path h="5049675" w="3339098">
                <a:moveTo>
                  <a:pt x="0" y="0"/>
                </a:moveTo>
                <a:lnTo>
                  <a:pt x="3339098" y="0"/>
                </a:lnTo>
                <a:lnTo>
                  <a:pt x="3339098" y="5049676"/>
                </a:lnTo>
                <a:lnTo>
                  <a:pt x="0" y="5049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9071">
            <a:off x="15139871" y="7170846"/>
            <a:ext cx="3969827" cy="4962284"/>
          </a:xfrm>
          <a:custGeom>
            <a:avLst/>
            <a:gdLst/>
            <a:ahLst/>
            <a:cxnLst/>
            <a:rect r="r" b="b" t="t" l="l"/>
            <a:pathLst>
              <a:path h="4962284" w="3969827">
                <a:moveTo>
                  <a:pt x="0" y="0"/>
                </a:moveTo>
                <a:lnTo>
                  <a:pt x="3969827" y="0"/>
                </a:lnTo>
                <a:lnTo>
                  <a:pt x="3969827" y="4962284"/>
                </a:lnTo>
                <a:lnTo>
                  <a:pt x="0" y="4962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783878">
            <a:off x="7950077" y="1188783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26217">
            <a:off x="16064644" y="4604709"/>
            <a:ext cx="1456769" cy="1374660"/>
          </a:xfrm>
          <a:custGeom>
            <a:avLst/>
            <a:gdLst/>
            <a:ahLst/>
            <a:cxnLst/>
            <a:rect r="r" b="b" t="t" l="l"/>
            <a:pathLst>
              <a:path h="1374660" w="1456769">
                <a:moveTo>
                  <a:pt x="0" y="0"/>
                </a:moveTo>
                <a:lnTo>
                  <a:pt x="1456769" y="0"/>
                </a:lnTo>
                <a:lnTo>
                  <a:pt x="1456769" y="1374660"/>
                </a:lnTo>
                <a:lnTo>
                  <a:pt x="0" y="13746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526217">
            <a:off x="7428821" y="8940779"/>
            <a:ext cx="2246425" cy="2119809"/>
          </a:xfrm>
          <a:custGeom>
            <a:avLst/>
            <a:gdLst/>
            <a:ahLst/>
            <a:cxnLst/>
            <a:rect r="r" b="b" t="t" l="l"/>
            <a:pathLst>
              <a:path h="2119809" w="2246425">
                <a:moveTo>
                  <a:pt x="0" y="0"/>
                </a:moveTo>
                <a:lnTo>
                  <a:pt x="2246425" y="0"/>
                </a:lnTo>
                <a:lnTo>
                  <a:pt x="2246425" y="2119809"/>
                </a:lnTo>
                <a:lnTo>
                  <a:pt x="0" y="2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526217">
            <a:off x="808695" y="4475822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147" y="4369923"/>
            <a:ext cx="8950971" cy="1394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2"/>
              </a:lnSpc>
            </a:pPr>
            <a:r>
              <a:rPr lang="en-US" sz="36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El sistema de seguimiento de hogares se limita a conversacion de whatsapp sin control de calidad de reportes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94304" y="1028700"/>
            <a:ext cx="5843016" cy="8229600"/>
          </a:xfrm>
          <a:custGeom>
            <a:avLst/>
            <a:gdLst/>
            <a:ahLst/>
            <a:cxnLst/>
            <a:rect r="r" b="b" t="t" l="l"/>
            <a:pathLst>
              <a:path h="8229600" w="5843016">
                <a:moveTo>
                  <a:pt x="0" y="0"/>
                </a:moveTo>
                <a:lnTo>
                  <a:pt x="5843016" y="0"/>
                </a:lnTo>
                <a:lnTo>
                  <a:pt x="5843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3504" y="962025"/>
            <a:ext cx="7039316" cy="445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3"/>
              </a:lnSpc>
            </a:pPr>
            <a:r>
              <a:rPr lang="en-US" sz="5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Agilizar y automatizar el proceso de seguimiento de adopcion, y crear familiarizacion con los gatos que apadrinan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994850">
            <a:off x="15954505" y="4170609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83878">
            <a:off x="14313097" y="806220"/>
            <a:ext cx="1580162" cy="1491099"/>
          </a:xfrm>
          <a:custGeom>
            <a:avLst/>
            <a:gdLst/>
            <a:ahLst/>
            <a:cxnLst/>
            <a:rect r="r" b="b" t="t" l="l"/>
            <a:pathLst>
              <a:path h="1491099" w="1580162">
                <a:moveTo>
                  <a:pt x="0" y="0"/>
                </a:moveTo>
                <a:lnTo>
                  <a:pt x="1580162" y="0"/>
                </a:lnTo>
                <a:lnTo>
                  <a:pt x="1580162" y="1491098"/>
                </a:lnTo>
                <a:lnTo>
                  <a:pt x="0" y="1491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627296">
            <a:off x="4225067" y="7870597"/>
            <a:ext cx="1360649" cy="1283958"/>
          </a:xfrm>
          <a:custGeom>
            <a:avLst/>
            <a:gdLst/>
            <a:ahLst/>
            <a:cxnLst/>
            <a:rect r="r" b="b" t="t" l="l"/>
            <a:pathLst>
              <a:path h="1283958" w="1360649">
                <a:moveTo>
                  <a:pt x="0" y="0"/>
                </a:moveTo>
                <a:lnTo>
                  <a:pt x="1360649" y="0"/>
                </a:lnTo>
                <a:lnTo>
                  <a:pt x="1360649" y="1283958"/>
                </a:lnTo>
                <a:lnTo>
                  <a:pt x="0" y="1283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627296">
            <a:off x="2182893" y="7763179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61286" y="5991596"/>
            <a:ext cx="4998014" cy="316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2"/>
              </a:lnSpc>
            </a:pPr>
            <a:r>
              <a:rPr lang="en-US" sz="3621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POR QUE?</a:t>
            </a:r>
          </a:p>
          <a:p>
            <a:pPr algn="l">
              <a:lnSpc>
                <a:spcPts val="4092"/>
              </a:lnSpc>
            </a:pPr>
            <a:r>
              <a:rPr lang="en-US" sz="3621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INFORMALIDAD Y RIESGO FUERTE DE SALUD, APLICACION DE LEY CHOLITO, APLICAR CANAL PRIVADO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03760" y="2989497"/>
            <a:ext cx="7886509" cy="4308005"/>
          </a:xfrm>
          <a:custGeom>
            <a:avLst/>
            <a:gdLst/>
            <a:ahLst/>
            <a:cxnLst/>
            <a:rect r="r" b="b" t="t" l="l"/>
            <a:pathLst>
              <a:path h="4308005" w="7886509">
                <a:moveTo>
                  <a:pt x="0" y="0"/>
                </a:moveTo>
                <a:lnTo>
                  <a:pt x="7886509" y="0"/>
                </a:lnTo>
                <a:lnTo>
                  <a:pt x="7886509" y="4308006"/>
                </a:lnTo>
                <a:lnTo>
                  <a:pt x="0" y="430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355" y="351558"/>
            <a:ext cx="11314087" cy="211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9"/>
              </a:lnSpc>
            </a:pPr>
            <a:r>
              <a:rPr lang="en-US" sz="5735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PLATAFORMA DE AAA </a:t>
            </a:r>
          </a:p>
          <a:p>
            <a:pPr algn="l">
              <a:lnSpc>
                <a:spcPts val="8029"/>
              </a:lnSpc>
              <a:spcBef>
                <a:spcPct val="0"/>
              </a:spcBef>
            </a:pPr>
            <a:r>
              <a:rPr lang="en-US" sz="5735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(AYUDAR-APADRINAR-ADOPTAR)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15936">
            <a:off x="14967922" y="8275208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83878">
            <a:off x="14699386" y="820675"/>
            <a:ext cx="1674599" cy="1580213"/>
          </a:xfrm>
          <a:custGeom>
            <a:avLst/>
            <a:gdLst/>
            <a:ahLst/>
            <a:cxnLst/>
            <a:rect r="r" b="b" t="t" l="l"/>
            <a:pathLst>
              <a:path h="1580213" w="1674599">
                <a:moveTo>
                  <a:pt x="0" y="0"/>
                </a:moveTo>
                <a:lnTo>
                  <a:pt x="1674599" y="0"/>
                </a:lnTo>
                <a:lnTo>
                  <a:pt x="1674599" y="1580213"/>
                </a:lnTo>
                <a:lnTo>
                  <a:pt x="0" y="158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26217">
            <a:off x="10491486" y="7688819"/>
            <a:ext cx="2007866" cy="1894695"/>
          </a:xfrm>
          <a:custGeom>
            <a:avLst/>
            <a:gdLst/>
            <a:ahLst/>
            <a:cxnLst/>
            <a:rect r="r" b="b" t="t" l="l"/>
            <a:pathLst>
              <a:path h="1894695" w="2007866">
                <a:moveTo>
                  <a:pt x="0" y="0"/>
                </a:moveTo>
                <a:lnTo>
                  <a:pt x="2007866" y="0"/>
                </a:lnTo>
                <a:lnTo>
                  <a:pt x="2007866" y="1894695"/>
                </a:lnTo>
                <a:lnTo>
                  <a:pt x="0" y="1894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218091">
            <a:off x="714419" y="937208"/>
            <a:ext cx="583585" cy="550692"/>
          </a:xfrm>
          <a:custGeom>
            <a:avLst/>
            <a:gdLst/>
            <a:ahLst/>
            <a:cxnLst/>
            <a:rect r="r" b="b" t="t" l="l"/>
            <a:pathLst>
              <a:path h="550692" w="583585">
                <a:moveTo>
                  <a:pt x="0" y="0"/>
                </a:moveTo>
                <a:lnTo>
                  <a:pt x="583584" y="0"/>
                </a:lnTo>
                <a:lnTo>
                  <a:pt x="583584" y="550692"/>
                </a:lnTo>
                <a:lnTo>
                  <a:pt x="0" y="550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00946" y="3011571"/>
            <a:ext cx="8350497" cy="522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Validación automática de fotos con IA (rechaza imágenes sin gato visible o borrosas).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Detección temprana de enfermedades en fotos (ojos, pelaje, postura) → alerta automática al administrador.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Gestionar recordatorios y notificaciones automáticas a los adoptantes sobre fechas importantes (envío de fotos, controles veterinarios, etc.)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</a:t>
            </a: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padrinamiento digital con pagos recurrentes y reportes personalizados.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1475" y="3526619"/>
            <a:ext cx="7886509" cy="4308005"/>
          </a:xfrm>
          <a:custGeom>
            <a:avLst/>
            <a:gdLst/>
            <a:ahLst/>
            <a:cxnLst/>
            <a:rect r="r" b="b" t="t" l="l"/>
            <a:pathLst>
              <a:path h="4308005" w="7886509">
                <a:moveTo>
                  <a:pt x="0" y="0"/>
                </a:moveTo>
                <a:lnTo>
                  <a:pt x="7886509" y="0"/>
                </a:lnTo>
                <a:lnTo>
                  <a:pt x="7886509" y="4308005"/>
                </a:lnTo>
                <a:lnTo>
                  <a:pt x="0" y="43080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15936">
            <a:off x="14967922" y="8275208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783878">
            <a:off x="14699386" y="820675"/>
            <a:ext cx="1674599" cy="1580213"/>
          </a:xfrm>
          <a:custGeom>
            <a:avLst/>
            <a:gdLst/>
            <a:ahLst/>
            <a:cxnLst/>
            <a:rect r="r" b="b" t="t" l="l"/>
            <a:pathLst>
              <a:path h="1580213" w="1674599">
                <a:moveTo>
                  <a:pt x="0" y="0"/>
                </a:moveTo>
                <a:lnTo>
                  <a:pt x="1674599" y="0"/>
                </a:lnTo>
                <a:lnTo>
                  <a:pt x="1674599" y="1580213"/>
                </a:lnTo>
                <a:lnTo>
                  <a:pt x="0" y="158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526217">
            <a:off x="663641" y="7535737"/>
            <a:ext cx="2007866" cy="1894695"/>
          </a:xfrm>
          <a:custGeom>
            <a:avLst/>
            <a:gdLst/>
            <a:ahLst/>
            <a:cxnLst/>
            <a:rect r="r" b="b" t="t" l="l"/>
            <a:pathLst>
              <a:path h="1894695" w="2007866">
                <a:moveTo>
                  <a:pt x="0" y="0"/>
                </a:moveTo>
                <a:lnTo>
                  <a:pt x="2007866" y="0"/>
                </a:lnTo>
                <a:lnTo>
                  <a:pt x="2007866" y="1894695"/>
                </a:lnTo>
                <a:lnTo>
                  <a:pt x="0" y="1894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218091">
            <a:off x="714419" y="937208"/>
            <a:ext cx="583585" cy="550692"/>
          </a:xfrm>
          <a:custGeom>
            <a:avLst/>
            <a:gdLst/>
            <a:ahLst/>
            <a:cxnLst/>
            <a:rect r="r" b="b" t="t" l="l"/>
            <a:pathLst>
              <a:path h="550692" w="583585">
                <a:moveTo>
                  <a:pt x="0" y="0"/>
                </a:moveTo>
                <a:lnTo>
                  <a:pt x="583584" y="0"/>
                </a:lnTo>
                <a:lnTo>
                  <a:pt x="583584" y="550692"/>
                </a:lnTo>
                <a:lnTo>
                  <a:pt x="0" y="550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1355" y="351558"/>
            <a:ext cx="11314087" cy="211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9"/>
              </a:lnSpc>
            </a:pPr>
            <a:r>
              <a:rPr lang="en-US" sz="5735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PLATAFORMA DE AAA </a:t>
            </a:r>
          </a:p>
          <a:p>
            <a:pPr algn="l">
              <a:lnSpc>
                <a:spcPts val="8029"/>
              </a:lnSpc>
              <a:spcBef>
                <a:spcPct val="0"/>
              </a:spcBef>
            </a:pPr>
            <a:r>
              <a:rPr lang="en-US" sz="5735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(AYUDAR-APADRINAR-ADOPTAR)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17383" y="2949976"/>
            <a:ext cx="8116117" cy="572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Recordatorios inteligentes para adoptantes (envío de fotos, vacunas, controles).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Panel de administración para seguimiento y clasificación manual.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Sistema básico de apadrinamiento con pagos manuales.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Automatización completa de pagos recurrentes y notificaciones personalizadas para padrinos.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IA ética de detección de fotos falsas o repetidas en reportes.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App móvil para adoptantes y padrinos: seguimiento, notificaciones y vínculo emocional con el gato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944" y="1272101"/>
            <a:ext cx="4117105" cy="5708291"/>
          </a:xfrm>
          <a:custGeom>
            <a:avLst/>
            <a:gdLst/>
            <a:ahLst/>
            <a:cxnLst/>
            <a:rect r="r" b="b" t="t" l="l"/>
            <a:pathLst>
              <a:path h="5708291" w="4117105">
                <a:moveTo>
                  <a:pt x="0" y="0"/>
                </a:moveTo>
                <a:lnTo>
                  <a:pt x="4117105" y="0"/>
                </a:lnTo>
                <a:lnTo>
                  <a:pt x="4117105" y="5708291"/>
                </a:lnTo>
                <a:lnTo>
                  <a:pt x="0" y="570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21595"/>
            <a:ext cx="4164806" cy="5715000"/>
          </a:xfrm>
          <a:custGeom>
            <a:avLst/>
            <a:gdLst/>
            <a:ahLst/>
            <a:cxnLst/>
            <a:rect r="r" b="b" t="t" l="l"/>
            <a:pathLst>
              <a:path h="5715000" w="4164806">
                <a:moveTo>
                  <a:pt x="0" y="0"/>
                </a:moveTo>
                <a:lnTo>
                  <a:pt x="4164806" y="0"/>
                </a:lnTo>
                <a:lnTo>
                  <a:pt x="4164806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783878">
            <a:off x="16632176" y="747309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6"/>
                </a:lnTo>
                <a:lnTo>
                  <a:pt x="0" y="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437899">
            <a:off x="12301275" y="9009336"/>
            <a:ext cx="1869879" cy="1764486"/>
          </a:xfrm>
          <a:custGeom>
            <a:avLst/>
            <a:gdLst/>
            <a:ahLst/>
            <a:cxnLst/>
            <a:rect r="r" b="b" t="t" l="l"/>
            <a:pathLst>
              <a:path h="1764486" w="1869879">
                <a:moveTo>
                  <a:pt x="0" y="0"/>
                </a:moveTo>
                <a:lnTo>
                  <a:pt x="1869879" y="0"/>
                </a:lnTo>
                <a:lnTo>
                  <a:pt x="1869879" y="1764486"/>
                </a:lnTo>
                <a:lnTo>
                  <a:pt x="0" y="1764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26217">
            <a:off x="808695" y="869633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23929" y="1823566"/>
            <a:ext cx="8934754" cy="653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QUÉ HACE: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VALIDA AUTOMÁTICAMENTE LA CALIDAD DE FOTOS.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DETECTA SIGNOS DE ENFERMEDAD O MALESTAR CON IA (BBDD 6.000 GATOS).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ENVÍA RECORDATORIOS AUTOMÁTICOS A ADOPTANTES.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GESTIONA APADRINAMIENTO CON PAGOS RECURRENTES Y NOTIFICACIONES PERSONALIZADAS.</a:t>
            </a:r>
          </a:p>
          <a:p>
            <a:pPr algn="l">
              <a:lnSpc>
                <a:spcPts val="3672"/>
              </a:lnSpc>
            </a:pPr>
          </a:p>
          <a:p>
            <a:pPr algn="l">
              <a:lnSpc>
                <a:spcPts val="3672"/>
              </a:lnSpc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QUÉ NO HACE: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 MONITOREA EN TIEMPO REAL DENTRO DEL ALBERGUE.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 USA CÁMARAS DE VIGILANCIA NI GEOLOCALIZACIÓN.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 HACE RECONOCIMIENTO POR VIDEO EN MULTIGATOS.</a:t>
            </a:r>
          </a:p>
          <a:p>
            <a:pPr algn="l">
              <a:lnSpc>
                <a:spcPts val="367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461" y="1773882"/>
            <a:ext cx="11183808" cy="7325394"/>
          </a:xfrm>
          <a:custGeom>
            <a:avLst/>
            <a:gdLst/>
            <a:ahLst/>
            <a:cxnLst/>
            <a:rect r="r" b="b" t="t" l="l"/>
            <a:pathLst>
              <a:path h="7325394" w="11183808">
                <a:moveTo>
                  <a:pt x="0" y="0"/>
                </a:moveTo>
                <a:lnTo>
                  <a:pt x="11183808" y="0"/>
                </a:lnTo>
                <a:lnTo>
                  <a:pt x="11183808" y="7325394"/>
                </a:lnTo>
                <a:lnTo>
                  <a:pt x="0" y="7325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783878">
            <a:off x="7999096" y="-360730"/>
            <a:ext cx="1343634" cy="1267902"/>
          </a:xfrm>
          <a:custGeom>
            <a:avLst/>
            <a:gdLst/>
            <a:ahLst/>
            <a:cxnLst/>
            <a:rect r="r" b="b" t="t" l="l"/>
            <a:pathLst>
              <a:path h="1267902" w="1343634">
                <a:moveTo>
                  <a:pt x="0" y="0"/>
                </a:moveTo>
                <a:lnTo>
                  <a:pt x="1343634" y="0"/>
                </a:lnTo>
                <a:lnTo>
                  <a:pt x="1343634" y="1267902"/>
                </a:lnTo>
                <a:lnTo>
                  <a:pt x="0" y="126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26217">
            <a:off x="6788620" y="3865290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526217">
            <a:off x="16061159" y="7610505"/>
            <a:ext cx="1424058" cy="1343792"/>
          </a:xfrm>
          <a:custGeom>
            <a:avLst/>
            <a:gdLst/>
            <a:ahLst/>
            <a:cxnLst/>
            <a:rect r="r" b="b" t="t" l="l"/>
            <a:pathLst>
              <a:path h="1343792" w="1424058">
                <a:moveTo>
                  <a:pt x="0" y="0"/>
                </a:moveTo>
                <a:lnTo>
                  <a:pt x="1424057" y="0"/>
                </a:lnTo>
                <a:lnTo>
                  <a:pt x="1424057" y="1343792"/>
                </a:lnTo>
                <a:lnTo>
                  <a:pt x="0" y="1343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70913" y="3855026"/>
            <a:ext cx="8909859" cy="3389620"/>
          </a:xfrm>
          <a:custGeom>
            <a:avLst/>
            <a:gdLst/>
            <a:ahLst/>
            <a:cxnLst/>
            <a:rect r="r" b="b" t="t" l="l"/>
            <a:pathLst>
              <a:path h="3389620" w="8909859">
                <a:moveTo>
                  <a:pt x="0" y="0"/>
                </a:moveTo>
                <a:lnTo>
                  <a:pt x="8909859" y="0"/>
                </a:lnTo>
                <a:lnTo>
                  <a:pt x="8909859" y="3389620"/>
                </a:lnTo>
                <a:lnTo>
                  <a:pt x="0" y="3389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95986" y="8282401"/>
            <a:ext cx="2059713" cy="1624885"/>
          </a:xfrm>
          <a:custGeom>
            <a:avLst/>
            <a:gdLst/>
            <a:ahLst/>
            <a:cxnLst/>
            <a:rect r="r" b="b" t="t" l="l"/>
            <a:pathLst>
              <a:path h="1624885" w="2059713">
                <a:moveTo>
                  <a:pt x="0" y="0"/>
                </a:moveTo>
                <a:lnTo>
                  <a:pt x="2059713" y="0"/>
                </a:lnTo>
                <a:lnTo>
                  <a:pt x="2059713" y="1624885"/>
                </a:lnTo>
                <a:lnTo>
                  <a:pt x="0" y="16248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82602" y="2388435"/>
            <a:ext cx="9686479" cy="99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ESTAMOS TRABAJANDO CON EL SANTUARIO EMILIA DE GATOS EN SITUACIONES DE VULNERABILIDAD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70913" y="1102179"/>
            <a:ext cx="8344816" cy="128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7"/>
              </a:lnSpc>
            </a:pPr>
            <a:r>
              <a:rPr lang="en-US" sz="8100">
                <a:solidFill>
                  <a:srgbClr val="403027"/>
                </a:solidFill>
                <a:latin typeface="Funtastic"/>
                <a:ea typeface="Funtastic"/>
                <a:cs typeface="Funtastic"/>
                <a:sym typeface="Funtastic"/>
              </a:rPr>
              <a:t>NUESTRO CLIENTE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1343" y="7340868"/>
            <a:ext cx="708998" cy="84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3"/>
              </a:lnSpc>
            </a:pPr>
            <a:r>
              <a:rPr lang="en-US" b="true" sz="5599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+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461" y="1773882"/>
            <a:ext cx="11183808" cy="7325394"/>
          </a:xfrm>
          <a:custGeom>
            <a:avLst/>
            <a:gdLst/>
            <a:ahLst/>
            <a:cxnLst/>
            <a:rect r="r" b="b" t="t" l="l"/>
            <a:pathLst>
              <a:path h="7325394" w="11183808">
                <a:moveTo>
                  <a:pt x="0" y="0"/>
                </a:moveTo>
                <a:lnTo>
                  <a:pt x="11183808" y="0"/>
                </a:lnTo>
                <a:lnTo>
                  <a:pt x="11183808" y="7325394"/>
                </a:lnTo>
                <a:lnTo>
                  <a:pt x="0" y="7325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783878">
            <a:off x="7999096" y="-360730"/>
            <a:ext cx="1343634" cy="1267902"/>
          </a:xfrm>
          <a:custGeom>
            <a:avLst/>
            <a:gdLst/>
            <a:ahLst/>
            <a:cxnLst/>
            <a:rect r="r" b="b" t="t" l="l"/>
            <a:pathLst>
              <a:path h="1267902" w="1343634">
                <a:moveTo>
                  <a:pt x="0" y="0"/>
                </a:moveTo>
                <a:lnTo>
                  <a:pt x="1343634" y="0"/>
                </a:lnTo>
                <a:lnTo>
                  <a:pt x="1343634" y="1267902"/>
                </a:lnTo>
                <a:lnTo>
                  <a:pt x="0" y="126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26217">
            <a:off x="6788620" y="3865290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526217">
            <a:off x="16061159" y="7610505"/>
            <a:ext cx="1424058" cy="1343792"/>
          </a:xfrm>
          <a:custGeom>
            <a:avLst/>
            <a:gdLst/>
            <a:ahLst/>
            <a:cxnLst/>
            <a:rect r="r" b="b" t="t" l="l"/>
            <a:pathLst>
              <a:path h="1343792" w="1424058">
                <a:moveTo>
                  <a:pt x="0" y="0"/>
                </a:moveTo>
                <a:lnTo>
                  <a:pt x="1424057" y="0"/>
                </a:lnTo>
                <a:lnTo>
                  <a:pt x="1424057" y="1343792"/>
                </a:lnTo>
                <a:lnTo>
                  <a:pt x="0" y="1343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00081" y="2388435"/>
            <a:ext cx="9686479" cy="499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TRABAJAMOS EN CONJUNTO CON: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70913" y="1102179"/>
            <a:ext cx="8344816" cy="128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7"/>
              </a:lnSpc>
            </a:pPr>
            <a:r>
              <a:rPr lang="en-US" sz="8100">
                <a:solidFill>
                  <a:srgbClr val="403027"/>
                </a:solidFill>
                <a:latin typeface="Funtastic"/>
                <a:ea typeface="Funtastic"/>
                <a:cs typeface="Funtastic"/>
                <a:sym typeface="Funtastic"/>
              </a:rPr>
              <a:t>NUESTRO EQUIPO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4883" y="3111823"/>
            <a:ext cx="6548305" cy="396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FUNDACION ADOPTA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SANTUARIO EMILIA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DRA CLAUDIA MORALES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MASTER CAT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ESP. MARKETING NOAH BUSTOS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ALBERGUE LOS GRILLOS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ALBERGUE LAS CONDES</a:t>
            </a:r>
          </a:p>
          <a:p>
            <a:pPr algn="l" marL="712470" indent="-356235" lvl="1">
              <a:lnSpc>
                <a:spcPts val="3926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MUNICIPALIDAD LA REINA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51556">
            <a:off x="-1619647" y="6810969"/>
            <a:ext cx="4537130" cy="5260440"/>
          </a:xfrm>
          <a:custGeom>
            <a:avLst/>
            <a:gdLst/>
            <a:ahLst/>
            <a:cxnLst/>
            <a:rect r="r" b="b" t="t" l="l"/>
            <a:pathLst>
              <a:path h="5260440" w="4537130">
                <a:moveTo>
                  <a:pt x="0" y="0"/>
                </a:moveTo>
                <a:lnTo>
                  <a:pt x="4537130" y="0"/>
                </a:lnTo>
                <a:lnTo>
                  <a:pt x="4537130" y="5260440"/>
                </a:lnTo>
                <a:lnTo>
                  <a:pt x="0" y="526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79565">
            <a:off x="15478678" y="-1617387"/>
            <a:ext cx="4631200" cy="6144213"/>
          </a:xfrm>
          <a:custGeom>
            <a:avLst/>
            <a:gdLst/>
            <a:ahLst/>
            <a:cxnLst/>
            <a:rect r="r" b="b" t="t" l="l"/>
            <a:pathLst>
              <a:path h="6144213" w="4631200">
                <a:moveTo>
                  <a:pt x="0" y="0"/>
                </a:moveTo>
                <a:lnTo>
                  <a:pt x="4631200" y="0"/>
                </a:lnTo>
                <a:lnTo>
                  <a:pt x="4631200" y="6144213"/>
                </a:lnTo>
                <a:lnTo>
                  <a:pt x="0" y="614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418075">
            <a:off x="4737" y="-1807531"/>
            <a:ext cx="3339098" cy="5049675"/>
          </a:xfrm>
          <a:custGeom>
            <a:avLst/>
            <a:gdLst/>
            <a:ahLst/>
            <a:cxnLst/>
            <a:rect r="r" b="b" t="t" l="l"/>
            <a:pathLst>
              <a:path h="5049675" w="3339098">
                <a:moveTo>
                  <a:pt x="0" y="0"/>
                </a:moveTo>
                <a:lnTo>
                  <a:pt x="3339098" y="0"/>
                </a:lnTo>
                <a:lnTo>
                  <a:pt x="3339098" y="5049676"/>
                </a:lnTo>
                <a:lnTo>
                  <a:pt x="0" y="5049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9071">
            <a:off x="15139871" y="7170846"/>
            <a:ext cx="3969827" cy="4962284"/>
          </a:xfrm>
          <a:custGeom>
            <a:avLst/>
            <a:gdLst/>
            <a:ahLst/>
            <a:cxnLst/>
            <a:rect r="r" b="b" t="t" l="l"/>
            <a:pathLst>
              <a:path h="4962284" w="3969827">
                <a:moveTo>
                  <a:pt x="0" y="0"/>
                </a:moveTo>
                <a:lnTo>
                  <a:pt x="3969827" y="0"/>
                </a:lnTo>
                <a:lnTo>
                  <a:pt x="3969827" y="4962284"/>
                </a:lnTo>
                <a:lnTo>
                  <a:pt x="0" y="4962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783878">
            <a:off x="7950077" y="1188783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26217">
            <a:off x="16064644" y="4604709"/>
            <a:ext cx="1456769" cy="1374660"/>
          </a:xfrm>
          <a:custGeom>
            <a:avLst/>
            <a:gdLst/>
            <a:ahLst/>
            <a:cxnLst/>
            <a:rect r="r" b="b" t="t" l="l"/>
            <a:pathLst>
              <a:path h="1374660" w="1456769">
                <a:moveTo>
                  <a:pt x="0" y="0"/>
                </a:moveTo>
                <a:lnTo>
                  <a:pt x="1456769" y="0"/>
                </a:lnTo>
                <a:lnTo>
                  <a:pt x="1456769" y="1374660"/>
                </a:lnTo>
                <a:lnTo>
                  <a:pt x="0" y="13746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526217">
            <a:off x="7428821" y="8940779"/>
            <a:ext cx="2246425" cy="2119809"/>
          </a:xfrm>
          <a:custGeom>
            <a:avLst/>
            <a:gdLst/>
            <a:ahLst/>
            <a:cxnLst/>
            <a:rect r="r" b="b" t="t" l="l"/>
            <a:pathLst>
              <a:path h="2119809" w="2246425">
                <a:moveTo>
                  <a:pt x="0" y="0"/>
                </a:moveTo>
                <a:lnTo>
                  <a:pt x="2246425" y="0"/>
                </a:lnTo>
                <a:lnTo>
                  <a:pt x="2246425" y="2119809"/>
                </a:lnTo>
                <a:lnTo>
                  <a:pt x="0" y="2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526217">
            <a:off x="808695" y="4475822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85757" y="2383545"/>
            <a:ext cx="5519910" cy="5519910"/>
          </a:xfrm>
          <a:custGeom>
            <a:avLst/>
            <a:gdLst/>
            <a:ahLst/>
            <a:cxnLst/>
            <a:rect r="r" b="b" t="t" l="l"/>
            <a:pathLst>
              <a:path h="5519910" w="5519910">
                <a:moveTo>
                  <a:pt x="0" y="0"/>
                </a:moveTo>
                <a:lnTo>
                  <a:pt x="5519909" y="0"/>
                </a:lnTo>
                <a:lnTo>
                  <a:pt x="5519909" y="5519910"/>
                </a:lnTo>
                <a:lnTo>
                  <a:pt x="0" y="5519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5252" r="-24227" b="-5038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06658" y="2383545"/>
            <a:ext cx="5519910" cy="5519910"/>
          </a:xfrm>
          <a:custGeom>
            <a:avLst/>
            <a:gdLst/>
            <a:ahLst/>
            <a:cxnLst/>
            <a:rect r="r" b="b" t="t" l="l"/>
            <a:pathLst>
              <a:path h="5519910" w="5519910">
                <a:moveTo>
                  <a:pt x="0" y="0"/>
                </a:moveTo>
                <a:lnTo>
                  <a:pt x="5519909" y="0"/>
                </a:lnTo>
                <a:lnTo>
                  <a:pt x="5519909" y="5519910"/>
                </a:lnTo>
                <a:lnTo>
                  <a:pt x="0" y="551991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3333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27558" y="2383545"/>
            <a:ext cx="5519910" cy="5519910"/>
          </a:xfrm>
          <a:custGeom>
            <a:avLst/>
            <a:gdLst/>
            <a:ahLst/>
            <a:cxnLst/>
            <a:rect r="r" b="b" t="t" l="l"/>
            <a:pathLst>
              <a:path h="5519910" w="5519910">
                <a:moveTo>
                  <a:pt x="0" y="0"/>
                </a:moveTo>
                <a:lnTo>
                  <a:pt x="5519910" y="0"/>
                </a:lnTo>
                <a:lnTo>
                  <a:pt x="5519910" y="5519910"/>
                </a:lnTo>
                <a:lnTo>
                  <a:pt x="0" y="551991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22213" r="0" b="-1112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051556">
            <a:off x="-1619647" y="6810969"/>
            <a:ext cx="4537130" cy="5260440"/>
          </a:xfrm>
          <a:custGeom>
            <a:avLst/>
            <a:gdLst/>
            <a:ahLst/>
            <a:cxnLst/>
            <a:rect r="r" b="b" t="t" l="l"/>
            <a:pathLst>
              <a:path h="5260440" w="4537130">
                <a:moveTo>
                  <a:pt x="0" y="0"/>
                </a:moveTo>
                <a:lnTo>
                  <a:pt x="4537130" y="0"/>
                </a:lnTo>
                <a:lnTo>
                  <a:pt x="4537130" y="5260440"/>
                </a:lnTo>
                <a:lnTo>
                  <a:pt x="0" y="526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79565">
            <a:off x="15478678" y="-1617387"/>
            <a:ext cx="4631200" cy="6144213"/>
          </a:xfrm>
          <a:custGeom>
            <a:avLst/>
            <a:gdLst/>
            <a:ahLst/>
            <a:cxnLst/>
            <a:rect r="r" b="b" t="t" l="l"/>
            <a:pathLst>
              <a:path h="6144213" w="4631200">
                <a:moveTo>
                  <a:pt x="0" y="0"/>
                </a:moveTo>
                <a:lnTo>
                  <a:pt x="4631200" y="0"/>
                </a:lnTo>
                <a:lnTo>
                  <a:pt x="4631200" y="6144213"/>
                </a:lnTo>
                <a:lnTo>
                  <a:pt x="0" y="614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418075">
            <a:off x="4737" y="-1807531"/>
            <a:ext cx="3339098" cy="5049675"/>
          </a:xfrm>
          <a:custGeom>
            <a:avLst/>
            <a:gdLst/>
            <a:ahLst/>
            <a:cxnLst/>
            <a:rect r="r" b="b" t="t" l="l"/>
            <a:pathLst>
              <a:path h="5049675" w="3339098">
                <a:moveTo>
                  <a:pt x="0" y="0"/>
                </a:moveTo>
                <a:lnTo>
                  <a:pt x="3339098" y="0"/>
                </a:lnTo>
                <a:lnTo>
                  <a:pt x="3339098" y="5049676"/>
                </a:lnTo>
                <a:lnTo>
                  <a:pt x="0" y="5049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29071">
            <a:off x="15139871" y="7170846"/>
            <a:ext cx="3969827" cy="4962284"/>
          </a:xfrm>
          <a:custGeom>
            <a:avLst/>
            <a:gdLst/>
            <a:ahLst/>
            <a:cxnLst/>
            <a:rect r="r" b="b" t="t" l="l"/>
            <a:pathLst>
              <a:path h="4962284" w="3969827">
                <a:moveTo>
                  <a:pt x="0" y="0"/>
                </a:moveTo>
                <a:lnTo>
                  <a:pt x="3969827" y="0"/>
                </a:lnTo>
                <a:lnTo>
                  <a:pt x="3969827" y="4962284"/>
                </a:lnTo>
                <a:lnTo>
                  <a:pt x="0" y="49622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783878">
            <a:off x="7950077" y="1188783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526217">
            <a:off x="16064644" y="4604709"/>
            <a:ext cx="1456769" cy="1374660"/>
          </a:xfrm>
          <a:custGeom>
            <a:avLst/>
            <a:gdLst/>
            <a:ahLst/>
            <a:cxnLst/>
            <a:rect r="r" b="b" t="t" l="l"/>
            <a:pathLst>
              <a:path h="1374660" w="1456769">
                <a:moveTo>
                  <a:pt x="0" y="0"/>
                </a:moveTo>
                <a:lnTo>
                  <a:pt x="1456769" y="0"/>
                </a:lnTo>
                <a:lnTo>
                  <a:pt x="1456769" y="1374660"/>
                </a:lnTo>
                <a:lnTo>
                  <a:pt x="0" y="13746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526217">
            <a:off x="7428821" y="8940779"/>
            <a:ext cx="2246425" cy="2119809"/>
          </a:xfrm>
          <a:custGeom>
            <a:avLst/>
            <a:gdLst/>
            <a:ahLst/>
            <a:cxnLst/>
            <a:rect r="r" b="b" t="t" l="l"/>
            <a:pathLst>
              <a:path h="2119809" w="2246425">
                <a:moveTo>
                  <a:pt x="0" y="0"/>
                </a:moveTo>
                <a:lnTo>
                  <a:pt x="2246425" y="0"/>
                </a:lnTo>
                <a:lnTo>
                  <a:pt x="2246425" y="2119809"/>
                </a:lnTo>
                <a:lnTo>
                  <a:pt x="0" y="2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526217">
            <a:off x="808695" y="4475822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147" y="4676168"/>
            <a:ext cx="8950971" cy="93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2"/>
              </a:lnSpc>
            </a:pPr>
            <a:r>
              <a:rPr lang="en-US" sz="36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El sistema de donaciones del santuario es poco llamativo para el publico general.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94304" y="1028700"/>
            <a:ext cx="5843016" cy="8229600"/>
          </a:xfrm>
          <a:custGeom>
            <a:avLst/>
            <a:gdLst/>
            <a:ahLst/>
            <a:cxnLst/>
            <a:rect r="r" b="b" t="t" l="l"/>
            <a:pathLst>
              <a:path h="8229600" w="5843016">
                <a:moveTo>
                  <a:pt x="0" y="0"/>
                </a:moveTo>
                <a:lnTo>
                  <a:pt x="5843016" y="0"/>
                </a:lnTo>
                <a:lnTo>
                  <a:pt x="5843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2511" y="904875"/>
            <a:ext cx="6120826" cy="534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69"/>
              </a:lnSpc>
            </a:pPr>
            <a:r>
              <a:rPr lang="en-US" sz="90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Agilizar y adaptar el proceso de donaciones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994850">
            <a:off x="15954505" y="4170609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83878">
            <a:off x="14313097" y="806220"/>
            <a:ext cx="1580162" cy="1491099"/>
          </a:xfrm>
          <a:custGeom>
            <a:avLst/>
            <a:gdLst/>
            <a:ahLst/>
            <a:cxnLst/>
            <a:rect r="r" b="b" t="t" l="l"/>
            <a:pathLst>
              <a:path h="1491099" w="1580162">
                <a:moveTo>
                  <a:pt x="0" y="0"/>
                </a:moveTo>
                <a:lnTo>
                  <a:pt x="1580162" y="0"/>
                </a:lnTo>
                <a:lnTo>
                  <a:pt x="1580162" y="1491098"/>
                </a:lnTo>
                <a:lnTo>
                  <a:pt x="0" y="1491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627296">
            <a:off x="4225067" y="7870597"/>
            <a:ext cx="1360649" cy="1283958"/>
          </a:xfrm>
          <a:custGeom>
            <a:avLst/>
            <a:gdLst/>
            <a:ahLst/>
            <a:cxnLst/>
            <a:rect r="r" b="b" t="t" l="l"/>
            <a:pathLst>
              <a:path h="1283958" w="1360649">
                <a:moveTo>
                  <a:pt x="0" y="0"/>
                </a:moveTo>
                <a:lnTo>
                  <a:pt x="1360649" y="0"/>
                </a:lnTo>
                <a:lnTo>
                  <a:pt x="1360649" y="1283958"/>
                </a:lnTo>
                <a:lnTo>
                  <a:pt x="0" y="1283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627296">
            <a:off x="2182893" y="7763179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61286" y="7019554"/>
            <a:ext cx="4998014" cy="110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2"/>
              </a:lnSpc>
            </a:pPr>
            <a:r>
              <a:rPr lang="en-US" sz="3621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POR QUE?</a:t>
            </a:r>
          </a:p>
          <a:p>
            <a:pPr algn="l">
              <a:lnSpc>
                <a:spcPts val="4092"/>
              </a:lnSpc>
            </a:pPr>
            <a:r>
              <a:rPr lang="en-US" sz="3621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MAS VISIBILIDAD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03760" y="2989497"/>
            <a:ext cx="7886509" cy="4308005"/>
          </a:xfrm>
          <a:custGeom>
            <a:avLst/>
            <a:gdLst/>
            <a:ahLst/>
            <a:cxnLst/>
            <a:rect r="r" b="b" t="t" l="l"/>
            <a:pathLst>
              <a:path h="4308005" w="7886509">
                <a:moveTo>
                  <a:pt x="0" y="0"/>
                </a:moveTo>
                <a:lnTo>
                  <a:pt x="7886509" y="0"/>
                </a:lnTo>
                <a:lnTo>
                  <a:pt x="7886509" y="4308006"/>
                </a:lnTo>
                <a:lnTo>
                  <a:pt x="0" y="430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1162" y="572052"/>
            <a:ext cx="11445405" cy="106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31"/>
              </a:lnSpc>
              <a:spcBef>
                <a:spcPct val="0"/>
              </a:spcBef>
            </a:pPr>
            <a:r>
              <a:rPr lang="en-US" sz="5594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PLATAFORMA DE VIDEO-DONACION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15936">
            <a:off x="14967922" y="8275208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83878">
            <a:off x="14699386" y="820675"/>
            <a:ext cx="1674599" cy="1580213"/>
          </a:xfrm>
          <a:custGeom>
            <a:avLst/>
            <a:gdLst/>
            <a:ahLst/>
            <a:cxnLst/>
            <a:rect r="r" b="b" t="t" l="l"/>
            <a:pathLst>
              <a:path h="1580213" w="1674599">
                <a:moveTo>
                  <a:pt x="0" y="0"/>
                </a:moveTo>
                <a:lnTo>
                  <a:pt x="1674599" y="0"/>
                </a:lnTo>
                <a:lnTo>
                  <a:pt x="1674599" y="1580213"/>
                </a:lnTo>
                <a:lnTo>
                  <a:pt x="0" y="158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26217">
            <a:off x="10491486" y="7688819"/>
            <a:ext cx="2007866" cy="1894695"/>
          </a:xfrm>
          <a:custGeom>
            <a:avLst/>
            <a:gdLst/>
            <a:ahLst/>
            <a:cxnLst/>
            <a:rect r="r" b="b" t="t" l="l"/>
            <a:pathLst>
              <a:path h="1894695" w="2007866">
                <a:moveTo>
                  <a:pt x="0" y="0"/>
                </a:moveTo>
                <a:lnTo>
                  <a:pt x="2007866" y="0"/>
                </a:lnTo>
                <a:lnTo>
                  <a:pt x="2007866" y="1894695"/>
                </a:lnTo>
                <a:lnTo>
                  <a:pt x="0" y="1894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218091">
            <a:off x="714419" y="937208"/>
            <a:ext cx="583585" cy="550692"/>
          </a:xfrm>
          <a:custGeom>
            <a:avLst/>
            <a:gdLst/>
            <a:ahLst/>
            <a:cxnLst/>
            <a:rect r="r" b="b" t="t" l="l"/>
            <a:pathLst>
              <a:path h="550692" w="583585">
                <a:moveTo>
                  <a:pt x="0" y="0"/>
                </a:moveTo>
                <a:lnTo>
                  <a:pt x="583584" y="0"/>
                </a:lnTo>
                <a:lnTo>
                  <a:pt x="583584" y="550692"/>
                </a:lnTo>
                <a:lnTo>
                  <a:pt x="0" y="550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065570"/>
            <a:ext cx="8475060" cy="764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Comedero activado por donaciones en cada habitación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Detección en tiempo real de gatos en las cámaras instaladas.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Identificación individual de gatos para mostrar su perfil.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Visualización y gestión simple de cámaras y perfiles en un panel para administradores del refugio.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Notificaciones automáticas sobre eventos relevantes.</a:t>
            </a:r>
          </a:p>
          <a:p>
            <a:pPr algn="l" marL="669291" indent="-334646" lvl="1">
              <a:lnSpc>
                <a:spcPts val="4340"/>
              </a:lnSpc>
              <a:spcBef>
                <a:spcPct val="0"/>
              </a:spcBef>
              <a:buFont typeface="Arial"/>
              <a:buChar char="•"/>
            </a:pPr>
            <a:r>
              <a:rPr lang="en-US" sz="310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“Compras” de moneda interna con gamificacion.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633" y="3373537"/>
            <a:ext cx="7886509" cy="4308005"/>
          </a:xfrm>
          <a:custGeom>
            <a:avLst/>
            <a:gdLst/>
            <a:ahLst/>
            <a:cxnLst/>
            <a:rect r="r" b="b" t="t" l="l"/>
            <a:pathLst>
              <a:path h="4308005" w="7886509">
                <a:moveTo>
                  <a:pt x="0" y="0"/>
                </a:moveTo>
                <a:lnTo>
                  <a:pt x="7886508" y="0"/>
                </a:lnTo>
                <a:lnTo>
                  <a:pt x="7886508" y="4308006"/>
                </a:lnTo>
                <a:lnTo>
                  <a:pt x="0" y="430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1162" y="572052"/>
            <a:ext cx="11445405" cy="106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31"/>
              </a:lnSpc>
              <a:spcBef>
                <a:spcPct val="0"/>
              </a:spcBef>
            </a:pPr>
            <a:r>
              <a:rPr lang="en-US" sz="5594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PLATAFORMA DE VIDEO-DONACION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15936">
            <a:off x="14967922" y="8275208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83878">
            <a:off x="14699386" y="820675"/>
            <a:ext cx="1674599" cy="1580213"/>
          </a:xfrm>
          <a:custGeom>
            <a:avLst/>
            <a:gdLst/>
            <a:ahLst/>
            <a:cxnLst/>
            <a:rect r="r" b="b" t="t" l="l"/>
            <a:pathLst>
              <a:path h="1580213" w="1674599">
                <a:moveTo>
                  <a:pt x="0" y="0"/>
                </a:moveTo>
                <a:lnTo>
                  <a:pt x="1674599" y="0"/>
                </a:lnTo>
                <a:lnTo>
                  <a:pt x="1674599" y="1580213"/>
                </a:lnTo>
                <a:lnTo>
                  <a:pt x="0" y="158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26217">
            <a:off x="663641" y="7535737"/>
            <a:ext cx="2007866" cy="1894695"/>
          </a:xfrm>
          <a:custGeom>
            <a:avLst/>
            <a:gdLst/>
            <a:ahLst/>
            <a:cxnLst/>
            <a:rect r="r" b="b" t="t" l="l"/>
            <a:pathLst>
              <a:path h="1894695" w="2007866">
                <a:moveTo>
                  <a:pt x="0" y="0"/>
                </a:moveTo>
                <a:lnTo>
                  <a:pt x="2007866" y="0"/>
                </a:lnTo>
                <a:lnTo>
                  <a:pt x="2007866" y="1894695"/>
                </a:lnTo>
                <a:lnTo>
                  <a:pt x="0" y="1894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218091">
            <a:off x="714419" y="937208"/>
            <a:ext cx="583585" cy="550692"/>
          </a:xfrm>
          <a:custGeom>
            <a:avLst/>
            <a:gdLst/>
            <a:ahLst/>
            <a:cxnLst/>
            <a:rect r="r" b="b" t="t" l="l"/>
            <a:pathLst>
              <a:path h="550692" w="583585">
                <a:moveTo>
                  <a:pt x="0" y="0"/>
                </a:moveTo>
                <a:lnTo>
                  <a:pt x="583584" y="0"/>
                </a:lnTo>
                <a:lnTo>
                  <a:pt x="583584" y="550692"/>
                </a:lnTo>
                <a:lnTo>
                  <a:pt x="0" y="550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91266" y="2108151"/>
            <a:ext cx="7145267" cy="690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CONFIGURACIÓN DE CÁMARAS EN AL MENOS UNA SALA.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DETECCIÓN EN TIEMPO REAL DE GATOS.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VISUALIZACIÓN DE PERFIL BÁSICO AL IDENTIFICAR UN GATO EN CÁMARA.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DASHBOARD WEB PARA VISUALIZAR CÁMARAS Y PERFILES.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FUNCIONALIDADES FUTURAS: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RECONOCIMIENTO INDIVIDUAL AVANZADO CON HISTORIAL DETALLADO.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ANÁLISIS DE COMPORTAMIENTO Y SALUD BASADO EN VIDEO.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INTEGRACIÓN CON COMEDEROS INTELIGENTES PARA CONTROL AUTOMÁTICO.</a:t>
            </a:r>
          </a:p>
          <a:p>
            <a:pPr algn="l" marL="524763" indent="-262382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NOTIFICACIONES Y REPORTES AUTOMÁTICOS PARA ADMINISTRADORES.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4944" y="1272101"/>
            <a:ext cx="4117105" cy="5708291"/>
          </a:xfrm>
          <a:custGeom>
            <a:avLst/>
            <a:gdLst/>
            <a:ahLst/>
            <a:cxnLst/>
            <a:rect r="r" b="b" t="t" l="l"/>
            <a:pathLst>
              <a:path h="5708291" w="4117105">
                <a:moveTo>
                  <a:pt x="0" y="0"/>
                </a:moveTo>
                <a:lnTo>
                  <a:pt x="4117105" y="0"/>
                </a:lnTo>
                <a:lnTo>
                  <a:pt x="4117105" y="5708291"/>
                </a:lnTo>
                <a:lnTo>
                  <a:pt x="0" y="5708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21595"/>
            <a:ext cx="4164806" cy="5715000"/>
          </a:xfrm>
          <a:custGeom>
            <a:avLst/>
            <a:gdLst/>
            <a:ahLst/>
            <a:cxnLst/>
            <a:rect r="r" b="b" t="t" l="l"/>
            <a:pathLst>
              <a:path h="5715000" w="4164806">
                <a:moveTo>
                  <a:pt x="0" y="0"/>
                </a:moveTo>
                <a:lnTo>
                  <a:pt x="4164806" y="0"/>
                </a:lnTo>
                <a:lnTo>
                  <a:pt x="4164806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783878">
            <a:off x="16632176" y="747309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6"/>
                </a:lnTo>
                <a:lnTo>
                  <a:pt x="0" y="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437899">
            <a:off x="12301275" y="9009336"/>
            <a:ext cx="1869879" cy="1764486"/>
          </a:xfrm>
          <a:custGeom>
            <a:avLst/>
            <a:gdLst/>
            <a:ahLst/>
            <a:cxnLst/>
            <a:rect r="r" b="b" t="t" l="l"/>
            <a:pathLst>
              <a:path h="1764486" w="1869879">
                <a:moveTo>
                  <a:pt x="0" y="0"/>
                </a:moveTo>
                <a:lnTo>
                  <a:pt x="1869879" y="0"/>
                </a:lnTo>
                <a:lnTo>
                  <a:pt x="1869879" y="1764486"/>
                </a:lnTo>
                <a:lnTo>
                  <a:pt x="0" y="1764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526217">
            <a:off x="808695" y="869633"/>
            <a:ext cx="853014" cy="804935"/>
          </a:xfrm>
          <a:custGeom>
            <a:avLst/>
            <a:gdLst/>
            <a:ahLst/>
            <a:cxnLst/>
            <a:rect r="r" b="b" t="t" l="l"/>
            <a:pathLst>
              <a:path h="804935" w="853014">
                <a:moveTo>
                  <a:pt x="0" y="0"/>
                </a:moveTo>
                <a:lnTo>
                  <a:pt x="853014" y="0"/>
                </a:lnTo>
                <a:lnTo>
                  <a:pt x="853014" y="804935"/>
                </a:lnTo>
                <a:lnTo>
                  <a:pt x="0" y="804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32080" y="1273366"/>
            <a:ext cx="8934754" cy="699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QUÉ HACE: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MON</a:t>
            </a: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ITOREA EN TIEMPO REAL GATOS EN DIFERENTES ÁREAS MEDIANTE CÁMARAS.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DETECTA Y RECONOCE GATOS.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ASIGNA CÁMARAS A ÁREAS ESPECÍFICAS Y MUESTRA ESTADO.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ENVÍA ALERTAS BÁSICAS SOBRE COMPORTAMIENTO O PRESENCIA.</a:t>
            </a:r>
          </a:p>
          <a:p>
            <a:pPr algn="l">
              <a:lnSpc>
                <a:spcPts val="3672"/>
              </a:lnSpc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QUÉ NO HACE: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 USA ESCANEO FÍSICO PARA IDENTIFICACIÓN.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 INTEGRA DISPOSITIVOS FÍSICOS (RFID, QR) PARA IDENTIFICACIÓN DIRECTA.</a:t>
            </a:r>
          </a:p>
          <a:p>
            <a:pPr algn="l" marL="566401" indent="-283200" lvl="1">
              <a:lnSpc>
                <a:spcPts val="3672"/>
              </a:lnSpc>
              <a:buFont typeface="Arial"/>
              <a:buChar char="•"/>
            </a:pPr>
            <a:r>
              <a:rPr lang="en-US" sz="2623">
                <a:solidFill>
                  <a:srgbClr val="925000"/>
                </a:solidFill>
                <a:latin typeface="Funtastic"/>
                <a:ea typeface="Funtastic"/>
                <a:cs typeface="Funtastic"/>
                <a:sym typeface="Funtastic"/>
              </a:rPr>
              <a:t>NO TIENE SISTEMA AVANZADO DE ALERTAS PARA ZONAS PELIGROSAS.</a:t>
            </a:r>
          </a:p>
          <a:p>
            <a:pPr algn="l">
              <a:lnSpc>
                <a:spcPts val="367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DAGwcQoCzzw</dc:identifier>
  <dcterms:modified xsi:type="dcterms:W3CDTF">2011-08-01T06:04:30Z</dcterms:modified>
  <cp:revision>1</cp:revision>
  <dc:title>Presentacion Proyecto</dc:title>
</cp:coreProperties>
</file>