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5"/>
    <p:sldMasterId id="2147483910" r:id="rId6"/>
    <p:sldMasterId id="2147483965" r:id="rId7"/>
    <p:sldMasterId id="2147483979" r:id="rId8"/>
    <p:sldMasterId id="2147484001" r:id="rId9"/>
    <p:sldMasterId id="2147484007" r:id="rId10"/>
    <p:sldMasterId id="2147484022" r:id="rId11"/>
    <p:sldMasterId id="2147484030" r:id="rId12"/>
  </p:sldMasterIdLst>
  <p:notesMasterIdLst>
    <p:notesMasterId r:id="rId23"/>
  </p:notesMasterIdLst>
  <p:handoutMasterIdLst>
    <p:handoutMasterId r:id="rId24"/>
  </p:handoutMasterIdLst>
  <p:sldIdLst>
    <p:sldId id="371" r:id="rId13"/>
    <p:sldId id="954" r:id="rId14"/>
    <p:sldId id="1055" r:id="rId15"/>
    <p:sldId id="1035" r:id="rId16"/>
    <p:sldId id="1053" r:id="rId17"/>
    <p:sldId id="1056" r:id="rId18"/>
    <p:sldId id="1057" r:id="rId19"/>
    <p:sldId id="1058" r:id="rId20"/>
    <p:sldId id="1059" r:id="rId21"/>
    <p:sldId id="1060" r:id="rId22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ucida Grande" panose="020B0604020202020204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2" userDrawn="1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2365">
          <p15:clr>
            <a:srgbClr val="A4A3A4"/>
          </p15:clr>
        </p15:guide>
        <p15:guide id="6" orient="horz" pos="3979">
          <p15:clr>
            <a:srgbClr val="A4A3A4"/>
          </p15:clr>
        </p15:guide>
        <p15:guide id="7" pos="2832">
          <p15:clr>
            <a:srgbClr val="A4A3A4"/>
          </p15:clr>
        </p15:guide>
        <p15:guide id="8" pos="287">
          <p15:clr>
            <a:srgbClr val="A4A3A4"/>
          </p15:clr>
        </p15:guide>
        <p15:guide id="9" pos="5474">
          <p15:clr>
            <a:srgbClr val="A4A3A4"/>
          </p15:clr>
        </p15:guide>
        <p15:guide id="14" pos="2928">
          <p15:clr>
            <a:srgbClr val="A4A3A4"/>
          </p15:clr>
        </p15:guide>
        <p15:guide id="18" pos="2880">
          <p15:clr>
            <a:srgbClr val="A4A3A4"/>
          </p15:clr>
        </p15:guide>
        <p15:guide id="19" orient="horz" pos="668">
          <p15:clr>
            <a:srgbClr val="A4A3A4"/>
          </p15:clr>
        </p15:guide>
        <p15:guide id="20" orient="horz" pos="270">
          <p15:clr>
            <a:srgbClr val="A4A3A4"/>
          </p15:clr>
        </p15:guide>
        <p15:guide id="21" orient="horz" pos="3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E27"/>
    <a:srgbClr val="FFFFFF"/>
    <a:srgbClr val="298B80"/>
    <a:srgbClr val="626262"/>
    <a:srgbClr val="ECF1FE"/>
    <a:srgbClr val="D8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 autoAdjust="0"/>
    <p:restoredTop sz="69708" autoAdjust="0"/>
  </p:normalViewPr>
  <p:slideViewPr>
    <p:cSldViewPr snapToGrid="0">
      <p:cViewPr varScale="1">
        <p:scale>
          <a:sx n="105" d="100"/>
          <a:sy n="105" d="100"/>
        </p:scale>
        <p:origin x="612" y="102"/>
      </p:cViewPr>
      <p:guideLst>
        <p:guide orient="horz" pos="1092"/>
        <p:guide orient="horz" pos="288"/>
        <p:guide orient="horz" pos="2365"/>
        <p:guide orient="horz" pos="3979"/>
        <p:guide pos="2832"/>
        <p:guide pos="287"/>
        <p:guide pos="5474"/>
        <p:guide pos="2928"/>
        <p:guide pos="2880"/>
        <p:guide orient="horz" pos="668"/>
        <p:guide orient="horz" pos="270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17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2D5F24-513A-E942-AE77-C18DC30C7F2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2B227F-5F26-A945-AB25-F8E0737F31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0FC82C5-321D-4955-9FFB-AF001033E20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1DA5B8B-DE77-4023-B0F5-D577934963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25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E49AE-E27D-4D35-A988-032B93F9074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2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9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Consistent adoption and implementation of program elements supporting DevSecOps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Consolidation of tools, talent, and processes to achieve productivity gains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1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A5B8B-DE77-4023-B0F5-D577934963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556263"/>
            <a:ext cx="7962901" cy="1496411"/>
          </a:xfrm>
        </p:spPr>
        <p:txBody>
          <a:bodyPr rIns="0" anchor="t" anchorCtr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457200" y="2319371"/>
            <a:ext cx="3816216" cy="6858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6" name="Group 20"/>
          <p:cNvGrpSpPr>
            <a:grpSpLocks noChangeAspect="1"/>
          </p:cNvGrpSpPr>
          <p:nvPr userDrawn="1"/>
        </p:nvGrpSpPr>
        <p:grpSpPr>
          <a:xfrm>
            <a:off x="457200" y="4313246"/>
            <a:ext cx="2731288" cy="347472"/>
            <a:chOff x="279400" y="2781300"/>
            <a:chExt cx="8585200" cy="1092200"/>
          </a:xfrm>
          <a:solidFill>
            <a:srgbClr val="FFFFFF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497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5613" y="1280160"/>
            <a:ext cx="6858000" cy="310896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B8510B-5EB9-4C1E-A31F-CC8426CBA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5613" y="1280160"/>
            <a:ext cx="8224837" cy="3108960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5A3A-1319-4F7E-9299-BDFC96A7A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55613" y="1280160"/>
            <a:ext cx="4023360" cy="311150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57471" y="1280159"/>
            <a:ext cx="4023360" cy="310896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CF5E01-747E-4FF3-AE00-555A3CA6A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8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7B4672-DA01-4495-B0B0-425B39165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57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4D8E1-239C-49FD-AA59-53B8B3669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09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B488EC-5C17-DB46-B64E-B487059E1650}"/>
              </a:ext>
            </a:extLst>
          </p:cNvPr>
          <p:cNvSpPr/>
          <p:nvPr userDrawn="1"/>
        </p:nvSpPr>
        <p:spPr>
          <a:xfrm>
            <a:off x="-40266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white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4A0978-E640-3640-81B9-2658B541DBA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0003" y="4828954"/>
            <a:ext cx="1296592" cy="164431"/>
            <a:chOff x="1011652" y="1504398"/>
            <a:chExt cx="9713913" cy="1231900"/>
          </a:xfrm>
          <a:solidFill>
            <a:schemeClr val="bg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806F77A-DB44-CE4A-A247-822611302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E0F8816-B19A-4B4A-A90D-3285A6523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F60EEEF-1905-9844-9E4C-19FDBB36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73C1CBC-DC76-6B4E-BC43-ABC89692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942F8359-22A5-7140-9D4F-8E3D72BD9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7FF3A1C-3DA7-4040-804F-38327098F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349" y="877824"/>
            <a:ext cx="4754880" cy="1165860"/>
          </a:xfrm>
        </p:spPr>
        <p:txBody>
          <a:bodyPr lIns="0" tIns="0" rIns="0" bIns="0" anchor="b" anchorCtr="0"/>
          <a:lstStyle>
            <a:lvl1pPr marL="0" marR="0" indent="0" algn="l">
              <a:lnSpc>
                <a:spcPct val="80000"/>
              </a:lnSpc>
              <a:spcAft>
                <a:spcPts val="0"/>
              </a:spcAft>
              <a:defRPr sz="4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90E88BB-E511-6942-8786-23EFEE381968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60349" y="2267712"/>
            <a:ext cx="4754880" cy="754379"/>
          </a:xfrm>
        </p:spPr>
        <p:txBody>
          <a:bodyPr lIns="0" tIns="0" rIns="0" bIns="0" anchor="t" anchorCtr="0"/>
          <a:lstStyle>
            <a:lvl1pPr marL="0" marR="0" indent="0"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253FC2F-E02F-8E42-A67A-1E7FE8C13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5613" y="4858415"/>
            <a:ext cx="5486400" cy="1645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93842AC-6FF7-437F-BCA9-F4D1CC5F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0349" y="877824"/>
            <a:ext cx="4754880" cy="1165860"/>
          </a:xfrm>
        </p:spPr>
        <p:txBody>
          <a:bodyPr lIns="0" tIns="0" rIns="0" bIns="0" anchor="b" anchorCtr="0"/>
          <a:lstStyle>
            <a:lvl1pPr marL="0" marR="0" indent="0" algn="l">
              <a:lnSpc>
                <a:spcPct val="80000"/>
              </a:lnSpc>
              <a:spcAft>
                <a:spcPts val="0"/>
              </a:spcAft>
              <a:defRPr sz="4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0349" y="2267712"/>
            <a:ext cx="4754880" cy="754379"/>
          </a:xfrm>
        </p:spPr>
        <p:txBody>
          <a:bodyPr lIns="0" tIns="0" rIns="0" bIns="0" anchor="t" anchorCtr="0"/>
          <a:lstStyle>
            <a:lvl1pPr marL="0" marR="0" indent="0"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7380003" y="4828954"/>
            <a:ext cx="1296592" cy="164431"/>
            <a:chOff x="1011652" y="1504398"/>
            <a:chExt cx="9713913" cy="1231900"/>
          </a:xfrm>
          <a:solidFill>
            <a:schemeClr val="bg1"/>
          </a:solidFill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19D2C8-88C6-45DC-832F-5BDDB8853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04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Alterna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7100" y="502920"/>
            <a:ext cx="2679368" cy="1625060"/>
          </a:xfrm>
        </p:spPr>
        <p:txBody>
          <a:bodyPr wrap="square" lIns="0" tIns="0" rIns="0" bIns="0" anchor="b" anchorCtr="0">
            <a:spAutoFit/>
          </a:bodyPr>
          <a:lstStyle>
            <a:lvl1pPr marL="0" marR="0" indent="0" algn="l">
              <a:lnSpc>
                <a:spcPct val="80000"/>
              </a:lnSpc>
              <a:spcAft>
                <a:spcPts val="0"/>
              </a:spcAft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07100" y="2270998"/>
            <a:ext cx="2679368" cy="914400"/>
          </a:xfrm>
        </p:spPr>
        <p:txBody>
          <a:bodyPr lIns="0" tIns="0" rIns="0" bIns="0" anchor="t" anchorCtr="0"/>
          <a:lstStyle>
            <a:lvl1pPr marL="0" marR="0" inden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53239C4-FE86-4205-B2BD-513D02184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4B3A05-879F-41A3-A1A2-2ED05886482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0003" y="4828954"/>
            <a:ext cx="1296592" cy="164431"/>
            <a:chOff x="1011652" y="1504398"/>
            <a:chExt cx="9713913" cy="1231900"/>
          </a:xfrm>
          <a:solidFill>
            <a:schemeClr val="tx1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8B82C72-F010-40BD-99CB-B32829567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CE78042-5301-468B-82EF-FF46A4DBC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5A242DE3-9F92-4B1D-A3A7-6F665DFA2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5CCF315-39AC-4047-91EF-DE5F9E8E6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F9D54AF-112B-48C2-A20A-F5F964E5A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115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556263"/>
            <a:ext cx="7962901" cy="1496411"/>
          </a:xfrm>
        </p:spPr>
        <p:txBody>
          <a:bodyPr rIns="0" anchor="t" anchorCtr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457200" y="2319371"/>
            <a:ext cx="3816216" cy="6858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6" name="Group 20"/>
          <p:cNvGrpSpPr>
            <a:grpSpLocks noChangeAspect="1"/>
          </p:cNvGrpSpPr>
          <p:nvPr userDrawn="1"/>
        </p:nvGrpSpPr>
        <p:grpSpPr>
          <a:xfrm>
            <a:off x="457200" y="4313246"/>
            <a:ext cx="2731288" cy="347472"/>
            <a:chOff x="279400" y="2781300"/>
            <a:chExt cx="8585200" cy="1092200"/>
          </a:xfrm>
          <a:solidFill>
            <a:srgbClr val="FFFFFF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4508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37295" y="4834697"/>
            <a:ext cx="240030" cy="184666"/>
          </a:xfrm>
        </p:spPr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5613" y="1280160"/>
            <a:ext cx="6858000" cy="310896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2140543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556263"/>
            <a:ext cx="7962901" cy="1496411"/>
          </a:xfrm>
        </p:spPr>
        <p:txBody>
          <a:bodyPr rIns="0" anchor="t" anchorCtr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457200" y="2319371"/>
            <a:ext cx="3816216" cy="6858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6" name="Group 20"/>
          <p:cNvGrpSpPr>
            <a:grpSpLocks noChangeAspect="1"/>
          </p:cNvGrpSpPr>
          <p:nvPr userDrawn="1"/>
        </p:nvGrpSpPr>
        <p:grpSpPr>
          <a:xfrm>
            <a:off x="457200" y="4313246"/>
            <a:ext cx="2731288" cy="347472"/>
            <a:chOff x="279400" y="2781300"/>
            <a:chExt cx="8585200" cy="1092200"/>
          </a:xfrm>
          <a:solidFill>
            <a:srgbClr val="FFFFFF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2397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556263"/>
            <a:ext cx="7962901" cy="1496411"/>
          </a:xfrm>
        </p:spPr>
        <p:txBody>
          <a:bodyPr rIns="0" anchor="t" anchorCtr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457200" y="2319371"/>
            <a:ext cx="3816216" cy="6858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6" name="Group 20"/>
          <p:cNvGrpSpPr>
            <a:grpSpLocks noChangeAspect="1"/>
          </p:cNvGrpSpPr>
          <p:nvPr userDrawn="1"/>
        </p:nvGrpSpPr>
        <p:grpSpPr>
          <a:xfrm>
            <a:off x="457200" y="4313246"/>
            <a:ext cx="2731288" cy="347472"/>
            <a:chOff x="279400" y="2781300"/>
            <a:chExt cx="8585200" cy="1092200"/>
          </a:xfrm>
          <a:solidFill>
            <a:srgbClr val="FFFFFF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8678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5613" y="1280160"/>
            <a:ext cx="6858000" cy="310896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9E4289-4649-4C98-9FDB-742996C2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008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5613" y="1280160"/>
            <a:ext cx="8224837" cy="3108960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DB11-4F4A-4AB3-88B6-D222D356D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38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55613" y="1280161"/>
            <a:ext cx="4023360" cy="311150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57471" y="1280159"/>
            <a:ext cx="4023360" cy="310896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B2CF9-8DAD-4FA5-ACEE-946600AD6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7584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4BF0FF-F25B-4E87-94CC-940F22D9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703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7142E07-2031-4B2D-9605-F5963C216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6354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7100" y="502920"/>
            <a:ext cx="2679368" cy="1625060"/>
          </a:xfrm>
        </p:spPr>
        <p:txBody>
          <a:bodyPr wrap="square" lIns="0" tIns="0" rIns="0" bIns="0" anchor="b" anchorCtr="0">
            <a:spAutoFit/>
          </a:bodyPr>
          <a:lstStyle>
            <a:lvl1pPr marL="0" marR="0" indent="0" algn="l">
              <a:lnSpc>
                <a:spcPct val="80000"/>
              </a:lnSpc>
              <a:spcAft>
                <a:spcPts val="0"/>
              </a:spcAft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07100" y="2270998"/>
            <a:ext cx="2679368" cy="914400"/>
          </a:xfrm>
        </p:spPr>
        <p:txBody>
          <a:bodyPr lIns="0" tIns="0" rIns="0" bIns="0" anchor="t" anchorCtr="0"/>
          <a:lstStyle>
            <a:lvl1pPr marL="0" marR="0" inden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8D9070C-5D5B-4BAA-A969-7F8D8252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5711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556263"/>
            <a:ext cx="7962901" cy="1496411"/>
          </a:xfrm>
        </p:spPr>
        <p:txBody>
          <a:bodyPr rIns="0" anchor="t" anchorCtr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457200" y="2319371"/>
            <a:ext cx="3816216" cy="6858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6" name="Group 20"/>
          <p:cNvGrpSpPr>
            <a:grpSpLocks noChangeAspect="1"/>
          </p:cNvGrpSpPr>
          <p:nvPr userDrawn="1"/>
        </p:nvGrpSpPr>
        <p:grpSpPr>
          <a:xfrm>
            <a:off x="457200" y="4313246"/>
            <a:ext cx="2731288" cy="347472"/>
            <a:chOff x="279400" y="2781300"/>
            <a:chExt cx="8585200" cy="1092200"/>
          </a:xfrm>
          <a:solidFill>
            <a:srgbClr val="FFFFFF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227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5613" y="1280160"/>
            <a:ext cx="6858000" cy="310896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F58631-3187-4425-988F-9988D639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073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5613" y="1280160"/>
            <a:ext cx="8224837" cy="3108960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2314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5613" y="1280160"/>
            <a:ext cx="8224837" cy="3108960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5945-03BB-4B1E-BA51-9E2C4EA88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108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55613" y="1280161"/>
            <a:ext cx="4023360" cy="311150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57471" y="1280159"/>
            <a:ext cx="4023360" cy="310896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539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17201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18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7100" y="502920"/>
            <a:ext cx="2679368" cy="1625060"/>
          </a:xfrm>
        </p:spPr>
        <p:txBody>
          <a:bodyPr wrap="square" lIns="0" tIns="0" rIns="0" bIns="0" anchor="b" anchorCtr="0">
            <a:spAutoFit/>
          </a:bodyPr>
          <a:lstStyle>
            <a:lvl1pPr marL="0" marR="0" indent="0" algn="l">
              <a:lnSpc>
                <a:spcPct val="80000"/>
              </a:lnSpc>
              <a:spcAft>
                <a:spcPts val="0"/>
              </a:spcAft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07100" y="2270998"/>
            <a:ext cx="2679368" cy="914400"/>
          </a:xfrm>
        </p:spPr>
        <p:txBody>
          <a:bodyPr lIns="0" tIns="0" rIns="0" bIns="0" anchor="t" anchorCtr="0"/>
          <a:lstStyle>
            <a:lvl1pPr marL="0" marR="0" inden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112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/>
          <p:cNvSpPr>
            <a:spLocks noChangeAspect="1" noEditPoints="1"/>
          </p:cNvSpPr>
          <p:nvPr userDrawn="1"/>
        </p:nvSpPr>
        <p:spPr bwMode="gray">
          <a:xfrm>
            <a:off x="3838383" y="1543050"/>
            <a:ext cx="5296803" cy="3223260"/>
          </a:xfrm>
          <a:custGeom>
            <a:avLst/>
            <a:gdLst>
              <a:gd name="T0" fmla="*/ 103 w 360"/>
              <a:gd name="T1" fmla="*/ 16 h 292"/>
              <a:gd name="T2" fmla="*/ 121 w 360"/>
              <a:gd name="T3" fmla="*/ 24 h 292"/>
              <a:gd name="T4" fmla="*/ 169 w 360"/>
              <a:gd name="T5" fmla="*/ 71 h 292"/>
              <a:gd name="T6" fmla="*/ 180 w 360"/>
              <a:gd name="T7" fmla="*/ 83 h 292"/>
              <a:gd name="T8" fmla="*/ 191 w 360"/>
              <a:gd name="T9" fmla="*/ 71 h 292"/>
              <a:gd name="T10" fmla="*/ 239 w 360"/>
              <a:gd name="T11" fmla="*/ 24 h 292"/>
              <a:gd name="T12" fmla="*/ 257 w 360"/>
              <a:gd name="T13" fmla="*/ 16 h 292"/>
              <a:gd name="T14" fmla="*/ 274 w 360"/>
              <a:gd name="T15" fmla="*/ 24 h 292"/>
              <a:gd name="T16" fmla="*/ 332 w 360"/>
              <a:gd name="T17" fmla="*/ 82 h 292"/>
              <a:gd name="T18" fmla="*/ 340 w 360"/>
              <a:gd name="T19" fmla="*/ 99 h 292"/>
              <a:gd name="T20" fmla="*/ 332 w 360"/>
              <a:gd name="T21" fmla="*/ 117 h 292"/>
              <a:gd name="T22" fmla="*/ 180 w 360"/>
              <a:gd name="T23" fmla="*/ 269 h 292"/>
              <a:gd name="T24" fmla="*/ 28 w 360"/>
              <a:gd name="T25" fmla="*/ 117 h 292"/>
              <a:gd name="T26" fmla="*/ 20 w 360"/>
              <a:gd name="T27" fmla="*/ 99 h 292"/>
              <a:gd name="T28" fmla="*/ 28 w 360"/>
              <a:gd name="T29" fmla="*/ 82 h 292"/>
              <a:gd name="T30" fmla="*/ 86 w 360"/>
              <a:gd name="T31" fmla="*/ 24 h 292"/>
              <a:gd name="T32" fmla="*/ 103 w 360"/>
              <a:gd name="T33" fmla="*/ 16 h 292"/>
              <a:gd name="T34" fmla="*/ 103 w 360"/>
              <a:gd name="T35" fmla="*/ 0 h 292"/>
              <a:gd name="T36" fmla="*/ 74 w 360"/>
              <a:gd name="T37" fmla="*/ 12 h 292"/>
              <a:gd name="T38" fmla="*/ 16 w 360"/>
              <a:gd name="T39" fmla="*/ 70 h 292"/>
              <a:gd name="T40" fmla="*/ 16 w 360"/>
              <a:gd name="T41" fmla="*/ 128 h 292"/>
              <a:gd name="T42" fmla="*/ 180 w 360"/>
              <a:gd name="T43" fmla="*/ 292 h 292"/>
              <a:gd name="T44" fmla="*/ 344 w 360"/>
              <a:gd name="T45" fmla="*/ 128 h 292"/>
              <a:gd name="T46" fmla="*/ 344 w 360"/>
              <a:gd name="T47" fmla="*/ 70 h 292"/>
              <a:gd name="T48" fmla="*/ 286 w 360"/>
              <a:gd name="T49" fmla="*/ 12 h 292"/>
              <a:gd name="T50" fmla="*/ 257 w 360"/>
              <a:gd name="T51" fmla="*/ 0 h 292"/>
              <a:gd name="T52" fmla="*/ 228 w 360"/>
              <a:gd name="T53" fmla="*/ 12 h 292"/>
              <a:gd name="T54" fmla="*/ 180 w 360"/>
              <a:gd name="T55" fmla="*/ 60 h 292"/>
              <a:gd name="T56" fmla="*/ 132 w 360"/>
              <a:gd name="T57" fmla="*/ 12 h 292"/>
              <a:gd name="T58" fmla="*/ 103 w 360"/>
              <a:gd name="T59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292">
                <a:moveTo>
                  <a:pt x="103" y="16"/>
                </a:moveTo>
                <a:cubicBezTo>
                  <a:pt x="110" y="16"/>
                  <a:pt x="116" y="19"/>
                  <a:pt x="121" y="24"/>
                </a:cubicBezTo>
                <a:cubicBezTo>
                  <a:pt x="169" y="71"/>
                  <a:pt x="169" y="71"/>
                  <a:pt x="169" y="71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91" y="71"/>
                  <a:pt x="191" y="71"/>
                  <a:pt x="191" y="71"/>
                </a:cubicBezTo>
                <a:cubicBezTo>
                  <a:pt x="239" y="24"/>
                  <a:pt x="239" y="24"/>
                  <a:pt x="239" y="24"/>
                </a:cubicBezTo>
                <a:cubicBezTo>
                  <a:pt x="244" y="19"/>
                  <a:pt x="250" y="16"/>
                  <a:pt x="257" y="16"/>
                </a:cubicBezTo>
                <a:cubicBezTo>
                  <a:pt x="263" y="16"/>
                  <a:pt x="270" y="19"/>
                  <a:pt x="274" y="2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37" y="86"/>
                  <a:pt x="340" y="93"/>
                  <a:pt x="340" y="99"/>
                </a:cubicBezTo>
                <a:cubicBezTo>
                  <a:pt x="340" y="106"/>
                  <a:pt x="337" y="112"/>
                  <a:pt x="332" y="117"/>
                </a:cubicBezTo>
                <a:cubicBezTo>
                  <a:pt x="180" y="269"/>
                  <a:pt x="180" y="269"/>
                  <a:pt x="180" y="269"/>
                </a:cubicBezTo>
                <a:cubicBezTo>
                  <a:pt x="28" y="117"/>
                  <a:pt x="28" y="117"/>
                  <a:pt x="28" y="117"/>
                </a:cubicBezTo>
                <a:cubicBezTo>
                  <a:pt x="23" y="112"/>
                  <a:pt x="20" y="106"/>
                  <a:pt x="20" y="99"/>
                </a:cubicBezTo>
                <a:cubicBezTo>
                  <a:pt x="20" y="93"/>
                  <a:pt x="23" y="86"/>
                  <a:pt x="28" y="82"/>
                </a:cubicBezTo>
                <a:cubicBezTo>
                  <a:pt x="86" y="24"/>
                  <a:pt x="86" y="24"/>
                  <a:pt x="86" y="24"/>
                </a:cubicBezTo>
                <a:cubicBezTo>
                  <a:pt x="90" y="19"/>
                  <a:pt x="97" y="16"/>
                  <a:pt x="103" y="16"/>
                </a:cubicBezTo>
                <a:moveTo>
                  <a:pt x="103" y="0"/>
                </a:moveTo>
                <a:cubicBezTo>
                  <a:pt x="93" y="0"/>
                  <a:pt x="82" y="4"/>
                  <a:pt x="74" y="12"/>
                </a:cubicBezTo>
                <a:cubicBezTo>
                  <a:pt x="16" y="70"/>
                  <a:pt x="16" y="70"/>
                  <a:pt x="16" y="70"/>
                </a:cubicBezTo>
                <a:cubicBezTo>
                  <a:pt x="0" y="86"/>
                  <a:pt x="0" y="112"/>
                  <a:pt x="16" y="128"/>
                </a:cubicBezTo>
                <a:cubicBezTo>
                  <a:pt x="180" y="292"/>
                  <a:pt x="180" y="292"/>
                  <a:pt x="180" y="292"/>
                </a:cubicBezTo>
                <a:cubicBezTo>
                  <a:pt x="344" y="128"/>
                  <a:pt x="344" y="128"/>
                  <a:pt x="344" y="128"/>
                </a:cubicBezTo>
                <a:cubicBezTo>
                  <a:pt x="360" y="112"/>
                  <a:pt x="360" y="86"/>
                  <a:pt x="344" y="70"/>
                </a:cubicBezTo>
                <a:cubicBezTo>
                  <a:pt x="286" y="12"/>
                  <a:pt x="286" y="12"/>
                  <a:pt x="286" y="12"/>
                </a:cubicBezTo>
                <a:cubicBezTo>
                  <a:pt x="278" y="4"/>
                  <a:pt x="267" y="0"/>
                  <a:pt x="257" y="0"/>
                </a:cubicBezTo>
                <a:cubicBezTo>
                  <a:pt x="246" y="0"/>
                  <a:pt x="236" y="4"/>
                  <a:pt x="228" y="12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24" y="4"/>
                  <a:pt x="114" y="0"/>
                  <a:pt x="10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" name="Group 20"/>
          <p:cNvGrpSpPr>
            <a:grpSpLocks noChangeAspect="1"/>
          </p:cNvGrpSpPr>
          <p:nvPr userDrawn="1"/>
        </p:nvGrpSpPr>
        <p:grpSpPr>
          <a:xfrm>
            <a:off x="464806" y="4127383"/>
            <a:ext cx="4408233" cy="420608"/>
            <a:chOff x="279400" y="2781300"/>
            <a:chExt cx="8585200" cy="1092200"/>
          </a:xfrm>
          <a:solidFill>
            <a:schemeClr val="bg1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7198" y="205740"/>
            <a:ext cx="6172200" cy="1496411"/>
          </a:xfrm>
        </p:spPr>
        <p:txBody>
          <a:bodyPr rIns="0" anchor="b" anchorCtr="0"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57200" y="1851660"/>
            <a:ext cx="3816216" cy="6858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6880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33"/>
          <a:stretch/>
        </p:blipFill>
        <p:spPr>
          <a:xfrm>
            <a:off x="0" y="1084"/>
            <a:ext cx="9144000" cy="5142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57200" y="1851660"/>
            <a:ext cx="4743466" cy="1714500"/>
          </a:xfrm>
        </p:spPr>
        <p:txBody>
          <a:bodyPr rIns="0" anchor="b" anchorCtr="0"/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69030"/>
            <a:ext cx="3967163" cy="6858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2019 CVS Health and/or one of its affiliates: Confidential &amp; Proprietary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64807" y="341710"/>
            <a:ext cx="2743198" cy="261740"/>
            <a:chOff x="464807" y="455613"/>
            <a:chExt cx="2743198" cy="348987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1847058" y="466772"/>
              <a:ext cx="306378" cy="330726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gray">
            <a:xfrm>
              <a:off x="2945250" y="466772"/>
              <a:ext cx="262755" cy="330726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7"/>
            <p:cNvSpPr>
              <a:spLocks noEditPoints="1"/>
            </p:cNvSpPr>
            <p:nvPr/>
          </p:nvSpPr>
          <p:spPr bwMode="gray">
            <a:xfrm>
              <a:off x="2426843" y="561121"/>
              <a:ext cx="262755" cy="239929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8"/>
            <p:cNvSpPr>
              <a:spLocks noEditPoints="1"/>
            </p:cNvSpPr>
            <p:nvPr/>
          </p:nvSpPr>
          <p:spPr bwMode="gray">
            <a:xfrm>
              <a:off x="2167639" y="561121"/>
              <a:ext cx="233842" cy="239929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gray">
            <a:xfrm>
              <a:off x="2808293" y="510396"/>
              <a:ext cx="115145" cy="287103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gray">
            <a:xfrm>
              <a:off x="2700250" y="466772"/>
              <a:ext cx="108044" cy="330726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gray">
            <a:xfrm>
              <a:off x="1526985" y="455613"/>
              <a:ext cx="291160" cy="348987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gray">
            <a:xfrm>
              <a:off x="918287" y="455613"/>
              <a:ext cx="324132" cy="348987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gray">
            <a:xfrm>
              <a:off x="1220607" y="466772"/>
              <a:ext cx="324132" cy="327175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invGray">
            <a:xfrm>
              <a:off x="464807" y="455613"/>
              <a:ext cx="413914" cy="348987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032287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Light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eak-image-02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75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51660"/>
            <a:ext cx="4541890" cy="1714500"/>
          </a:xfrm>
        </p:spPr>
        <p:txBody>
          <a:bodyPr rIns="0" anchor="b" anchorCtr="0"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69030"/>
            <a:ext cx="3967163" cy="6858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2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4" name="Group 11"/>
          <p:cNvGrpSpPr>
            <a:grpSpLocks noChangeAspect="1"/>
          </p:cNvGrpSpPr>
          <p:nvPr userDrawn="1"/>
        </p:nvGrpSpPr>
        <p:grpSpPr>
          <a:xfrm>
            <a:off x="464807" y="341710"/>
            <a:ext cx="2743198" cy="261740"/>
            <a:chOff x="279400" y="2781300"/>
            <a:chExt cx="8585200" cy="1092200"/>
          </a:xfrm>
          <a:solidFill>
            <a:schemeClr val="bg1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143343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7199" y="1097280"/>
            <a:ext cx="7040880" cy="329184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A4452F-888F-4E37-BE60-8074FF63E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33294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 cap="none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2989AB-D34A-4B3C-9024-EE8BC59D8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4129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55613" y="1280161"/>
            <a:ext cx="4023360" cy="311150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57471" y="1280159"/>
            <a:ext cx="4023360" cy="310896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811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894"/>
            <a:ext cx="8229600" cy="6172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57208" y="1097280"/>
            <a:ext cx="3928859" cy="329184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757942" y="1097280"/>
            <a:ext cx="3928859" cy="329184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FD73E21-552A-4C94-968E-95CD2A46A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458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894"/>
            <a:ext cx="8229600" cy="617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097280"/>
            <a:ext cx="4041648" cy="376951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8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1543050"/>
            <a:ext cx="4041648" cy="2846070"/>
          </a:xfrm>
          <a:solidFill>
            <a:schemeClr val="bg1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97280"/>
            <a:ext cx="4041648" cy="376951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8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543050"/>
            <a:ext cx="4041648" cy="2846070"/>
          </a:xfrm>
          <a:solidFill>
            <a:schemeClr val="bg1"/>
          </a:solidFill>
        </p:spPr>
        <p:txBody>
          <a:bodyPr lIns="91440" tIns="91440" rIns="137160" bIns="91440"/>
          <a:lstStyle>
            <a:lvl1pPr marL="228600" indent="-22860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tx1"/>
                </a:solidFill>
              </a:defRPr>
            </a:lvl1pPr>
            <a:lvl2pPr marL="457200" indent="-2286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DF00B1F-B63D-4423-B02A-50348B24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85001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894"/>
            <a:ext cx="8229600" cy="617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097279"/>
            <a:ext cx="2679192" cy="514350"/>
          </a:xfrm>
          <a:solidFill>
            <a:schemeClr val="tx1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1679734"/>
            <a:ext cx="2679192" cy="2708910"/>
          </a:xfrm>
          <a:solidFill>
            <a:srgbClr val="FFFFFF"/>
          </a:solidFill>
        </p:spPr>
        <p:txBody>
          <a:bodyPr lIns="91440" tIns="91440" rIns="137160" bIns="91440"/>
          <a:lstStyle>
            <a:lvl1pPr marL="18288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2406" y="1097279"/>
            <a:ext cx="2679192" cy="514350"/>
          </a:xfrm>
          <a:solidFill>
            <a:schemeClr val="tx2"/>
          </a:solidFill>
        </p:spPr>
        <p:txBody>
          <a:bodyPr lIns="91440" anchor="ctr" anchorCtr="0"/>
          <a:lstStyle>
            <a:lvl1pPr marL="0" indent="0">
              <a:buNone/>
              <a:defRPr sz="16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2406" y="1679734"/>
            <a:ext cx="2679192" cy="2708910"/>
          </a:xfrm>
          <a:solidFill>
            <a:srgbClr val="FFFFFF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Lucida Grande"/>
              <a:buChar char="»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Font typeface="Lucida Grande"/>
              <a:buChar char="»"/>
              <a:defRPr sz="1100">
                <a:solidFill>
                  <a:schemeClr val="accent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07608" y="1679734"/>
            <a:ext cx="2679192" cy="2708910"/>
          </a:xfrm>
          <a:solidFill>
            <a:srgbClr val="FFFFFF"/>
          </a:solidFill>
        </p:spPr>
        <p:txBody>
          <a:bodyPr lIns="91440" tIns="91440" rIns="137160" bIns="91440"/>
          <a:lstStyle>
            <a:lvl1pPr marL="228600" indent="-18288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</a:defRPr>
            </a:lvl1pPr>
            <a:lvl2pPr marL="45720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–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 indent="-18288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 indent="-182880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»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07609" y="1097280"/>
            <a:ext cx="2676525" cy="514350"/>
          </a:xfrm>
          <a:solidFill>
            <a:schemeClr val="accent4"/>
          </a:solidFill>
        </p:spPr>
        <p:txBody>
          <a:bodyPr lIns="91440" anchor="ctr" anchorCtr="0"/>
          <a:lstStyle>
            <a:lvl1pPr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D997E5-3693-41F6-A25B-BBD28B8E06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83184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457203" y="1543050"/>
            <a:ext cx="8229600" cy="28460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894"/>
            <a:ext cx="8229600" cy="617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097280"/>
            <a:ext cx="8229600" cy="376951"/>
          </a:xfrm>
          <a:solidFill>
            <a:schemeClr val="tx1"/>
          </a:solidFill>
          <a:effectLst/>
        </p:spPr>
        <p:txBody>
          <a:bodyPr lIns="91440" anchor="ctr" anchorCtr="0"/>
          <a:lstStyle>
            <a:lvl1pPr marL="0" indent="0">
              <a:buNone/>
              <a:defRPr sz="1800" b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3" y="3927456"/>
            <a:ext cx="8229600" cy="461665"/>
          </a:xfrm>
          <a:solidFill>
            <a:schemeClr val="tx1">
              <a:lumMod val="65000"/>
              <a:lumOff val="35000"/>
            </a:schemeClr>
          </a:solidFill>
          <a:ln w="101600">
            <a:noFill/>
            <a:miter lim="800000"/>
          </a:ln>
          <a:effectLst/>
        </p:spPr>
        <p:txBody>
          <a:bodyPr lIns="91440" tIns="91440" bIns="91440" anchor="b" anchorCtr="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80C607-16EA-437F-8B25-9287367C6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68853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894"/>
            <a:ext cx="8229600" cy="6172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57208" y="1097280"/>
            <a:ext cx="3928859" cy="3291840"/>
          </a:xfrm>
        </p:spPr>
        <p:txBody>
          <a:bodyPr vert="horz" lIns="0" tIns="0" rIns="91440" bIns="0" rtlCol="0">
            <a:noAutofit/>
          </a:bodyPr>
          <a:lstStyle>
            <a:lvl1pPr>
              <a:defRPr lang="en-US" cap="none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0" y="1097280"/>
            <a:ext cx="3931920" cy="377190"/>
          </a:xfrm>
          <a:solidFill>
            <a:schemeClr val="tx1"/>
          </a:solidFill>
        </p:spPr>
        <p:txBody>
          <a:bodyPr lIns="91440" anchor="ctr" anchorCtr="0"/>
          <a:lstStyle>
            <a:lvl1pPr>
              <a:defRPr sz="1800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54564" y="1543049"/>
            <a:ext cx="3932237" cy="2846070"/>
          </a:xfrm>
          <a:solidFill>
            <a:srgbClr val="FFFFFF"/>
          </a:solidFill>
        </p:spPr>
        <p:txBody>
          <a:bodyPr lIns="91440" anchor="ctr" anchorCtr="0"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this box as a cropping and positioning guideline for inserted images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image over this area and crop to edges of white box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“Snap to shape” is activated by default, cropping will be easy and accurate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D94A48-271C-4B49-BA46-C385DC358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59514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665F-037E-4D67-92D6-1B09FE84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8019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CCF74D-DC54-4A54-8ED4-C220D8A62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82090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Alterna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 userDrawn="1"/>
        </p:nvGrpSpPr>
        <p:grpSpPr>
          <a:xfrm>
            <a:off x="495300" y="4280495"/>
            <a:ext cx="2743198" cy="261740"/>
            <a:chOff x="464807" y="455613"/>
            <a:chExt cx="2743198" cy="348987"/>
          </a:xfrm>
        </p:grpSpPr>
        <p:sp>
          <p:nvSpPr>
            <p:cNvPr id="8" name="Freeform 5"/>
            <p:cNvSpPr>
              <a:spLocks/>
            </p:cNvSpPr>
            <p:nvPr/>
          </p:nvSpPr>
          <p:spPr bwMode="invGray">
            <a:xfrm>
              <a:off x="1847058" y="466772"/>
              <a:ext cx="306378" cy="330726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invGray">
            <a:xfrm>
              <a:off x="2945250" y="466772"/>
              <a:ext cx="262755" cy="330726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invGray">
            <a:xfrm>
              <a:off x="2426843" y="561121"/>
              <a:ext cx="262755" cy="239929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invGray">
            <a:xfrm>
              <a:off x="2167639" y="561121"/>
              <a:ext cx="233842" cy="239929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invGray">
            <a:xfrm>
              <a:off x="2808293" y="510396"/>
              <a:ext cx="115145" cy="287103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invGray">
            <a:xfrm>
              <a:off x="2700250" y="466772"/>
              <a:ext cx="108044" cy="330726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invGray">
            <a:xfrm>
              <a:off x="1526985" y="455613"/>
              <a:ext cx="291160" cy="348987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invGray">
            <a:xfrm>
              <a:off x="918287" y="455613"/>
              <a:ext cx="324132" cy="348987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invGray">
            <a:xfrm>
              <a:off x="1220607" y="466772"/>
              <a:ext cx="324132" cy="327175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invGray">
            <a:xfrm>
              <a:off x="464807" y="455613"/>
              <a:ext cx="413914" cy="348987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8" name="Freeform 17"/>
          <p:cNvSpPr>
            <a:spLocks noChangeAspect="1" noEditPoints="1"/>
          </p:cNvSpPr>
          <p:nvPr userDrawn="1"/>
        </p:nvSpPr>
        <p:spPr bwMode="auto">
          <a:xfrm>
            <a:off x="3238498" y="1199354"/>
            <a:ext cx="5370277" cy="3342881"/>
          </a:xfrm>
          <a:custGeom>
            <a:avLst/>
            <a:gdLst>
              <a:gd name="T0" fmla="*/ 583 w 810"/>
              <a:gd name="T1" fmla="*/ 37 h 672"/>
              <a:gd name="T2" fmla="*/ 624 w 810"/>
              <a:gd name="T3" fmla="*/ 54 h 672"/>
              <a:gd name="T4" fmla="*/ 756 w 810"/>
              <a:gd name="T5" fmla="*/ 185 h 672"/>
              <a:gd name="T6" fmla="*/ 773 w 810"/>
              <a:gd name="T7" fmla="*/ 227 h 672"/>
              <a:gd name="T8" fmla="*/ 756 w 810"/>
              <a:gd name="T9" fmla="*/ 269 h 672"/>
              <a:gd name="T10" fmla="*/ 405 w 810"/>
              <a:gd name="T11" fmla="*/ 620 h 672"/>
              <a:gd name="T12" fmla="*/ 54 w 810"/>
              <a:gd name="T13" fmla="*/ 269 h 672"/>
              <a:gd name="T14" fmla="*/ 37 w 810"/>
              <a:gd name="T15" fmla="*/ 227 h 672"/>
              <a:gd name="T16" fmla="*/ 54 w 810"/>
              <a:gd name="T17" fmla="*/ 185 h 672"/>
              <a:gd name="T18" fmla="*/ 186 w 810"/>
              <a:gd name="T19" fmla="*/ 54 h 672"/>
              <a:gd name="T20" fmla="*/ 227 w 810"/>
              <a:gd name="T21" fmla="*/ 37 h 672"/>
              <a:gd name="T22" fmla="*/ 269 w 810"/>
              <a:gd name="T23" fmla="*/ 54 h 672"/>
              <a:gd name="T24" fmla="*/ 379 w 810"/>
              <a:gd name="T25" fmla="*/ 163 h 672"/>
              <a:gd name="T26" fmla="*/ 405 w 810"/>
              <a:gd name="T27" fmla="*/ 190 h 672"/>
              <a:gd name="T28" fmla="*/ 431 w 810"/>
              <a:gd name="T29" fmla="*/ 163 h 672"/>
              <a:gd name="T30" fmla="*/ 541 w 810"/>
              <a:gd name="T31" fmla="*/ 54 h 672"/>
              <a:gd name="T32" fmla="*/ 583 w 810"/>
              <a:gd name="T33" fmla="*/ 37 h 672"/>
              <a:gd name="T34" fmla="*/ 583 w 810"/>
              <a:gd name="T35" fmla="*/ 0 h 672"/>
              <a:gd name="T36" fmla="*/ 515 w 810"/>
              <a:gd name="T37" fmla="*/ 27 h 672"/>
              <a:gd name="T38" fmla="*/ 405 w 810"/>
              <a:gd name="T39" fmla="*/ 137 h 672"/>
              <a:gd name="T40" fmla="*/ 295 w 810"/>
              <a:gd name="T41" fmla="*/ 27 h 672"/>
              <a:gd name="T42" fmla="*/ 227 w 810"/>
              <a:gd name="T43" fmla="*/ 0 h 672"/>
              <a:gd name="T44" fmla="*/ 159 w 810"/>
              <a:gd name="T45" fmla="*/ 27 h 672"/>
              <a:gd name="T46" fmla="*/ 27 w 810"/>
              <a:gd name="T47" fmla="*/ 159 h 672"/>
              <a:gd name="T48" fmla="*/ 0 w 810"/>
              <a:gd name="T49" fmla="*/ 227 h 672"/>
              <a:gd name="T50" fmla="*/ 27 w 810"/>
              <a:gd name="T51" fmla="*/ 295 h 672"/>
              <a:gd name="T52" fmla="*/ 404 w 810"/>
              <a:gd name="T53" fmla="*/ 672 h 672"/>
              <a:gd name="T54" fmla="*/ 406 w 810"/>
              <a:gd name="T55" fmla="*/ 672 h 672"/>
              <a:gd name="T56" fmla="*/ 783 w 810"/>
              <a:gd name="T57" fmla="*/ 295 h 672"/>
              <a:gd name="T58" fmla="*/ 810 w 810"/>
              <a:gd name="T59" fmla="*/ 227 h 672"/>
              <a:gd name="T60" fmla="*/ 783 w 810"/>
              <a:gd name="T61" fmla="*/ 159 h 672"/>
              <a:gd name="T62" fmla="*/ 651 w 810"/>
              <a:gd name="T63" fmla="*/ 27 h 672"/>
              <a:gd name="T64" fmla="*/ 583 w 810"/>
              <a:gd name="T6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0" h="672">
                <a:moveTo>
                  <a:pt x="583" y="37"/>
                </a:moveTo>
                <a:cubicBezTo>
                  <a:pt x="600" y="37"/>
                  <a:pt x="614" y="43"/>
                  <a:pt x="624" y="54"/>
                </a:cubicBezTo>
                <a:cubicBezTo>
                  <a:pt x="756" y="185"/>
                  <a:pt x="756" y="185"/>
                  <a:pt x="756" y="185"/>
                </a:cubicBezTo>
                <a:cubicBezTo>
                  <a:pt x="767" y="196"/>
                  <a:pt x="773" y="210"/>
                  <a:pt x="773" y="227"/>
                </a:cubicBezTo>
                <a:cubicBezTo>
                  <a:pt x="773" y="244"/>
                  <a:pt x="767" y="258"/>
                  <a:pt x="756" y="269"/>
                </a:cubicBezTo>
                <a:cubicBezTo>
                  <a:pt x="405" y="620"/>
                  <a:pt x="405" y="620"/>
                  <a:pt x="405" y="620"/>
                </a:cubicBezTo>
                <a:cubicBezTo>
                  <a:pt x="54" y="269"/>
                  <a:pt x="54" y="269"/>
                  <a:pt x="54" y="269"/>
                </a:cubicBezTo>
                <a:cubicBezTo>
                  <a:pt x="43" y="258"/>
                  <a:pt x="37" y="244"/>
                  <a:pt x="37" y="227"/>
                </a:cubicBezTo>
                <a:cubicBezTo>
                  <a:pt x="37" y="210"/>
                  <a:pt x="43" y="196"/>
                  <a:pt x="54" y="185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96" y="43"/>
                  <a:pt x="210" y="37"/>
                  <a:pt x="227" y="37"/>
                </a:cubicBezTo>
                <a:cubicBezTo>
                  <a:pt x="244" y="37"/>
                  <a:pt x="258" y="43"/>
                  <a:pt x="269" y="54"/>
                </a:cubicBezTo>
                <a:cubicBezTo>
                  <a:pt x="379" y="163"/>
                  <a:pt x="379" y="163"/>
                  <a:pt x="379" y="163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31" y="163"/>
                  <a:pt x="431" y="163"/>
                  <a:pt x="431" y="163"/>
                </a:cubicBezTo>
                <a:cubicBezTo>
                  <a:pt x="541" y="54"/>
                  <a:pt x="541" y="54"/>
                  <a:pt x="541" y="54"/>
                </a:cubicBezTo>
                <a:cubicBezTo>
                  <a:pt x="552" y="43"/>
                  <a:pt x="566" y="37"/>
                  <a:pt x="583" y="37"/>
                </a:cubicBezTo>
                <a:moveTo>
                  <a:pt x="583" y="0"/>
                </a:moveTo>
                <a:cubicBezTo>
                  <a:pt x="557" y="0"/>
                  <a:pt x="533" y="8"/>
                  <a:pt x="515" y="27"/>
                </a:cubicBezTo>
                <a:cubicBezTo>
                  <a:pt x="405" y="137"/>
                  <a:pt x="405" y="137"/>
                  <a:pt x="405" y="137"/>
                </a:cubicBezTo>
                <a:cubicBezTo>
                  <a:pt x="295" y="27"/>
                  <a:pt x="295" y="27"/>
                  <a:pt x="295" y="27"/>
                </a:cubicBezTo>
                <a:cubicBezTo>
                  <a:pt x="277" y="8"/>
                  <a:pt x="253" y="0"/>
                  <a:pt x="227" y="0"/>
                </a:cubicBezTo>
                <a:cubicBezTo>
                  <a:pt x="202" y="0"/>
                  <a:pt x="178" y="8"/>
                  <a:pt x="159" y="27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9" y="178"/>
                  <a:pt x="0" y="202"/>
                  <a:pt x="0" y="227"/>
                </a:cubicBezTo>
                <a:cubicBezTo>
                  <a:pt x="0" y="253"/>
                  <a:pt x="9" y="276"/>
                  <a:pt x="27" y="295"/>
                </a:cubicBezTo>
                <a:cubicBezTo>
                  <a:pt x="404" y="672"/>
                  <a:pt x="404" y="672"/>
                  <a:pt x="404" y="672"/>
                </a:cubicBezTo>
                <a:cubicBezTo>
                  <a:pt x="406" y="672"/>
                  <a:pt x="406" y="672"/>
                  <a:pt x="406" y="672"/>
                </a:cubicBezTo>
                <a:cubicBezTo>
                  <a:pt x="783" y="295"/>
                  <a:pt x="783" y="295"/>
                  <a:pt x="783" y="295"/>
                </a:cubicBezTo>
                <a:cubicBezTo>
                  <a:pt x="801" y="276"/>
                  <a:pt x="810" y="253"/>
                  <a:pt x="810" y="227"/>
                </a:cubicBezTo>
                <a:cubicBezTo>
                  <a:pt x="810" y="202"/>
                  <a:pt x="801" y="178"/>
                  <a:pt x="783" y="159"/>
                </a:cubicBezTo>
                <a:cubicBezTo>
                  <a:pt x="651" y="27"/>
                  <a:pt x="651" y="27"/>
                  <a:pt x="651" y="27"/>
                </a:cubicBezTo>
                <a:cubicBezTo>
                  <a:pt x="632" y="8"/>
                  <a:pt x="608" y="0"/>
                  <a:pt x="583" y="0"/>
                </a:cubicBezTo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10172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556263"/>
            <a:ext cx="7962901" cy="1496411"/>
          </a:xfrm>
        </p:spPr>
        <p:txBody>
          <a:bodyPr rIns="0" anchor="t" anchorCtr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invGray">
          <a:xfrm>
            <a:off x="457200" y="2319371"/>
            <a:ext cx="3816216" cy="685800"/>
          </a:xfrm>
        </p:spPr>
        <p:txBody>
          <a:bodyPr/>
          <a:lstStyle>
            <a:lvl1pPr marL="0" indent="0" algn="l">
              <a:spcBef>
                <a:spcPts val="45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" name="Group 20"/>
          <p:cNvGrpSpPr>
            <a:grpSpLocks noChangeAspect="1"/>
          </p:cNvGrpSpPr>
          <p:nvPr userDrawn="1"/>
        </p:nvGrpSpPr>
        <p:grpSpPr>
          <a:xfrm>
            <a:off x="457200" y="4313246"/>
            <a:ext cx="2731288" cy="347472"/>
            <a:chOff x="279400" y="2781300"/>
            <a:chExt cx="8585200" cy="1092200"/>
          </a:xfrm>
          <a:solidFill>
            <a:srgbClr val="FFFFFF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21504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5613" y="1280160"/>
            <a:ext cx="6858000" cy="310896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FA42F8-64B7-4144-841C-46D52FB07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879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82961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837295" y="4834697"/>
            <a:ext cx="240030" cy="184666"/>
          </a:xfrm>
          <a:prstGeom prst="rect">
            <a:avLst/>
          </a:prstGeom>
        </p:spPr>
        <p:txBody>
          <a:bodyPr/>
          <a:lstStyle/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5613" y="1280160"/>
            <a:ext cx="8224837" cy="3108960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455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837295" y="4834697"/>
            <a:ext cx="240030" cy="184666"/>
          </a:xfrm>
          <a:prstGeom prst="rect">
            <a:avLst/>
          </a:prstGeom>
        </p:spPr>
        <p:txBody>
          <a:bodyPr/>
          <a:lstStyle/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55613" y="1280161"/>
            <a:ext cx="4023360" cy="311150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57471" y="1280159"/>
            <a:ext cx="4023360" cy="310896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2619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37295" y="4834697"/>
            <a:ext cx="240030" cy="184666"/>
          </a:xfrm>
          <a:prstGeom prst="rect">
            <a:avLst/>
          </a:prstGeom>
        </p:spPr>
        <p:txBody>
          <a:bodyPr/>
          <a:lstStyle/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92410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37295" y="4834697"/>
            <a:ext cx="240030" cy="184666"/>
          </a:xfrm>
          <a:prstGeom prst="rect">
            <a:avLst/>
          </a:prstGeom>
        </p:spPr>
        <p:txBody>
          <a:bodyPr/>
          <a:lstStyle/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8782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7100" y="502920"/>
            <a:ext cx="2679368" cy="1625060"/>
          </a:xfrm>
        </p:spPr>
        <p:txBody>
          <a:bodyPr wrap="square" lIns="0" tIns="0" rIns="0" bIns="0" anchor="b" anchorCtr="0">
            <a:spAutoFit/>
          </a:bodyPr>
          <a:lstStyle>
            <a:lvl1pPr marL="0" marR="0" indent="0" algn="l">
              <a:lnSpc>
                <a:spcPct val="80000"/>
              </a:lnSpc>
              <a:spcAft>
                <a:spcPts val="0"/>
              </a:spcAft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07100" y="2270998"/>
            <a:ext cx="2679368" cy="914400"/>
          </a:xfrm>
        </p:spPr>
        <p:txBody>
          <a:bodyPr lIns="0" tIns="0" rIns="0" bIns="0" anchor="t" anchorCtr="0"/>
          <a:lstStyle>
            <a:lvl1pPr marL="0" marR="0" inden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837295" y="4834697"/>
            <a:ext cx="240030" cy="1846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3975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Light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65376" y="2991387"/>
            <a:ext cx="5554662" cy="685800"/>
          </a:xfrm>
        </p:spPr>
        <p:txBody>
          <a:bodyPr lIns="0" tIns="0" rIns="51434" bIns="0"/>
          <a:lstStyle>
            <a:lvl1pPr marL="0" marR="0" indent="0" algn="l">
              <a:spcBef>
                <a:spcPts val="300"/>
              </a:spcBef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59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68579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55613" y="1280160"/>
            <a:ext cx="6858000" cy="310896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8A8D90-5FD1-4C60-BFEB-248E52764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1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 vert="horz" lIns="0" tIns="0" rIns="68579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5613" y="1280160"/>
            <a:ext cx="8224837" cy="3108960"/>
          </a:xfrm>
        </p:spPr>
        <p:txBody>
          <a:bodyPr/>
          <a:lstStyle>
            <a:lvl1pPr>
              <a:defRPr cap="none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1703-1240-429A-9764-13197EE8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49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55613" y="1280160"/>
            <a:ext cx="4023360" cy="311150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57471" y="1280159"/>
            <a:ext cx="4023360" cy="310896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3D5F1D-A29E-4F19-BAD5-1D2D48571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20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1BA2474-9EC1-47A6-95A0-2EF2779C1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0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7100" y="502920"/>
            <a:ext cx="2679368" cy="1625060"/>
          </a:xfrm>
        </p:spPr>
        <p:txBody>
          <a:bodyPr wrap="square" lIns="0" tIns="0" rIns="0" bIns="0" anchor="b" anchorCtr="0">
            <a:spAutoFit/>
          </a:bodyPr>
          <a:lstStyle>
            <a:lvl1pPr marL="0" marR="0" indent="0" algn="l">
              <a:lnSpc>
                <a:spcPct val="80000"/>
              </a:lnSpc>
              <a:spcAft>
                <a:spcPts val="0"/>
              </a:spcAft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07100" y="2270998"/>
            <a:ext cx="2679368" cy="914400"/>
          </a:xfrm>
        </p:spPr>
        <p:txBody>
          <a:bodyPr lIns="0" tIns="0" rIns="0" bIns="0" anchor="t" anchorCtr="0"/>
          <a:lstStyle>
            <a:lvl1pPr marL="0" marR="0" inden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72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4410155"/>
            <a:ext cx="8232775" cy="313947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5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footnotes if needed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308301E-6441-47D2-B4A7-9B324F6B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CFB869E-911C-46F9-A235-B7EC20BCC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37295" y="4834697"/>
            <a:ext cx="240030" cy="18466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857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55613" y="2194559"/>
            <a:ext cx="5554662" cy="1714500"/>
          </a:xfrm>
        </p:spPr>
        <p:txBody>
          <a:bodyPr lIns="0" tIns="0" rIns="0" bIns="0" anchor="b" anchorCtr="0"/>
          <a:lstStyle>
            <a:lvl1pPr marL="0" marR="0" indent="0">
              <a:lnSpc>
                <a:spcPct val="80000"/>
              </a:lnSpc>
              <a:spcAft>
                <a:spcPts val="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3" y="4023360"/>
            <a:ext cx="5554662" cy="685800"/>
          </a:xfrm>
        </p:spPr>
        <p:txBody>
          <a:bodyPr lIns="0" tIns="0" rIns="51434" bIns="0"/>
          <a:lstStyle>
            <a:lvl1pPr marL="0" marR="0" indent="0" algn="l">
              <a:spcBef>
                <a:spcPts val="300"/>
              </a:spcBef>
              <a:spcAft>
                <a:spcPts val="0"/>
              </a:spcAft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2019 CVS Health and/or one of its affiliates: Confidential &amp; Proprietary</a:t>
            </a:r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54907" y="460573"/>
            <a:ext cx="2842165" cy="349140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61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223576" y="228429"/>
            <a:ext cx="192024" cy="192024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  <a:prstGeom prst="rect">
            <a:avLst/>
          </a:prstGeom>
        </p:spPr>
        <p:txBody>
          <a:bodyPr vert="horz" lIns="0" tIns="0" rIns="68579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5613" y="1280160"/>
            <a:ext cx="8225218" cy="310896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EDA168-FE89-4C01-90E3-6D5A83B4EA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0003" y="4828954"/>
            <a:ext cx="1296592" cy="164431"/>
            <a:chOff x="1011652" y="1504398"/>
            <a:chExt cx="9713913" cy="1231900"/>
          </a:xfrm>
          <a:solidFill>
            <a:schemeClr val="tx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12F10FA-929F-4696-AB6E-0468DC065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F15723E-C269-4B3B-9CAC-21C9C0358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B30DBD9-83B6-480F-88E0-F5C6E76D4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7C766527-98A0-430D-8A68-7598219BA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813F5C8A-A40F-4030-A2E7-0F0DE1F3A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F8C7971E-A99B-483C-8885-B442206A458D}"/>
              </a:ext>
            </a:extLst>
          </p:cNvPr>
          <p:cNvSpPr txBox="1"/>
          <p:nvPr userDrawn="1"/>
        </p:nvSpPr>
        <p:spPr>
          <a:xfrm>
            <a:off x="0" y="49153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82" r:id="rId2"/>
    <p:sldLayoutId id="2147483650" r:id="rId3"/>
    <p:sldLayoutId id="2147483652" r:id="rId4"/>
    <p:sldLayoutId id="2147483654" r:id="rId5"/>
    <p:sldLayoutId id="2147483655" r:id="rId6"/>
    <p:sldLayoutId id="2147483683" r:id="rId7"/>
    <p:sldLayoutId id="2147483907" r:id="rId8"/>
  </p:sldLayoutIdLst>
  <p:transition>
    <p:fade/>
  </p:transition>
  <p:hf hdr="0" ftr="0" dt="0"/>
  <p:txStyles>
    <p:titleStyle>
      <a:lvl1pPr marL="0" marR="0" indent="0" algn="l" defTabSz="457200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marR="0" indent="-171450" algn="l" defTabSz="457200" rtl="0" eaLnBrk="1" latinLnBrk="0" hangingPunct="1">
        <a:spcBef>
          <a:spcPts val="900"/>
        </a:spcBef>
        <a:spcAft>
          <a:spcPts val="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marR="0" indent="-171450" algn="l" defTabSz="457200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800" marR="0" indent="-171450" algn="l" defTabSz="457200" rtl="0" eaLnBrk="1" latinLnBrk="0" hangingPunct="1">
        <a:spcBef>
          <a:spcPts val="3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830" marR="0" indent="-137160" algn="l" defTabSz="457200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223576" y="228429"/>
            <a:ext cx="192024" cy="192024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  <a:prstGeom prst="rect">
            <a:avLst/>
          </a:prstGeom>
        </p:spPr>
        <p:txBody>
          <a:bodyPr vert="horz" lIns="0" tIns="0" rIns="68579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5613" y="1280160"/>
            <a:ext cx="8225218" cy="310896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5613" y="4858415"/>
            <a:ext cx="5486400" cy="164592"/>
          </a:xfrm>
          <a:prstGeom prst="rect">
            <a:avLst/>
          </a:prstGeom>
        </p:spPr>
        <p:txBody>
          <a:bodyPr vert="horz" lIns="0" tIns="34289" rIns="0" bIns="34289" rtlCol="0" anchor="ctr"/>
          <a:lstStyle>
            <a:lvl1pPr indent="0" algn="l">
              <a:spcBef>
                <a:spcPts val="0"/>
              </a:spcBef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</a:p>
        </p:txBody>
      </p:sp>
      <p:grpSp>
        <p:nvGrpSpPr>
          <p:cNvPr id="45" name="Group 44"/>
          <p:cNvGrpSpPr>
            <a:grpSpLocks noChangeAspect="1"/>
          </p:cNvGrpSpPr>
          <p:nvPr userDrawn="1"/>
        </p:nvGrpSpPr>
        <p:grpSpPr>
          <a:xfrm>
            <a:off x="7380003" y="4828954"/>
            <a:ext cx="1296592" cy="164431"/>
            <a:chOff x="1011652" y="1504398"/>
            <a:chExt cx="9713913" cy="1231900"/>
          </a:xfrm>
          <a:solidFill>
            <a:schemeClr val="tx1"/>
          </a:solidFill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839A52-3FF8-487B-814F-0937CDBAB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21E56A78-F583-4CE7-80B8-88359E3C9D89}"/>
              </a:ext>
            </a:extLst>
          </p:cNvPr>
          <p:cNvSpPr txBox="1"/>
          <p:nvPr userDrawn="1"/>
        </p:nvSpPr>
        <p:spPr>
          <a:xfrm>
            <a:off x="0" y="49153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7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</p:sldLayoutIdLst>
  <p:hf hdr="0" ftr="0" dt="0"/>
  <p:txStyles>
    <p:titleStyle>
      <a:lvl1pPr marL="0" marR="0" indent="0" algn="l" defTabSz="457200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marR="0" indent="-171450" algn="l" defTabSz="457200" rtl="0" eaLnBrk="1" latinLnBrk="0" hangingPunct="1">
        <a:spcBef>
          <a:spcPts val="900"/>
        </a:spcBef>
        <a:spcAft>
          <a:spcPts val="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marR="0" indent="-171450" algn="l" defTabSz="457200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800" marR="0" indent="-171450" algn="l" defTabSz="457200" rtl="0" eaLnBrk="1" latinLnBrk="0" hangingPunct="1">
        <a:spcBef>
          <a:spcPts val="3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830" marR="0" indent="-137160" algn="l" defTabSz="457200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223576" y="228429"/>
            <a:ext cx="192024" cy="192024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  <a:prstGeom prst="rect">
            <a:avLst/>
          </a:prstGeom>
        </p:spPr>
        <p:txBody>
          <a:bodyPr vert="horz" lIns="0" tIns="0" rIns="68579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5613" y="1280160"/>
            <a:ext cx="8225218" cy="310896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7388352" y="4839879"/>
            <a:ext cx="1293770" cy="164592"/>
            <a:chOff x="279400" y="2781300"/>
            <a:chExt cx="8585200" cy="1092200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200CDF4-DA6F-40F7-905B-FABB39200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8606EA11-451C-4B87-8248-0697B9DA929E}"/>
              </a:ext>
            </a:extLst>
          </p:cNvPr>
          <p:cNvSpPr txBox="1"/>
          <p:nvPr userDrawn="1"/>
        </p:nvSpPr>
        <p:spPr>
          <a:xfrm>
            <a:off x="0" y="49153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7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</p:sldLayoutIdLst>
  <p:transition>
    <p:fade/>
  </p:transition>
  <p:hf hdr="0" ftr="0" dt="0"/>
  <p:txStyles>
    <p:titleStyle>
      <a:lvl1pPr marL="0" marR="0" indent="0" algn="l" defTabSz="457200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marR="0" indent="-171450" algn="l" defTabSz="457200" rtl="0" eaLnBrk="1" latinLnBrk="0" hangingPunct="1">
        <a:spcBef>
          <a:spcPts val="900"/>
        </a:spcBef>
        <a:spcAft>
          <a:spcPts val="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marR="0" indent="-171450" algn="l" defTabSz="457200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800" marR="0" indent="-171450" algn="l" defTabSz="457200" rtl="0" eaLnBrk="1" latinLnBrk="0" hangingPunct="1">
        <a:spcBef>
          <a:spcPts val="3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830" marR="0" indent="-137160" algn="l" defTabSz="457200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223576" y="228429"/>
            <a:ext cx="192024" cy="192024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  <a:prstGeom prst="rect">
            <a:avLst/>
          </a:prstGeom>
        </p:spPr>
        <p:txBody>
          <a:bodyPr vert="horz" lIns="0" tIns="0" rIns="68579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5613" y="1280160"/>
            <a:ext cx="8225218" cy="310896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7388352" y="4839879"/>
            <a:ext cx="1293770" cy="164592"/>
            <a:chOff x="279400" y="2781300"/>
            <a:chExt cx="8585200" cy="1092200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6497A535-AAD2-4B73-A61B-822B9EA6A640}"/>
              </a:ext>
            </a:extLst>
          </p:cNvPr>
          <p:cNvSpPr txBox="1"/>
          <p:nvPr userDrawn="1"/>
        </p:nvSpPr>
        <p:spPr>
          <a:xfrm>
            <a:off x="0" y="49153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</p:sldLayoutIdLst>
  <p:transition>
    <p:fade/>
  </p:transition>
  <p:hf hdr="0" ftr="0" dt="0"/>
  <p:txStyles>
    <p:titleStyle>
      <a:lvl1pPr marL="0" marR="0" indent="0" algn="l" defTabSz="457200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marR="0" indent="-171450" algn="l" defTabSz="457200" rtl="0" eaLnBrk="1" latinLnBrk="0" hangingPunct="1">
        <a:spcBef>
          <a:spcPts val="900"/>
        </a:spcBef>
        <a:spcAft>
          <a:spcPts val="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marR="0" indent="-171450" algn="l" defTabSz="457200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800" marR="0" indent="-171450" algn="l" defTabSz="457200" rtl="0" eaLnBrk="1" latinLnBrk="0" hangingPunct="1">
        <a:spcBef>
          <a:spcPts val="3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830" marR="0" indent="-137160" algn="l" defTabSz="457200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223576" y="228429"/>
            <a:ext cx="192024" cy="192024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357881" hangingPunct="0"/>
            <a:endParaRPr lang="en-US" sz="2940" kern="0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  <a:prstGeom prst="rect">
            <a:avLst/>
          </a:prstGeom>
        </p:spPr>
        <p:txBody>
          <a:bodyPr vert="horz" lIns="0" tIns="0" rIns="68579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5613" y="1280160"/>
            <a:ext cx="8225218" cy="310896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5613" y="4858415"/>
            <a:ext cx="5486400" cy="164592"/>
          </a:xfrm>
          <a:prstGeom prst="rect">
            <a:avLst/>
          </a:prstGeom>
        </p:spPr>
        <p:txBody>
          <a:bodyPr vert="horz" lIns="0" tIns="34289" rIns="0" bIns="34289" rtlCol="0" anchor="ctr"/>
          <a:lstStyle>
            <a:lvl1pPr indent="0" algn="l">
              <a:spcBef>
                <a:spcPts val="0"/>
              </a:spcBef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defTabSz="357881" hangingPunct="0"/>
            <a:r>
              <a:rPr lang="en-US" kern="0">
                <a:solidFill>
                  <a:prstClr val="black">
                    <a:lumMod val="75000"/>
                    <a:lumOff val="25000"/>
                  </a:prstClr>
                </a:solidFill>
                <a:sym typeface="Helvetica Light"/>
              </a:rPr>
              <a:t>© 2019 CVS Health and/or one of its affiliates: Confidential &amp; Proprietary</a:t>
            </a:r>
            <a:endParaRPr lang="en-US" kern="0" dirty="0">
              <a:solidFill>
                <a:prstClr val="black">
                  <a:lumMod val="75000"/>
                  <a:lumOff val="25000"/>
                </a:prstClr>
              </a:solidFill>
              <a:sym typeface="Helvetica Ligh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5512442-FDDC-43C2-8DB6-A74ABACB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A81845-3A6F-4D92-AEB3-78C8264CFF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8352" y="4839879"/>
            <a:ext cx="1293770" cy="164592"/>
            <a:chOff x="279400" y="2781300"/>
            <a:chExt cx="8585200" cy="1092200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034AED0-A62B-4044-86E7-80F75DE3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586029A-5A4F-465A-BD89-5B635ED82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F33367B-342C-4245-904A-7C850CE0F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EED62E0-5774-48E3-A782-E12BD6051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D7A94CF-6A64-4BD3-BA12-ED8F8E0E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27D93D3F-1BAA-48C4-A521-C9929AA8E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E26BB11-2CD1-4AAE-BAAD-70EAF13BB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A96CE440-4177-4977-9242-4A774971D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2E744512-65B9-40FB-9C4D-471A3A27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627D0C35-F93D-4CDB-962A-6FE05EFD4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D0B9EAB7-8853-4A0E-B7F9-6D056F72DB2E}"/>
              </a:ext>
            </a:extLst>
          </p:cNvPr>
          <p:cNvSpPr txBox="1"/>
          <p:nvPr userDrawn="1"/>
        </p:nvSpPr>
        <p:spPr>
          <a:xfrm>
            <a:off x="0" y="49153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5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marL="0" marR="0" indent="0" algn="l" defTabSz="457189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189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marR="0" indent="-171446" algn="l" defTabSz="457189" rtl="0" eaLnBrk="1" latinLnBrk="0" hangingPunct="1">
        <a:spcBef>
          <a:spcPts val="900"/>
        </a:spcBef>
        <a:spcAft>
          <a:spcPts val="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marR="0" indent="-171446" algn="l" defTabSz="457189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783" marR="0" indent="-171446" algn="l" defTabSz="457189" rtl="0" eaLnBrk="1" latinLnBrk="0" hangingPunct="1">
        <a:spcBef>
          <a:spcPts val="3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807" marR="0" indent="-137156" algn="l" defTabSz="457189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4894"/>
            <a:ext cx="8229600" cy="61722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097280"/>
            <a:ext cx="8229600" cy="329184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7200" y="4869180"/>
            <a:ext cx="5486400" cy="16459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Freeform 9"/>
          <p:cNvSpPr>
            <a:spLocks noChangeAspect="1"/>
          </p:cNvSpPr>
          <p:nvPr/>
        </p:nvSpPr>
        <p:spPr bwMode="auto">
          <a:xfrm>
            <a:off x="228601" y="171322"/>
            <a:ext cx="185771" cy="139328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515DF20-168D-4F9F-B0F8-491B656DE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338D65-A875-4143-BBDB-CCE100438D3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8352" y="4839879"/>
            <a:ext cx="1293770" cy="164592"/>
            <a:chOff x="279400" y="2781300"/>
            <a:chExt cx="8585200" cy="1092200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C28DAE-ADCE-40CD-998C-DA52380F0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65A2AE0-2DBA-42C2-AB76-81AE515A0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40CD3531-B45B-47AE-9E70-C7F64B82E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3032A8C-0261-4B0A-8722-D9A5B2A58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A1DC402D-F05A-4C7C-A38E-DFB3D5F0B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B18FD2C-D689-4681-8555-5B9DB6963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3BBEC7A-8B78-4F13-BEDF-5AEF28579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5584F99-C281-4141-8BEB-BE974554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86639E56-9D4E-4D4F-8137-82C825064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34D6B66C-62F9-42C7-B0F8-F2123D44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57D0FF3B-106B-4131-AF33-461265A1ECE0}"/>
              </a:ext>
            </a:extLst>
          </p:cNvPr>
          <p:cNvSpPr txBox="1"/>
          <p:nvPr userDrawn="1"/>
        </p:nvSpPr>
        <p:spPr>
          <a:xfrm>
            <a:off x="0" y="49153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20" r:id="rId12"/>
    <p:sldLayoutId id="2147484021" r:id="rId13"/>
  </p:sldLayoutIdLst>
  <p:transition spd="med">
    <p:fade/>
  </p:transition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spcBef>
          <a:spcPts val="1200"/>
        </a:spcBef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457200" rtl="0" eaLnBrk="1" latinLnBrk="0" hangingPunct="1">
        <a:spcBef>
          <a:spcPts val="600"/>
        </a:spcBef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600"/>
        </a:spcBef>
        <a:buClr>
          <a:schemeClr val="tx2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34440" indent="-182880" algn="l" defTabSz="457200" rtl="0" eaLnBrk="1" latinLnBrk="0" hangingPunct="1">
        <a:spcBef>
          <a:spcPts val="300"/>
        </a:spcBef>
        <a:buClr>
          <a:schemeClr val="tx2"/>
        </a:buClr>
        <a:buFont typeface="Arial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223576" y="228429"/>
            <a:ext cx="192024" cy="192024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  <a:prstGeom prst="rect">
            <a:avLst/>
          </a:prstGeom>
        </p:spPr>
        <p:txBody>
          <a:bodyPr vert="horz" lIns="0" tIns="0" rIns="68579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5613" y="1280160"/>
            <a:ext cx="8225218" cy="310896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22"/>
          <p:cNvGrpSpPr>
            <a:grpSpLocks noChangeAspect="1"/>
          </p:cNvGrpSpPr>
          <p:nvPr userDrawn="1"/>
        </p:nvGrpSpPr>
        <p:grpSpPr>
          <a:xfrm>
            <a:off x="7388352" y="4839879"/>
            <a:ext cx="1293770" cy="164592"/>
            <a:chOff x="279400" y="2781300"/>
            <a:chExt cx="8585200" cy="1092200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6DB1BEB-0DC5-4C0E-9280-A9E40A8C6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09DE437F-39AE-428E-BD6D-861ECF8E58C7}"/>
              </a:ext>
            </a:extLst>
          </p:cNvPr>
          <p:cNvSpPr txBox="1"/>
          <p:nvPr userDrawn="1"/>
        </p:nvSpPr>
        <p:spPr>
          <a:xfrm>
            <a:off x="0" y="49153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5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</p:sldLayoutIdLst>
  <p:transition>
    <p:fade/>
  </p:transition>
  <p:hf hdr="0" ftr="0" dt="0"/>
  <p:txStyles>
    <p:titleStyle>
      <a:lvl1pPr marL="0" marR="0" indent="0" algn="l" defTabSz="457200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marR="0" indent="-171450" algn="l" defTabSz="457200" rtl="0" eaLnBrk="1" latinLnBrk="0" hangingPunct="1">
        <a:spcBef>
          <a:spcPts val="900"/>
        </a:spcBef>
        <a:spcAft>
          <a:spcPts val="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marR="0" indent="-171450" algn="l" defTabSz="457200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800" marR="0" indent="-171450" algn="l" defTabSz="457200" rtl="0" eaLnBrk="1" latinLnBrk="0" hangingPunct="1">
        <a:spcBef>
          <a:spcPts val="3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830" marR="0" indent="-137160" algn="l" defTabSz="457200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/>
        </p:nvSpPr>
        <p:spPr bwMode="auto">
          <a:xfrm>
            <a:off x="223576" y="228429"/>
            <a:ext cx="192024" cy="192024"/>
          </a:xfrm>
          <a:custGeom>
            <a:avLst/>
            <a:gdLst>
              <a:gd name="T0" fmla="*/ 14 w 96"/>
              <a:gd name="T1" fmla="*/ 96 h 96"/>
              <a:gd name="T2" fmla="*/ 43 w 96"/>
              <a:gd name="T3" fmla="*/ 96 h 96"/>
              <a:gd name="T4" fmla="*/ 58 w 96"/>
              <a:gd name="T5" fmla="*/ 82 h 96"/>
              <a:gd name="T6" fmla="*/ 58 w 96"/>
              <a:gd name="T7" fmla="*/ 58 h 96"/>
              <a:gd name="T8" fmla="*/ 82 w 96"/>
              <a:gd name="T9" fmla="*/ 58 h 96"/>
              <a:gd name="T10" fmla="*/ 96 w 96"/>
              <a:gd name="T11" fmla="*/ 43 h 96"/>
              <a:gd name="T12" fmla="*/ 96 w 96"/>
              <a:gd name="T13" fmla="*/ 14 h 96"/>
              <a:gd name="T14" fmla="*/ 82 w 96"/>
              <a:gd name="T15" fmla="*/ 0 h 96"/>
              <a:gd name="T16" fmla="*/ 0 w 96"/>
              <a:gd name="T17" fmla="*/ 0 h 96"/>
              <a:gd name="T18" fmla="*/ 0 w 96"/>
              <a:gd name="T19" fmla="*/ 82 h 96"/>
              <a:gd name="T20" fmla="*/ 14 w 96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6">
                <a:moveTo>
                  <a:pt x="14" y="96"/>
                </a:moveTo>
                <a:cubicBezTo>
                  <a:pt x="43" y="96"/>
                  <a:pt x="43" y="96"/>
                  <a:pt x="43" y="96"/>
                </a:cubicBezTo>
                <a:cubicBezTo>
                  <a:pt x="51" y="96"/>
                  <a:pt x="58" y="90"/>
                  <a:pt x="58" y="82"/>
                </a:cubicBezTo>
                <a:cubicBezTo>
                  <a:pt x="58" y="58"/>
                  <a:pt x="58" y="58"/>
                  <a:pt x="58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90" y="58"/>
                  <a:pt x="96" y="51"/>
                  <a:pt x="96" y="43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7"/>
                  <a:pt x="9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6"/>
                  <a:pt x="14" y="96"/>
                </a:cubicBezTo>
              </a:path>
            </a:pathLst>
          </a:cu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00050"/>
            <a:ext cx="8225218" cy="731520"/>
          </a:xfrm>
          <a:prstGeom prst="rect">
            <a:avLst/>
          </a:prstGeom>
        </p:spPr>
        <p:txBody>
          <a:bodyPr vert="horz" lIns="0" tIns="0" rIns="68579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5613" y="1280160"/>
            <a:ext cx="8225218" cy="310896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5613" y="4858415"/>
            <a:ext cx="5486400" cy="164592"/>
          </a:xfrm>
          <a:prstGeom prst="rect">
            <a:avLst/>
          </a:prstGeom>
        </p:spPr>
        <p:txBody>
          <a:bodyPr vert="horz" lIns="0" tIns="34289" rIns="0" bIns="34289" rtlCol="0" anchor="ctr"/>
          <a:lstStyle>
            <a:lvl1pPr indent="0" algn="l">
              <a:spcBef>
                <a:spcPts val="0"/>
              </a:spcBef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© 2019 CVS Health and/or one of its affiliates: Confidential &amp; Proprietary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DD8197F-F06A-4601-8B06-FACA3A37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indent="0" algn="l"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467D88-DCFD-354C-96A5-D863D5E936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647E3-B5AF-4652-B9AF-19DABDD67BF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8352" y="4839879"/>
            <a:ext cx="1293770" cy="164592"/>
            <a:chOff x="279400" y="2781300"/>
            <a:chExt cx="8585200" cy="10922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A04185E-39DE-42A7-9F61-54FD984FB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981CB84-3294-44C3-91D1-127F1FABD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A9F8403-47BE-4EA4-AA58-28DC2E8C1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7CBDA002-9E8E-493F-94A7-54CA9BCEA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987038B-43DD-417F-B3A6-D7A8A324A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DBE202F-7C63-4C11-9824-31050E2A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6E71695-E6F4-429D-880E-4BBA38D60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6F97175A-613A-4999-A9AB-A5E6552F0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30EC9DE-B93B-4B24-AE89-76B23D2D7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89960DE-5401-4A57-86DB-900A8838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00F36A96-F339-408E-9743-75E935091975}"/>
              </a:ext>
            </a:extLst>
          </p:cNvPr>
          <p:cNvSpPr txBox="1"/>
          <p:nvPr userDrawn="1"/>
        </p:nvSpPr>
        <p:spPr>
          <a:xfrm>
            <a:off x="0" y="49153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</a:rPr>
              <a:t>Proprietary</a:t>
            </a:r>
            <a:endParaRPr lang="en-US" sz="800" dirty="0">
              <a:solidFill>
                <a:srgbClr val="41414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9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</p:sldLayoutIdLst>
  <p:hf hdr="0" ftr="0" dt="0"/>
  <p:txStyles>
    <p:titleStyle>
      <a:lvl1pPr marL="0" marR="0" indent="0" algn="l" defTabSz="457200" rtl="0" eaLnBrk="1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marR="0" indent="-171450" algn="l" defTabSz="457200" rtl="0" eaLnBrk="1" latinLnBrk="0" hangingPunct="1">
        <a:spcBef>
          <a:spcPts val="900"/>
        </a:spcBef>
        <a:spcAft>
          <a:spcPts val="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marR="0" indent="-171450" algn="l" defTabSz="457200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85800" marR="0" indent="-171450" algn="l" defTabSz="457200" rtl="0" eaLnBrk="1" latinLnBrk="0" hangingPunct="1">
        <a:spcBef>
          <a:spcPts val="3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5830" marR="0" indent="-137160" algn="l" defTabSz="457200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Font typeface="Arial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vshealth.kennasecurity.com/vulnerabilities/3435341171" TargetMode="External"/><Relationship Id="rId5" Type="http://schemas.openxmlformats.org/officeDocument/2006/relationships/hyperlink" Target="http://cvshealth.kennasecurity.com/vulnerabilities/3435341166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Kampai</a:t>
            </a:r>
            <a:r>
              <a:rPr lang="en-US" dirty="0"/>
              <a:t> </a:t>
            </a:r>
            <a:r>
              <a:rPr lang="en-US" sz="1200" dirty="0"/>
              <a:t>v1.0</a:t>
            </a:r>
            <a:br>
              <a:rPr lang="en-US" dirty="0"/>
            </a:b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199" y="2425726"/>
            <a:ext cx="7073154" cy="685800"/>
          </a:xfrm>
        </p:spPr>
        <p:txBody>
          <a:bodyPr/>
          <a:lstStyle/>
          <a:p>
            <a:r>
              <a:rPr lang="en-US" dirty="0"/>
              <a:t>March 2019</a:t>
            </a:r>
          </a:p>
          <a:p>
            <a:endParaRPr lang="en-US" dirty="0"/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gray">
          <a:xfrm>
            <a:off x="5142159" y="1838658"/>
            <a:ext cx="3635693" cy="3017520"/>
          </a:xfrm>
          <a:custGeom>
            <a:avLst/>
            <a:gdLst>
              <a:gd name="T0" fmla="*/ 583 w 810"/>
              <a:gd name="T1" fmla="*/ 37 h 672"/>
              <a:gd name="T2" fmla="*/ 624 w 810"/>
              <a:gd name="T3" fmla="*/ 54 h 672"/>
              <a:gd name="T4" fmla="*/ 756 w 810"/>
              <a:gd name="T5" fmla="*/ 185 h 672"/>
              <a:gd name="T6" fmla="*/ 773 w 810"/>
              <a:gd name="T7" fmla="*/ 227 h 672"/>
              <a:gd name="T8" fmla="*/ 756 w 810"/>
              <a:gd name="T9" fmla="*/ 269 h 672"/>
              <a:gd name="T10" fmla="*/ 405 w 810"/>
              <a:gd name="T11" fmla="*/ 620 h 672"/>
              <a:gd name="T12" fmla="*/ 54 w 810"/>
              <a:gd name="T13" fmla="*/ 269 h 672"/>
              <a:gd name="T14" fmla="*/ 37 w 810"/>
              <a:gd name="T15" fmla="*/ 227 h 672"/>
              <a:gd name="T16" fmla="*/ 54 w 810"/>
              <a:gd name="T17" fmla="*/ 185 h 672"/>
              <a:gd name="T18" fmla="*/ 186 w 810"/>
              <a:gd name="T19" fmla="*/ 54 h 672"/>
              <a:gd name="T20" fmla="*/ 227 w 810"/>
              <a:gd name="T21" fmla="*/ 37 h 672"/>
              <a:gd name="T22" fmla="*/ 269 w 810"/>
              <a:gd name="T23" fmla="*/ 54 h 672"/>
              <a:gd name="T24" fmla="*/ 379 w 810"/>
              <a:gd name="T25" fmla="*/ 163 h 672"/>
              <a:gd name="T26" fmla="*/ 405 w 810"/>
              <a:gd name="T27" fmla="*/ 190 h 672"/>
              <a:gd name="T28" fmla="*/ 431 w 810"/>
              <a:gd name="T29" fmla="*/ 163 h 672"/>
              <a:gd name="T30" fmla="*/ 541 w 810"/>
              <a:gd name="T31" fmla="*/ 54 h 672"/>
              <a:gd name="T32" fmla="*/ 583 w 810"/>
              <a:gd name="T33" fmla="*/ 37 h 672"/>
              <a:gd name="T34" fmla="*/ 583 w 810"/>
              <a:gd name="T35" fmla="*/ 0 h 672"/>
              <a:gd name="T36" fmla="*/ 515 w 810"/>
              <a:gd name="T37" fmla="*/ 27 h 672"/>
              <a:gd name="T38" fmla="*/ 405 w 810"/>
              <a:gd name="T39" fmla="*/ 137 h 672"/>
              <a:gd name="T40" fmla="*/ 295 w 810"/>
              <a:gd name="T41" fmla="*/ 27 h 672"/>
              <a:gd name="T42" fmla="*/ 227 w 810"/>
              <a:gd name="T43" fmla="*/ 0 h 672"/>
              <a:gd name="T44" fmla="*/ 159 w 810"/>
              <a:gd name="T45" fmla="*/ 27 h 672"/>
              <a:gd name="T46" fmla="*/ 27 w 810"/>
              <a:gd name="T47" fmla="*/ 159 h 672"/>
              <a:gd name="T48" fmla="*/ 0 w 810"/>
              <a:gd name="T49" fmla="*/ 227 h 672"/>
              <a:gd name="T50" fmla="*/ 27 w 810"/>
              <a:gd name="T51" fmla="*/ 295 h 672"/>
              <a:gd name="T52" fmla="*/ 404 w 810"/>
              <a:gd name="T53" fmla="*/ 672 h 672"/>
              <a:gd name="T54" fmla="*/ 406 w 810"/>
              <a:gd name="T55" fmla="*/ 672 h 672"/>
              <a:gd name="T56" fmla="*/ 783 w 810"/>
              <a:gd name="T57" fmla="*/ 295 h 672"/>
              <a:gd name="T58" fmla="*/ 810 w 810"/>
              <a:gd name="T59" fmla="*/ 227 h 672"/>
              <a:gd name="T60" fmla="*/ 783 w 810"/>
              <a:gd name="T61" fmla="*/ 159 h 672"/>
              <a:gd name="T62" fmla="*/ 651 w 810"/>
              <a:gd name="T63" fmla="*/ 27 h 672"/>
              <a:gd name="T64" fmla="*/ 583 w 810"/>
              <a:gd name="T6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0" h="672">
                <a:moveTo>
                  <a:pt x="583" y="37"/>
                </a:moveTo>
                <a:cubicBezTo>
                  <a:pt x="600" y="37"/>
                  <a:pt x="614" y="43"/>
                  <a:pt x="624" y="54"/>
                </a:cubicBezTo>
                <a:cubicBezTo>
                  <a:pt x="756" y="185"/>
                  <a:pt x="756" y="185"/>
                  <a:pt x="756" y="185"/>
                </a:cubicBezTo>
                <a:cubicBezTo>
                  <a:pt x="767" y="196"/>
                  <a:pt x="773" y="210"/>
                  <a:pt x="773" y="227"/>
                </a:cubicBezTo>
                <a:cubicBezTo>
                  <a:pt x="773" y="244"/>
                  <a:pt x="767" y="258"/>
                  <a:pt x="756" y="269"/>
                </a:cubicBezTo>
                <a:cubicBezTo>
                  <a:pt x="405" y="620"/>
                  <a:pt x="405" y="620"/>
                  <a:pt x="405" y="620"/>
                </a:cubicBezTo>
                <a:cubicBezTo>
                  <a:pt x="54" y="269"/>
                  <a:pt x="54" y="269"/>
                  <a:pt x="54" y="269"/>
                </a:cubicBezTo>
                <a:cubicBezTo>
                  <a:pt x="43" y="258"/>
                  <a:pt x="37" y="244"/>
                  <a:pt x="37" y="227"/>
                </a:cubicBezTo>
                <a:cubicBezTo>
                  <a:pt x="37" y="210"/>
                  <a:pt x="43" y="196"/>
                  <a:pt x="54" y="185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96" y="43"/>
                  <a:pt x="210" y="37"/>
                  <a:pt x="227" y="37"/>
                </a:cubicBezTo>
                <a:cubicBezTo>
                  <a:pt x="244" y="37"/>
                  <a:pt x="258" y="43"/>
                  <a:pt x="269" y="54"/>
                </a:cubicBezTo>
                <a:cubicBezTo>
                  <a:pt x="379" y="163"/>
                  <a:pt x="379" y="163"/>
                  <a:pt x="379" y="163"/>
                </a:cubicBezTo>
                <a:cubicBezTo>
                  <a:pt x="405" y="190"/>
                  <a:pt x="405" y="190"/>
                  <a:pt x="405" y="190"/>
                </a:cubicBezTo>
                <a:cubicBezTo>
                  <a:pt x="431" y="163"/>
                  <a:pt x="431" y="163"/>
                  <a:pt x="431" y="163"/>
                </a:cubicBezTo>
                <a:cubicBezTo>
                  <a:pt x="541" y="54"/>
                  <a:pt x="541" y="54"/>
                  <a:pt x="541" y="54"/>
                </a:cubicBezTo>
                <a:cubicBezTo>
                  <a:pt x="552" y="43"/>
                  <a:pt x="566" y="37"/>
                  <a:pt x="583" y="37"/>
                </a:cubicBezTo>
                <a:moveTo>
                  <a:pt x="583" y="0"/>
                </a:moveTo>
                <a:cubicBezTo>
                  <a:pt x="557" y="0"/>
                  <a:pt x="533" y="8"/>
                  <a:pt x="515" y="27"/>
                </a:cubicBezTo>
                <a:cubicBezTo>
                  <a:pt x="405" y="137"/>
                  <a:pt x="405" y="137"/>
                  <a:pt x="405" y="137"/>
                </a:cubicBezTo>
                <a:cubicBezTo>
                  <a:pt x="295" y="27"/>
                  <a:pt x="295" y="27"/>
                  <a:pt x="295" y="27"/>
                </a:cubicBezTo>
                <a:cubicBezTo>
                  <a:pt x="277" y="8"/>
                  <a:pt x="253" y="0"/>
                  <a:pt x="227" y="0"/>
                </a:cubicBezTo>
                <a:cubicBezTo>
                  <a:pt x="202" y="0"/>
                  <a:pt x="178" y="8"/>
                  <a:pt x="159" y="27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9" y="178"/>
                  <a:pt x="0" y="202"/>
                  <a:pt x="0" y="227"/>
                </a:cubicBezTo>
                <a:cubicBezTo>
                  <a:pt x="0" y="253"/>
                  <a:pt x="9" y="276"/>
                  <a:pt x="27" y="295"/>
                </a:cubicBezTo>
                <a:cubicBezTo>
                  <a:pt x="404" y="672"/>
                  <a:pt x="404" y="672"/>
                  <a:pt x="404" y="672"/>
                </a:cubicBezTo>
                <a:cubicBezTo>
                  <a:pt x="406" y="672"/>
                  <a:pt x="406" y="672"/>
                  <a:pt x="406" y="672"/>
                </a:cubicBezTo>
                <a:cubicBezTo>
                  <a:pt x="783" y="295"/>
                  <a:pt x="783" y="295"/>
                  <a:pt x="783" y="295"/>
                </a:cubicBezTo>
                <a:cubicBezTo>
                  <a:pt x="801" y="276"/>
                  <a:pt x="810" y="253"/>
                  <a:pt x="810" y="227"/>
                </a:cubicBezTo>
                <a:cubicBezTo>
                  <a:pt x="810" y="202"/>
                  <a:pt x="801" y="178"/>
                  <a:pt x="783" y="159"/>
                </a:cubicBezTo>
                <a:cubicBezTo>
                  <a:pt x="651" y="27"/>
                  <a:pt x="651" y="27"/>
                  <a:pt x="651" y="27"/>
                </a:cubicBezTo>
                <a:cubicBezTo>
                  <a:pt x="632" y="8"/>
                  <a:pt x="608" y="0"/>
                  <a:pt x="583" y="0"/>
                </a:cubicBezTo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7ADE5D-5FFD-4122-81EF-773E69D1BC0D}"/>
              </a:ext>
            </a:extLst>
          </p:cNvPr>
          <p:cNvSpPr txBox="1">
            <a:spLocks/>
          </p:cNvSpPr>
          <p:nvPr/>
        </p:nvSpPr>
        <p:spPr bwMode="invGray">
          <a:xfrm>
            <a:off x="870373" y="1098207"/>
            <a:ext cx="7962900" cy="685800"/>
          </a:xfrm>
          <a:prstGeom prst="rect">
            <a:avLst/>
          </a:prstGeom>
        </p:spPr>
        <p:txBody>
          <a:bodyPr vert="horz" lIns="0" tIns="0" rIns="68579" bIns="0" rtlCol="0">
            <a:noAutofit/>
          </a:bodyPr>
          <a:lstStyle>
            <a:lvl1pPr marL="0" marR="0" indent="0" algn="l" defTabSz="4572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marR="0" indent="0" algn="ctr" defTabSz="457200" rtl="0" eaLnBrk="1" latinLnBrk="0" hangingPunct="1"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marR="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marR="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marR="0" indent="0" algn="ctr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Kenna Connector Utility for Single or Bulk Imports</a:t>
            </a:r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958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10</a:t>
            </a:fld>
            <a:endParaRPr lang="en-US" sz="10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-3714" y="3139"/>
            <a:ext cx="9144585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0" tIns="0" rIns="68579" bIns="0" rtlCol="0" anchor="ctr" anchorCtr="0">
            <a:noAutofit/>
          </a:bodyPr>
          <a:lstStyle>
            <a:lvl1pPr marL="0" marR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– Demo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gray">
          <a:xfrm>
            <a:off x="-9347" y="900211"/>
            <a:ext cx="9153347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Arc 183">
            <a:extLst>
              <a:ext uri="{FF2B5EF4-FFF2-40B4-BE49-F238E27FC236}">
                <a16:creationId xmlns:a16="http://schemas.microsoft.com/office/drawing/2014/main" id="{97B934FA-9D51-4852-8867-E1C6C2A47E7F}"/>
              </a:ext>
            </a:extLst>
          </p:cNvPr>
          <p:cNvSpPr/>
          <p:nvPr/>
        </p:nvSpPr>
        <p:spPr>
          <a:xfrm>
            <a:off x="-1232716" y="1394418"/>
            <a:ext cx="2737408" cy="3283526"/>
          </a:xfrm>
          <a:prstGeom prst="arc">
            <a:avLst>
              <a:gd name="adj1" fmla="val 16200000"/>
              <a:gd name="adj2" fmla="val 5361653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ACD9D316-2FEB-49E1-B490-70B619C054A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CB984-E5B5-40AC-9955-841D17E35222}"/>
              </a:ext>
            </a:extLst>
          </p:cNvPr>
          <p:cNvSpPr/>
          <p:nvPr/>
        </p:nvSpPr>
        <p:spPr>
          <a:xfrm>
            <a:off x="3896544" y="2564936"/>
            <a:ext cx="8279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410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2</a:t>
            </a:fld>
            <a:endParaRPr lang="en-US" sz="1000" dirty="0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-3714" y="3139"/>
            <a:ext cx="9144585" cy="914400"/>
          </a:xfrm>
          <a:solidFill>
            <a:srgbClr val="C00000"/>
          </a:solidFill>
        </p:spPr>
        <p:txBody>
          <a:bodyPr anchor="ctr"/>
          <a:lstStyle/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Development Background</a:t>
            </a:r>
          </a:p>
        </p:txBody>
      </p:sp>
      <p:cxnSp>
        <p:nvCxnSpPr>
          <p:cNvPr id="12" name="Straight Connector 11"/>
          <p:cNvCxnSpPr/>
          <p:nvPr/>
        </p:nvCxnSpPr>
        <p:spPr bwMode="gray">
          <a:xfrm>
            <a:off x="3009" y="900211"/>
            <a:ext cx="9144000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-2389" y="4809082"/>
            <a:ext cx="9144000" cy="0"/>
          </a:xfrm>
          <a:prstGeom prst="line">
            <a:avLst/>
          </a:prstGeom>
          <a:ln w="1905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02DF4312-29C6-A448-B41C-F0AD8A21C6D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B807E7-E136-45C8-BA33-005934D85405}"/>
              </a:ext>
            </a:extLst>
          </p:cNvPr>
          <p:cNvSpPr/>
          <p:nvPr/>
        </p:nvSpPr>
        <p:spPr>
          <a:xfrm>
            <a:off x="409047" y="1002090"/>
            <a:ext cx="8279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Kampai</a:t>
            </a:r>
            <a:r>
              <a:rPr lang="en-US" dirty="0"/>
              <a:t> was developed with Python3 on a 32bit Ubuntu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build has been ported Windows for standalone *.exe compatibility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62C94A-5B8C-40CA-ACEF-F76D7CBB28A5}"/>
              </a:ext>
            </a:extLst>
          </p:cNvPr>
          <p:cNvSpPr txBox="1"/>
          <p:nvPr/>
        </p:nvSpPr>
        <p:spPr>
          <a:xfrm>
            <a:off x="4646588" y="3258629"/>
            <a:ext cx="4363084" cy="11237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Key Requirements</a:t>
            </a: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CLI utility that connects to Kenna API with read/write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Ability to import a single vulnerability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Ability to import multiple vulnerability records from a XLS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Handle multiple asset types (IP, Host, URL)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250DB-3440-4ED2-BEF1-BB5B74D3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14" y="3136946"/>
            <a:ext cx="1242976" cy="12429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D4ED269-E801-4ED6-8AC3-98153CDE2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80" y="2154420"/>
            <a:ext cx="1325878" cy="1325878"/>
          </a:xfrm>
          <a:prstGeom prst="rect">
            <a:avLst/>
          </a:prstGeom>
        </p:spPr>
      </p:pic>
      <p:pic>
        <p:nvPicPr>
          <p:cNvPr id="3074" name="Picture 2" descr="Image result for Microsoft Windows">
            <a:extLst>
              <a:ext uri="{FF2B5EF4-FFF2-40B4-BE49-F238E27FC236}">
                <a16:creationId xmlns:a16="http://schemas.microsoft.com/office/drawing/2014/main" id="{C453187B-E113-436F-B8DD-DEC405F5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22" y="2114157"/>
            <a:ext cx="1464333" cy="14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3CA767-85AB-46B0-8B58-F9D9602BF03D}"/>
              </a:ext>
            </a:extLst>
          </p:cNvPr>
          <p:cNvSpPr/>
          <p:nvPr/>
        </p:nvSpPr>
        <p:spPr>
          <a:xfrm>
            <a:off x="4850765" y="23537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Kampai.exe v1.0 is 5.7Mb</a:t>
            </a:r>
          </a:p>
        </p:txBody>
      </p:sp>
    </p:spTree>
    <p:extLst>
      <p:ext uri="{BB962C8B-B14F-4D97-AF65-F5344CB8AC3E}">
        <p14:creationId xmlns:p14="http://schemas.microsoft.com/office/powerpoint/2010/main" val="22386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-3714" y="3139"/>
            <a:ext cx="9144585" cy="914400"/>
          </a:xfrm>
          <a:solidFill>
            <a:srgbClr val="C00000"/>
          </a:solidFill>
        </p:spPr>
        <p:txBody>
          <a:bodyPr anchor="ctr"/>
          <a:lstStyle/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Syntax and Help on Execution</a:t>
            </a:r>
          </a:p>
        </p:txBody>
      </p:sp>
      <p:cxnSp>
        <p:nvCxnSpPr>
          <p:cNvPr id="12" name="Straight Connector 11"/>
          <p:cNvCxnSpPr/>
          <p:nvPr/>
        </p:nvCxnSpPr>
        <p:spPr bwMode="gray">
          <a:xfrm>
            <a:off x="3009" y="900211"/>
            <a:ext cx="9144000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-2389" y="4809082"/>
            <a:ext cx="9144000" cy="0"/>
          </a:xfrm>
          <a:prstGeom prst="line">
            <a:avLst/>
          </a:prstGeom>
          <a:ln w="1905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02DF4312-29C6-A448-B41C-F0AD8A21C6D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D4ED269-E801-4ED6-8AC3-98153CDE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80" y="2154420"/>
            <a:ext cx="1325878" cy="1325878"/>
          </a:xfrm>
          <a:prstGeom prst="rect">
            <a:avLst/>
          </a:prstGeom>
        </p:spPr>
      </p:pic>
      <p:pic>
        <p:nvPicPr>
          <p:cNvPr id="3074" name="Picture 2" descr="Image result for Microsoft Windows">
            <a:extLst>
              <a:ext uri="{FF2B5EF4-FFF2-40B4-BE49-F238E27FC236}">
                <a16:creationId xmlns:a16="http://schemas.microsoft.com/office/drawing/2014/main" id="{C453187B-E113-436F-B8DD-DEC405F5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22" y="2114157"/>
            <a:ext cx="1464333" cy="14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9AAA5-D07D-437D-9D14-F1121BA15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21" y="1003567"/>
            <a:ext cx="5969446" cy="2967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62C94A-5B8C-40CA-ACEF-F76D7CBB28A5}"/>
              </a:ext>
            </a:extLst>
          </p:cNvPr>
          <p:cNvSpPr txBox="1"/>
          <p:nvPr/>
        </p:nvSpPr>
        <p:spPr>
          <a:xfrm>
            <a:off x="4594226" y="3460718"/>
            <a:ext cx="4363084" cy="11237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Kampai</a:t>
            </a:r>
            <a:r>
              <a:rPr lang="en-US" sz="1000" b="1" dirty="0">
                <a:solidFill>
                  <a:schemeClr val="bg1"/>
                </a:solidFill>
              </a:rPr>
              <a:t> CLI Usage (Kampai.exe shown)</a:t>
            </a: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GUI’s are for asking, CLI’s are for 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Easy to distribute (currently 5.7Mb)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 “installation required”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Promotes automation and operationalization</a:t>
            </a:r>
          </a:p>
        </p:txBody>
      </p:sp>
    </p:spTree>
    <p:extLst>
      <p:ext uri="{BB962C8B-B14F-4D97-AF65-F5344CB8AC3E}">
        <p14:creationId xmlns:p14="http://schemas.microsoft.com/office/powerpoint/2010/main" val="32416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4</a:t>
            </a:fld>
            <a:endParaRPr lang="en-US" sz="10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-3714" y="3139"/>
            <a:ext cx="9144585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0" tIns="0" rIns="68579" bIns="0" rtlCol="0" anchor="ctr" anchorCtr="0">
            <a:noAutofit/>
          </a:bodyPr>
          <a:lstStyle>
            <a:lvl1pPr marL="0" marR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- Single Record Import 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gray">
          <a:xfrm>
            <a:off x="-9347" y="900211"/>
            <a:ext cx="9153347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6A2714-F04B-4588-A82F-FC6E67BB4BD6}"/>
              </a:ext>
            </a:extLst>
          </p:cNvPr>
          <p:cNvSpPr/>
          <p:nvPr/>
        </p:nvSpPr>
        <p:spPr>
          <a:xfrm>
            <a:off x="409047" y="1002090"/>
            <a:ext cx="8279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Kampai</a:t>
            </a:r>
            <a:r>
              <a:rPr lang="en-US" sz="1400" b="1" dirty="0"/>
              <a:t> CLI Syntax for Single Record Imports </a:t>
            </a:r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ACD9D316-2FEB-49E1-B490-70B619C054A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35A3D-F8FA-41EF-886A-F8491732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29" y="2067181"/>
            <a:ext cx="5713396" cy="2389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FA5486-0CD8-4EFB-A5E5-152C7ED3238E}"/>
              </a:ext>
            </a:extLst>
          </p:cNvPr>
          <p:cNvSpPr/>
          <p:nvPr/>
        </p:nvSpPr>
        <p:spPr>
          <a:xfrm>
            <a:off x="983145" y="1475658"/>
            <a:ext cx="7009388" cy="425732"/>
          </a:xfrm>
          <a:prstGeom prst="roundRect">
            <a:avLst/>
          </a:prstGeom>
          <a:solidFill>
            <a:schemeClr val="tx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c:\&gt; kampai.exe –id </a:t>
            </a:r>
            <a:r>
              <a:rPr lang="en-US" sz="1100" b="1" dirty="0">
                <a:solidFill>
                  <a:schemeClr val="accent3"/>
                </a:solidFill>
              </a:rPr>
              <a:t>CVE-2018-0001</a:t>
            </a:r>
            <a:r>
              <a:rPr lang="en-US" sz="1100" dirty="0">
                <a:solidFill>
                  <a:schemeClr val="accent3"/>
                </a:solidFill>
              </a:rPr>
              <a:t> –</a:t>
            </a:r>
            <a:r>
              <a:rPr lang="en-US" sz="1100" dirty="0" err="1">
                <a:solidFill>
                  <a:schemeClr val="accent3"/>
                </a:solidFill>
              </a:rPr>
              <a:t>ip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b="1" dirty="0">
                <a:solidFill>
                  <a:schemeClr val="accent3"/>
                </a:solidFill>
              </a:rPr>
              <a:t>10.21.21.21</a:t>
            </a:r>
            <a:r>
              <a:rPr lang="en-US" sz="1100" dirty="0">
                <a:solidFill>
                  <a:schemeClr val="accent3"/>
                </a:solidFill>
              </a:rPr>
              <a:t> –p </a:t>
            </a:r>
            <a:r>
              <a:rPr lang="en-US" sz="1100" b="1" dirty="0">
                <a:solidFill>
                  <a:schemeClr val="accent3"/>
                </a:solidFill>
              </a:rPr>
              <a:t>443</a:t>
            </a:r>
            <a:r>
              <a:rPr lang="en-US" sz="1100" dirty="0">
                <a:solidFill>
                  <a:schemeClr val="accent3"/>
                </a:solidFill>
              </a:rPr>
              <a:t> –s </a:t>
            </a:r>
            <a:r>
              <a:rPr lang="en-US" sz="1100" b="1" dirty="0">
                <a:solidFill>
                  <a:schemeClr val="accent3"/>
                </a:solidFill>
              </a:rPr>
              <a:t>9</a:t>
            </a:r>
            <a:r>
              <a:rPr lang="en-US" sz="1100" dirty="0">
                <a:solidFill>
                  <a:schemeClr val="accent3"/>
                </a:solidFill>
              </a:rPr>
              <a:t> –fix </a:t>
            </a:r>
            <a:r>
              <a:rPr lang="en-US" sz="1100" b="1" dirty="0">
                <a:solidFill>
                  <a:schemeClr val="accent3"/>
                </a:solidFill>
              </a:rPr>
              <a:t>“Upgrade to the latest version.”</a:t>
            </a:r>
          </a:p>
        </p:txBody>
      </p:sp>
    </p:spTree>
    <p:extLst>
      <p:ext uri="{BB962C8B-B14F-4D97-AF65-F5344CB8AC3E}">
        <p14:creationId xmlns:p14="http://schemas.microsoft.com/office/powerpoint/2010/main" val="11848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-3714" y="3139"/>
            <a:ext cx="9144585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0" tIns="0" rIns="68579" bIns="0" rtlCol="0" anchor="ctr" anchorCtr="0">
            <a:noAutofit/>
          </a:bodyPr>
          <a:lstStyle>
            <a:lvl1pPr marL="0" marR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- Single Record Import 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gray">
          <a:xfrm>
            <a:off x="-9347" y="900211"/>
            <a:ext cx="9153347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6A2714-F04B-4588-A82F-FC6E67BB4BD6}"/>
              </a:ext>
            </a:extLst>
          </p:cNvPr>
          <p:cNvSpPr/>
          <p:nvPr/>
        </p:nvSpPr>
        <p:spPr>
          <a:xfrm>
            <a:off x="409047" y="1002090"/>
            <a:ext cx="8279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Kampai</a:t>
            </a:r>
            <a:r>
              <a:rPr lang="en-US" sz="1400" b="1" dirty="0"/>
              <a:t> Web Interface Results</a:t>
            </a:r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ACD9D316-2FEB-49E1-B490-70B619C054A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37CE3-3B86-42A1-BC0E-B6285EFC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47" y="1446749"/>
            <a:ext cx="5283353" cy="17713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1D22AAA-B380-4996-9DAF-B29A653D52F7}"/>
              </a:ext>
            </a:extLst>
          </p:cNvPr>
          <p:cNvGrpSpPr/>
          <p:nvPr/>
        </p:nvGrpSpPr>
        <p:grpSpPr>
          <a:xfrm>
            <a:off x="5901210" y="2400768"/>
            <a:ext cx="3056101" cy="409237"/>
            <a:chOff x="6710494" y="1833548"/>
            <a:chExt cx="2408254" cy="6674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E5C151-F950-42B2-B74D-E2FE4385AB57}"/>
                </a:ext>
              </a:extLst>
            </p:cNvPr>
            <p:cNvSpPr/>
            <p:nvPr/>
          </p:nvSpPr>
          <p:spPr>
            <a:xfrm>
              <a:off x="6712960" y="2149640"/>
              <a:ext cx="2405788" cy="35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http://cvshealth.kennasecurity.com/vulnerabilities/</a:t>
              </a:r>
              <a:r>
                <a:rPr lang="en-IN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3435341165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DF79B8-79C7-4B25-B11F-4E34855037AE}"/>
                </a:ext>
              </a:extLst>
            </p:cNvPr>
            <p:cNvSpPr txBox="1"/>
            <p:nvPr/>
          </p:nvSpPr>
          <p:spPr>
            <a:xfrm>
              <a:off x="6710494" y="1833548"/>
              <a:ext cx="2405788" cy="45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Records are found via their location ID: 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8BF9449-0966-43E0-BFE7-32B529765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31" y="3015506"/>
            <a:ext cx="5490128" cy="1636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BED71-386A-4A22-B8F1-01E8ECB32402}"/>
              </a:ext>
            </a:extLst>
          </p:cNvPr>
          <p:cNvSpPr txBox="1"/>
          <p:nvPr/>
        </p:nvSpPr>
        <p:spPr>
          <a:xfrm>
            <a:off x="5901210" y="1695025"/>
            <a:ext cx="305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Kenna automatically populates records based on the CVE or CWE provided.</a:t>
            </a:r>
          </a:p>
        </p:txBody>
      </p:sp>
    </p:spTree>
    <p:extLst>
      <p:ext uri="{BB962C8B-B14F-4D97-AF65-F5344CB8AC3E}">
        <p14:creationId xmlns:p14="http://schemas.microsoft.com/office/powerpoint/2010/main" val="58929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-3714" y="3139"/>
            <a:ext cx="9144585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0" tIns="0" rIns="68579" bIns="0" rtlCol="0" anchor="ctr" anchorCtr="0">
            <a:noAutofit/>
          </a:bodyPr>
          <a:lstStyle>
            <a:lvl1pPr marL="0" marR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- Bulk Record Import 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gray">
          <a:xfrm>
            <a:off x="-9347" y="900211"/>
            <a:ext cx="9153347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6A2714-F04B-4588-A82F-FC6E67BB4BD6}"/>
              </a:ext>
            </a:extLst>
          </p:cNvPr>
          <p:cNvSpPr/>
          <p:nvPr/>
        </p:nvSpPr>
        <p:spPr>
          <a:xfrm>
            <a:off x="409047" y="1002090"/>
            <a:ext cx="8279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Kampai</a:t>
            </a:r>
            <a:r>
              <a:rPr lang="en-US" sz="1400" b="1" dirty="0"/>
              <a:t> CLI Syntax for Bulk Record Imports </a:t>
            </a:r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97B934FA-9D51-4852-8867-E1C6C2A47E7F}"/>
              </a:ext>
            </a:extLst>
          </p:cNvPr>
          <p:cNvSpPr/>
          <p:nvPr/>
        </p:nvSpPr>
        <p:spPr>
          <a:xfrm>
            <a:off x="-1232716" y="1394418"/>
            <a:ext cx="2737408" cy="3283526"/>
          </a:xfrm>
          <a:prstGeom prst="arc">
            <a:avLst>
              <a:gd name="adj1" fmla="val 16200000"/>
              <a:gd name="adj2" fmla="val 5361653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ACD9D316-2FEB-49E1-B490-70B619C054A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32132-E30F-4783-B8D7-F72826BD6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47" y="1411745"/>
            <a:ext cx="8160855" cy="12444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B88641-A336-46CD-B81A-2147EA3A1F42}"/>
              </a:ext>
            </a:extLst>
          </p:cNvPr>
          <p:cNvSpPr/>
          <p:nvPr/>
        </p:nvSpPr>
        <p:spPr>
          <a:xfrm>
            <a:off x="409047" y="265623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Resource File</a:t>
            </a:r>
            <a:r>
              <a:rPr lang="en-US" sz="1100" b="1" dirty="0"/>
              <a:t>: kampai_xls.xls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E7F514-AFF0-4278-A222-F327FFE17E72}"/>
              </a:ext>
            </a:extLst>
          </p:cNvPr>
          <p:cNvSpPr/>
          <p:nvPr/>
        </p:nvSpPr>
        <p:spPr>
          <a:xfrm>
            <a:off x="2888700" y="2903752"/>
            <a:ext cx="3457237" cy="425732"/>
          </a:xfrm>
          <a:prstGeom prst="roundRect">
            <a:avLst/>
          </a:prstGeom>
          <a:solidFill>
            <a:schemeClr val="tx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c:\&gt; kampai.exe –</a:t>
            </a:r>
            <a:r>
              <a:rPr lang="en-US" sz="1100" dirty="0" err="1">
                <a:solidFill>
                  <a:schemeClr val="accent3"/>
                </a:solidFill>
              </a:rPr>
              <a:t>iX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b="1" dirty="0">
                <a:solidFill>
                  <a:schemeClr val="accent3"/>
                </a:solidFill>
              </a:rPr>
              <a:t>kampai_xls.xls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AD548-5C0B-495E-A072-37DDA566C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210" y="3458408"/>
            <a:ext cx="4572000" cy="13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4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-3714" y="3139"/>
            <a:ext cx="9144585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0" tIns="0" rIns="68579" bIns="0" rtlCol="0" anchor="ctr" anchorCtr="0">
            <a:noAutofit/>
          </a:bodyPr>
          <a:lstStyle>
            <a:lvl1pPr marL="0" marR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- Bulk Record Import 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gray">
          <a:xfrm>
            <a:off x="-9347" y="900211"/>
            <a:ext cx="9153347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6A2714-F04B-4588-A82F-FC6E67BB4BD6}"/>
              </a:ext>
            </a:extLst>
          </p:cNvPr>
          <p:cNvSpPr/>
          <p:nvPr/>
        </p:nvSpPr>
        <p:spPr>
          <a:xfrm>
            <a:off x="409047" y="1002090"/>
            <a:ext cx="8279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Kampai</a:t>
            </a:r>
            <a:r>
              <a:rPr lang="en-US" sz="1400" b="1" dirty="0"/>
              <a:t> Web Interface Results for Bulk Imports (showing 2/7)</a:t>
            </a:r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97B934FA-9D51-4852-8867-E1C6C2A47E7F}"/>
              </a:ext>
            </a:extLst>
          </p:cNvPr>
          <p:cNvSpPr/>
          <p:nvPr/>
        </p:nvSpPr>
        <p:spPr>
          <a:xfrm>
            <a:off x="-1232716" y="1394418"/>
            <a:ext cx="2737408" cy="3283526"/>
          </a:xfrm>
          <a:prstGeom prst="arc">
            <a:avLst>
              <a:gd name="adj1" fmla="val 16200000"/>
              <a:gd name="adj2" fmla="val 5361653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ACD9D316-2FEB-49E1-B490-70B619C054A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EB2B1-117A-43C6-BDDD-87E1F9FFA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47" y="1345159"/>
            <a:ext cx="5354444" cy="16315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3FBB7F-888D-458D-AE0E-CDA329094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014" y="3011999"/>
            <a:ext cx="5551822" cy="1765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8E06765-2D66-4C54-A0A7-C1BDDB35CE5B}"/>
              </a:ext>
            </a:extLst>
          </p:cNvPr>
          <p:cNvGrpSpPr/>
          <p:nvPr/>
        </p:nvGrpSpPr>
        <p:grpSpPr>
          <a:xfrm>
            <a:off x="5901210" y="2400769"/>
            <a:ext cx="3056101" cy="532347"/>
            <a:chOff x="6710494" y="1833548"/>
            <a:chExt cx="2408254" cy="8683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A688BA-E2E7-4CBD-9737-1040CBD4ED64}"/>
                </a:ext>
              </a:extLst>
            </p:cNvPr>
            <p:cNvSpPr/>
            <p:nvPr/>
          </p:nvSpPr>
          <p:spPr>
            <a:xfrm>
              <a:off x="6712960" y="2149640"/>
              <a:ext cx="2405788" cy="552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  <a:hlinkClick r:id="rId5"/>
                </a:rPr>
                <a:t>https://cvshealth.kennasecurity.com/vulnerabilities/</a:t>
              </a:r>
              <a:r>
                <a:rPr lang="en-IN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  <a:hlinkClick r:id="rId5"/>
                </a:rPr>
                <a:t>3435341166</a:t>
              </a:r>
              <a:endParaRPr lang="en-I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I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  <a:hlinkClick r:id="rId6"/>
                </a:rPr>
                <a:t>https://cvshealth.kennasecurity.com/vulnerabilities/</a:t>
              </a:r>
              <a:r>
                <a:rPr lang="en-IN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  <a:hlinkClick r:id="rId6"/>
                </a:rPr>
                <a:t>3435341171</a:t>
              </a:r>
              <a:endParaRPr lang="en-I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349093-2980-4ADD-AE10-51A3E803904F}"/>
                </a:ext>
              </a:extLst>
            </p:cNvPr>
            <p:cNvSpPr txBox="1"/>
            <p:nvPr/>
          </p:nvSpPr>
          <p:spPr>
            <a:xfrm>
              <a:off x="6710494" y="1833548"/>
              <a:ext cx="2405788" cy="45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Records are found via their location ID: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6CE7AA4-0F9D-484A-AA4E-9C4B47CF000A}"/>
              </a:ext>
            </a:extLst>
          </p:cNvPr>
          <p:cNvSpPr txBox="1"/>
          <p:nvPr/>
        </p:nvSpPr>
        <p:spPr>
          <a:xfrm>
            <a:off x="5901210" y="1695025"/>
            <a:ext cx="305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Kenna automatically populates records based on the CVE or CWE provided.</a:t>
            </a:r>
          </a:p>
        </p:txBody>
      </p:sp>
    </p:spTree>
    <p:extLst>
      <p:ext uri="{BB962C8B-B14F-4D97-AF65-F5344CB8AC3E}">
        <p14:creationId xmlns:p14="http://schemas.microsoft.com/office/powerpoint/2010/main" val="246636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-3714" y="3139"/>
            <a:ext cx="9144585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0" tIns="0" rIns="68579" bIns="0" rtlCol="0" anchor="ctr" anchorCtr="0">
            <a:noAutofit/>
          </a:bodyPr>
          <a:lstStyle>
            <a:lvl1pPr marL="0" marR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– Additional Features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gray">
          <a:xfrm>
            <a:off x="-9347" y="900211"/>
            <a:ext cx="9153347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6A2714-F04B-4588-A82F-FC6E67BB4BD6}"/>
              </a:ext>
            </a:extLst>
          </p:cNvPr>
          <p:cNvSpPr/>
          <p:nvPr/>
        </p:nvSpPr>
        <p:spPr>
          <a:xfrm>
            <a:off x="409047" y="1002090"/>
            <a:ext cx="8279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Kampai</a:t>
            </a:r>
            <a:r>
              <a:rPr lang="en-US" sz="1400" b="1" dirty="0"/>
              <a:t> Generate XLS Template for Bulk Importing</a:t>
            </a:r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97B934FA-9D51-4852-8867-E1C6C2A47E7F}"/>
              </a:ext>
            </a:extLst>
          </p:cNvPr>
          <p:cNvSpPr/>
          <p:nvPr/>
        </p:nvSpPr>
        <p:spPr>
          <a:xfrm>
            <a:off x="-1232716" y="1394418"/>
            <a:ext cx="2737408" cy="3283526"/>
          </a:xfrm>
          <a:prstGeom prst="arc">
            <a:avLst>
              <a:gd name="adj1" fmla="val 16200000"/>
              <a:gd name="adj2" fmla="val 5361653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ACD9D316-2FEB-49E1-B490-70B619C054A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FA5486-0CD8-4EFB-A5E5-152C7ED3238E}"/>
              </a:ext>
            </a:extLst>
          </p:cNvPr>
          <p:cNvSpPr/>
          <p:nvPr/>
        </p:nvSpPr>
        <p:spPr>
          <a:xfrm>
            <a:off x="983145" y="1475658"/>
            <a:ext cx="7009388" cy="425732"/>
          </a:xfrm>
          <a:prstGeom prst="roundRect">
            <a:avLst/>
          </a:prstGeom>
          <a:solidFill>
            <a:schemeClr val="tx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c:\&gt; kampai.exe -</a:t>
            </a:r>
            <a:r>
              <a:rPr lang="en-US" sz="1100" dirty="0" err="1">
                <a:solidFill>
                  <a:schemeClr val="accent3"/>
                </a:solidFill>
              </a:rPr>
              <a:t>createxls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B8863-83A0-4005-A088-A5FC1FF91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8" y="1982630"/>
            <a:ext cx="4962225" cy="2037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B6D31-D086-47EC-9CF9-054AB8064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844" y="2489602"/>
            <a:ext cx="3947865" cy="18777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400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 bwMode="gray">
          <a:xfrm>
            <a:off x="8837295" y="4834697"/>
            <a:ext cx="240030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spcBef>
                <a:spcPts val="0"/>
              </a:spcBef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7D88-DCFD-354C-96A5-D863D5E9364D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-3714" y="3139"/>
            <a:ext cx="9144585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0" tIns="0" rIns="68579" bIns="0" rtlCol="0" anchor="ctr" anchorCtr="0">
            <a:noAutofit/>
          </a:bodyPr>
          <a:lstStyle>
            <a:lvl1pPr marL="0" marR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2000" dirty="0" err="1">
                <a:solidFill>
                  <a:schemeClr val="bg1"/>
                </a:solidFill>
              </a:rPr>
              <a:t>Kampai</a:t>
            </a:r>
            <a:r>
              <a:rPr lang="en-US" sz="2000" dirty="0">
                <a:solidFill>
                  <a:schemeClr val="bg1"/>
                </a:solidFill>
              </a:rPr>
              <a:t> – Looking Forward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 bwMode="gray">
          <a:xfrm>
            <a:off x="-9347" y="900211"/>
            <a:ext cx="9153347" cy="0"/>
          </a:xfrm>
          <a:prstGeom prst="line">
            <a:avLst/>
          </a:prstGeom>
          <a:ln w="38100" cmpd="sng">
            <a:solidFill>
              <a:schemeClr val="accent6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6A2714-F04B-4588-A82F-FC6E67BB4BD6}"/>
              </a:ext>
            </a:extLst>
          </p:cNvPr>
          <p:cNvSpPr/>
          <p:nvPr/>
        </p:nvSpPr>
        <p:spPr>
          <a:xfrm>
            <a:off x="409047" y="1002090"/>
            <a:ext cx="8279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Kampai</a:t>
            </a:r>
            <a:r>
              <a:rPr lang="en-US" sz="1400" b="1" dirty="0"/>
              <a:t> v2.0’s Upcoming Features</a:t>
            </a:r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97B934FA-9D51-4852-8867-E1C6C2A47E7F}"/>
              </a:ext>
            </a:extLst>
          </p:cNvPr>
          <p:cNvSpPr/>
          <p:nvPr/>
        </p:nvSpPr>
        <p:spPr>
          <a:xfrm>
            <a:off x="-1232716" y="1394418"/>
            <a:ext cx="2737408" cy="3283526"/>
          </a:xfrm>
          <a:prstGeom prst="arc">
            <a:avLst>
              <a:gd name="adj1" fmla="val 16200000"/>
              <a:gd name="adj2" fmla="val 5361653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ACD9D316-2FEB-49E1-B490-70B619C054AA}"/>
              </a:ext>
            </a:extLst>
          </p:cNvPr>
          <p:cNvSpPr txBox="1">
            <a:spLocks/>
          </p:cNvSpPr>
          <p:nvPr/>
        </p:nvSpPr>
        <p:spPr bwMode="gray">
          <a:xfrm>
            <a:off x="645528" y="4912438"/>
            <a:ext cx="2886864" cy="21945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“Software Security Saves Money and Improves Code Quality”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C2D04-FEE3-43EA-B937-B00831DBD610}"/>
              </a:ext>
            </a:extLst>
          </p:cNvPr>
          <p:cNvSpPr txBox="1"/>
          <p:nvPr/>
        </p:nvSpPr>
        <p:spPr>
          <a:xfrm>
            <a:off x="1891562" y="1648785"/>
            <a:ext cx="6338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Vulnerability lookup by IP, Hostname, URL</a:t>
            </a:r>
          </a:p>
          <a:p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Delete vulnerability record by location ID</a:t>
            </a:r>
          </a:p>
          <a:p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Import/Status/Session HTML Report </a:t>
            </a:r>
          </a:p>
          <a:p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Various bug-fixes and aesthetic changes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CB984-E5B5-40AC-9955-841D17E35222}"/>
              </a:ext>
            </a:extLst>
          </p:cNvPr>
          <p:cNvSpPr/>
          <p:nvPr/>
        </p:nvSpPr>
        <p:spPr>
          <a:xfrm>
            <a:off x="2581748" y="3511443"/>
            <a:ext cx="8279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As well as implementing feature requests from you.</a:t>
            </a:r>
          </a:p>
        </p:txBody>
      </p:sp>
    </p:spTree>
    <p:extLst>
      <p:ext uri="{BB962C8B-B14F-4D97-AF65-F5344CB8AC3E}">
        <p14:creationId xmlns:p14="http://schemas.microsoft.com/office/powerpoint/2010/main" val="162149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xecutive Widescreen 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  <a:miter lim="800000"/>
        </a:ln>
        <a:effectLst/>
      </a:spPr>
      <a:bodyPr rtlCol="0" anchor="ctr"/>
      <a:lstStyle>
        <a:defPPr algn="ctr">
          <a:defRPr sz="24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VS_Health_PPT_EXECUTIVE_Widescreen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  <a:miter lim="800000"/>
        </a:ln>
        <a:effectLst/>
      </a:spPr>
      <a:bodyPr rtlCol="0" anchor="ctr"/>
      <a:lstStyle>
        <a:defPPr algn="ctr">
          <a:defRPr sz="24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Executive Widescreen 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  <a:miter lim="800000"/>
        </a:ln>
        <a:effectLst/>
      </a:spPr>
      <a:bodyPr rtlCol="0" anchor="ctr"/>
      <a:lstStyle>
        <a:defPPr algn="ctr">
          <a:defRPr sz="24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Executive Widescreen 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  <a:miter lim="800000"/>
        </a:ln>
        <a:effectLst/>
      </a:spPr>
      <a:bodyPr rtlCol="0" anchor="ctr"/>
      <a:lstStyle>
        <a:defPPr algn="ctr">
          <a:defRPr sz="24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14_CVS_Health_PPT_EXECUTIVE_Widescreen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  <a:miter lim="800000"/>
        </a:ln>
        <a:effectLst/>
      </a:spPr>
      <a:bodyPr rtlCol="0" anchor="ctr"/>
      <a:lstStyle>
        <a:defPPr algn="ctr">
          <a:defRPr sz="24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CVS_Health_PPT_EVENT_Template_v02">
  <a:themeElements>
    <a:clrScheme name="Event Template">
      <a:dk1>
        <a:sysClr val="windowText" lastClr="000000"/>
      </a:dk1>
      <a:lt1>
        <a:sysClr val="window" lastClr="FFFFFF"/>
      </a:lt1>
      <a:dk2>
        <a:srgbClr val="CC0000"/>
      </a:dk2>
      <a:lt2>
        <a:srgbClr val="E1E1E1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Eve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sz="22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4_Executive Widescreen 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  <a:miter lim="800000"/>
        </a:ln>
        <a:effectLst/>
      </a:spPr>
      <a:bodyPr rtlCol="0" anchor="ctr"/>
      <a:lstStyle>
        <a:defPPr algn="ctr">
          <a:defRPr sz="24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4_CVS_Health_PPT_EXECUTIVE_Widescreen_Template">
  <a:themeElements>
    <a:clrScheme name="CVS Health">
      <a:dk1>
        <a:sysClr val="windowText" lastClr="000000"/>
      </a:dk1>
      <a:lt1>
        <a:sysClr val="window" lastClr="FFFFFF"/>
      </a:lt1>
      <a:dk2>
        <a:srgbClr val="CC0000"/>
      </a:dk2>
      <a:lt2>
        <a:srgbClr val="F0F0F0"/>
      </a:lt2>
      <a:accent1>
        <a:srgbClr val="7FBDEB"/>
      </a:accent1>
      <a:accent2>
        <a:srgbClr val="646464"/>
      </a:accent2>
      <a:accent3>
        <a:srgbClr val="A7CE39"/>
      </a:accent3>
      <a:accent4>
        <a:srgbClr val="37BAAB"/>
      </a:accent4>
      <a:accent5>
        <a:srgbClr val="003C54"/>
      </a:accent5>
      <a:accent6>
        <a:srgbClr val="ABABAB"/>
      </a:accent6>
      <a:hlink>
        <a:srgbClr val="37BAAB"/>
      </a:hlink>
      <a:folHlink>
        <a:srgbClr val="ABABAB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  <a:miter lim="800000"/>
        </a:ln>
        <a:effectLst/>
      </a:spPr>
      <a:bodyPr rtlCol="0" anchor="ctr"/>
      <a:lstStyle>
        <a:defPPr algn="ctr">
          <a:defRPr sz="24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101600" cmpd="sng">
          <a:solidFill>
            <a:schemeClr val="bg1">
              <a:lumMod val="6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gram Documentation" ma:contentTypeID="0x01010075931E24DC7B704EAA27021310DA8B4900A7338BDC9C210740A75B4E010E410AEB" ma:contentTypeVersion="15" ma:contentTypeDescription="" ma:contentTypeScope="" ma:versionID="ccc615b3dc5da7b76d8ab4073c5d8867">
  <xsd:schema xmlns:xsd="http://www.w3.org/2001/XMLSchema" xmlns:xs="http://www.w3.org/2001/XMLSchema" xmlns:p="http://schemas.microsoft.com/office/2006/metadata/properties" xmlns:ns1="http://schemas.microsoft.com/sharepoint/v3" xmlns:ns2="065f624c-841d-4463-aa7a-2625fb0e8a05" xmlns:ns3="6ef60587-0794-4c4c-a74f-1d5a0cedc863" xmlns:ns4="http://schemas.microsoft.com/sharepoint/v4" targetNamespace="http://schemas.microsoft.com/office/2006/metadata/properties" ma:root="true" ma:fieldsID="987fda3251c71256de846cbdba3084e4" ns1:_="" ns2:_="" ns3:_="" ns4:_="">
    <xsd:import namespace="http://schemas.microsoft.com/sharepoint/v3"/>
    <xsd:import namespace="065f624c-841d-4463-aa7a-2625fb0e8a05"/>
    <xsd:import namespace="6ef60587-0794-4c4c-a74f-1d5a0cedc86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Project_x0020_Name" minOccurs="0"/>
                <xsd:element ref="ns2:Vendor" minOccurs="0"/>
                <xsd:element ref="ns1:_ip_UnifiedCompliancePolicyProperties" minOccurs="0"/>
                <xsd:element ref="ns1:_ip_UnifiedCompliancePolicyUIAction" minOccurs="0"/>
                <xsd:element ref="ns2:SharedWithUsers" minOccurs="0"/>
                <xsd:element ref="ns2:SharedWithDetails" minOccurs="0"/>
                <xsd:element ref="ns3:lm8v" minOccurs="0"/>
                <xsd:element ref="ns2:Entry_x0020_Type" minOccurs="0"/>
                <xsd:element ref="ns3:MediaServiceAutoTags" minOccurs="0"/>
                <xsd:element ref="ns3:MediaServiceOCR" minOccurs="0"/>
                <xsd:element ref="ns4:IconOverlay" minOccurs="0"/>
                <xsd:element ref="ns3:Workstream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f624c-841d-4463-aa7a-2625fb0e8a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Project_x0020_Name" ma:index="11" nillable="true" ma:displayName="Program/Project" ma:indexed="true" ma:list="{5bc0e683-8d8c-4f3b-912d-25a4450395c7}" ma:internalName="Project_x0020_Name" ma:showField="Title" ma:web="065f624c-841d-4463-aa7a-2625fb0e8a05">
      <xsd:simpleType>
        <xsd:restriction base="dms:Lookup"/>
      </xsd:simpleType>
    </xsd:element>
    <xsd:element name="Vendor" ma:index="12" nillable="true" ma:displayName="Vendor" ma:list="{ece13a92-bf15-44a9-aec0-6d9830a8947b}" ma:internalName="Vendor" ma:showField="Title" ma:web="065f624c-841d-4463-aa7a-2625fb0e8a05">
      <xsd:simpleType>
        <xsd:restriction base="dms:Lookup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Entry_x0020_Type" ma:index="18" nillable="true" ma:displayName="Entry Type" ma:list="{70444c78-02bc-4141-b660-4eebd0f7db2d}" ma:internalName="Entry_x0020_Type" ma:showField="Title" ma:web="065f624c-841d-4463-aa7a-2625fb0e8a05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60587-0794-4c4c-a74f-1d5a0cedc863" elementFormDefault="qualified">
    <xsd:import namespace="http://schemas.microsoft.com/office/2006/documentManagement/types"/>
    <xsd:import namespace="http://schemas.microsoft.com/office/infopath/2007/PartnerControls"/>
    <xsd:element name="lm8v" ma:index="17" nillable="true" ma:displayName="Year" ma:default="2018" ma:format="Dropdown" ma:indexed="true" ma:internalName="lm8v">
      <xsd:simpleType>
        <xsd:restriction base="dms:Choice">
          <xsd:enumeration value="2014"/>
          <xsd:enumeration value="2015"/>
          <xsd:enumeration value="2016"/>
          <xsd:enumeration value="2017"/>
          <xsd:enumeration value="2018"/>
          <xsd:enumeration value="2019"/>
        </xsd:restriction>
      </xsd:simpleType>
    </xsd:element>
    <xsd:element name="MediaServiceAutoTags" ma:index="19" nillable="true" ma:displayName="MediaServiceAutoTags" ma:internalName="MediaServiceAutoTags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Workstream" ma:index="22" nillable="true" ma:displayName="Workstream" ma:description="Name of the subproject of a Program" ma:indexed="true" ma:list="{5bc0e683-8d8c-4f3b-912d-25a4450395c7}" ma:internalName="Workstream" ma:showField="Title">
      <xsd:simpleType>
        <xsd:restriction base="dms:Lookup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5f624c-841d-4463-aa7a-2625fb0e8a05">WF7H4DFDRAFS-257561778-31</_dlc_DocId>
    <_dlc_DocIdUrl xmlns="065f624c-841d-4463-aa7a-2625fb0e8a05">
      <Url>https://aetnao365.sharepoint.com/sites/GS-PMO/_layouts/15/DocIdRedir.aspx?ID=WF7H4DFDRAFS-257561778-31</Url>
      <Description>WF7H4DFDRAFS-257561778-31</Description>
    </_dlc_DocIdUrl>
    <Project_x0020_Name xmlns="065f624c-841d-4463-aa7a-2625fb0e8a05" xsi:nil="true"/>
    <_ip_UnifiedCompliancePolicyUIAction xmlns="http://schemas.microsoft.com/sharepoint/v3" xsi:nil="true"/>
    <Workstream xmlns="6ef60587-0794-4c4c-a74f-1d5a0cedc863" xsi:nil="true"/>
    <Entry_x0020_Type xmlns="065f624c-841d-4463-aa7a-2625fb0e8a05" xsi:nil="true"/>
    <IconOverlay xmlns="http://schemas.microsoft.com/sharepoint/v4" xsi:nil="true"/>
    <Vendor xmlns="065f624c-841d-4463-aa7a-2625fb0e8a05" xsi:nil="true"/>
    <_ip_UnifiedCompliancePolicyProperties xmlns="http://schemas.microsoft.com/sharepoint/v3" xsi:nil="true"/>
    <lm8v xmlns="6ef60587-0794-4c4c-a74f-1d5a0cedc863">2018</lm8v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DDF8911-16DC-43CF-B5A9-E686DD25A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65f624c-841d-4463-aa7a-2625fb0e8a05"/>
    <ds:schemaRef ds:uri="6ef60587-0794-4c4c-a74f-1d5a0cedc86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2F97FF-5397-4C07-B920-5D5681A8C84F}">
  <ds:schemaRefs>
    <ds:schemaRef ds:uri="http://schemas.microsoft.com/office/2006/documentManagement/types"/>
    <ds:schemaRef ds:uri="065f624c-841d-4463-aa7a-2625fb0e8a05"/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sharepoint/v4"/>
    <ds:schemaRef ds:uri="http://www.w3.org/XML/1998/namespace"/>
    <ds:schemaRef ds:uri="http://schemas.openxmlformats.org/package/2006/metadata/core-properties"/>
    <ds:schemaRef ds:uri="http://purl.org/dc/terms/"/>
    <ds:schemaRef ds:uri="6ef60587-0794-4c4c-a74f-1d5a0cedc863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631CA6-E431-465D-8E39-5985F84389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58B9628-D983-4F97-9CAA-B3915633296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CVS_Health_PPT_EXECUTIVE_Widescreen_Template_v02</Template>
  <TotalTime>32108</TotalTime>
  <Words>489</Words>
  <Application>Microsoft Office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Calibri</vt:lpstr>
      <vt:lpstr>Arial</vt:lpstr>
      <vt:lpstr>Lucida Grande</vt:lpstr>
      <vt:lpstr>Helvetica Light</vt:lpstr>
      <vt:lpstr>Executive Widescreen Template</vt:lpstr>
      <vt:lpstr>CVS_Health_PPT_EXECUTIVE_Widescreen_Template</vt:lpstr>
      <vt:lpstr>1_Executive Widescreen Template</vt:lpstr>
      <vt:lpstr>2_Executive Widescreen Template</vt:lpstr>
      <vt:lpstr>14_CVS_Health_PPT_EXECUTIVE_Widescreen_Template</vt:lpstr>
      <vt:lpstr>1_CVS_Health_PPT_EVENT_Template_v02</vt:lpstr>
      <vt:lpstr>4_Executive Widescreen Template</vt:lpstr>
      <vt:lpstr>4_CVS_Health_PPT_EXECUTIVE_Widescreen_Template</vt:lpstr>
      <vt:lpstr>think-cell Slide</vt:lpstr>
      <vt:lpstr>Kampai v1.0 </vt:lpstr>
      <vt:lpstr>Kampai Development Background</vt:lpstr>
      <vt:lpstr>Kampai Syntax and Help on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Titles Are Title Case</dc:title>
  <dc:creator>Cox, Eric S</dc:creator>
  <cp:lastModifiedBy>becatasu</cp:lastModifiedBy>
  <cp:revision>1211</cp:revision>
  <cp:lastPrinted>2018-11-09T13:39:39Z</cp:lastPrinted>
  <dcterms:created xsi:type="dcterms:W3CDTF">2016-08-18T12:59:36Z</dcterms:created>
  <dcterms:modified xsi:type="dcterms:W3CDTF">2019-03-27T00:58:15Z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MYLIFE_DOC_192759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https://10.6.74.62:10013/cs/idcplg</vt:lpwstr>
  </property>
  <property fmtid="{D5CDD505-2E9C-101B-9397-08002B2CF9AE}" pid="5" name="DISdUser">
    <vt:lpwstr>1159128</vt:lpwstr>
  </property>
  <property fmtid="{D5CDD505-2E9C-101B-9397-08002B2CF9AE}" pid="6" name="DISdID">
    <vt:lpwstr>226928</vt:lpwstr>
  </property>
  <property fmtid="{D5CDD505-2E9C-101B-9397-08002B2CF9AE}" pid="7" name="DISidcName">
    <vt:lpwstr>109224410010013</vt:lpwstr>
  </property>
  <property fmtid="{D5CDD505-2E9C-101B-9397-08002B2CF9AE}" pid="8" name="DISTaskPaneUrl">
    <vt:lpwstr>https://10.6.74.62:10013/cs/idcplg?IdcService=DESKTOP_DOC_INFO&amp;dDocName=MYLIFE_DOC_192759&amp;dID=226928&amp;ClientControlled=DocMan,taskpane&amp;coreContentOnly=1</vt:lpwstr>
  </property>
  <property fmtid="{D5CDD505-2E9C-101B-9397-08002B2CF9AE}" pid="9" name="MSIP_Label_67599526-06ca-49cc-9fa9-5307800a949a_Enabled">
    <vt:lpwstr>True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cldenk@aetna.com</vt:lpwstr>
  </property>
  <property fmtid="{D5CDD505-2E9C-101B-9397-08002B2CF9AE}" pid="12" name="MSIP_Label_67599526-06ca-49cc-9fa9-5307800a949a_SetDate">
    <vt:lpwstr>2018-12-06T22:43:26.0016216Z</vt:lpwstr>
  </property>
  <property fmtid="{D5CDD505-2E9C-101B-9397-08002B2CF9AE}" pid="13" name="MSIP_Label_67599526-06ca-49cc-9fa9-5307800a949a_Name">
    <vt:lpwstr>Proprietary</vt:lpwstr>
  </property>
  <property fmtid="{D5CDD505-2E9C-101B-9397-08002B2CF9AE}" pid="14" name="MSIP_Label_67599526-06ca-49cc-9fa9-5307800a949a_Application">
    <vt:lpwstr>Microsoft Azure Information Protection</vt:lpwstr>
  </property>
  <property fmtid="{D5CDD505-2E9C-101B-9397-08002B2CF9AE}" pid="15" name="MSIP_Label_67599526-06ca-49cc-9fa9-5307800a949a_Extended_MSFT_Method">
    <vt:lpwstr>Automatic</vt:lpwstr>
  </property>
  <property fmtid="{D5CDD505-2E9C-101B-9397-08002B2CF9AE}" pid="16" name="Sensitivity">
    <vt:lpwstr>Proprietary</vt:lpwstr>
  </property>
  <property fmtid="{D5CDD505-2E9C-101B-9397-08002B2CF9AE}" pid="17" name="ContentTypeId">
    <vt:lpwstr>0x01010075931E24DC7B704EAA27021310DA8B4900A7338BDC9C210740A75B4E010E410AEB</vt:lpwstr>
  </property>
  <property fmtid="{D5CDD505-2E9C-101B-9397-08002B2CF9AE}" pid="18" name="_dlc_DocIdItemGuid">
    <vt:lpwstr>1b01d1d1-a2ca-4da5-b0e6-0e06f79330ca</vt:lpwstr>
  </property>
</Properties>
</file>