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17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7E0A1-1AA9-4CCD-847B-498B1B2D015B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9571-3F8F-4F86-B208-2C6E9F5025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29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E9571-3F8F-4F86-B208-2C6E9F5025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36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E9571-3F8F-4F86-B208-2C6E9F50258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61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38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88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20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348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2842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40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47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6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20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42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2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15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19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2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9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00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171E2E-82C3-40E0-BB3C-2D8CB9DCDB92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159DE0-6A04-4D0D-ABFF-20C160DC4D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35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378-7DFB-7B0D-F469-4F214CEC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352014"/>
            <a:ext cx="9144000" cy="1699758"/>
          </a:xfrm>
        </p:spPr>
        <p:txBody>
          <a:bodyPr>
            <a:normAutofit/>
          </a:bodyPr>
          <a:lstStyle/>
          <a:p>
            <a:r>
              <a:rPr lang="en-ZA" sz="44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Consommation </a:t>
            </a:r>
            <a:r>
              <a:rPr lang="fr-FR" sz="44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énergétiaue pour le Refroidissement</a:t>
            </a:r>
            <a:endParaRPr lang="en-US" sz="44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EC20D-7AB3-34B8-1E41-DEEC6D9E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2" y="4985238"/>
            <a:ext cx="6279032" cy="1019123"/>
          </a:xfrm>
        </p:spPr>
        <p:txBody>
          <a:bodyPr>
            <a:normAutofit/>
          </a:bodyPr>
          <a:lstStyle/>
          <a:p>
            <a:pPr algn="l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Réalisé par : </a:t>
            </a:r>
          </a:p>
          <a:p>
            <a:pPr algn="l"/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Boudah Med Lemine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	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C20121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D0D51-1949-045A-1170-39AADB3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4B46874-1C5F-F810-655D-238FF3F5671F}"/>
              </a:ext>
            </a:extLst>
          </p:cNvPr>
          <p:cNvSpPr txBox="1">
            <a:spLocks/>
          </p:cNvSpPr>
          <p:nvPr/>
        </p:nvSpPr>
        <p:spPr>
          <a:xfrm>
            <a:off x="7512275" y="4985237"/>
            <a:ext cx="5506065" cy="1019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Sous la supervision de : </a:t>
            </a:r>
          </a:p>
          <a:p>
            <a:pPr algn="l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Dr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Ezyn SENGHANE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0BC944-63A0-5A9F-BF3B-6D34F252F61E}"/>
              </a:ext>
            </a:extLst>
          </p:cNvPr>
          <p:cNvSpPr txBox="1"/>
          <p:nvPr/>
        </p:nvSpPr>
        <p:spPr>
          <a:xfrm>
            <a:off x="3542638" y="2167348"/>
            <a:ext cx="470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Un projet sous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le thème 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51724-7D5C-1417-01A9-6E2C15E390C6}"/>
              </a:ext>
            </a:extLst>
          </p:cNvPr>
          <p:cNvSpPr txBox="1"/>
          <p:nvPr/>
        </p:nvSpPr>
        <p:spPr>
          <a:xfrm>
            <a:off x="4160018" y="6089301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Année académique : 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2024/2025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4" t="-1205" r="81559" b="-12048"/>
          <a:stretch/>
        </p:blipFill>
        <p:spPr>
          <a:xfrm>
            <a:off x="5046580" y="428424"/>
            <a:ext cx="1455821" cy="11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2224143" y="954741"/>
            <a:ext cx="588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Évaluation du modèle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705087" y="2001145"/>
            <a:ext cx="484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MSE (Mean Squared Error)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705087" y="2620853"/>
            <a:ext cx="4935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RMSE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(Root Mean Squared Error)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flipH="1">
            <a:off x="1683571" y="3240561"/>
            <a:ext cx="470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MAE (Mean Absolute Error)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1705087" y="3860269"/>
            <a:ext cx="548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R² (coefficient de détermination)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flipH="1">
            <a:off x="1705087" y="4479977"/>
            <a:ext cx="5481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R² ajusté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2224143" y="954741"/>
            <a:ext cx="588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Évaluation du modèle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0200"/>
              </p:ext>
            </p:extLst>
          </p:nvPr>
        </p:nvGraphicFramePr>
        <p:xfrm>
          <a:off x="1278965" y="2514600"/>
          <a:ext cx="8416364" cy="3576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182">
                  <a:extLst>
                    <a:ext uri="{9D8B030D-6E8A-4147-A177-3AD203B41FA5}">
                      <a16:colId xmlns:a16="http://schemas.microsoft.com/office/drawing/2014/main" val="3705478571"/>
                    </a:ext>
                  </a:extLst>
                </a:gridCol>
                <a:gridCol w="4208182">
                  <a:extLst>
                    <a:ext uri="{9D8B030D-6E8A-4147-A177-3AD203B41FA5}">
                      <a16:colId xmlns:a16="http://schemas.microsoft.com/office/drawing/2014/main" val="3429251345"/>
                    </a:ext>
                  </a:extLst>
                </a:gridCol>
              </a:tblGrid>
              <a:tr h="782575">
                <a:tc>
                  <a:txBody>
                    <a:bodyPr/>
                    <a:lstStyle/>
                    <a:p>
                      <a:pPr algn="ctr"/>
                      <a:r>
                        <a:rPr lang="en-ZA" sz="3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Métriques</a:t>
                      </a:r>
                      <a:endParaRPr lang="fr-FR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Valeurs</a:t>
                      </a:r>
                      <a:endParaRPr lang="fr-FR" sz="3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358908"/>
                  </a:ext>
                </a:extLst>
              </a:tr>
              <a:tr h="565194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MSE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10.0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56391"/>
                  </a:ext>
                </a:extLst>
              </a:tr>
              <a:tr h="579687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RMSE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3.0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56388"/>
                  </a:ext>
                </a:extLst>
              </a:tr>
              <a:tr h="608670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MAE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2.0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65916"/>
                  </a:ext>
                </a:extLst>
              </a:tr>
              <a:tr h="568428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R2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89.5%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55210"/>
                  </a:ext>
                </a:extLst>
              </a:tr>
              <a:tr h="472365">
                <a:tc>
                  <a:txBody>
                    <a:bodyPr/>
                    <a:lstStyle/>
                    <a:p>
                      <a:pPr algn="ctr"/>
                      <a:r>
                        <a:rPr lang="en-ZA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R2 ajout</a:t>
                      </a:r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é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anose="020B0502020202020204" pitchFamily="34" charset="0"/>
                        </a:rPr>
                        <a:t>88.44%</a:t>
                      </a:r>
                      <a:endParaRPr lang="fr-FR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2103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 flipH="1">
            <a:off x="1278965" y="2002461"/>
            <a:ext cx="561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Résultats des </a:t>
            </a:r>
            <a:r>
              <a:rPr lang="en-ZA" sz="2000" b="1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métriques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ZA" sz="2000" b="1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d’évaluation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: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11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2346007" y="1177080"/>
            <a:ext cx="452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Conclusion :</a:t>
            </a:r>
            <a:endParaRPr lang="fr-FR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 flipH="1">
            <a:off x="1945956" y="2207388"/>
            <a:ext cx="766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Le modèle pré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dit bien la </a:t>
            </a:r>
            <a:r>
              <a:rPr lang="en-ZA" sz="2000" b="1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consommation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de refroisissement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1945956" y="2857531"/>
            <a:ext cx="8629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Certaines variables ont un fort impact sur l’</a:t>
            </a:r>
            <a:r>
              <a:rPr lang="fr-FR" sz="2000" b="1" dirty="0" err="1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én</a:t>
            </a:r>
            <a:r>
              <a:rPr lang="en-ZA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ergie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 flipH="1">
            <a:off x="1945956" y="3507674"/>
            <a:ext cx="7798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Les résultats sont satisfaisantes (bon R2, faible erreur)</a:t>
            </a:r>
            <a:endParaRPr lang="fr-FR" sz="2000" dirty="0"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1945956" y="4157817"/>
            <a:ext cx="8726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La préparation des données a été essentielle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7399263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439074" y="2702858"/>
            <a:ext cx="1420896" cy="18825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6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</a:t>
            </a:r>
            <a:endParaRPr lang="fr-FR" sz="9600" b="1" dirty="0">
              <a:latin typeface="Century Gothic" panose="020B0502020202020204" pitchFamily="34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 rot="10800000" flipH="1" flipV="1">
            <a:off x="3859970" y="2702856"/>
            <a:ext cx="1404883" cy="18825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6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</a:t>
            </a:r>
            <a:endParaRPr lang="fr-FR" sz="9600" b="1" dirty="0">
              <a:latin typeface="Century Gothic" panose="020B050202020202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10800000" flipH="1" flipV="1">
            <a:off x="5264857" y="2702858"/>
            <a:ext cx="1404883" cy="188258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6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R</a:t>
            </a:r>
            <a:endParaRPr lang="fr-FR" sz="9600" b="1" dirty="0">
              <a:latin typeface="Century Gothic" panose="020B050202020202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 rot="10800000" flipH="1" flipV="1">
            <a:off x="6669741" y="2702858"/>
            <a:ext cx="1472788" cy="1882589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6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</a:t>
            </a:r>
            <a:endParaRPr lang="fr-FR" sz="9600" b="1" dirty="0">
              <a:latin typeface="Century Gothic" panose="020B0502020202020204" pitchFamily="34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 rot="10800000" flipH="1" flipV="1">
            <a:off x="8142529" y="2702857"/>
            <a:ext cx="1404883" cy="1882589"/>
          </a:xfrm>
          <a:prstGeom prst="round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sz="9600" b="1" dirty="0" smtClean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</a:t>
            </a:r>
            <a:endParaRPr lang="fr-FR" sz="9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53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7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18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32" tmFilter="0, 0; 0.125,0.2665; 0.25,0.4; 0.375,0.465; 0.5,0.5;  0.625,0.535; 0.75,0.6; 0.875,0.7335; 1,1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16" tmFilter="0, 0; 0.125,0.2665; 0.25,0.4; 0.375,0.465; 0.5,0.5;  0.625,0.535; 0.75,0.6; 0.875,0.7335; 1,1">
                                          <p:stCondLst>
                                            <p:cond delay="86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7" tmFilter="0, 0; 0.125,0.2665; 0.25,0.4; 0.375,0.465; 0.5,0.5;  0.625,0.535; 0.75,0.6; 0.875,0.7335; 1,1">
                                          <p:stCondLst>
                                            <p:cond delay="10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7">
                                          <p:stCondLst>
                                            <p:cond delay="4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08" decel="50000">
                                          <p:stCondLst>
                                            <p:cond delay="43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7">
                                          <p:stCondLst>
                                            <p:cond delay="85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08" decel="50000">
                                          <p:stCondLst>
                                            <p:cond delay="8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7">
                                          <p:stCondLst>
                                            <p:cond delay="106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08" decel="50000">
                                          <p:stCondLst>
                                            <p:cond delay="10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7">
                                          <p:stCondLst>
                                            <p:cond delay="11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08" decel="50000">
                                          <p:stCondLst>
                                            <p:cond delay="11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3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65" tmFilter="0, 0; 0.125,0.2665; 0.25,0.4; 0.375,0.465; 0.5,0.5;  0.625,0.535; 0.75,0.6; 0.875,0.7335; 1,1">
                                          <p:stCondLst>
                                            <p:cond delay="36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83" tmFilter="0, 0; 0.125,0.2665; 0.25,0.4; 0.375,0.465; 0.5,0.5;  0.625,0.535; 0.75,0.6; 0.875,0.7335; 1,1">
                                          <p:stCondLst>
                                            <p:cond delay="7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" tmFilter="0, 0; 0.125,0.2665; 0.25,0.4; 0.375,0.465; 0.5,0.5;  0.625,0.535; 0.75,0.6; 0.875,0.7335; 1,1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4">
                                          <p:stCondLst>
                                            <p:cond delay="35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91" decel="50000">
                                          <p:stCondLst>
                                            <p:cond delay="37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4">
                                          <p:stCondLst>
                                            <p:cond delay="72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91" decel="50000">
                                          <p:stCondLst>
                                            <p:cond delay="73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4">
                                          <p:stCondLst>
                                            <p:cond delay="9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91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4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91" decel="50000">
                                          <p:stCondLst>
                                            <p:cond delay="100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6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1C65-8EB5-FF40-0D6D-88E21818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1" y="937355"/>
            <a:ext cx="2398125" cy="1325563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FA9EAB-0609-0175-D143-8366F120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2</a:t>
            </a:fld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0E96370-B422-840E-BC32-E4F59FA2AAC0}"/>
              </a:ext>
            </a:extLst>
          </p:cNvPr>
          <p:cNvSpPr/>
          <p:nvPr/>
        </p:nvSpPr>
        <p:spPr>
          <a:xfrm>
            <a:off x="8170606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</a:t>
            </a:r>
            <a:r>
              <a:rPr lang="fr-FR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Evaluation du Modèle            </a:t>
            </a:r>
            <a:endParaRPr lang="en-US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8D8B177-6137-B162-33BC-F9ACFDE7018B}"/>
              </a:ext>
            </a:extLst>
          </p:cNvPr>
          <p:cNvSpPr/>
          <p:nvPr/>
        </p:nvSpPr>
        <p:spPr>
          <a:xfrm>
            <a:off x="8239433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6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8CAA9E6-F76A-C4A0-1848-46C7E3F96E75}"/>
              </a:ext>
            </a:extLst>
          </p:cNvPr>
          <p:cNvSpPr/>
          <p:nvPr/>
        </p:nvSpPr>
        <p:spPr>
          <a:xfrm>
            <a:off x="4242619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Modélisation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E7D3A01-A6B4-CE4A-1F6B-513508D1AF68}"/>
              </a:ext>
            </a:extLst>
          </p:cNvPr>
          <p:cNvSpPr/>
          <p:nvPr/>
        </p:nvSpPr>
        <p:spPr>
          <a:xfrm>
            <a:off x="4311446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5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FD646DF-02C0-E723-BB05-AFD2EA124A89}"/>
              </a:ext>
            </a:extLst>
          </p:cNvPr>
          <p:cNvSpPr/>
          <p:nvPr/>
        </p:nvSpPr>
        <p:spPr>
          <a:xfrm>
            <a:off x="314632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Prétraitement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F816A96-317C-1A06-4269-F48D80BC685F}"/>
              </a:ext>
            </a:extLst>
          </p:cNvPr>
          <p:cNvSpPr/>
          <p:nvPr/>
        </p:nvSpPr>
        <p:spPr>
          <a:xfrm>
            <a:off x="383459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4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5FD6066-F76F-DB8D-79C8-58F2EB0F0263}"/>
              </a:ext>
            </a:extLst>
          </p:cNvPr>
          <p:cNvSpPr/>
          <p:nvPr/>
        </p:nvSpPr>
        <p:spPr>
          <a:xfrm>
            <a:off x="8170606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Analyse exploratoire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61D3956-DDE9-6C31-FE85-5D2606A26632}"/>
              </a:ext>
            </a:extLst>
          </p:cNvPr>
          <p:cNvSpPr/>
          <p:nvPr/>
        </p:nvSpPr>
        <p:spPr>
          <a:xfrm>
            <a:off x="8239433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3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628101-F3E7-4C78-B48F-73EBABD1CD08}"/>
              </a:ext>
            </a:extLst>
          </p:cNvPr>
          <p:cNvSpPr/>
          <p:nvPr/>
        </p:nvSpPr>
        <p:spPr>
          <a:xfrm>
            <a:off x="4242619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Jeu de données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D576B61-C44B-8333-BB63-83FC21CE5B89}"/>
              </a:ext>
            </a:extLst>
          </p:cNvPr>
          <p:cNvSpPr/>
          <p:nvPr/>
        </p:nvSpPr>
        <p:spPr>
          <a:xfrm>
            <a:off x="4311446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2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512789B-39C2-88DD-D8FB-268ED01CF5CB}"/>
              </a:ext>
            </a:extLst>
          </p:cNvPr>
          <p:cNvSpPr/>
          <p:nvPr/>
        </p:nvSpPr>
        <p:spPr>
          <a:xfrm>
            <a:off x="314632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Introduction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83B9560-CA8D-94E1-1BBB-0B4B15CA76EF}"/>
              </a:ext>
            </a:extLst>
          </p:cNvPr>
          <p:cNvSpPr/>
          <p:nvPr/>
        </p:nvSpPr>
        <p:spPr>
          <a:xfrm>
            <a:off x="383459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1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16" name="Rectangle : coins arrondis 27">
            <a:extLst>
              <a:ext uri="{FF2B5EF4-FFF2-40B4-BE49-F238E27FC236}">
                <a16:creationId xmlns:a16="http://schemas.microsoft.com/office/drawing/2014/main" id="{D512789B-39C2-88DD-D8FB-268ED01CF5CB}"/>
              </a:ext>
            </a:extLst>
          </p:cNvPr>
          <p:cNvSpPr/>
          <p:nvPr/>
        </p:nvSpPr>
        <p:spPr>
          <a:xfrm>
            <a:off x="4242619" y="5063835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Conclusion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Rectangle : coins arrondis 28">
            <a:extLst>
              <a:ext uri="{FF2B5EF4-FFF2-40B4-BE49-F238E27FC236}">
                <a16:creationId xmlns:a16="http://schemas.microsoft.com/office/drawing/2014/main" id="{E83B9560-CA8D-94E1-1BBB-0B4B15CA76EF}"/>
              </a:ext>
            </a:extLst>
          </p:cNvPr>
          <p:cNvSpPr/>
          <p:nvPr/>
        </p:nvSpPr>
        <p:spPr>
          <a:xfrm>
            <a:off x="4340685" y="5098248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7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38662" y="2122499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L'énergie est un enjeu majeur dans le domaine du bâtiment.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8662" y="3408148"/>
            <a:ext cx="7555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Objectif : Prédire la consommation énergétique pour le refroidissement.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flipH="1">
            <a:off x="2538662" y="469379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Approche : Modélisation statistique à partir des caractéristiques des bâtiments.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756611" y="1136072"/>
            <a:ext cx="576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Introduction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564107" y="998621"/>
            <a:ext cx="4752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Jeu de données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71011" y="2017659"/>
            <a:ext cx="792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Source : UCI Machine Learning Repository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flipH="1">
            <a:off x="2671011" y="2895418"/>
            <a:ext cx="645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Dataset : Energy Efficiency Data Set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2671009" y="3773177"/>
            <a:ext cx="8313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768 observations, 8 variables explicatives + 2 cibles : Y1 (chauffage), Y2 (refroidissement)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22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 flipH="1">
            <a:off x="1567544" y="501707"/>
            <a:ext cx="1062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</a:t>
            </a: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aractéristiques des bâtiments (Variables):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 : coins arrondis 6">
            <a:extLst>
              <a:ext uri="{FF2B5EF4-FFF2-40B4-BE49-F238E27FC236}">
                <a16:creationId xmlns:a16="http://schemas.microsoft.com/office/drawing/2014/main" id="{128286E2-2265-58E1-A4CF-71DE4A67ACCF}"/>
              </a:ext>
            </a:extLst>
          </p:cNvPr>
          <p:cNvSpPr/>
          <p:nvPr/>
        </p:nvSpPr>
        <p:spPr>
          <a:xfrm>
            <a:off x="484470" y="1915104"/>
            <a:ext cx="5437939" cy="47321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 smtClean="0"/>
              <a:t>o</a:t>
            </a:r>
            <a:endParaRPr lang="fr-FR" sz="2000" dirty="0"/>
          </a:p>
        </p:txBody>
      </p:sp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736D48AC-694F-3735-3F37-4FAEC58FE8C9}"/>
              </a:ext>
            </a:extLst>
          </p:cNvPr>
          <p:cNvSpPr/>
          <p:nvPr/>
        </p:nvSpPr>
        <p:spPr>
          <a:xfrm>
            <a:off x="1200467" y="1406725"/>
            <a:ext cx="4005943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V Explicatives </a:t>
            </a:r>
            <a:endParaRPr lang="en-US" sz="24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 : coins arrondis 7">
            <a:extLst>
              <a:ext uri="{FF2B5EF4-FFF2-40B4-BE49-F238E27FC236}">
                <a16:creationId xmlns:a16="http://schemas.microsoft.com/office/drawing/2014/main" id="{40ECAAE8-E3F9-7E7E-7987-AA5BA6DF81F5}"/>
              </a:ext>
            </a:extLst>
          </p:cNvPr>
          <p:cNvSpPr/>
          <p:nvPr/>
        </p:nvSpPr>
        <p:spPr>
          <a:xfrm>
            <a:off x="6531429" y="2566174"/>
            <a:ext cx="4862285" cy="219512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 : coins arrondis 8">
            <a:extLst>
              <a:ext uri="{FF2B5EF4-FFF2-40B4-BE49-F238E27FC236}">
                <a16:creationId xmlns:a16="http://schemas.microsoft.com/office/drawing/2014/main" id="{66017EB6-92D2-EBD1-AE11-ACDF58C5B561}"/>
              </a:ext>
            </a:extLst>
          </p:cNvPr>
          <p:cNvSpPr/>
          <p:nvPr/>
        </p:nvSpPr>
        <p:spPr>
          <a:xfrm>
            <a:off x="7199085" y="2075802"/>
            <a:ext cx="352697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b="1" dirty="0" smtClean="0">
                <a:solidFill>
                  <a:srgbClr val="275C8D"/>
                </a:solidFill>
                <a:latin typeface="Century Gothic" panose="020B0502020202020204" pitchFamily="34" charset="0"/>
              </a:rPr>
              <a:t>V </a:t>
            </a:r>
            <a:r>
              <a:rPr lang="en-ZA" sz="2400" b="1" dirty="0" err="1" smtClean="0">
                <a:solidFill>
                  <a:srgbClr val="275C8D"/>
                </a:solidFill>
                <a:latin typeface="Century Gothic" panose="020B0502020202020204" pitchFamily="34" charset="0"/>
              </a:rPr>
              <a:t>Cibles</a:t>
            </a:r>
            <a:endParaRPr lang="en-US" sz="24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 flipH="1">
            <a:off x="1410196" y="2304957"/>
            <a:ext cx="327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X1 : Compacité relative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 flipH="1">
            <a:off x="1410197" y="2803848"/>
            <a:ext cx="297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X2 : Aire de surface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410197" y="3365327"/>
            <a:ext cx="256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X3 : Aire des murs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 flipH="1">
            <a:off x="1410196" y="3862606"/>
            <a:ext cx="268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X4 : Aire du toit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 flipH="1">
            <a:off x="1410197" y="4361187"/>
            <a:ext cx="252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X5 : Hauteur totale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 flipH="1">
            <a:off x="1410196" y="4859768"/>
            <a:ext cx="2975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X6 : Orientation (1-4)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 flipH="1">
            <a:off x="1410196" y="5353398"/>
            <a:ext cx="291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X7 : Aire vitrée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410196" y="5843477"/>
            <a:ext cx="45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X8 : Répartition du vitrage : (0-5) 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 flipH="1">
            <a:off x="7257143" y="3195438"/>
            <a:ext cx="387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Y1 : Charge de chauffage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 flipH="1">
            <a:off x="7257143" y="3824703"/>
            <a:ext cx="4412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Y2 : Charge de refroidissement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 : coins arrondis 7">
            <a:extLst>
              <a:ext uri="{FF2B5EF4-FFF2-40B4-BE49-F238E27FC236}">
                <a16:creationId xmlns:a16="http://schemas.microsoft.com/office/drawing/2014/main" id="{40ECAAE8-E3F9-7E7E-7987-AA5BA6DF81F5}"/>
              </a:ext>
            </a:extLst>
          </p:cNvPr>
          <p:cNvSpPr/>
          <p:nvPr/>
        </p:nvSpPr>
        <p:spPr>
          <a:xfrm>
            <a:off x="6531429" y="5353398"/>
            <a:ext cx="4194627" cy="78666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2000" dirty="0" smtClean="0"/>
          </a:p>
        </p:txBody>
      </p:sp>
      <p:sp>
        <p:nvSpPr>
          <p:cNvPr id="24" name="ZoneTexte 23"/>
          <p:cNvSpPr txBox="1"/>
          <p:nvPr/>
        </p:nvSpPr>
        <p:spPr>
          <a:xfrm>
            <a:off x="6848134" y="5483342"/>
            <a:ext cx="4545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NB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 : Nous nous concentrons uniquement sur Y2.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50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981635" y="799073"/>
            <a:ext cx="8229600" cy="7876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Analyse exploratoire (EDA) :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40542" y="1896035"/>
            <a:ext cx="6158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Inspection des types et valeurs manquantes avec info()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640542" y="4096544"/>
            <a:ext cx="599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Visualisation de la distribution des variables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640542" y="3079376"/>
            <a:ext cx="6481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Statistiques descriptives avec describe()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640542" y="4972109"/>
            <a:ext cx="719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•Analyse de la corrélation entre les variables 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15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52324"/>
            <a:ext cx="7086600" cy="461987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95083" y="699247"/>
            <a:ext cx="1034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Carte thermique des corrélations (HeatMap)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2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80129" y="901083"/>
            <a:ext cx="4114800" cy="86630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Prétraitement :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815353" y="1974049"/>
            <a:ext cx="759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Encodage des variables catégorielles : OneHotEncoder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 flipH="1">
            <a:off x="1815353" y="3566427"/>
            <a:ext cx="776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Utilisation de ColumnTransformer pour combiner les étapes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815353" y="2616350"/>
            <a:ext cx="7140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Normalisation des variables continues : StandardScaler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 flipH="1">
            <a:off x="1815353" y="4208728"/>
            <a:ext cx="791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Suppression de Y1, renommage de Y2 en Y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81835" y="1219948"/>
            <a:ext cx="498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Modélisation :</a:t>
            </a:r>
            <a:endParaRPr lang="fr-FR" sz="36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22929" y="2388504"/>
            <a:ext cx="688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Modèle : Régression Linéaire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22929" y="3072092"/>
            <a:ext cx="5647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Séparation : 80% entraînement, 20% test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 flipH="1">
            <a:off x="1922929" y="3755680"/>
            <a:ext cx="6018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• Entraînement sur X_train, application sur X_test</a:t>
            </a:r>
            <a:endParaRPr lang="fr-FR" sz="2000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36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1049</TotalTime>
  <Words>419</Words>
  <Application>Microsoft Office PowerPoint</Application>
  <PresentationFormat>Grand écran</PresentationFormat>
  <Paragraphs>94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Tw Cen MT</vt:lpstr>
      <vt:lpstr>Ronds dans l’eau</vt:lpstr>
      <vt:lpstr>Consommation énergétiaue pour le Refroidissement</vt:lpstr>
      <vt:lpstr>Plan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47</cp:revision>
  <dcterms:created xsi:type="dcterms:W3CDTF">2025-05-20T23:46:26Z</dcterms:created>
  <dcterms:modified xsi:type="dcterms:W3CDTF">2025-05-23T22:24:19Z</dcterms:modified>
</cp:coreProperties>
</file>