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8"/>
  </p:notesMasterIdLst>
  <p:sldIdLst>
    <p:sldId id="266" r:id="rId5"/>
    <p:sldId id="272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97" r:id="rId14"/>
    <p:sldId id="298" r:id="rId15"/>
    <p:sldId id="287" r:id="rId16"/>
    <p:sldId id="288" r:id="rId17"/>
    <p:sldId id="289" r:id="rId18"/>
    <p:sldId id="29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7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8" autoAdjust="0"/>
    <p:restoredTop sz="94609" autoAdjust="0"/>
  </p:normalViewPr>
  <p:slideViewPr>
    <p:cSldViewPr snapToGrid="0">
      <p:cViewPr>
        <p:scale>
          <a:sx n="50" d="100"/>
          <a:sy n="50" d="100"/>
        </p:scale>
        <p:origin x="4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US" b="1" dirty="0"/>
              <a:t>Title:</a:t>
            </a:r>
            <a:r>
              <a:rPr lang="en-US" dirty="0"/>
              <a:t> Computer Architecture: Foundations and Trends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 err="1"/>
              <a:t>Makumi</a:t>
            </a:r>
            <a:r>
              <a:rPr lang="en-US" dirty="0"/>
              <a:t> Bedan SCT212-0051/2021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b="1" dirty="0"/>
              <a:t>Defining Computer Architecture: The Complete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b="1" dirty="0"/>
              <a:t>1.3 Defining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0657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55727" cy="110849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More Than Just Instructions: A Holistic View of Computer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536970"/>
            <a:ext cx="10382753" cy="4909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Three Key Aspects </a:t>
            </a:r>
          </a:p>
          <a:p>
            <a:pPr marL="0" indent="0">
              <a:buNone/>
            </a:pPr>
            <a:r>
              <a:rPr lang="en-US" b="1" dirty="0"/>
              <a:t>Instruction Set Architecture (ISA): </a:t>
            </a:r>
            <a:r>
              <a:rPr lang="en-US" dirty="0"/>
              <a:t>The contract between software and hardware. Defines the programmer-visible state (</a:t>
            </a:r>
            <a:r>
              <a:rPr lang="en-US" b="1" dirty="0"/>
              <a:t>registers, memory</a:t>
            </a:r>
            <a:r>
              <a:rPr lang="en-US" dirty="0"/>
              <a:t>), the instructions the processor can execute, and how data is accessed (</a:t>
            </a:r>
            <a:r>
              <a:rPr lang="en-US" b="1" dirty="0"/>
              <a:t>addressing modes</a:t>
            </a:r>
            <a:r>
              <a:rPr lang="en-US" dirty="0"/>
              <a:t>). Examples: </a:t>
            </a:r>
            <a:r>
              <a:rPr lang="en-US" b="1" dirty="0"/>
              <a:t>x86, ARM, MIPS. </a:t>
            </a:r>
            <a:r>
              <a:rPr lang="en-US" dirty="0"/>
              <a:t>The ISA is the interface.</a:t>
            </a:r>
          </a:p>
          <a:p>
            <a:pPr marL="0" indent="0">
              <a:buNone/>
            </a:pPr>
            <a:r>
              <a:rPr lang="en-US" b="1" dirty="0"/>
              <a:t>Organization (Microarchitecture): </a:t>
            </a:r>
            <a:r>
              <a:rPr lang="en-US" dirty="0"/>
              <a:t>The implementation of the ISA. How the processor is structured internally. Includes techniques like pipelining, caching, branch prediction, out-of-order execution, and speculative execution. Different organizations can implement the same ISA (e.g., </a:t>
            </a:r>
            <a:r>
              <a:rPr lang="en-US" b="1" dirty="0"/>
              <a:t>AMD and Intel both implement x86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/>
              <a:t>Hardware: </a:t>
            </a:r>
            <a:r>
              <a:rPr lang="en-US" dirty="0"/>
              <a:t>The physical realization. Logic design (</a:t>
            </a:r>
            <a:r>
              <a:rPr lang="en-US" b="1" dirty="0"/>
              <a:t>how the circuits are created</a:t>
            </a:r>
            <a:r>
              <a:rPr lang="en-US" dirty="0"/>
              <a:t>), packaging (</a:t>
            </a:r>
            <a:r>
              <a:rPr lang="en-US" b="1" dirty="0"/>
              <a:t>how the chip is connected to the outside world</a:t>
            </a:r>
            <a:r>
              <a:rPr lang="en-US" dirty="0"/>
              <a:t>), power delivery, and cooling. This is where the physics meets the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420005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55727" cy="1108494"/>
          </a:xfrm>
          <a:noFill/>
        </p:spPr>
        <p:txBody>
          <a:bodyPr>
            <a:noAutofit/>
          </a:bodyPr>
          <a:lstStyle/>
          <a:p>
            <a:r>
              <a:rPr lang="en-US" sz="2800" b="1" dirty="0"/>
              <a:t>ISA Examples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428750"/>
            <a:ext cx="10558013" cy="542925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Key Dimensions of an ISA (with more detail):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Class:</a:t>
            </a:r>
            <a:r>
              <a:rPr lang="en-US" dirty="0"/>
              <a:t> Most modern ISAs are </a:t>
            </a:r>
            <a:r>
              <a:rPr lang="en-US" i="1" dirty="0">
                <a:effectLst/>
              </a:rPr>
              <a:t>load-store</a:t>
            </a:r>
            <a:r>
              <a:rPr lang="en-US" dirty="0"/>
              <a:t> architectures (only load and store instructions access memory; other operations use registers). Older designs (</a:t>
            </a:r>
            <a:r>
              <a:rPr lang="en-US" b="1" dirty="0"/>
              <a:t>like x86</a:t>
            </a:r>
            <a:r>
              <a:rPr lang="en-US" dirty="0"/>
              <a:t>) were </a:t>
            </a:r>
            <a:r>
              <a:rPr lang="en-US" i="1" dirty="0">
                <a:effectLst/>
              </a:rPr>
              <a:t>register-memory</a:t>
            </a:r>
            <a:r>
              <a:rPr lang="en-US" dirty="0"/>
              <a:t> architectures.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Memory Addressing:</a:t>
            </a:r>
            <a:r>
              <a:rPr lang="en-US" dirty="0"/>
              <a:t> How memory locations are specified. Typically </a:t>
            </a:r>
            <a:r>
              <a:rPr lang="en-US" i="1" dirty="0">
                <a:effectLst/>
              </a:rPr>
              <a:t>byte addressing</a:t>
            </a:r>
            <a:r>
              <a:rPr lang="en-US" dirty="0"/>
              <a:t> (each byte has a unique address). </a:t>
            </a:r>
            <a:r>
              <a:rPr lang="en-US" i="1" dirty="0">
                <a:effectLst/>
              </a:rPr>
              <a:t>Alignment</a:t>
            </a:r>
            <a:r>
              <a:rPr lang="en-US" dirty="0"/>
              <a:t> requirements (e.g</a:t>
            </a:r>
            <a:r>
              <a:rPr lang="en-US" b="1" dirty="0"/>
              <a:t>., a 4-byte word must start at an address divisible by </a:t>
            </a:r>
            <a:r>
              <a:rPr lang="en-US" dirty="0"/>
              <a:t>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Addressing Modes:</a:t>
            </a:r>
            <a:r>
              <a:rPr lang="en-US" dirty="0"/>
              <a:t> Different ways to calculate the effective address of a memory operand (e.g., register indirect, displacement, indexed).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Operand Types and Sizes:</a:t>
            </a:r>
            <a:r>
              <a:rPr lang="en-US" dirty="0"/>
              <a:t> Integers (</a:t>
            </a:r>
            <a:r>
              <a:rPr lang="en-US" b="1" dirty="0"/>
              <a:t>8-bit, 16-bit, 32-bit, 64-bit</a:t>
            </a:r>
            <a:r>
              <a:rPr lang="en-US" dirty="0"/>
              <a:t>), floating-point numbers (single-precision, double-precision), characters,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Operations:</a:t>
            </a:r>
            <a:r>
              <a:rPr lang="en-US" dirty="0"/>
              <a:t> Arithmetic (</a:t>
            </a:r>
            <a:r>
              <a:rPr lang="en-US" b="1" dirty="0"/>
              <a:t>add, subtract, multiply, divide</a:t>
            </a:r>
            <a:r>
              <a:rPr lang="en-US" dirty="0"/>
              <a:t>), logical </a:t>
            </a:r>
            <a:r>
              <a:rPr lang="en-US" b="1" dirty="0"/>
              <a:t>(and, or, not</a:t>
            </a:r>
            <a:r>
              <a:rPr lang="en-US" dirty="0"/>
              <a:t>), data transfer (</a:t>
            </a:r>
            <a:r>
              <a:rPr lang="en-US" b="1" dirty="0"/>
              <a:t>load, store</a:t>
            </a:r>
            <a:r>
              <a:rPr lang="en-US" dirty="0"/>
              <a:t>), control flow (</a:t>
            </a:r>
            <a:r>
              <a:rPr lang="en-US" b="1" dirty="0"/>
              <a:t>branches, jumps, calls</a:t>
            </a:r>
            <a:r>
              <a:rPr lang="en-US" dirty="0"/>
              <a:t>), floating-point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 Flow:</a:t>
            </a:r>
            <a:r>
              <a:rPr lang="en-US" dirty="0"/>
              <a:t> How the program execution sequence is changed. Conditional branches (based on comparisons), unconditional jumps, procedure calls and returns.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Encoding:</a:t>
            </a:r>
            <a:r>
              <a:rPr lang="en-US" dirty="0"/>
              <a:t> How instructions are represented as binary numbers. </a:t>
            </a:r>
            <a:r>
              <a:rPr lang="en-US" i="1" dirty="0">
                <a:effectLst/>
              </a:rPr>
              <a:t>Fixed-length</a:t>
            </a:r>
            <a:r>
              <a:rPr lang="en-US" dirty="0"/>
              <a:t> encoding (e.g</a:t>
            </a:r>
            <a:r>
              <a:rPr lang="en-US" b="1" dirty="0"/>
              <a:t>., MIPS, ARM</a:t>
            </a:r>
            <a:r>
              <a:rPr lang="en-US" dirty="0"/>
              <a:t>) simplifies instruction decoding. </a:t>
            </a:r>
            <a:r>
              <a:rPr lang="en-US" i="1" dirty="0">
                <a:effectLst/>
              </a:rPr>
              <a:t>Variable-length</a:t>
            </a:r>
            <a:r>
              <a:rPr lang="en-US" dirty="0"/>
              <a:t> encoding (e.g., </a:t>
            </a:r>
            <a:r>
              <a:rPr lang="en-US" b="1" dirty="0"/>
              <a:t>x86</a:t>
            </a:r>
            <a:r>
              <a:rPr lang="en-US" dirty="0"/>
              <a:t>) can save space but makes decoding more complex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6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b="1" dirty="0"/>
              <a:t>Technology Trends: Semiconductors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b="1" dirty="0"/>
              <a:t>1.4 Trends in Technology</a:t>
            </a:r>
          </a:p>
        </p:txBody>
      </p:sp>
    </p:spTree>
    <p:extLst>
      <p:ext uri="{BB962C8B-B14F-4D97-AF65-F5344CB8AC3E}">
        <p14:creationId xmlns:p14="http://schemas.microsoft.com/office/powerpoint/2010/main" val="2644731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55727" cy="110849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The Foundation: Semiconductor Technology – The Engine of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536970"/>
            <a:ext cx="10382753" cy="4909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Moore's Law: </a:t>
            </a:r>
            <a:r>
              <a:rPr lang="en-US" dirty="0"/>
              <a:t>Transistor density (</a:t>
            </a:r>
            <a:r>
              <a:rPr lang="en-US" b="1" dirty="0"/>
              <a:t>number of transistors per unit area</a:t>
            </a:r>
            <a:r>
              <a:rPr lang="en-US" dirty="0"/>
              <a:t>) doubles roughly every 18-24 months. This has been the driving force behind the computer revolution. However, the rate of increase is slowing down.</a:t>
            </a:r>
          </a:p>
          <a:p>
            <a:pPr marL="0" indent="0">
              <a:buNone/>
            </a:pPr>
            <a:r>
              <a:rPr lang="en-US" b="1" dirty="0"/>
              <a:t>Impact:</a:t>
            </a:r>
          </a:p>
          <a:p>
            <a:r>
              <a:rPr lang="en-US" b="1" dirty="0"/>
              <a:t>More Transistors per Chip: </a:t>
            </a:r>
            <a:r>
              <a:rPr lang="en-US" dirty="0"/>
              <a:t>Allows for more complex processors (more cores, larger caches).</a:t>
            </a:r>
          </a:p>
          <a:p>
            <a:r>
              <a:rPr lang="en-US" b="1" dirty="0"/>
              <a:t>Faster Transistors (to a point): </a:t>
            </a:r>
            <a:r>
              <a:rPr lang="en-US" dirty="0"/>
              <a:t>Transistor switching speed generally improves with smaller feature sizes, but this improvement is also slowing down.</a:t>
            </a:r>
          </a:p>
          <a:p>
            <a:r>
              <a:rPr lang="en-US" b="1" dirty="0"/>
              <a:t>Wire Delays Don't Scale Well</a:t>
            </a:r>
            <a:r>
              <a:rPr lang="en-US" dirty="0"/>
              <a:t>: As transistors get smaller and faster, the wires connecting them don't improve proportionally. Wire resistance and capacitance become increasingly significant, limiting performance. This is a major challenge.</a:t>
            </a:r>
          </a:p>
        </p:txBody>
      </p:sp>
    </p:spTree>
    <p:extLst>
      <p:ext uri="{BB962C8B-B14F-4D97-AF65-F5344CB8AC3E}">
        <p14:creationId xmlns:p14="http://schemas.microsoft.com/office/powerpoint/2010/main" val="418961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b="1" dirty="0"/>
              <a:t>Technology Trends: </a:t>
            </a:r>
            <a:r>
              <a:rPr lang="en-US" sz="5400" dirty="0"/>
              <a:t>Memory and Storage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b="1" dirty="0"/>
              <a:t>1.4 Trends in Technology</a:t>
            </a:r>
          </a:p>
        </p:txBody>
      </p:sp>
    </p:spTree>
    <p:extLst>
      <p:ext uri="{BB962C8B-B14F-4D97-AF65-F5344CB8AC3E}">
        <p14:creationId xmlns:p14="http://schemas.microsoft.com/office/powerpoint/2010/main" val="130286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136" y="627434"/>
            <a:ext cx="9455727" cy="110849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Memory and Storage: Capacity, Cost, and the Bandwidth/Latency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536970"/>
            <a:ext cx="10382753" cy="49095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Trends (with more detail):</a:t>
            </a:r>
          </a:p>
          <a:p>
            <a:r>
              <a:rPr lang="en-US" b="1" dirty="0"/>
              <a:t>DRAM</a:t>
            </a:r>
            <a:r>
              <a:rPr lang="en-US" dirty="0"/>
              <a:t>: Dynamic Random Access Memory. Main memory in most computers. Capacity growth is slowing. Price per bit continues to decrease, but not as rapidly as in the past.</a:t>
            </a:r>
          </a:p>
          <a:p>
            <a:r>
              <a:rPr lang="en-US" b="1" dirty="0"/>
              <a:t>Flash Memory</a:t>
            </a:r>
            <a:r>
              <a:rPr lang="en-US" dirty="0"/>
              <a:t>: Non-volatile memory (</a:t>
            </a:r>
            <a:r>
              <a:rPr lang="en-US" b="1" dirty="0"/>
              <a:t>retains data without power</a:t>
            </a:r>
            <a:r>
              <a:rPr lang="en-US" dirty="0"/>
              <a:t>). Used in SSDs, smartphones, USB drives. Rapid capacity growth. Significantly cheaper than DRAM per bit. Slower than DRAM, but faster than disk.</a:t>
            </a:r>
          </a:p>
          <a:p>
            <a:r>
              <a:rPr lang="en-US" b="1" dirty="0"/>
              <a:t>Disk (Magnetic): </a:t>
            </a:r>
            <a:r>
              <a:rPr lang="en-US" dirty="0"/>
              <a:t>Traditional hard drives. Massive capacity. Much cheaper than DRAM or Flash per bit. Much slower than DRAM or Flash (mechanical limitations).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Point: </a:t>
            </a:r>
            <a:r>
              <a:rPr lang="en-US" dirty="0"/>
              <a:t>Bandwidth (</a:t>
            </a:r>
            <a:r>
              <a:rPr lang="en-US" b="1" dirty="0"/>
              <a:t>data transfer rate</a:t>
            </a:r>
            <a:r>
              <a:rPr lang="en-US" dirty="0"/>
              <a:t>) generally improves faster than latency (access time) for all these technologies. This "bandwidth-latency gap" is a significant challenge for computer architects. Caches are a crucial technique to bridge this gap.</a:t>
            </a:r>
          </a:p>
        </p:txBody>
      </p:sp>
    </p:spTree>
    <p:extLst>
      <p:ext uri="{BB962C8B-B14F-4D97-AF65-F5344CB8AC3E}">
        <p14:creationId xmlns:p14="http://schemas.microsoft.com/office/powerpoint/2010/main" val="104306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b="1" dirty="0"/>
              <a:t>Power and Energy: The Critical Constraint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b="1" dirty="0"/>
              <a:t>1.5 Trends in Power and Energy in Integrated Circuits</a:t>
            </a:r>
          </a:p>
        </p:txBody>
      </p:sp>
    </p:spTree>
    <p:extLst>
      <p:ext uri="{BB962C8B-B14F-4D97-AF65-F5344CB8AC3E}">
        <p14:creationId xmlns:p14="http://schemas.microsoft.com/office/powerpoint/2010/main" val="249812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136" y="180826"/>
            <a:ext cx="9455727" cy="77167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The Power Wall and Energy Efficiency: The Limits of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200150"/>
            <a:ext cx="11334750" cy="5657850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Dynamic Power</a:t>
            </a:r>
            <a:r>
              <a:rPr lang="en-US" dirty="0"/>
              <a:t>: Power consumed when transistors are switching. Proportional to :</a:t>
            </a:r>
          </a:p>
          <a:p>
            <a:r>
              <a:rPr lang="en-US" b="1" dirty="0"/>
              <a:t>Capacitance</a:t>
            </a:r>
            <a:r>
              <a:rPr lang="en-US" dirty="0"/>
              <a:t>: The amount of charge that needs to be moved.</a:t>
            </a:r>
          </a:p>
          <a:p>
            <a:r>
              <a:rPr lang="en-US" b="1" dirty="0"/>
              <a:t>Voltage: </a:t>
            </a:r>
            <a:r>
              <a:rPr lang="en-US" dirty="0"/>
              <a:t>Reducing voltage has a huge impact on power.</a:t>
            </a:r>
          </a:p>
          <a:p>
            <a:r>
              <a:rPr lang="en-US" b="1" dirty="0"/>
              <a:t>Frequency</a:t>
            </a:r>
            <a:r>
              <a:rPr lang="en-US" dirty="0"/>
              <a:t>: How often transistors switch per second.</a:t>
            </a:r>
          </a:p>
          <a:p>
            <a:pPr marL="0" indent="0">
              <a:buNone/>
            </a:pPr>
            <a:r>
              <a:rPr lang="en-US" b="1" dirty="0"/>
              <a:t>Static Power: </a:t>
            </a:r>
            <a:r>
              <a:rPr lang="en-US" dirty="0"/>
              <a:t>Power consumed even when transistors are not switching (leakage current). Proportional to:</a:t>
            </a:r>
          </a:p>
          <a:p>
            <a:r>
              <a:rPr lang="en-US" b="1" dirty="0"/>
              <a:t>Number of transistors and Voltage</a:t>
            </a:r>
          </a:p>
          <a:p>
            <a:r>
              <a:rPr lang="en-US" b="1" dirty="0"/>
              <a:t>Leakage: </a:t>
            </a:r>
            <a:r>
              <a:rPr lang="en-US" dirty="0"/>
              <a:t>Current that flows even when a transistor is "off." Becoming increasingly significant as transistors get smaller.</a:t>
            </a:r>
          </a:p>
          <a:p>
            <a:pPr marL="0" indent="0">
              <a:buNone/>
            </a:pPr>
            <a:r>
              <a:rPr lang="en-US" b="1" dirty="0"/>
              <a:t>Why it Matters </a:t>
            </a:r>
          </a:p>
          <a:p>
            <a:r>
              <a:rPr lang="en-US" b="1" dirty="0"/>
              <a:t>Limits Clock Speeds: </a:t>
            </a:r>
            <a:r>
              <a:rPr lang="en-US" dirty="0"/>
              <a:t>Higher clock speeds require more power, generating more heat. We've reached </a:t>
            </a:r>
            <a:r>
              <a:rPr lang="en-US" b="1" dirty="0"/>
              <a:t>the limit of what can be cooled effectively with air cooling.</a:t>
            </a:r>
          </a:p>
          <a:p>
            <a:r>
              <a:rPr lang="en-US" b="1" dirty="0"/>
              <a:t>Drives Multi-Core Designs: </a:t>
            </a:r>
            <a:r>
              <a:rPr lang="en-US" dirty="0"/>
              <a:t>Instead of making a single core faster (and hotter), we now use multiple, slower, more energy-efficient cores.</a:t>
            </a:r>
          </a:p>
          <a:p>
            <a:r>
              <a:rPr lang="en-US" b="1" dirty="0"/>
              <a:t>Impacts Battery Life (PMDs): </a:t>
            </a:r>
            <a:r>
              <a:rPr lang="en-US" dirty="0"/>
              <a:t>The primary concern for mobile devices.</a:t>
            </a:r>
          </a:p>
          <a:p>
            <a:r>
              <a:rPr lang="en-US" b="1" dirty="0"/>
              <a:t>Huge Cost Factor for WSCs: </a:t>
            </a:r>
            <a:r>
              <a:rPr lang="en-US" dirty="0"/>
              <a:t>Electricity bills are a major expense for data centers. Energy efficiency is crucial for economic viability.</a:t>
            </a:r>
          </a:p>
        </p:txBody>
      </p:sp>
    </p:spTree>
    <p:extLst>
      <p:ext uri="{BB962C8B-B14F-4D97-AF65-F5344CB8AC3E}">
        <p14:creationId xmlns:p14="http://schemas.microsoft.com/office/powerpoint/2010/main" val="1387058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136" y="180826"/>
            <a:ext cx="9455727" cy="771674"/>
          </a:xfrm>
          <a:noFill/>
        </p:spPr>
        <p:txBody>
          <a:bodyPr>
            <a:noAutofit/>
          </a:bodyPr>
          <a:lstStyle/>
          <a:p>
            <a:r>
              <a:rPr lang="en-US" sz="2800" b="1" dirty="0"/>
              <a:t>Techniques for Power Management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200150"/>
            <a:ext cx="10382753" cy="56578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Clock Gating:</a:t>
            </a:r>
            <a:r>
              <a:rPr lang="en-US" dirty="0"/>
              <a:t> Turning off the clock signal to inactive modules (e.g., the floating-point unit when it's not being used). This eliminates dynamic power consumption in those modules.</a:t>
            </a:r>
          </a:p>
          <a:p>
            <a:pPr marL="0" indent="0">
              <a:buNone/>
            </a:pPr>
            <a:r>
              <a:rPr lang="en-US" b="1" dirty="0"/>
              <a:t>Dynamic Voltage-Frequency Scaling (DVFS):</a:t>
            </a:r>
            <a:r>
              <a:rPr lang="en-US" dirty="0"/>
              <a:t> Reducing both the voltage and frequency of the processor (or parts of the processor) when full performance is not needed. This has a </a:t>
            </a:r>
            <a:r>
              <a:rPr lang="en-US" i="1" dirty="0">
                <a:effectLst/>
              </a:rPr>
              <a:t>cubic</a:t>
            </a:r>
            <a:r>
              <a:rPr lang="en-US" dirty="0"/>
              <a:t> impact on dynamic power (Voltage² * Frequency).</a:t>
            </a:r>
          </a:p>
          <a:p>
            <a:pPr marL="0" indent="0">
              <a:buNone/>
            </a:pPr>
            <a:r>
              <a:rPr lang="en-US" b="1" dirty="0"/>
              <a:t>Low-Power Modes:</a:t>
            </a:r>
            <a:r>
              <a:rPr lang="en-US" dirty="0"/>
              <a:t> Putting memory (DRAM) and storage (disks, SSDs) into low-power states when they are idle. Trade-off: it takes time to "wake up" from these modes.</a:t>
            </a:r>
          </a:p>
          <a:p>
            <a:pPr marL="0" indent="0">
              <a:buNone/>
            </a:pPr>
            <a:r>
              <a:rPr lang="en-US" b="1" dirty="0"/>
              <a:t>Overclocking (Turbo Mode):</a:t>
            </a:r>
            <a:r>
              <a:rPr lang="en-US" dirty="0"/>
              <a:t> </a:t>
            </a:r>
            <a:r>
              <a:rPr lang="en-US" i="1" dirty="0">
                <a:effectLst/>
              </a:rPr>
              <a:t>Temporarily</a:t>
            </a:r>
            <a:r>
              <a:rPr lang="en-US" dirty="0"/>
              <a:t> increasing the clock frequency above the nominal value when thermal conditions allow. Used to boost performance for short bursts. Relies on on-chip temperature sensors.</a:t>
            </a:r>
          </a:p>
          <a:p>
            <a:pPr marL="0" indent="0">
              <a:buNone/>
            </a:pPr>
            <a:r>
              <a:rPr lang="en-US" b="1" dirty="0"/>
              <a:t>Race-to-Halt:</a:t>
            </a:r>
            <a:r>
              <a:rPr lang="en-US" dirty="0"/>
              <a:t> Complete tasks quickly and then enter sleep mode</a:t>
            </a:r>
          </a:p>
        </p:txBody>
      </p:sp>
    </p:spTree>
    <p:extLst>
      <p:ext uri="{BB962C8B-B14F-4D97-AF65-F5344CB8AC3E}">
        <p14:creationId xmlns:p14="http://schemas.microsoft.com/office/powerpoint/2010/main" val="257034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b="1" dirty="0"/>
              <a:t>The Computing Revolution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b="1" dirty="0"/>
              <a:t>1.1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b="1" dirty="0"/>
              <a:t>Cost: The Economic Reality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b="1" dirty="0"/>
              <a:t>1.6 Trends in Cost</a:t>
            </a:r>
          </a:p>
        </p:txBody>
      </p:sp>
    </p:spTree>
    <p:extLst>
      <p:ext uri="{BB962C8B-B14F-4D97-AF65-F5344CB8AC3E}">
        <p14:creationId xmlns:p14="http://schemas.microsoft.com/office/powerpoint/2010/main" val="124013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136" y="180826"/>
            <a:ext cx="9455727" cy="77167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Cost Considerations in Computer Design: It's Not Just About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200150"/>
            <a:ext cx="10382753" cy="5657850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Factors Affecting Cost </a:t>
            </a:r>
          </a:p>
          <a:p>
            <a:r>
              <a:rPr lang="en-US" b="1" dirty="0"/>
              <a:t>Time (Learning Curve): </a:t>
            </a:r>
            <a:r>
              <a:rPr lang="en-US" dirty="0"/>
              <a:t>Manufacturing yield (the percentage of working chips) improves over time as the manufacturing process matures. </a:t>
            </a:r>
            <a:r>
              <a:rPr lang="en-US" b="1" dirty="0"/>
              <a:t>Higher yield = lower cost.</a:t>
            </a:r>
          </a:p>
          <a:p>
            <a:r>
              <a:rPr lang="en-US" b="1" dirty="0"/>
              <a:t>Volume: </a:t>
            </a:r>
            <a:r>
              <a:rPr lang="en-US" dirty="0"/>
              <a:t>Higher production volume leads to lower cost per unit due to economies of scale (spreading fixed costs over more units) and better purchasing power.</a:t>
            </a:r>
          </a:p>
          <a:p>
            <a:r>
              <a:rPr lang="en-US" b="1" dirty="0"/>
              <a:t>Commoditization: </a:t>
            </a:r>
            <a:r>
              <a:rPr lang="en-US" dirty="0"/>
              <a:t>When multiple vendors offer essentially identical products (e.g., </a:t>
            </a:r>
            <a:r>
              <a:rPr lang="en-US" b="1" dirty="0"/>
              <a:t>DRAM, disks</a:t>
            </a:r>
            <a:r>
              <a:rPr lang="en-US" dirty="0"/>
              <a:t>), competition drives prices down.</a:t>
            </a:r>
          </a:p>
          <a:p>
            <a:pPr marL="0" indent="0">
              <a:buNone/>
            </a:pPr>
            <a:r>
              <a:rPr lang="en-US" b="1" dirty="0"/>
              <a:t>IC Cost </a:t>
            </a:r>
          </a:p>
          <a:p>
            <a:r>
              <a:rPr lang="en-US" b="1" dirty="0"/>
              <a:t>Die Area is the Dominant Factor: </a:t>
            </a:r>
            <a:r>
              <a:rPr lang="en-US" dirty="0"/>
              <a:t>The cost of a chip is roughly proportional to the square of the die area. Larger dies are exponentially more expensive.</a:t>
            </a:r>
          </a:p>
          <a:p>
            <a:r>
              <a:rPr lang="en-US" b="1" dirty="0"/>
              <a:t>Yield</a:t>
            </a:r>
            <a:r>
              <a:rPr lang="en-US" dirty="0"/>
              <a:t>: The percentage of manufactured dies that actually work. Affected by defects in the manufacturing process.</a:t>
            </a:r>
          </a:p>
          <a:p>
            <a:r>
              <a:rPr lang="en-US" b="1" dirty="0"/>
              <a:t>Cost ≈ (Wafer Cost) / (Dies per Wafer * Die Yield) </a:t>
            </a:r>
            <a:r>
              <a:rPr lang="en-US" dirty="0"/>
              <a:t>This formula highlights the importance of die area and yield.</a:t>
            </a:r>
          </a:p>
          <a:p>
            <a:r>
              <a:rPr lang="en-US" b="1" dirty="0"/>
              <a:t>Dies per Wafer</a:t>
            </a:r>
            <a:r>
              <a:rPr lang="en-US" dirty="0"/>
              <a:t>: Depends on wafer size and die size (see formulas in the chapter).</a:t>
            </a:r>
          </a:p>
          <a:p>
            <a:r>
              <a:rPr lang="en-US" b="1" dirty="0"/>
              <a:t>Die Yield: </a:t>
            </a:r>
            <a:r>
              <a:rPr lang="en-US" dirty="0"/>
              <a:t>A complex function of defect density, die area, and process complexity (see the Bose-Einstein formula).</a:t>
            </a:r>
          </a:p>
        </p:txBody>
      </p:sp>
    </p:spTree>
    <p:extLst>
      <p:ext uri="{BB962C8B-B14F-4D97-AF65-F5344CB8AC3E}">
        <p14:creationId xmlns:p14="http://schemas.microsoft.com/office/powerpoint/2010/main" val="1243506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136" y="180826"/>
            <a:ext cx="9455727" cy="77167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Cost Considerations in Computer Design: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200150"/>
            <a:ext cx="10382753" cy="565785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Cost vs. Price: </a:t>
            </a:r>
            <a:r>
              <a:rPr lang="en-US" dirty="0"/>
              <a:t>The selling price of a product includes not only the manufacturing cost but also R&amp;D costs, marketing, sales, profit margins, etc.</a:t>
            </a:r>
          </a:p>
          <a:p>
            <a:pPr marL="0" indent="0">
              <a:buNone/>
            </a:pPr>
            <a:r>
              <a:rPr lang="en-US" b="1" dirty="0"/>
              <a:t>Cost of Operation: </a:t>
            </a:r>
            <a:r>
              <a:rPr lang="en-US" dirty="0"/>
              <a:t>This includes power consumption, cooling costs, and infrastructure costs (especially important for </a:t>
            </a:r>
            <a:r>
              <a:rPr lang="en-US" b="1" dirty="0"/>
              <a:t>WSCs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6530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AA1EB-BC03-4C31-388A-F7A250FC5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707582" cy="110849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A Revolution Beyond Faster Clocks: A Paradigm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794294"/>
            <a:ext cx="10382753" cy="4652226"/>
          </a:xfrm>
          <a:noFill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Unprecedented Performance Growth:</a:t>
            </a:r>
            <a:r>
              <a:rPr lang="en-US" dirty="0"/>
              <a:t> For nearly two decades (mid-1980s to early 2000s), processor performance increased by roughly 52% </a:t>
            </a:r>
            <a:r>
              <a:rPr lang="en-US" i="1" dirty="0">
                <a:effectLst/>
              </a:rPr>
              <a:t>per year</a:t>
            </a:r>
            <a:r>
              <a:rPr lang="en-US" dirty="0"/>
              <a:t>. This was an extraordinary period driven by both technological improvements (</a:t>
            </a:r>
            <a:r>
              <a:rPr lang="en-US" b="1" dirty="0"/>
              <a:t>smaller, faster transistors</a:t>
            </a:r>
            <a:r>
              <a:rPr lang="en-US" dirty="0"/>
              <a:t>) and architectural innovations (</a:t>
            </a:r>
            <a:r>
              <a:rPr lang="en-US" b="1" dirty="0"/>
              <a:t>pipelining, caches, etc</a:t>
            </a:r>
            <a:r>
              <a:rPr lang="en-US" dirty="0"/>
              <a:t>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Driven by Technology </a:t>
            </a:r>
            <a:r>
              <a:rPr lang="en-US" b="1" i="1" dirty="0">
                <a:effectLst/>
              </a:rPr>
              <a:t>and</a:t>
            </a:r>
            <a:r>
              <a:rPr lang="en-US" b="1" dirty="0"/>
              <a:t> Architecture:</a:t>
            </a:r>
            <a:r>
              <a:rPr lang="en-US" dirty="0"/>
              <a:t> It wasn't </a:t>
            </a:r>
            <a:r>
              <a:rPr lang="en-US" i="1" dirty="0">
                <a:effectLst/>
              </a:rPr>
              <a:t>just</a:t>
            </a:r>
            <a:r>
              <a:rPr lang="en-US" dirty="0"/>
              <a:t> Moore's Law (increasing transistor density). Clever architectural techniques were essential to translate those extra transistors into performance gains.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Now Facing New Challenges:</a:t>
            </a:r>
            <a:r>
              <a:rPr lang="en-US" dirty="0"/>
              <a:t> This period of rapid, automatic performance improvement has ended. We've hit fundamental physical limits (</a:t>
            </a:r>
            <a:r>
              <a:rPr lang="en-US" b="1" dirty="0"/>
              <a:t>power, heat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End of Dennard Scaling:</a:t>
            </a:r>
            <a:r>
              <a:rPr lang="en-US" dirty="0"/>
              <a:t> Dennard scaling states that as transistors get smaller, power density stays constant.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New Opportunities:</a:t>
            </a:r>
            <a:r>
              <a:rPr lang="en-US" dirty="0"/>
              <a:t> This "crisis" is forcing a shift to new architectural paradigms, primarily focused on parallelism.</a:t>
            </a:r>
          </a:p>
        </p:txBody>
      </p:sp>
    </p:spTree>
    <p:extLst>
      <p:ext uri="{BB962C8B-B14F-4D97-AF65-F5344CB8AC3E}">
        <p14:creationId xmlns:p14="http://schemas.microsoft.com/office/powerpoint/2010/main" val="38982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395855" cy="110849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The Single-Processor Performance Wall: Why Your New Laptop Isn't </a:t>
            </a:r>
            <a:r>
              <a:rPr lang="en-US" sz="2800" i="1" dirty="0">
                <a:effectLst/>
              </a:rPr>
              <a:t>That</a:t>
            </a:r>
            <a:r>
              <a:rPr lang="en-US" sz="2800" dirty="0"/>
              <a:t> Much Faster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794294"/>
            <a:ext cx="10382753" cy="4652226"/>
          </a:xfrm>
          <a:noFill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Historical Reliance on ILP:</a:t>
            </a:r>
            <a:r>
              <a:rPr lang="en-US" dirty="0"/>
              <a:t> For years, architects focused on Instruction-Level Parallelism (ILP) – extracting parallelism </a:t>
            </a:r>
            <a:r>
              <a:rPr lang="en-US" i="1" dirty="0">
                <a:effectLst/>
              </a:rPr>
              <a:t>within</a:t>
            </a:r>
            <a:r>
              <a:rPr lang="en-US" dirty="0"/>
              <a:t> a single instruction stream (e.g., </a:t>
            </a:r>
            <a:r>
              <a:rPr lang="en-US" b="1" dirty="0"/>
              <a:t>executing multiple instructions simultaneously)</a:t>
            </a:r>
            <a:r>
              <a:rPr lang="en-US" dirty="0"/>
              <a:t>. Techniques included </a:t>
            </a:r>
            <a:r>
              <a:rPr lang="en-US" b="1" dirty="0"/>
              <a:t>pipelining</a:t>
            </a:r>
            <a:r>
              <a:rPr lang="en-US" dirty="0"/>
              <a:t>, </a:t>
            </a:r>
            <a:r>
              <a:rPr lang="en-US" b="1" dirty="0"/>
              <a:t>superscalar</a:t>
            </a:r>
            <a:r>
              <a:rPr lang="en-US" dirty="0"/>
              <a:t> </a:t>
            </a:r>
            <a:r>
              <a:rPr lang="en-US" b="1" dirty="0"/>
              <a:t>execution</a:t>
            </a:r>
            <a:r>
              <a:rPr lang="en-US" dirty="0"/>
              <a:t>, </a:t>
            </a:r>
            <a:r>
              <a:rPr lang="en-US" b="1" dirty="0"/>
              <a:t>out-of-order execution,</a:t>
            </a:r>
            <a:r>
              <a:rPr lang="en-US" dirty="0"/>
              <a:t> and </a:t>
            </a:r>
            <a:r>
              <a:rPr lang="en-US" b="1" dirty="0"/>
              <a:t>branch prediction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Diminishing Returns from ILP:</a:t>
            </a:r>
            <a:r>
              <a:rPr lang="en-US" dirty="0"/>
              <a:t> We've squeezed most of the available ILP out of typical programs. The complexity of extracting more ILP grows exponentially, and the power consumption becomes prohibitive.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Clock Speeds Have Plateaued:</a:t>
            </a:r>
            <a:r>
              <a:rPr lang="en-US" dirty="0"/>
              <a:t> Increasing clock frequency was a major driver of performance. But we've hit the "power wall" – chips are generating too much heat to be cooled effectively at higher clock speeds.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"Free Lunch" is Over:</a:t>
            </a:r>
            <a:r>
              <a:rPr lang="en-US" dirty="0"/>
              <a:t> In the past, software automatically ran faster on new processors. This is no longer true. Software </a:t>
            </a:r>
            <a:r>
              <a:rPr lang="en-US" i="1" dirty="0">
                <a:effectLst/>
              </a:rPr>
              <a:t>must</a:t>
            </a:r>
            <a:r>
              <a:rPr lang="en-US" dirty="0"/>
              <a:t> be rewritten to exploit parallelism to see significant performance gains.</a:t>
            </a:r>
          </a:p>
        </p:txBody>
      </p:sp>
    </p:spTree>
    <p:extLst>
      <p:ext uri="{BB962C8B-B14F-4D97-AF65-F5344CB8AC3E}">
        <p14:creationId xmlns:p14="http://schemas.microsoft.com/office/powerpoint/2010/main" val="286946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8375073" cy="110849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Parallelism: The Path Forward – Many Hands Make Light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794294"/>
            <a:ext cx="10382753" cy="4652226"/>
          </a:xfrm>
          <a:noFill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Exploiting parallelism is essential for continued performance gains. We must find ways to do multiple things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Application-Level Parallelism: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Data-Level Parallelism (DLP): </a:t>
            </a:r>
            <a:r>
              <a:rPr lang="en-US" dirty="0"/>
              <a:t>Many data items can be processed by the same operation simultaneously. Think of applying a filter to every pixel in an image, or multiplying a vector by a scalar. This is often found in multimedia, scientific computing, and data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Task-Level Parallelism (TLP): </a:t>
            </a:r>
            <a:r>
              <a:rPr lang="en-US" dirty="0"/>
              <a:t>Independent tasks can run concurrently. Think of a web server handling requests from multiple users, or a desktop computer running multiple applications. This is common in server workloads and general-purpose computing.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Distinction:</a:t>
            </a:r>
            <a:r>
              <a:rPr lang="en-US" dirty="0"/>
              <a:t> DLP is often more structured and easier to exploit automatically. TLP can be more irregular and require more explicit programmer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92795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55727" cy="110849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Hardware Architectures for the Parallel Era.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794294"/>
            <a:ext cx="10382753" cy="4652226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Four major ways hardware exploits application parallelism.</a:t>
            </a:r>
          </a:p>
          <a:p>
            <a:pPr marL="0" indent="0">
              <a:buNone/>
            </a:pPr>
            <a:r>
              <a:rPr lang="en-US" b="1" dirty="0"/>
              <a:t>Four Architectures:</a:t>
            </a:r>
          </a:p>
          <a:p>
            <a:r>
              <a:rPr lang="en-US" b="1" dirty="0"/>
              <a:t>Instruction-Level Parallelism (ILP): </a:t>
            </a:r>
            <a:r>
              <a:rPr lang="en-US" dirty="0"/>
              <a:t>Exploits DLP at modest levels using pipelining and speculative execution.</a:t>
            </a:r>
          </a:p>
          <a:p>
            <a:r>
              <a:rPr lang="en-US" b="1" dirty="0"/>
              <a:t>Vector Architectures and Graphic Processor Units (GPUs): </a:t>
            </a:r>
            <a:r>
              <a:rPr lang="en-US" dirty="0"/>
              <a:t>Apply single instruction to collection of data in parallel.</a:t>
            </a:r>
          </a:p>
          <a:p>
            <a:r>
              <a:rPr lang="en-US" b="1" dirty="0"/>
              <a:t>Thread-Level Parallelism: </a:t>
            </a:r>
            <a:r>
              <a:rPr lang="en-US" dirty="0"/>
              <a:t>Exploits DLP and TLP, allows for interaction among parallel threads.</a:t>
            </a:r>
          </a:p>
          <a:p>
            <a:r>
              <a:rPr lang="en-US" b="1" dirty="0"/>
              <a:t>Request-Level Parallelism: </a:t>
            </a:r>
            <a:r>
              <a:rPr lang="en-US" dirty="0"/>
              <a:t>Exploits parallelism among decoupled tasks.</a:t>
            </a:r>
          </a:p>
        </p:txBody>
      </p:sp>
    </p:spTree>
    <p:extLst>
      <p:ext uri="{BB962C8B-B14F-4D97-AF65-F5344CB8AC3E}">
        <p14:creationId xmlns:p14="http://schemas.microsoft.com/office/powerpoint/2010/main" val="2615901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2DD6-F512-26F3-A86D-DF4AF225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/>
          <a:lstStyle/>
          <a:p>
            <a:r>
              <a:rPr lang="en-US" b="1" dirty="0"/>
              <a:t>Classes of Computers: A Diverse Landscape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/>
          <a:p>
            <a:r>
              <a:rPr lang="en-US" b="1" dirty="0"/>
              <a:t>1.2 Classes of Computers</a:t>
            </a:r>
          </a:p>
        </p:txBody>
      </p:sp>
    </p:spTree>
    <p:extLst>
      <p:ext uri="{BB962C8B-B14F-4D97-AF65-F5344CB8AC3E}">
        <p14:creationId xmlns:p14="http://schemas.microsoft.com/office/powerpoint/2010/main" val="76269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55727" cy="110849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From Phones to Warehouses: Different Needs, Different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794294"/>
            <a:ext cx="10382753" cy="4652226"/>
          </a:xfrm>
          <a:noFill/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Mobile Devices (PMDs):</a:t>
            </a:r>
            <a:r>
              <a:rPr lang="en-US" dirty="0"/>
              <a:t> Smartphones, tablets. </a:t>
            </a:r>
            <a:r>
              <a:rPr lang="en-US" i="1" dirty="0">
                <a:effectLst/>
              </a:rPr>
              <a:t>Extreme</a:t>
            </a:r>
            <a:r>
              <a:rPr lang="en-US" dirty="0"/>
              <a:t> pressure on cost and energy consumption (</a:t>
            </a:r>
            <a:r>
              <a:rPr lang="en-US" b="1" dirty="0"/>
              <a:t>battery life</a:t>
            </a:r>
            <a:r>
              <a:rPr lang="en-US" dirty="0"/>
              <a:t>). Focus on responsiveness for interactive applications (user interface, media playback). Often use specialized hardware for graphics and media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Desktop Computing:</a:t>
            </a:r>
            <a:r>
              <a:rPr lang="en-US" dirty="0"/>
              <a:t> The traditional PC market. Driven by </a:t>
            </a:r>
            <a:r>
              <a:rPr lang="en-US" i="1" dirty="0">
                <a:effectLst/>
              </a:rPr>
              <a:t>price-performance</a:t>
            </a:r>
            <a:r>
              <a:rPr lang="en-US" dirty="0"/>
              <a:t> – getting the best performance for a given budget. Covers a wide range, from low-end netbooks to high-end gaming rigs. Increasingly dominated by laptops.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Servers:</a:t>
            </a:r>
            <a:r>
              <a:rPr lang="en-US" dirty="0"/>
              <a:t> Powering businesses and online services. Emphasis on </a:t>
            </a:r>
            <a:r>
              <a:rPr lang="en-US" i="1" dirty="0">
                <a:effectLst/>
              </a:rPr>
              <a:t>availability</a:t>
            </a:r>
            <a:r>
              <a:rPr lang="en-US" dirty="0"/>
              <a:t> (</a:t>
            </a:r>
            <a:r>
              <a:rPr lang="en-US" b="1" dirty="0"/>
              <a:t>must be up and running 24/7</a:t>
            </a:r>
            <a:r>
              <a:rPr lang="en-US" dirty="0"/>
              <a:t>), </a:t>
            </a:r>
            <a:r>
              <a:rPr lang="en-US" i="1" dirty="0">
                <a:effectLst/>
              </a:rPr>
              <a:t>scalability</a:t>
            </a:r>
            <a:r>
              <a:rPr lang="en-US" dirty="0"/>
              <a:t> (</a:t>
            </a:r>
            <a:r>
              <a:rPr lang="en-US" b="1" dirty="0"/>
              <a:t>ability to handle increasing workloads</a:t>
            </a:r>
            <a:r>
              <a:rPr lang="en-US" dirty="0"/>
              <a:t>), and </a:t>
            </a:r>
            <a:r>
              <a:rPr lang="en-US" i="1" dirty="0">
                <a:effectLst/>
              </a:rPr>
              <a:t>throughput</a:t>
            </a:r>
            <a:r>
              <a:rPr lang="en-US" dirty="0"/>
              <a:t> (processing many requests per second). Often use multiple processors and redundant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Clusters/Warehouse-Scale Computers (WSCs):</a:t>
            </a:r>
            <a:r>
              <a:rPr lang="en-US" dirty="0"/>
              <a:t> The "supercomputers" of the cloud era. Tens of thousands of servers working together. </a:t>
            </a:r>
            <a:r>
              <a:rPr lang="en-US" i="1" dirty="0">
                <a:effectLst/>
              </a:rPr>
              <a:t>Extreme</a:t>
            </a:r>
            <a:r>
              <a:rPr lang="en-US" dirty="0"/>
              <a:t> focus on price-performance and </a:t>
            </a:r>
            <a:r>
              <a:rPr lang="en-US" i="1" dirty="0">
                <a:effectLst/>
              </a:rPr>
              <a:t>energy proportionality</a:t>
            </a:r>
            <a:r>
              <a:rPr lang="en-US" dirty="0"/>
              <a:t> (</a:t>
            </a:r>
            <a:r>
              <a:rPr lang="en-US" b="1" dirty="0"/>
              <a:t>power consumption should scale with workload</a:t>
            </a:r>
            <a:r>
              <a:rPr lang="en-US" dirty="0"/>
              <a:t>). Often use commodity hardware and sophisticated software to manage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Embedded Systems:</a:t>
            </a:r>
            <a:r>
              <a:rPr lang="en-US" dirty="0"/>
              <a:t> Computers hidden inside other devices (</a:t>
            </a:r>
            <a:r>
              <a:rPr lang="en-US" b="1" dirty="0"/>
              <a:t>cars, appliances, industrial equipment</a:t>
            </a:r>
            <a:r>
              <a:rPr lang="en-US" dirty="0"/>
              <a:t>). Wide range of requirements, but often emphasize low cost, low power, and real-time performance (</a:t>
            </a:r>
            <a:r>
              <a:rPr lang="en-US" b="1" dirty="0"/>
              <a:t>meeting strict deadlines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9582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55727" cy="1108494"/>
          </a:xfrm>
          <a:noFill/>
        </p:spPr>
        <p:txBody>
          <a:bodyPr>
            <a:noAutofit/>
          </a:bodyPr>
          <a:lstStyle/>
          <a:p>
            <a:r>
              <a:rPr lang="en-US" sz="2800" dirty="0"/>
              <a:t>The Two Extremes: Small and Huge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687" y="1536970"/>
            <a:ext cx="10382753" cy="4909550"/>
          </a:xfrm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Personal Mobile Devices (PMDs):</a:t>
            </a:r>
          </a:p>
          <a:p>
            <a:r>
              <a:rPr lang="en-US" dirty="0"/>
              <a:t>Driven by Battery Life and Size: The most critical constraints. Every milliwatt and every millimeter matters.</a:t>
            </a:r>
          </a:p>
          <a:p>
            <a:r>
              <a:rPr lang="en-US" dirty="0"/>
              <a:t>Media-Rich Applications: Video, audio, gaming, web browsing. These require specialized hardware acceleration (</a:t>
            </a:r>
            <a:r>
              <a:rPr lang="en-US" b="1" dirty="0"/>
              <a:t>GPUs, video decoders</a:t>
            </a:r>
            <a:r>
              <a:rPr lang="en-US" dirty="0"/>
              <a:t>).</a:t>
            </a:r>
          </a:p>
          <a:p>
            <a:r>
              <a:rPr lang="en-US" dirty="0"/>
              <a:t>Responsiveness is Critical: Users expect instant feedback. Poor responsiveness is unacceptable.</a:t>
            </a:r>
          </a:p>
          <a:p>
            <a:r>
              <a:rPr lang="en-US" dirty="0"/>
              <a:t>Increasingly Powerful: PMDs are approaching the capabilities of desktop computers from just a few years ago.</a:t>
            </a:r>
          </a:p>
          <a:p>
            <a:pPr marL="0" indent="0">
              <a:buNone/>
            </a:pPr>
            <a:r>
              <a:rPr lang="en-US" b="1" dirty="0"/>
              <a:t>Warehouse-Scale Computers (WSCs):</a:t>
            </a:r>
          </a:p>
          <a:p>
            <a:r>
              <a:rPr lang="en-US" dirty="0"/>
              <a:t>Powering the "Cloud": The infrastructure behind services like </a:t>
            </a:r>
            <a:r>
              <a:rPr lang="en-US" b="1" dirty="0"/>
              <a:t>Google Search, Facebook, Amazon</a:t>
            </a:r>
            <a:r>
              <a:rPr lang="en-US" dirty="0"/>
              <a:t>, etc.</a:t>
            </a:r>
          </a:p>
          <a:p>
            <a:r>
              <a:rPr lang="en-US" dirty="0"/>
              <a:t>Extreme Focus on Cost and Energy Efficiency: Small improvements in efficiency translate to huge savings in operational costs (electricity bills).</a:t>
            </a:r>
          </a:p>
          <a:p>
            <a:r>
              <a:rPr lang="en-US" dirty="0"/>
              <a:t>Energy Proportionality: Ideal: a system consumes almost no power when idle and power scales linearly with utilization. This is a major research area</a:t>
            </a:r>
          </a:p>
        </p:txBody>
      </p:sp>
    </p:spTree>
    <p:extLst>
      <p:ext uri="{BB962C8B-B14F-4D97-AF65-F5344CB8AC3E}">
        <p14:creationId xmlns:p14="http://schemas.microsoft.com/office/powerpoint/2010/main" val="2267294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E0E0E0"/>
      </a:dk1>
      <a:lt1>
        <a:sysClr val="window" lastClr="202020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E0E0E0"/>
      </a:dk1>
      <a:lt1>
        <a:sysClr val="window" lastClr="20202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92</TotalTime>
  <Words>2361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Franklin Gothic Book</vt:lpstr>
      <vt:lpstr>Crop</vt:lpstr>
      <vt:lpstr>Title: Computer Architecture: Foundations and Trends</vt:lpstr>
      <vt:lpstr>The Computing Revolution</vt:lpstr>
      <vt:lpstr>A Revolution Beyond Faster Clocks: A Paradigm Shift</vt:lpstr>
      <vt:lpstr>The Single-Processor Performance Wall: Why Your New Laptop Isn't That Much Faster</vt:lpstr>
      <vt:lpstr>Parallelism: The Path Forward – Many Hands Make Light Work</vt:lpstr>
      <vt:lpstr>Hardware Architectures for the Parallel Era.</vt:lpstr>
      <vt:lpstr>Classes of Computers: A Diverse Landscape</vt:lpstr>
      <vt:lpstr>From Phones to Warehouses: Different Needs, Different Architectures</vt:lpstr>
      <vt:lpstr>The Two Extremes: Small and Huge</vt:lpstr>
      <vt:lpstr>Defining Computer Architecture: The Complete Picture</vt:lpstr>
      <vt:lpstr>More Than Just Instructions: A Holistic View of Computer Design</vt:lpstr>
      <vt:lpstr>ISA Examples</vt:lpstr>
      <vt:lpstr>Technology Trends: Semiconductors</vt:lpstr>
      <vt:lpstr>The Foundation: Semiconductor Technology – The Engine of Progress</vt:lpstr>
      <vt:lpstr>Technology Trends: Memory and Storage</vt:lpstr>
      <vt:lpstr>Memory and Storage: Capacity, Cost, and the Bandwidth/Latency Gap</vt:lpstr>
      <vt:lpstr>Power and Energy: The Critical Constraint</vt:lpstr>
      <vt:lpstr>The Power Wall and Energy Efficiency: The Limits of Performance</vt:lpstr>
      <vt:lpstr>Techniques for Power Management</vt:lpstr>
      <vt:lpstr>Cost: The Economic Reality</vt:lpstr>
      <vt:lpstr>Cost Considerations in Computer Design: It's Not Just About Performance</vt:lpstr>
      <vt:lpstr>Cost Considerations in Computer Design: Cont.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Bedan Aurum</dc:creator>
  <cp:lastModifiedBy>Bedan Aurum</cp:lastModifiedBy>
  <cp:revision>2</cp:revision>
  <dcterms:created xsi:type="dcterms:W3CDTF">2025-03-07T16:05:21Z</dcterms:created>
  <dcterms:modified xsi:type="dcterms:W3CDTF">2025-03-07T17:38:11Z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