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72" r:id="rId7"/>
    <p:sldId id="273" r:id="rId8"/>
    <p:sldId id="274"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3703" autoAdjust="0"/>
  </p:normalViewPr>
  <p:slideViewPr>
    <p:cSldViewPr snapToGrid="0">
      <p:cViewPr>
        <p:scale>
          <a:sx n="45" d="100"/>
          <a:sy n="45" d="100"/>
        </p:scale>
        <p:origin x="14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0CBCA-4063-4623-9E81-1F47399F3F55}" type="datetimeFigureOut">
              <a:rPr lang="en-AU" smtClean="0"/>
              <a:t>23/03/2024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02062-79A2-40A6-ABCE-1358E6A4201B}" type="slidenum">
              <a:rPr lang="en-AU" smtClean="0"/>
              <a:t>‹#›</a:t>
            </a:fld>
            <a:endParaRPr lang="en-AU"/>
          </a:p>
        </p:txBody>
      </p:sp>
    </p:spTree>
    <p:extLst>
      <p:ext uri="{BB962C8B-B14F-4D97-AF65-F5344CB8AC3E}">
        <p14:creationId xmlns:p14="http://schemas.microsoft.com/office/powerpoint/2010/main" val="372533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1</a:t>
            </a:fld>
            <a:endParaRPr lang="en-AU"/>
          </a:p>
        </p:txBody>
      </p:sp>
    </p:spTree>
    <p:extLst>
      <p:ext uri="{BB962C8B-B14F-4D97-AF65-F5344CB8AC3E}">
        <p14:creationId xmlns:p14="http://schemas.microsoft.com/office/powerpoint/2010/main" val="284483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10</a:t>
            </a:fld>
            <a:endParaRPr lang="en-AU"/>
          </a:p>
        </p:txBody>
      </p:sp>
    </p:spTree>
    <p:extLst>
      <p:ext uri="{BB962C8B-B14F-4D97-AF65-F5344CB8AC3E}">
        <p14:creationId xmlns:p14="http://schemas.microsoft.com/office/powerpoint/2010/main" val="245087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2</a:t>
            </a:fld>
            <a:endParaRPr lang="en-AU"/>
          </a:p>
        </p:txBody>
      </p:sp>
    </p:spTree>
    <p:extLst>
      <p:ext uri="{BB962C8B-B14F-4D97-AF65-F5344CB8AC3E}">
        <p14:creationId xmlns:p14="http://schemas.microsoft.com/office/powerpoint/2010/main" val="255462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analysis, datasets from Box Office Mojo, IMDB, and The Numbers were utilized to extract actionable insights for the head of Microsoft's new movie studio. These datasets provide comprehensive information about movies, including box office revenue, ratings, genres, runtime, and production budgets.</a:t>
            </a:r>
          </a:p>
          <a:p>
            <a:endParaRPr lang="en-US" dirty="0"/>
          </a:p>
          <a:p>
            <a:r>
              <a:rPr lang="en-US" dirty="0"/>
              <a:t>The IMDB datasets used in this project are divided into two main categories:</a:t>
            </a:r>
          </a:p>
          <a:p>
            <a:endParaRPr lang="en-US" dirty="0"/>
          </a:p>
          <a:p>
            <a:r>
              <a:rPr lang="en-US" dirty="0"/>
              <a:t>Title Basics Dataset: This dataset contains 146,144 items focusing on movie titles, genres, runtime, and release years. However, it has duplicates and missing values for runtime, which were addressed during data preparation. Title Rating Dataset: With 73,856 items, this dataset provides average ratings and the number of votes for each movie. It does not contain duplicates or missing values. Box Office Mojo is a valuable source for tracking box office revenue. The dataset used in this project includes 3,387 items and focuses on domestic gross, foreign gross, and distributor information. The primary focus of analysis was on domestic gross, which was converted from float to integer for clarity.</a:t>
            </a:r>
          </a:p>
          <a:p>
            <a:endParaRPr lang="en-US" dirty="0"/>
          </a:p>
          <a:p>
            <a:r>
              <a:rPr lang="en-US" dirty="0"/>
              <a:t>The Numbers dataset consists of 5,782 items and provides financial analysis for each movie, including production budgets and domestic gross. The production budget and domestic gross data initially had a '$' string value, which was converted to float and then to integer for consistency and ease of analysis.</a:t>
            </a:r>
          </a:p>
          <a:p>
            <a:endParaRPr lang="en-US" dirty="0"/>
          </a:p>
          <a:p>
            <a:r>
              <a:rPr lang="en-US" dirty="0"/>
              <a:t>By leveraging information from these datasets, this analysis aimed to address key questions posed in the business problem, with a focus on target variables such as genres, runtime, domestic gross, and production budget.</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3</a:t>
            </a:fld>
            <a:endParaRPr lang="en-AU"/>
          </a:p>
        </p:txBody>
      </p:sp>
    </p:spTree>
    <p:extLst>
      <p:ext uri="{BB962C8B-B14F-4D97-AF65-F5344CB8AC3E}">
        <p14:creationId xmlns:p14="http://schemas.microsoft.com/office/powerpoint/2010/main" val="324195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importing and reviewing the datasets, several data quality issues were identified, including missing values, duplicates, incorrect data types, and outliers for various variables relevant to the project's objectives.</a:t>
            </a:r>
          </a:p>
          <a:p>
            <a:r>
              <a:rPr lang="en-US" dirty="0"/>
              <a:t>  * From the IMDB data set I joined movie_basics and </a:t>
            </a:r>
            <a:r>
              <a:rPr lang="en-US" dirty="0" err="1"/>
              <a:t>movie_ratings</a:t>
            </a:r>
            <a:r>
              <a:rPr lang="en-US" dirty="0"/>
              <a:t> since they have the information that I am interested in working on. I also dropped duplicate titles </a:t>
            </a:r>
            <a:r>
              <a:rPr lang="en-US" dirty="0" err="1"/>
              <a:t>primary_title</a:t>
            </a:r>
            <a:r>
              <a:rPr lang="en-US" dirty="0"/>
              <a:t> and </a:t>
            </a:r>
            <a:r>
              <a:rPr lang="en-US" dirty="0" err="1"/>
              <a:t>original_title</a:t>
            </a:r>
            <a:r>
              <a:rPr lang="en-US" dirty="0"/>
              <a:t>. Dropping duplicates will help avoid getting skewed or misleading result from the analysis. I also found missing values on the </a:t>
            </a:r>
            <a:r>
              <a:rPr lang="en-US" dirty="0" err="1"/>
              <a:t>runtime_minute</a:t>
            </a:r>
            <a:r>
              <a:rPr lang="en-US" dirty="0"/>
              <a:t> column which I replaced with the mean. I avoided dropping them to avoid losing critical information on the other columns.</a:t>
            </a:r>
          </a:p>
          <a:p>
            <a:r>
              <a:rPr lang="en-US" dirty="0"/>
              <a:t>  * For the data set </a:t>
            </a:r>
            <a:r>
              <a:rPr lang="en-US" dirty="0" err="1"/>
              <a:t>bom_movies</a:t>
            </a:r>
            <a:r>
              <a:rPr lang="en-US" dirty="0"/>
              <a:t>, I first converted </a:t>
            </a:r>
            <a:r>
              <a:rPr lang="en-US" dirty="0" err="1"/>
              <a:t>domestic_gross</a:t>
            </a:r>
            <a:r>
              <a:rPr lang="en-US" dirty="0"/>
              <a:t> datatype from float to integer to avoid precision issues such as rounding errors.</a:t>
            </a:r>
          </a:p>
          <a:p>
            <a:r>
              <a:rPr lang="en-US" dirty="0"/>
              <a:t>  * For the dataset </a:t>
            </a:r>
            <a:r>
              <a:rPr lang="en-US" dirty="0" err="1"/>
              <a:t>tnmovies_budget</a:t>
            </a:r>
            <a:r>
              <a:rPr lang="en-US" dirty="0"/>
              <a:t> </a:t>
            </a:r>
            <a:r>
              <a:rPr lang="en-US" dirty="0" err="1"/>
              <a:t>i</a:t>
            </a:r>
            <a:r>
              <a:rPr lang="en-US" dirty="0"/>
              <a:t> converted the columns </a:t>
            </a:r>
            <a:r>
              <a:rPr lang="en-US" dirty="0" err="1"/>
              <a:t>production_budget</a:t>
            </a:r>
            <a:r>
              <a:rPr lang="en-US" dirty="0"/>
              <a:t>, </a:t>
            </a:r>
            <a:r>
              <a:rPr lang="en-US" dirty="0" err="1"/>
              <a:t>domestic_gross</a:t>
            </a:r>
            <a:r>
              <a:rPr lang="en-US" dirty="0"/>
              <a:t> and </a:t>
            </a:r>
            <a:r>
              <a:rPr lang="en-US" dirty="0" err="1"/>
              <a:t>worldwide_gross</a:t>
            </a:r>
            <a:r>
              <a:rPr lang="en-US" dirty="0"/>
              <a:t> from string to float and finally to integer. I also used the </a:t>
            </a:r>
            <a:r>
              <a:rPr lang="en-US" dirty="0" err="1"/>
              <a:t>Stackerflow</a:t>
            </a:r>
            <a:r>
              <a:rPr lang="en-US" dirty="0"/>
              <a:t> platform to help me remove the string element "dollar sign"</a:t>
            </a:r>
          </a:p>
          <a:p>
            <a:r>
              <a:rPr lang="en-US" dirty="0"/>
              <a:t>  </a:t>
            </a:r>
          </a:p>
          <a:p>
            <a:r>
              <a:rPr lang="en-US" dirty="0"/>
              <a:t> After cleaning the dataset, I merged the </a:t>
            </a:r>
            <a:r>
              <a:rPr lang="en-US" dirty="0" err="1"/>
              <a:t>movies_imdb</a:t>
            </a:r>
            <a:r>
              <a:rPr lang="en-US" dirty="0"/>
              <a:t> dataset  to the </a:t>
            </a:r>
            <a:r>
              <a:rPr lang="en-US" dirty="0" err="1"/>
              <a:t>bom_movies</a:t>
            </a:r>
            <a:r>
              <a:rPr lang="en-US" dirty="0"/>
              <a:t> dataset which help me answer my first three research questions.</a:t>
            </a:r>
          </a:p>
          <a:p>
            <a:r>
              <a:rPr lang="en-US" dirty="0"/>
              <a:t> The correlation between the production budget and domestic gross was purely done using the </a:t>
            </a:r>
            <a:r>
              <a:rPr lang="en-US" dirty="0" err="1"/>
              <a:t>tnmovies_budget</a:t>
            </a:r>
            <a:r>
              <a:rPr lang="en-US" dirty="0"/>
              <a:t> dataset.</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4</a:t>
            </a:fld>
            <a:endParaRPr lang="en-AU"/>
          </a:p>
        </p:txBody>
      </p:sp>
    </p:spTree>
    <p:extLst>
      <p:ext uri="{BB962C8B-B14F-4D97-AF65-F5344CB8AC3E}">
        <p14:creationId xmlns:p14="http://schemas.microsoft.com/office/powerpoint/2010/main" val="169307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ranked the data based on their number of votes and average ratings. By ranking them according to their ratings/votes, as seen in the </a:t>
            </a:r>
            <a:r>
              <a:rPr lang="en-US" dirty="0" err="1"/>
              <a:t>highest_rated_domestic</a:t>
            </a:r>
            <a:r>
              <a:rPr lang="en-US" dirty="0"/>
              <a:t> dataset, I was able to identify the top-performing genres at the box office between 2010 and 2018. To analyze these top genres effectively, I opted for a bar plot due to its ability to provide a clear visual representation of categorical data against a quantitative scale</a:t>
            </a:r>
          </a:p>
          <a:p>
            <a:r>
              <a:rPr lang="en-US" dirty="0"/>
              <a:t> Between 2010 and 2018, a thorough examination of genre popularity in the film industry showed people's preference. Drama films stood at the forefront, captivating audiences with their compelling narratives and relatable themes. Following closely behind, comedies consistently brought laughter to theatres, securing their place as the second most preferred genre. action-packed films, though thrilling and adrenaline-fueled, settled in third, while romance movies, with their heartwarming and often heart-wrenching tales, clinched the fourth spot. The ranking suggests a significant preference for story-driven genres, indicating a potential trend in audience desire to watch.</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5</a:t>
            </a:fld>
            <a:endParaRPr lang="en-AU"/>
          </a:p>
        </p:txBody>
      </p:sp>
    </p:spTree>
    <p:extLst>
      <p:ext uri="{BB962C8B-B14F-4D97-AF65-F5344CB8AC3E}">
        <p14:creationId xmlns:p14="http://schemas.microsoft.com/office/powerpoint/2010/main" val="113726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Microsoft ventures into the realm of film production and seeks to determine the optimal movie length, it could consider adopting a standard runtime, such as 107 minutes, as a conservative approach. I  targeted the runtimes for each genre and then finding the average runtime required and used a bar plot to visually present it.</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6</a:t>
            </a:fld>
            <a:endParaRPr lang="en-AU"/>
          </a:p>
        </p:txBody>
      </p:sp>
    </p:spTree>
    <p:extLst>
      <p:ext uri="{BB962C8B-B14F-4D97-AF65-F5344CB8AC3E}">
        <p14:creationId xmlns:p14="http://schemas.microsoft.com/office/powerpoint/2010/main" val="4143026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 boxplot to plot the visual summary of the central </a:t>
            </a:r>
            <a:r>
              <a:rPr lang="en-US" dirty="0" err="1"/>
              <a:t>tendancy</a:t>
            </a:r>
            <a:r>
              <a:rPr lang="en-US" dirty="0"/>
              <a:t>.</a:t>
            </a:r>
          </a:p>
          <a:p>
            <a:r>
              <a:rPr lang="en-US" dirty="0"/>
              <a:t>From the boxplot the average </a:t>
            </a:r>
            <a:r>
              <a:rPr lang="en-US" dirty="0" err="1"/>
              <a:t>average</a:t>
            </a:r>
            <a:r>
              <a:rPr lang="en-US" dirty="0"/>
              <a:t> domestic gross was 30,638,100.00</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7</a:t>
            </a:fld>
            <a:endParaRPr lang="en-AU"/>
          </a:p>
        </p:txBody>
      </p:sp>
    </p:spTree>
    <p:extLst>
      <p:ext uri="{BB962C8B-B14F-4D97-AF65-F5344CB8AC3E}">
        <p14:creationId xmlns:p14="http://schemas.microsoft.com/office/powerpoint/2010/main" val="3061776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relationship between domestic gross and production profits is used a scatter plot with the line of best fit.</a:t>
            </a:r>
          </a:p>
          <a:p>
            <a:r>
              <a:rPr lang="en-US" dirty="0"/>
              <a:t>Does this imply that the more money I put in for making a movie, the more the return?</a:t>
            </a:r>
          </a:p>
          <a:p>
            <a:r>
              <a:rPr lang="en-US" dirty="0"/>
              <a:t>the slope is steep and positive which is an indication of a positive correlation between production budget and domestic gross. Higher budgets appear to have higher returns as observed from the few high budgets in the scatter plot.</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8</a:t>
            </a:fld>
            <a:endParaRPr lang="en-AU"/>
          </a:p>
        </p:txBody>
      </p:sp>
    </p:spTree>
    <p:extLst>
      <p:ext uri="{BB962C8B-B14F-4D97-AF65-F5344CB8AC3E}">
        <p14:creationId xmlns:p14="http://schemas.microsoft.com/office/powerpoint/2010/main" val="3948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finding in movie analysis achieved from the 2010 to 2018 data it is clear that genre of the movie plays a great role in the success of a movie. drama and comedy are the leading genres in preference and revenue generation. the average runtime for a movie is 107 minutes but the length is not a direct predictor of success. However, the relationship between production budget and gross brings better return in profits.</a:t>
            </a:r>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9</a:t>
            </a:fld>
            <a:endParaRPr lang="en-AU"/>
          </a:p>
        </p:txBody>
      </p:sp>
    </p:spTree>
    <p:extLst>
      <p:ext uri="{BB962C8B-B14F-4D97-AF65-F5344CB8AC3E}">
        <p14:creationId xmlns:p14="http://schemas.microsoft.com/office/powerpoint/2010/main" val="209539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74CA-45B9-8F69-CEDF-4B288C191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348832E-A19F-5298-6AF5-F088B0455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DE6F3F2-00F4-5591-9210-296CC68A6EFB}"/>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40D306AE-BEE3-75E9-0FBC-E8C0C82604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490BE3-1EA2-339D-C332-A5A97BE604B0}"/>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109955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F032-9BD0-486B-991C-7BC27B612E1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0CD7C7B-0075-D4BE-AE71-5E8EEB66C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4A612B-1771-85D0-55EF-E85F84B703A3}"/>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6DAD4CB6-589A-21E5-B8BB-9AF0285E56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2520C0-1D5F-5926-0E7A-A8F007B16AD8}"/>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314089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BDB7C-76FE-3833-FC23-AA00382CE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9333C91-D91C-0B1D-FFC2-D05D51D1A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8708AF-7F03-4868-38D2-D4EC7014209F}"/>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E3DC2028-4677-DCB1-566B-68E513978F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8C9ED4-602E-0289-6452-7C65430D83E1}"/>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9320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DDE-F716-4339-982E-2303E1E2CC3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FA98B5E-2410-6BAE-5490-55A0B8250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2F3DEF-AFB7-5B5E-E709-B936A60A81D0}"/>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620DA7C1-1CEE-369D-FC49-46A4BC9ABF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1755DE-683C-155A-6549-EDA4DB1D0E8D}"/>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51350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A57D-F90D-FDD9-959D-F94705BF9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934E4A0-1040-6F1F-B30A-8DBF0D4A9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1570F-5A7F-D7CF-AB99-A322FA9CA20A}"/>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4513AFBF-5D84-A093-537D-0DD65F7E7B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2323D6-7D21-CE3F-BB57-EEC6B7BD152A}"/>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26397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46F-4CA1-8AEA-0B11-86F947E72F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D2FD52B-B8C6-5971-6AC9-65F2759D2B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73ED2D1-4599-4A9E-EB7D-1678C5CBC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0EA433E-5BD2-EAE3-846F-5BF8D0150BF5}"/>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6" name="Footer Placeholder 5">
            <a:extLst>
              <a:ext uri="{FF2B5EF4-FFF2-40B4-BE49-F238E27FC236}">
                <a16:creationId xmlns:a16="http://schemas.microsoft.com/office/drawing/2014/main" id="{D8BBB9BB-6007-C588-AA15-DBDA0632D5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33BA52F-874B-1CE0-B5F0-91B5F6D73BF9}"/>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398019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E9F9-FB81-9B17-F542-0696E3DED9C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B50ABAA-4351-A053-6F0A-92D013051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3E1D8-90D3-8AAF-2552-A7F48D59D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B06D35F-D489-2F2E-320D-76D1461792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B6A68-82C3-5BC2-E380-5101EBF65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2968FC5-ECDD-7596-DB95-1F47E0AE8677}"/>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8" name="Footer Placeholder 7">
            <a:extLst>
              <a:ext uri="{FF2B5EF4-FFF2-40B4-BE49-F238E27FC236}">
                <a16:creationId xmlns:a16="http://schemas.microsoft.com/office/drawing/2014/main" id="{9E23ACD6-DF93-73F4-49C7-5078698FB90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EF39E9E-FD40-34BD-852C-CD46D2DA0A86}"/>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424115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76B3-7F45-6C83-A894-9B27E46FBAD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AB5E5-2F40-D3D3-F12F-0FED367DD1EB}"/>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4" name="Footer Placeholder 3">
            <a:extLst>
              <a:ext uri="{FF2B5EF4-FFF2-40B4-BE49-F238E27FC236}">
                <a16:creationId xmlns:a16="http://schemas.microsoft.com/office/drawing/2014/main" id="{D7A604B3-E98D-F2D1-AE44-C2C25029A72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C29BB0E-157C-0585-66D3-AE22EA139AF6}"/>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261647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3706F-C5F2-3320-4C1C-25840E667792}"/>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3" name="Footer Placeholder 2">
            <a:extLst>
              <a:ext uri="{FF2B5EF4-FFF2-40B4-BE49-F238E27FC236}">
                <a16:creationId xmlns:a16="http://schemas.microsoft.com/office/drawing/2014/main" id="{C3A13102-8525-AA75-7859-89A85BB7EC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E61CE38-9AE5-9EE3-EFE3-F92960B875B1}"/>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304089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3637-8B26-F741-BCA5-3B1C93DE7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1650010-F0EF-9C51-3D0D-AD6EDEFE9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FD881B8-449B-FD52-8CFE-65BE1B353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51692-6D57-2C3C-026C-12CA5B177620}"/>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6" name="Footer Placeholder 5">
            <a:extLst>
              <a:ext uri="{FF2B5EF4-FFF2-40B4-BE49-F238E27FC236}">
                <a16:creationId xmlns:a16="http://schemas.microsoft.com/office/drawing/2014/main" id="{6BAC40A7-9A60-AD30-4667-729EEE8E2DB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E116A0-6B5D-E36A-690F-B2198DAC3D66}"/>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145372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9EBB-4B70-50AE-240C-83411B939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66BEFB2-4AD9-3886-48AB-EC5EC8228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0AD3DA3-2EE1-57DA-7967-A7001129D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74E20-8E35-8D7C-8433-52D22635CB30}"/>
              </a:ext>
            </a:extLst>
          </p:cNvPr>
          <p:cNvSpPr>
            <a:spLocks noGrp="1"/>
          </p:cNvSpPr>
          <p:nvPr>
            <p:ph type="dt" sz="half" idx="10"/>
          </p:nvPr>
        </p:nvSpPr>
        <p:spPr/>
        <p:txBody>
          <a:bodyPr/>
          <a:lstStyle/>
          <a:p>
            <a:fld id="{99551A37-8B3C-45C7-993A-EACFA803B1CA}" type="datetimeFigureOut">
              <a:rPr lang="en-AU" smtClean="0"/>
              <a:t>23/03/2024</a:t>
            </a:fld>
            <a:endParaRPr lang="en-AU"/>
          </a:p>
        </p:txBody>
      </p:sp>
      <p:sp>
        <p:nvSpPr>
          <p:cNvPr id="6" name="Footer Placeholder 5">
            <a:extLst>
              <a:ext uri="{FF2B5EF4-FFF2-40B4-BE49-F238E27FC236}">
                <a16:creationId xmlns:a16="http://schemas.microsoft.com/office/drawing/2014/main" id="{8270BDEA-8F26-2E6C-CA06-BBF6884FE3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836106E-3A8E-6848-3E4E-3102C3E35780}"/>
              </a:ext>
            </a:extLst>
          </p:cNvPr>
          <p:cNvSpPr>
            <a:spLocks noGrp="1"/>
          </p:cNvSpPr>
          <p:nvPr>
            <p:ph type="sldNum" sz="quarter" idx="12"/>
          </p:nvPr>
        </p:nvSpPr>
        <p:spPr/>
        <p:txBody>
          <a:bodyPr/>
          <a:lstStyle/>
          <a:p>
            <a:fld id="{5574EB25-B499-4372-B6A2-206B97A550C8}" type="slidenum">
              <a:rPr lang="en-AU" smtClean="0"/>
              <a:t>‹#›</a:t>
            </a:fld>
            <a:endParaRPr lang="en-AU"/>
          </a:p>
        </p:txBody>
      </p:sp>
    </p:spTree>
    <p:extLst>
      <p:ext uri="{BB962C8B-B14F-4D97-AF65-F5344CB8AC3E}">
        <p14:creationId xmlns:p14="http://schemas.microsoft.com/office/powerpoint/2010/main" val="147375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ED9A1-81C9-2485-F9A8-41376EE75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F295BA-A9A8-24E9-29AE-427A770FC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BEC8FA-510E-81B0-5378-831060468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51A37-8B3C-45C7-993A-EACFA803B1CA}" type="datetimeFigureOut">
              <a:rPr lang="en-AU" smtClean="0"/>
              <a:t>23/03/2024</a:t>
            </a:fld>
            <a:endParaRPr lang="en-AU"/>
          </a:p>
        </p:txBody>
      </p:sp>
      <p:sp>
        <p:nvSpPr>
          <p:cNvPr id="5" name="Footer Placeholder 4">
            <a:extLst>
              <a:ext uri="{FF2B5EF4-FFF2-40B4-BE49-F238E27FC236}">
                <a16:creationId xmlns:a16="http://schemas.microsoft.com/office/drawing/2014/main" id="{51833743-9FF6-B681-6CA2-AF54F1B42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AF710B7-D830-6CAF-0E57-1062B826E1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4EB25-B499-4372-B6A2-206B97A550C8}" type="slidenum">
              <a:rPr lang="en-AU" smtClean="0"/>
              <a:t>‹#›</a:t>
            </a:fld>
            <a:endParaRPr lang="en-AU"/>
          </a:p>
        </p:txBody>
      </p:sp>
    </p:spTree>
    <p:extLst>
      <p:ext uri="{BB962C8B-B14F-4D97-AF65-F5344CB8AC3E}">
        <p14:creationId xmlns:p14="http://schemas.microsoft.com/office/powerpoint/2010/main" val="120863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15229-8D97-6CAA-4459-C5015C03C7D0}"/>
              </a:ext>
            </a:extLst>
          </p:cNvPr>
          <p:cNvSpPr>
            <a:spLocks noGrp="1"/>
          </p:cNvSpPr>
          <p:nvPr>
            <p:ph type="ctrTitle"/>
          </p:nvPr>
        </p:nvSpPr>
        <p:spPr>
          <a:xfrm>
            <a:off x="1524000" y="3851974"/>
            <a:ext cx="9144000" cy="1152663"/>
          </a:xfrm>
        </p:spPr>
        <p:txBody>
          <a:bodyPr>
            <a:normAutofit/>
          </a:bodyPr>
          <a:lstStyle/>
          <a:p>
            <a:r>
              <a:rPr lang="en-AU" sz="3700" b="1" i="0" dirty="0">
                <a:effectLst/>
                <a:latin typeface="Helvetica Neue"/>
              </a:rPr>
              <a:t>Microsoft Movie  Analysis</a:t>
            </a:r>
            <a:br>
              <a:rPr lang="en-AU" sz="3700" b="1" i="0" dirty="0">
                <a:effectLst/>
                <a:latin typeface="Helvetica Neue"/>
              </a:rPr>
            </a:br>
            <a:endParaRPr lang="en-AU" sz="3700" dirty="0"/>
          </a:p>
        </p:txBody>
      </p:sp>
      <p:sp>
        <p:nvSpPr>
          <p:cNvPr id="3" name="Subtitle 2">
            <a:extLst>
              <a:ext uri="{FF2B5EF4-FFF2-40B4-BE49-F238E27FC236}">
                <a16:creationId xmlns:a16="http://schemas.microsoft.com/office/drawing/2014/main" id="{7247988C-5453-E271-1453-363AF4E5BF78}"/>
              </a:ext>
            </a:extLst>
          </p:cNvPr>
          <p:cNvSpPr>
            <a:spLocks noGrp="1"/>
          </p:cNvSpPr>
          <p:nvPr>
            <p:ph type="subTitle" idx="1"/>
          </p:nvPr>
        </p:nvSpPr>
        <p:spPr>
          <a:xfrm>
            <a:off x="1524000" y="5071718"/>
            <a:ext cx="9144000" cy="646785"/>
          </a:xfrm>
        </p:spPr>
        <p:txBody>
          <a:bodyPr>
            <a:normAutofit/>
          </a:bodyPr>
          <a:lstStyle/>
          <a:p>
            <a:r>
              <a:rPr lang="en-AU" b="1" i="0" dirty="0">
                <a:solidFill>
                  <a:srgbClr val="000000"/>
                </a:solidFill>
                <a:effectLst/>
                <a:latin typeface="Helvetica Neue"/>
              </a:rPr>
              <a:t>Author:</a:t>
            </a:r>
            <a:r>
              <a:rPr lang="en-AU" b="0" i="0" dirty="0">
                <a:solidFill>
                  <a:srgbClr val="000000"/>
                </a:solidFill>
                <a:effectLst/>
                <a:latin typeface="Helvetica Neue"/>
              </a:rPr>
              <a:t> </a:t>
            </a:r>
            <a:r>
              <a:rPr lang="en-AU" b="1" dirty="0">
                <a:solidFill>
                  <a:srgbClr val="000000"/>
                </a:solidFill>
                <a:latin typeface="Helvetica Neue"/>
              </a:rPr>
              <a:t>BEDAN CHEGE</a:t>
            </a:r>
            <a:endParaRPr lang="en-AU" dirty="0"/>
          </a:p>
        </p:txBody>
      </p:sp>
      <p:pic>
        <p:nvPicPr>
          <p:cNvPr id="5" name="Picture 4" descr="A person standing on a platform with a camera and a person standing on a platform&#10;&#10;Description automatically generated">
            <a:extLst>
              <a:ext uri="{FF2B5EF4-FFF2-40B4-BE49-F238E27FC236}">
                <a16:creationId xmlns:a16="http://schemas.microsoft.com/office/drawing/2014/main" id="{937124AB-EA36-BC74-93C4-DE77495F6965}"/>
              </a:ext>
            </a:extLst>
          </p:cNvPr>
          <p:cNvPicPr>
            <a:picLocks noChangeAspect="1"/>
          </p:cNvPicPr>
          <p:nvPr/>
        </p:nvPicPr>
        <p:blipFill rotWithShape="1">
          <a:blip r:embed="rId3">
            <a:extLst>
              <a:ext uri="{28A0092B-C50C-407E-A947-70E740481C1C}">
                <a14:useLocalDpi xmlns:a14="http://schemas.microsoft.com/office/drawing/2010/main" val="0"/>
              </a:ext>
            </a:extLst>
          </a:blip>
          <a:srcRect t="13004" r="-1" b="-1"/>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pic>
        <p:nvPicPr>
          <p:cNvPr id="6" name="Picture 5" descr="A movie camera and film reels&#10;&#10;Description automatically generated">
            <a:extLst>
              <a:ext uri="{FF2B5EF4-FFF2-40B4-BE49-F238E27FC236}">
                <a16:creationId xmlns:a16="http://schemas.microsoft.com/office/drawing/2014/main" id="{E085D2E4-C918-25F2-E3AE-8D2641940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76212"/>
            <a:ext cx="9753600" cy="3608681"/>
          </a:xfrm>
          <a:prstGeom prst="rect">
            <a:avLst/>
          </a:prstGeom>
        </p:spPr>
      </p:pic>
    </p:spTree>
    <p:extLst>
      <p:ext uri="{BB962C8B-B14F-4D97-AF65-F5344CB8AC3E}">
        <p14:creationId xmlns:p14="http://schemas.microsoft.com/office/powerpoint/2010/main" val="2697806612"/>
      </p:ext>
    </p:extLst>
  </p:cSld>
  <p:clrMapOvr>
    <a:masterClrMapping/>
  </p:clrMapOvr>
  <mc:AlternateContent xmlns:mc="http://schemas.openxmlformats.org/markup-compatibility/2006" xmlns:p14="http://schemas.microsoft.com/office/powerpoint/2010/main">
    <mc:Choice Requires="p14">
      <p:transition spd="slow" p14:dur="2000" advTm="9683"/>
    </mc:Choice>
    <mc:Fallback xmlns="">
      <p:transition spd="slow" advTm="9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16D0-3B43-7075-16FD-B269123E9F7D}"/>
              </a:ext>
            </a:extLst>
          </p:cNvPr>
          <p:cNvSpPr>
            <a:spLocks noGrp="1"/>
          </p:cNvSpPr>
          <p:nvPr>
            <p:ph type="title"/>
          </p:nvPr>
        </p:nvSpPr>
        <p:spPr/>
        <p:txBody>
          <a:bodyPr anchor="t">
            <a:normAutofit/>
          </a:bodyPr>
          <a:lstStyle/>
          <a:p>
            <a:r>
              <a:rPr lang="en-AU" sz="3200" b="1" dirty="0"/>
              <a:t>Recommendation</a:t>
            </a:r>
          </a:p>
        </p:txBody>
      </p:sp>
      <p:sp>
        <p:nvSpPr>
          <p:cNvPr id="8" name="Content Placeholder 7">
            <a:extLst>
              <a:ext uri="{FF2B5EF4-FFF2-40B4-BE49-F238E27FC236}">
                <a16:creationId xmlns:a16="http://schemas.microsoft.com/office/drawing/2014/main" id="{28C0DEEE-90C2-DB95-95CC-B874987D5A1D}"/>
              </a:ext>
            </a:extLst>
          </p:cNvPr>
          <p:cNvSpPr>
            <a:spLocks noGrp="1"/>
          </p:cNvSpPr>
          <p:nvPr>
            <p:ph idx="1"/>
          </p:nvPr>
        </p:nvSpPr>
        <p:spPr>
          <a:xfrm>
            <a:off x="668079" y="1253331"/>
            <a:ext cx="10515600" cy="4351338"/>
          </a:xfrm>
        </p:spPr>
        <p:txBody>
          <a:bodyPr>
            <a:noAutofit/>
          </a:bodyPr>
          <a:lstStyle/>
          <a:p>
            <a:r>
              <a:rPr lang="en-US" sz="2000" dirty="0"/>
              <a:t>While Drama and Comedy have demonstrated robust performance, maintaining a diverse range of movie genres is essential to cater to varying audience preferences and minimize risks. When it comes to budget allocation, it's crucial to allocate resources wisely, prioritizing areas such as story quality, casting, and post-production. Although a higher budget often correlates with greater returns, it's imperative to ensure that funds are utilized effectively to maximize impact.</a:t>
            </a:r>
          </a:p>
          <a:p>
            <a:endParaRPr lang="en-US" sz="2000" dirty="0"/>
          </a:p>
          <a:p>
            <a:r>
              <a:rPr lang="en-US" sz="2000" dirty="0"/>
              <a:t>To gain deeper insights into underperforming genres like romance, mystery, and music, conducting comprehensive market research is essential. Understanding the reasons behind their lackluster revenue generation can inform strategic decisions for future projects and help tailor content to better meet audience expectations.</a:t>
            </a:r>
          </a:p>
          <a:p>
            <a:endParaRPr lang="en-US" sz="2000" dirty="0"/>
          </a:p>
          <a:p>
            <a:r>
              <a:rPr lang="en-US" sz="2000" dirty="0"/>
              <a:t>Additionally, given that movie runtime alone does not determine financial success, strategic marketing initiatives can significantly influence a movie's performance. By implementing effective marketing strategies, filmmakers can enhance visibility, attract audiences, and ultimately contribute to the success of their projects.</a:t>
            </a:r>
            <a:endParaRPr lang="en-KE" sz="2000" dirty="0"/>
          </a:p>
        </p:txBody>
      </p:sp>
    </p:spTree>
    <p:extLst>
      <p:ext uri="{BB962C8B-B14F-4D97-AF65-F5344CB8AC3E}">
        <p14:creationId xmlns:p14="http://schemas.microsoft.com/office/powerpoint/2010/main" val="2074752384"/>
      </p:ext>
    </p:extLst>
  </p:cSld>
  <p:clrMapOvr>
    <a:masterClrMapping/>
  </p:clrMapOvr>
  <mc:AlternateContent xmlns:mc="http://schemas.openxmlformats.org/markup-compatibility/2006" xmlns:p14="http://schemas.microsoft.com/office/powerpoint/2010/main">
    <mc:Choice Requires="p14">
      <p:transition spd="slow" p14:dur="2000" advTm="29345"/>
    </mc:Choice>
    <mc:Fallback xmlns="">
      <p:transition spd="slow" advTm="293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3" name="Picture 1052" descr="Film reel and slate">
            <a:extLst>
              <a:ext uri="{FF2B5EF4-FFF2-40B4-BE49-F238E27FC236}">
                <a16:creationId xmlns:a16="http://schemas.microsoft.com/office/drawing/2014/main" id="{7CB61CB8-FBAE-2A70-CCA8-B3295120AB89}"/>
              </a:ext>
            </a:extLst>
          </p:cNvPr>
          <p:cNvPicPr>
            <a:picLocks noChangeAspect="1"/>
          </p:cNvPicPr>
          <p:nvPr/>
        </p:nvPicPr>
        <p:blipFill rotWithShape="1">
          <a:blip r:embed="rId3"/>
          <a:srcRect r="15617" b="-1"/>
          <a:stretch/>
        </p:blipFill>
        <p:spPr>
          <a:xfrm>
            <a:off x="3522468" y="10"/>
            <a:ext cx="8669532" cy="6857990"/>
          </a:xfrm>
          <a:prstGeom prst="rect">
            <a:avLst/>
          </a:prstGeom>
        </p:spPr>
      </p:pic>
      <p:sp>
        <p:nvSpPr>
          <p:cNvPr id="1059" name="Rectangle 105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4E39C3-F42A-C922-CB5D-3DBCA4696050}"/>
              </a:ext>
            </a:extLst>
          </p:cNvPr>
          <p:cNvSpPr>
            <a:spLocks noGrp="1"/>
          </p:cNvSpPr>
          <p:nvPr>
            <p:ph type="title"/>
          </p:nvPr>
        </p:nvSpPr>
        <p:spPr>
          <a:xfrm>
            <a:off x="371094" y="1161288"/>
            <a:ext cx="3438144" cy="1124712"/>
          </a:xfrm>
        </p:spPr>
        <p:txBody>
          <a:bodyPr anchor="b">
            <a:normAutofit/>
          </a:bodyPr>
          <a:lstStyle/>
          <a:p>
            <a:r>
              <a:rPr lang="en-AU" sz="2800" dirty="0">
                <a:solidFill>
                  <a:schemeClr val="bg1"/>
                </a:solidFill>
              </a:rPr>
              <a:t>Business Problem</a:t>
            </a:r>
          </a:p>
        </p:txBody>
      </p:sp>
      <p:sp>
        <p:nvSpPr>
          <p:cNvPr id="1061" name="Rectangle 10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3" name="Rectangle 10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2A3E31-3CED-520B-1705-590CC7E19F4D}"/>
              </a:ext>
            </a:extLst>
          </p:cNvPr>
          <p:cNvSpPr>
            <a:spLocks noGrp="1"/>
          </p:cNvSpPr>
          <p:nvPr>
            <p:ph idx="1"/>
          </p:nvPr>
        </p:nvSpPr>
        <p:spPr>
          <a:xfrm>
            <a:off x="371094" y="2718054"/>
            <a:ext cx="3438906" cy="3207258"/>
          </a:xfrm>
        </p:spPr>
        <p:txBody>
          <a:bodyPr anchor="t">
            <a:normAutofit/>
          </a:bodyPr>
          <a:lstStyle/>
          <a:p>
            <a:pPr marL="0" indent="0">
              <a:buNone/>
            </a:pPr>
            <a:r>
              <a:rPr lang="en-US" sz="1700" dirty="0">
                <a:solidFill>
                  <a:schemeClr val="bg1"/>
                </a:solidFill>
              </a:rPr>
              <a:t>Microsoft aims to enter the original video content market and establish a new movie studio. With limited expertise in filmmaking, the company seeks to identify the most successful movie genres at the box office. Our task is to analyze current industry trends and provide actionable insights to guide Microsoft's strategic decisions in selecting film genres for their new studio.</a:t>
            </a:r>
            <a:endParaRPr lang="en-AU" sz="1700" dirty="0">
              <a:solidFill>
                <a:schemeClr val="bg1"/>
              </a:solidFill>
            </a:endParaRPr>
          </a:p>
          <a:p>
            <a:pPr marL="0" indent="0">
              <a:buNone/>
            </a:pPr>
            <a:endParaRPr lang="en-AU" sz="1700" dirty="0">
              <a:solidFill>
                <a:schemeClr val="bg1"/>
              </a:solidFill>
            </a:endParaRPr>
          </a:p>
          <a:p>
            <a:pPr marL="0" indent="0">
              <a:buNone/>
            </a:pPr>
            <a:endParaRPr lang="en-AU" sz="1700" dirty="0">
              <a:solidFill>
                <a:schemeClr val="bg1"/>
              </a:solidFill>
            </a:endParaRPr>
          </a:p>
        </p:txBody>
      </p:sp>
    </p:spTree>
    <p:extLst>
      <p:ext uri="{BB962C8B-B14F-4D97-AF65-F5344CB8AC3E}">
        <p14:creationId xmlns:p14="http://schemas.microsoft.com/office/powerpoint/2010/main" val="553491200"/>
      </p:ext>
    </p:extLst>
  </p:cSld>
  <p:clrMapOvr>
    <a:masterClrMapping/>
  </p:clrMapOvr>
  <mc:AlternateContent xmlns:mc="http://schemas.openxmlformats.org/markup-compatibility/2006" xmlns:p14="http://schemas.microsoft.com/office/powerpoint/2010/main">
    <mc:Choice Requires="p14">
      <p:transition spd="slow" p14:dur="2000" advTm="80595"/>
    </mc:Choice>
    <mc:Fallback xmlns="">
      <p:transition spd="slow" advTm="805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87BE8-9285-971B-0F60-ED2A7970B712}"/>
              </a:ext>
            </a:extLst>
          </p:cNvPr>
          <p:cNvSpPr>
            <a:spLocks noGrp="1"/>
          </p:cNvSpPr>
          <p:nvPr>
            <p:ph type="title"/>
          </p:nvPr>
        </p:nvSpPr>
        <p:spPr>
          <a:xfrm>
            <a:off x="640080" y="325369"/>
            <a:ext cx="4368602" cy="1956841"/>
          </a:xfrm>
        </p:spPr>
        <p:txBody>
          <a:bodyPr anchor="b">
            <a:normAutofit fontScale="90000"/>
          </a:bodyPr>
          <a:lstStyle/>
          <a:p>
            <a:r>
              <a:rPr lang="en-AU" sz="4600" dirty="0"/>
              <a:t>Data Understanding </a:t>
            </a:r>
            <a:br>
              <a:rPr lang="en-AU" sz="4600" dirty="0"/>
            </a:br>
            <a:endParaRPr lang="en-AU" sz="4600" dirty="0"/>
          </a:p>
        </p:txBody>
      </p:sp>
      <p:sp>
        <p:nvSpPr>
          <p:cNvPr id="206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79E213-CCD1-15CF-BC8E-BED2732D577A}"/>
              </a:ext>
            </a:extLst>
          </p:cNvPr>
          <p:cNvSpPr>
            <a:spLocks noGrp="1"/>
          </p:cNvSpPr>
          <p:nvPr>
            <p:ph idx="1"/>
          </p:nvPr>
        </p:nvSpPr>
        <p:spPr>
          <a:xfrm>
            <a:off x="640080" y="2872899"/>
            <a:ext cx="4243589" cy="3320668"/>
          </a:xfrm>
        </p:spPr>
        <p:txBody>
          <a:bodyPr>
            <a:normAutofit lnSpcReduction="10000"/>
          </a:bodyPr>
          <a:lstStyle/>
          <a:p>
            <a:pPr marL="0" indent="0">
              <a:buNone/>
            </a:pPr>
            <a:endParaRPr lang="en-US" sz="1700" b="0" i="0" dirty="0">
              <a:effectLst/>
            </a:endParaRPr>
          </a:p>
          <a:p>
            <a:pPr marL="0" indent="0">
              <a:buNone/>
            </a:pPr>
            <a:r>
              <a:rPr lang="en-US" sz="1800" b="0" i="0" dirty="0">
                <a:effectLst/>
              </a:rPr>
              <a:t>Research Questions:</a:t>
            </a:r>
          </a:p>
          <a:p>
            <a:r>
              <a:rPr lang="en-US" sz="1800" dirty="0"/>
              <a:t>what are the most popular movie genres?</a:t>
            </a:r>
          </a:p>
          <a:p>
            <a:r>
              <a:rPr lang="en-US" sz="1800" dirty="0"/>
              <a:t>what is the average runtime minutes of a movie?</a:t>
            </a:r>
          </a:p>
          <a:p>
            <a:r>
              <a:rPr lang="en-US" sz="1800" dirty="0"/>
              <a:t>what is the average domestic gross for a standard movie?</a:t>
            </a:r>
          </a:p>
          <a:p>
            <a:r>
              <a:rPr lang="en-US" sz="1800" dirty="0"/>
              <a:t>what is the relationship between domestic gross profit and production budget?</a:t>
            </a:r>
            <a:endParaRPr lang="en-AU" sz="1800" dirty="0"/>
          </a:p>
        </p:txBody>
      </p:sp>
      <p:pic>
        <p:nvPicPr>
          <p:cNvPr id="5" name="Picture 4" descr="A black and white poster with white text&#10;&#10;Description automatically generated with medium confidence">
            <a:extLst>
              <a:ext uri="{FF2B5EF4-FFF2-40B4-BE49-F238E27FC236}">
                <a16:creationId xmlns:a16="http://schemas.microsoft.com/office/drawing/2014/main" id="{B6E1B775-1494-44D1-D1BB-0E78CA9FC76A}"/>
              </a:ext>
            </a:extLst>
          </p:cNvPr>
          <p:cNvPicPr>
            <a:picLocks noChangeAspect="1"/>
          </p:cNvPicPr>
          <p:nvPr/>
        </p:nvPicPr>
        <p:blipFill rotWithShape="1">
          <a:blip r:embed="rId3">
            <a:extLst>
              <a:ext uri="{28A0092B-C50C-407E-A947-70E740481C1C}">
                <a14:useLocalDpi xmlns:a14="http://schemas.microsoft.com/office/drawing/2010/main" val="0"/>
              </a:ext>
            </a:extLst>
          </a:blip>
          <a:srcRect t="8043" b="2216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030639"/>
      </p:ext>
    </p:extLst>
  </p:cSld>
  <p:clrMapOvr>
    <a:masterClrMapping/>
  </p:clrMapOvr>
  <mc:AlternateContent xmlns:mc="http://schemas.openxmlformats.org/markup-compatibility/2006" xmlns:p14="http://schemas.microsoft.com/office/powerpoint/2010/main">
    <mc:Choice Requires="p14">
      <p:transition spd="slow" p14:dur="2000" advTm="73052"/>
    </mc:Choice>
    <mc:Fallback xmlns="">
      <p:transition spd="slow" advTm="730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0B08B-BCDB-3EC0-12A0-2501DA90089B}"/>
              </a:ext>
            </a:extLst>
          </p:cNvPr>
          <p:cNvSpPr>
            <a:spLocks noGrp="1"/>
          </p:cNvSpPr>
          <p:nvPr>
            <p:ph type="title"/>
          </p:nvPr>
        </p:nvSpPr>
        <p:spPr>
          <a:xfrm>
            <a:off x="5297762" y="329184"/>
            <a:ext cx="6251110" cy="1783080"/>
          </a:xfrm>
        </p:spPr>
        <p:txBody>
          <a:bodyPr anchor="b">
            <a:normAutofit/>
          </a:bodyPr>
          <a:lstStyle/>
          <a:p>
            <a:r>
              <a:rPr lang="en-AU" sz="4200"/>
              <a:t>Data Cleaning &amp; Preparation</a:t>
            </a:r>
            <a:br>
              <a:rPr lang="en-AU" sz="4200"/>
            </a:br>
            <a:endParaRPr lang="en-AU" sz="4200"/>
          </a:p>
        </p:txBody>
      </p:sp>
      <p:pic>
        <p:nvPicPr>
          <p:cNvPr id="4" name="Picture 3" descr="A diagram of data cleaning&#10;&#10;Description automatically generated">
            <a:extLst>
              <a:ext uri="{FF2B5EF4-FFF2-40B4-BE49-F238E27FC236}">
                <a16:creationId xmlns:a16="http://schemas.microsoft.com/office/drawing/2014/main" id="{07D4D68C-3CFA-BE98-783C-39690CC9CF37}"/>
              </a:ext>
            </a:extLst>
          </p:cNvPr>
          <p:cNvPicPr>
            <a:picLocks noChangeAspect="1"/>
          </p:cNvPicPr>
          <p:nvPr/>
        </p:nvPicPr>
        <p:blipFill rotWithShape="1">
          <a:blip r:embed="rId3">
            <a:extLst>
              <a:ext uri="{28A0092B-C50C-407E-A947-70E740481C1C}">
                <a14:useLocalDpi xmlns:a14="http://schemas.microsoft.com/office/drawing/2010/main" val="0"/>
              </a:ext>
            </a:extLst>
          </a:blip>
          <a:srcRect l="26372" r="4018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6223CFA0-4F31-F62B-6A8A-2B471C397A76}"/>
              </a:ext>
            </a:extLst>
          </p:cNvPr>
          <p:cNvSpPr>
            <a:spLocks noGrp="1"/>
          </p:cNvSpPr>
          <p:nvPr>
            <p:ph idx="1"/>
          </p:nvPr>
        </p:nvSpPr>
        <p:spPr>
          <a:xfrm>
            <a:off x="5297762" y="2411522"/>
            <a:ext cx="6251110" cy="4117294"/>
          </a:xfrm>
        </p:spPr>
        <p:txBody>
          <a:bodyPr>
            <a:normAutofit/>
          </a:bodyPr>
          <a:lstStyle/>
          <a:p>
            <a:r>
              <a:rPr lang="en-US" sz="1400" dirty="0"/>
              <a:t>Identified data quality issues: missing values, duplicates, incorrect data types, and outliers.</a:t>
            </a:r>
          </a:p>
          <a:p>
            <a:r>
              <a:rPr lang="en-US" sz="1400" dirty="0"/>
              <a:t>Utilized IMDB datasets: merged </a:t>
            </a:r>
            <a:r>
              <a:rPr lang="en-US" sz="1400" dirty="0" err="1"/>
              <a:t>movie_basics</a:t>
            </a:r>
            <a:r>
              <a:rPr lang="en-US" sz="1400" dirty="0"/>
              <a:t> and </a:t>
            </a:r>
            <a:r>
              <a:rPr lang="en-US" sz="1400" dirty="0" err="1"/>
              <a:t>movie_ratings</a:t>
            </a:r>
            <a:r>
              <a:rPr lang="en-US" sz="1400" dirty="0"/>
              <a:t>, dropped duplicate titles, handled missing values in </a:t>
            </a:r>
            <a:r>
              <a:rPr lang="en-US" sz="1400" dirty="0" err="1"/>
              <a:t>runtime_minutes</a:t>
            </a:r>
            <a:r>
              <a:rPr lang="en-US" sz="1400" dirty="0"/>
              <a:t> column by replacing them with the mean.</a:t>
            </a:r>
          </a:p>
          <a:p>
            <a:r>
              <a:rPr lang="en-US" sz="1400" dirty="0"/>
              <a:t>Converted data types in </a:t>
            </a:r>
            <a:r>
              <a:rPr lang="en-US" sz="1400" dirty="0" err="1"/>
              <a:t>bom_movies</a:t>
            </a:r>
            <a:r>
              <a:rPr lang="en-US" sz="1400" dirty="0"/>
              <a:t> dataset: changed </a:t>
            </a:r>
            <a:r>
              <a:rPr lang="en-US" sz="1400" dirty="0" err="1"/>
              <a:t>domestic_gross</a:t>
            </a:r>
            <a:r>
              <a:rPr lang="en-US" sz="1400" dirty="0"/>
              <a:t> from float to integer to avoid precision issues.</a:t>
            </a:r>
          </a:p>
          <a:p>
            <a:r>
              <a:rPr lang="en-US" sz="1400" dirty="0"/>
              <a:t>Cleaned </a:t>
            </a:r>
            <a:r>
              <a:rPr lang="en-US" sz="1400" dirty="0" err="1"/>
              <a:t>tnmovies_budget</a:t>
            </a:r>
            <a:r>
              <a:rPr lang="en-US" sz="1400" dirty="0"/>
              <a:t> dataset: converted </a:t>
            </a:r>
            <a:r>
              <a:rPr lang="en-US" sz="1400" dirty="0" err="1"/>
              <a:t>production_budget</a:t>
            </a:r>
            <a:r>
              <a:rPr lang="en-US" sz="1400" dirty="0"/>
              <a:t>, </a:t>
            </a:r>
            <a:r>
              <a:rPr lang="en-US" sz="1400" dirty="0" err="1"/>
              <a:t>domestic_gross</a:t>
            </a:r>
            <a:r>
              <a:rPr lang="en-US" sz="1400" dirty="0"/>
              <a:t>, and </a:t>
            </a:r>
            <a:r>
              <a:rPr lang="en-US" sz="1400" dirty="0" err="1"/>
              <a:t>worldwide_gross</a:t>
            </a:r>
            <a:r>
              <a:rPr lang="en-US" sz="1400" dirty="0"/>
              <a:t> from string to float, then to integer, and removed the dollar sign using </a:t>
            </a:r>
            <a:r>
              <a:rPr lang="en-US" sz="1400" dirty="0" err="1"/>
              <a:t>Stackoverflow</a:t>
            </a:r>
            <a:r>
              <a:rPr lang="en-US" sz="1400" dirty="0"/>
              <a:t>.</a:t>
            </a:r>
          </a:p>
          <a:p>
            <a:r>
              <a:rPr lang="en-US" sz="1400" dirty="0"/>
              <a:t>Merged cleaned datasets: combined </a:t>
            </a:r>
            <a:r>
              <a:rPr lang="en-US" sz="1400" dirty="0" err="1"/>
              <a:t>movies_imdb</a:t>
            </a:r>
            <a:r>
              <a:rPr lang="en-US" sz="1400" dirty="0"/>
              <a:t> with </a:t>
            </a:r>
            <a:r>
              <a:rPr lang="en-US" sz="1400" dirty="0" err="1"/>
              <a:t>bom_movies</a:t>
            </a:r>
            <a:r>
              <a:rPr lang="en-US" sz="1400" dirty="0"/>
              <a:t> to address research questions.</a:t>
            </a:r>
          </a:p>
          <a:p>
            <a:r>
              <a:rPr lang="en-US" sz="1400" dirty="0"/>
              <a:t>Analyzed correlation: used </a:t>
            </a:r>
            <a:r>
              <a:rPr lang="en-US" sz="1400" dirty="0" err="1"/>
              <a:t>tnmovies_budget</a:t>
            </a:r>
            <a:r>
              <a:rPr lang="en-US" sz="1400" dirty="0"/>
              <a:t> dataset to explore the relationship between production budget and domestic gross.</a:t>
            </a:r>
            <a:endParaRPr lang="en-US" sz="1400" b="0" i="0" dirty="0">
              <a:effectLst/>
              <a:latin typeface="Helvetica Neue"/>
            </a:endParaRPr>
          </a:p>
          <a:p>
            <a:endParaRPr lang="en-US" sz="1400" dirty="0"/>
          </a:p>
        </p:txBody>
      </p:sp>
    </p:spTree>
    <p:extLst>
      <p:ext uri="{BB962C8B-B14F-4D97-AF65-F5344CB8AC3E}">
        <p14:creationId xmlns:p14="http://schemas.microsoft.com/office/powerpoint/2010/main" val="2151781043"/>
      </p:ext>
    </p:extLst>
  </p:cSld>
  <p:clrMapOvr>
    <a:masterClrMapping/>
  </p:clrMapOvr>
  <mc:AlternateContent xmlns:mc="http://schemas.openxmlformats.org/markup-compatibility/2006" xmlns:p14="http://schemas.microsoft.com/office/powerpoint/2010/main">
    <mc:Choice Requires="p14">
      <p:transition spd="slow" p14:dur="2000" advTm="163722"/>
    </mc:Choice>
    <mc:Fallback xmlns="">
      <p:transition spd="slow" advTm="1637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065-CB52-C99D-6376-24A8A2B5C11D}"/>
              </a:ext>
            </a:extLst>
          </p:cNvPr>
          <p:cNvSpPr>
            <a:spLocks noGrp="1"/>
          </p:cNvSpPr>
          <p:nvPr>
            <p:ph type="title"/>
          </p:nvPr>
        </p:nvSpPr>
        <p:spPr/>
        <p:txBody>
          <a:bodyPr>
            <a:normAutofit/>
          </a:bodyPr>
          <a:lstStyle/>
          <a:p>
            <a:r>
              <a:rPr lang="en-AU" sz="4000" dirty="0"/>
              <a:t>Data Analysis</a:t>
            </a:r>
          </a:p>
        </p:txBody>
      </p:sp>
      <p:pic>
        <p:nvPicPr>
          <p:cNvPr id="4" name="Picture 3" descr="A graph with blue and white bars&#10;&#10;Description automatically generated">
            <a:extLst>
              <a:ext uri="{FF2B5EF4-FFF2-40B4-BE49-F238E27FC236}">
                <a16:creationId xmlns:a16="http://schemas.microsoft.com/office/drawing/2014/main" id="{81153C6F-9D9B-039D-FF17-9EADCA0CC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771" y="1213383"/>
            <a:ext cx="10382252" cy="5324572"/>
          </a:xfrm>
          <a:prstGeom prst="rect">
            <a:avLst/>
          </a:prstGeom>
        </p:spPr>
      </p:pic>
    </p:spTree>
    <p:extLst>
      <p:ext uri="{BB962C8B-B14F-4D97-AF65-F5344CB8AC3E}">
        <p14:creationId xmlns:p14="http://schemas.microsoft.com/office/powerpoint/2010/main" val="4160010100"/>
      </p:ext>
    </p:extLst>
  </p:cSld>
  <p:clrMapOvr>
    <a:masterClrMapping/>
  </p:clrMapOvr>
  <mc:AlternateContent xmlns:mc="http://schemas.openxmlformats.org/markup-compatibility/2006" xmlns:p14="http://schemas.microsoft.com/office/powerpoint/2010/main">
    <mc:Choice Requires="p14">
      <p:transition spd="slow" p14:dur="2000" advTm="115210"/>
    </mc:Choice>
    <mc:Fallback xmlns="">
      <p:transition spd="slow" advTm="1152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065-CB52-C99D-6376-24A8A2B5C11D}"/>
              </a:ext>
            </a:extLst>
          </p:cNvPr>
          <p:cNvSpPr>
            <a:spLocks noGrp="1"/>
          </p:cNvSpPr>
          <p:nvPr>
            <p:ph type="title"/>
          </p:nvPr>
        </p:nvSpPr>
        <p:spPr/>
        <p:txBody>
          <a:bodyPr>
            <a:normAutofit/>
          </a:bodyPr>
          <a:lstStyle/>
          <a:p>
            <a:r>
              <a:rPr lang="en-AU" sz="4000" dirty="0"/>
              <a:t>Data Analysis</a:t>
            </a:r>
          </a:p>
        </p:txBody>
      </p:sp>
      <p:pic>
        <p:nvPicPr>
          <p:cNvPr id="5" name="Picture 4" descr="A graph of blue bars&#10;&#10;Description automatically generated">
            <a:extLst>
              <a:ext uri="{FF2B5EF4-FFF2-40B4-BE49-F238E27FC236}">
                <a16:creationId xmlns:a16="http://schemas.microsoft.com/office/drawing/2014/main" id="{4EE0C9AD-8CAF-86A0-4B07-D079B940A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21" y="1027906"/>
            <a:ext cx="10699179" cy="5349589"/>
          </a:xfrm>
          <a:prstGeom prst="rect">
            <a:avLst/>
          </a:prstGeom>
        </p:spPr>
      </p:pic>
    </p:spTree>
    <p:extLst>
      <p:ext uri="{BB962C8B-B14F-4D97-AF65-F5344CB8AC3E}">
        <p14:creationId xmlns:p14="http://schemas.microsoft.com/office/powerpoint/2010/main" val="642013359"/>
      </p:ext>
    </p:extLst>
  </p:cSld>
  <p:clrMapOvr>
    <a:masterClrMapping/>
  </p:clrMapOvr>
  <mc:AlternateContent xmlns:mc="http://schemas.openxmlformats.org/markup-compatibility/2006" xmlns:p14="http://schemas.microsoft.com/office/powerpoint/2010/main">
    <mc:Choice Requires="p14">
      <p:transition spd="slow" p14:dur="2000" advTm="115210"/>
    </mc:Choice>
    <mc:Fallback xmlns="">
      <p:transition spd="slow" advTm="1152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065-CB52-C99D-6376-24A8A2B5C11D}"/>
              </a:ext>
            </a:extLst>
          </p:cNvPr>
          <p:cNvSpPr>
            <a:spLocks noGrp="1"/>
          </p:cNvSpPr>
          <p:nvPr>
            <p:ph type="title"/>
          </p:nvPr>
        </p:nvSpPr>
        <p:spPr/>
        <p:txBody>
          <a:bodyPr>
            <a:normAutofit/>
          </a:bodyPr>
          <a:lstStyle/>
          <a:p>
            <a:r>
              <a:rPr lang="en-AU" sz="4000" dirty="0"/>
              <a:t>Data Analysis</a:t>
            </a:r>
          </a:p>
        </p:txBody>
      </p:sp>
      <p:pic>
        <p:nvPicPr>
          <p:cNvPr id="4" name="Picture 3" descr="A screen shot of a graph&#10;&#10;Description automatically generated">
            <a:extLst>
              <a:ext uri="{FF2B5EF4-FFF2-40B4-BE49-F238E27FC236}">
                <a16:creationId xmlns:a16="http://schemas.microsoft.com/office/drawing/2014/main" id="{83C87E7A-1E39-7EA2-7641-BEB59ACBF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030" y="1483987"/>
            <a:ext cx="7513331" cy="5008888"/>
          </a:xfrm>
          <a:prstGeom prst="rect">
            <a:avLst/>
          </a:prstGeom>
        </p:spPr>
      </p:pic>
    </p:spTree>
    <p:extLst>
      <p:ext uri="{BB962C8B-B14F-4D97-AF65-F5344CB8AC3E}">
        <p14:creationId xmlns:p14="http://schemas.microsoft.com/office/powerpoint/2010/main" val="796269194"/>
      </p:ext>
    </p:extLst>
  </p:cSld>
  <p:clrMapOvr>
    <a:masterClrMapping/>
  </p:clrMapOvr>
  <mc:AlternateContent xmlns:mc="http://schemas.openxmlformats.org/markup-compatibility/2006" xmlns:p14="http://schemas.microsoft.com/office/powerpoint/2010/main">
    <mc:Choice Requires="p14">
      <p:transition spd="slow" p14:dur="2000" advTm="115210"/>
    </mc:Choice>
    <mc:Fallback xmlns="">
      <p:transition spd="slow" advTm="11521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065-CB52-C99D-6376-24A8A2B5C11D}"/>
              </a:ext>
            </a:extLst>
          </p:cNvPr>
          <p:cNvSpPr>
            <a:spLocks noGrp="1"/>
          </p:cNvSpPr>
          <p:nvPr>
            <p:ph type="title"/>
          </p:nvPr>
        </p:nvSpPr>
        <p:spPr>
          <a:xfrm>
            <a:off x="838200" y="0"/>
            <a:ext cx="10515600" cy="1325563"/>
          </a:xfrm>
        </p:spPr>
        <p:txBody>
          <a:bodyPr>
            <a:normAutofit/>
          </a:bodyPr>
          <a:lstStyle/>
          <a:p>
            <a:r>
              <a:rPr lang="en-AU" sz="4000" dirty="0"/>
              <a:t>Data Analysis</a:t>
            </a:r>
          </a:p>
        </p:txBody>
      </p:sp>
      <p:pic>
        <p:nvPicPr>
          <p:cNvPr id="5" name="Picture 4" descr="A graph showing a diagram of a production budget&#10;&#10;Description automatically generated with medium confidence">
            <a:extLst>
              <a:ext uri="{FF2B5EF4-FFF2-40B4-BE49-F238E27FC236}">
                <a16:creationId xmlns:a16="http://schemas.microsoft.com/office/drawing/2014/main" id="{54A3703A-E9BF-E1D7-392B-ED0586B3E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972" y="1275907"/>
            <a:ext cx="9326526" cy="5216968"/>
          </a:xfrm>
          <a:prstGeom prst="rect">
            <a:avLst/>
          </a:prstGeom>
        </p:spPr>
      </p:pic>
    </p:spTree>
    <p:extLst>
      <p:ext uri="{BB962C8B-B14F-4D97-AF65-F5344CB8AC3E}">
        <p14:creationId xmlns:p14="http://schemas.microsoft.com/office/powerpoint/2010/main" val="902455806"/>
      </p:ext>
    </p:extLst>
  </p:cSld>
  <p:clrMapOvr>
    <a:masterClrMapping/>
  </p:clrMapOvr>
  <mc:AlternateContent xmlns:mc="http://schemas.openxmlformats.org/markup-compatibility/2006" xmlns:p14="http://schemas.microsoft.com/office/powerpoint/2010/main">
    <mc:Choice Requires="p14">
      <p:transition spd="slow" p14:dur="2000" advTm="115210"/>
    </mc:Choice>
    <mc:Fallback xmlns="">
      <p:transition spd="slow" advTm="1152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B06C-9652-768C-B0AE-1614BD89F10B}"/>
              </a:ext>
            </a:extLst>
          </p:cNvPr>
          <p:cNvSpPr>
            <a:spLocks noGrp="1"/>
          </p:cNvSpPr>
          <p:nvPr>
            <p:ph type="title"/>
          </p:nvPr>
        </p:nvSpPr>
        <p:spPr>
          <a:xfrm>
            <a:off x="5868557" y="1138036"/>
            <a:ext cx="5444382" cy="1402470"/>
          </a:xfrm>
        </p:spPr>
        <p:txBody>
          <a:bodyPr anchor="t">
            <a:normAutofit/>
          </a:bodyPr>
          <a:lstStyle/>
          <a:p>
            <a:r>
              <a:rPr lang="en-US" sz="3000" b="1" dirty="0">
                <a:latin typeface="Helvetica Neue"/>
              </a:rPr>
              <a:t>Conclusion</a:t>
            </a:r>
            <a:br>
              <a:rPr lang="en-US" sz="3000" dirty="0">
                <a:latin typeface="Helvetica Neue"/>
              </a:rPr>
            </a:br>
            <a:endParaRPr lang="en-AU" sz="3000" dirty="0"/>
          </a:p>
        </p:txBody>
      </p:sp>
      <p:pic>
        <p:nvPicPr>
          <p:cNvPr id="5" name="Picture 4">
            <a:extLst>
              <a:ext uri="{FF2B5EF4-FFF2-40B4-BE49-F238E27FC236}">
                <a16:creationId xmlns:a16="http://schemas.microsoft.com/office/drawing/2014/main" id="{A6184CDA-2DD1-2F44-F57E-170F5F66FA51}"/>
              </a:ext>
            </a:extLst>
          </p:cNvPr>
          <p:cNvPicPr>
            <a:picLocks noChangeAspect="1"/>
          </p:cNvPicPr>
          <p:nvPr/>
        </p:nvPicPr>
        <p:blipFill rotWithShape="1">
          <a:blip r:embed="rId3"/>
          <a:srcRect l="17895" r="3985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FD971-ABE3-69D2-9D28-555DE74F2A77}"/>
              </a:ext>
            </a:extLst>
          </p:cNvPr>
          <p:cNvSpPr>
            <a:spLocks noGrp="1"/>
          </p:cNvSpPr>
          <p:nvPr>
            <p:ph idx="1"/>
          </p:nvPr>
        </p:nvSpPr>
        <p:spPr>
          <a:xfrm>
            <a:off x="5868557" y="2551176"/>
            <a:ext cx="5444382" cy="3591207"/>
          </a:xfrm>
        </p:spPr>
        <p:txBody>
          <a:bodyPr>
            <a:normAutofit lnSpcReduction="10000"/>
          </a:bodyPr>
          <a:lstStyle/>
          <a:p>
            <a:pPr marL="0" indent="0">
              <a:buNone/>
            </a:pPr>
            <a:r>
              <a:rPr lang="en-US" sz="2400" dirty="0"/>
              <a:t>From the finding in movie analysis achieved from the 2010 to 2018 data it is clear that genre of the movie plays a great role in the success of a movie. drama and comedy are the leading genres in preference and revenue generation. the average runtime for a movie is 107 minutes but the length is not a direct predictor of success. However, the relationship between production budget and gross brings better return in profits</a:t>
            </a:r>
            <a:r>
              <a:rPr lang="en-US" sz="1400" dirty="0"/>
              <a:t>.</a:t>
            </a:r>
            <a:endParaRPr lang="en-AU" sz="1400" dirty="0"/>
          </a:p>
        </p:txBody>
      </p:sp>
    </p:spTree>
    <p:extLst>
      <p:ext uri="{BB962C8B-B14F-4D97-AF65-F5344CB8AC3E}">
        <p14:creationId xmlns:p14="http://schemas.microsoft.com/office/powerpoint/2010/main" val="1727430844"/>
      </p:ext>
    </p:extLst>
  </p:cSld>
  <p:clrMapOvr>
    <a:masterClrMapping/>
  </p:clrMapOvr>
  <mc:AlternateContent xmlns:mc="http://schemas.openxmlformats.org/markup-compatibility/2006" xmlns:p14="http://schemas.microsoft.com/office/powerpoint/2010/main">
    <mc:Choice Requires="p14">
      <p:transition spd="slow" p14:dur="2000" advTm="129807"/>
    </mc:Choice>
    <mc:Fallback xmlns="">
      <p:transition spd="slow" advTm="12980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236</TotalTime>
  <Words>1601</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Microsoft Movie  Analysis </vt:lpstr>
      <vt:lpstr>Business Problem</vt:lpstr>
      <vt:lpstr>Data Understanding  </vt:lpstr>
      <vt:lpstr>Data Cleaning &amp; Preparation </vt:lpstr>
      <vt:lpstr>Data Analysis</vt:lpstr>
      <vt:lpstr>Data Analysis</vt:lpstr>
      <vt:lpstr>Data Analysis</vt:lpstr>
      <vt:lpstr>Data Analysis</vt:lpstr>
      <vt:lpstr>Conclusion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 </dc:title>
  <dc:creator>Sneha Bhaskar</dc:creator>
  <cp:lastModifiedBy>Bedan Chege</cp:lastModifiedBy>
  <cp:revision>8</cp:revision>
  <dcterms:created xsi:type="dcterms:W3CDTF">2023-08-12T13:49:41Z</dcterms:created>
  <dcterms:modified xsi:type="dcterms:W3CDTF">2024-03-22T22:14:02Z</dcterms:modified>
</cp:coreProperties>
</file>