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</p:sldIdLst>
  <p:sldSz cx="12192000" cy="6858000"/>
  <p:notesSz cx="6858000" cy="9144000"/>
  <p:custDataLst>
    <p:tags r:id="rId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5AFF"/>
    <a:srgbClr val="5EBFD9"/>
    <a:srgbClr val="DE0482"/>
    <a:srgbClr val="04E762"/>
    <a:srgbClr val="FFFD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2C5F-4571-42AA-BF60-DB4F28C1D461}" type="datetimeFigureOut">
              <a:rPr lang="de-CH" smtClean="0"/>
              <a:t>07.01.2019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EEA2-82E5-41D3-8AA6-0039D3A00A3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42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2C5F-4571-42AA-BF60-DB4F28C1D461}" type="datetimeFigureOut">
              <a:rPr lang="de-CH" smtClean="0"/>
              <a:t>07.01.2019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EEA2-82E5-41D3-8AA6-0039D3A00A3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404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2C5F-4571-42AA-BF60-DB4F28C1D461}" type="datetimeFigureOut">
              <a:rPr lang="de-CH" smtClean="0"/>
              <a:t>07.01.2019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EEA2-82E5-41D3-8AA6-0039D3A00A3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858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2C5F-4571-42AA-BF60-DB4F28C1D461}" type="datetimeFigureOut">
              <a:rPr lang="de-CH" smtClean="0"/>
              <a:t>07.01.2019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EEA2-82E5-41D3-8AA6-0039D3A00A3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336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2C5F-4571-42AA-BF60-DB4F28C1D461}" type="datetimeFigureOut">
              <a:rPr lang="de-CH" smtClean="0"/>
              <a:t>07.01.2019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EEA2-82E5-41D3-8AA6-0039D3A00A3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396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2C5F-4571-42AA-BF60-DB4F28C1D461}" type="datetimeFigureOut">
              <a:rPr lang="de-CH" smtClean="0"/>
              <a:t>07.01.2019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EEA2-82E5-41D3-8AA6-0039D3A00A3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03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2C5F-4571-42AA-BF60-DB4F28C1D461}" type="datetimeFigureOut">
              <a:rPr lang="de-CH" smtClean="0"/>
              <a:t>07.01.2019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EEA2-82E5-41D3-8AA6-0039D3A00A3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896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2C5F-4571-42AA-BF60-DB4F28C1D461}" type="datetimeFigureOut">
              <a:rPr lang="de-CH" smtClean="0"/>
              <a:t>07.01.2019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EEA2-82E5-41D3-8AA6-0039D3A00A3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971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2C5F-4571-42AA-BF60-DB4F28C1D461}" type="datetimeFigureOut">
              <a:rPr lang="de-CH" smtClean="0"/>
              <a:t>07.01.2019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EEA2-82E5-41D3-8AA6-0039D3A00A3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281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2C5F-4571-42AA-BF60-DB4F28C1D461}" type="datetimeFigureOut">
              <a:rPr lang="de-CH" smtClean="0"/>
              <a:t>07.01.2019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EEA2-82E5-41D3-8AA6-0039D3A00A3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7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2C5F-4571-42AA-BF60-DB4F28C1D461}" type="datetimeFigureOut">
              <a:rPr lang="de-CH" smtClean="0"/>
              <a:t>07.01.2019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EEA2-82E5-41D3-8AA6-0039D3A00A3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619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62C5F-4571-42AA-BF60-DB4F28C1D461}" type="datetimeFigureOut">
              <a:rPr lang="de-CH" smtClean="0"/>
              <a:t>07.01.2019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6EEA2-82E5-41D3-8AA6-0039D3A00A3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31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480080"/>
              </p:ext>
            </p:extLst>
          </p:nvPr>
        </p:nvGraphicFramePr>
        <p:xfrm>
          <a:off x="528036" y="3694693"/>
          <a:ext cx="840346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3071">
                  <a:extLst>
                    <a:ext uri="{9D8B030D-6E8A-4147-A177-3AD203B41FA5}">
                      <a16:colId xmlns:a16="http://schemas.microsoft.com/office/drawing/2014/main" val="1209433050"/>
                    </a:ext>
                  </a:extLst>
                </a:gridCol>
                <a:gridCol w="2281563">
                  <a:extLst>
                    <a:ext uri="{9D8B030D-6E8A-4147-A177-3AD203B41FA5}">
                      <a16:colId xmlns:a16="http://schemas.microsoft.com/office/drawing/2014/main" val="1004836100"/>
                    </a:ext>
                  </a:extLst>
                </a:gridCol>
                <a:gridCol w="984607">
                  <a:extLst>
                    <a:ext uri="{9D8B030D-6E8A-4147-A177-3AD203B41FA5}">
                      <a16:colId xmlns:a16="http://schemas.microsoft.com/office/drawing/2014/main" val="4275392784"/>
                    </a:ext>
                  </a:extLst>
                </a:gridCol>
                <a:gridCol w="873678">
                  <a:extLst>
                    <a:ext uri="{9D8B030D-6E8A-4147-A177-3AD203B41FA5}">
                      <a16:colId xmlns:a16="http://schemas.microsoft.com/office/drawing/2014/main" val="548758206"/>
                    </a:ext>
                  </a:extLst>
                </a:gridCol>
                <a:gridCol w="981482">
                  <a:extLst>
                    <a:ext uri="{9D8B030D-6E8A-4147-A177-3AD203B41FA5}">
                      <a16:colId xmlns:a16="http://schemas.microsoft.com/office/drawing/2014/main" val="354960633"/>
                    </a:ext>
                  </a:extLst>
                </a:gridCol>
                <a:gridCol w="1109061">
                  <a:extLst>
                    <a:ext uri="{9D8B030D-6E8A-4147-A177-3AD203B41FA5}">
                      <a16:colId xmlns:a16="http://schemas.microsoft.com/office/drawing/2014/main" val="809700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b="1" i="1" dirty="0" err="1" smtClean="0"/>
                        <a:t>setName</a:t>
                      </a:r>
                      <a:endParaRPr lang="de-CH" sz="1500" b="1" i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1" dirty="0" err="1" smtClean="0"/>
                        <a:t>desc</a:t>
                      </a:r>
                      <a:endParaRPr lang="de-CH" sz="1500" b="1" i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1" dirty="0" smtClean="0"/>
                        <a:t>PMID</a:t>
                      </a:r>
                      <a:endParaRPr lang="de-CH" sz="1500" b="1" i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1" dirty="0" smtClean="0"/>
                        <a:t>genes</a:t>
                      </a:r>
                      <a:endParaRPr lang="de-CH" sz="1500" b="1" i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1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500" dirty="0" err="1" smtClean="0"/>
                        <a:t>CaMK_IV_activation</a:t>
                      </a:r>
                      <a:endParaRPr lang="de-C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 smtClean="0">
                          <a:effectLst/>
                        </a:rPr>
                        <a:t>Activation of CaMK4</a:t>
                      </a:r>
                      <a:r>
                        <a:rPr lang="en-US" sz="1500" kern="1200" baseline="0" dirty="0" smtClean="0">
                          <a:effectLst/>
                        </a:rPr>
                        <a:t> </a:t>
                      </a:r>
                      <a:r>
                        <a:rPr lang="en-US" sz="1500" kern="1200" dirty="0" smtClean="0">
                          <a:effectLst/>
                        </a:rPr>
                        <a:t>with…</a:t>
                      </a:r>
                      <a:endParaRPr lang="de-C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11306573</a:t>
                      </a:r>
                      <a:endParaRPr lang="de-C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500" dirty="0" smtClean="0"/>
                        <a:t>CALM1</a:t>
                      </a:r>
                      <a:endParaRPr lang="de-C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500" dirty="0" smtClean="0"/>
                        <a:t>CAMK4</a:t>
                      </a:r>
                      <a:endParaRPr lang="de-C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69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Adenosine_P1_ </a:t>
                      </a:r>
                      <a:r>
                        <a:rPr lang="pt-BR" sz="1500" dirty="0" err="1" smtClean="0"/>
                        <a:t>receptors</a:t>
                      </a:r>
                      <a:endParaRPr lang="de-C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Class of purinergic</a:t>
                      </a:r>
                      <a:r>
                        <a:rPr lang="en-US" sz="1500" baseline="0" dirty="0" smtClean="0"/>
                        <a:t> GPCRs…</a:t>
                      </a:r>
                      <a:endParaRPr lang="de-C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500" dirty="0" smtClean="0"/>
                        <a:t>2096764</a:t>
                      </a:r>
                      <a:endParaRPr lang="de-C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ADORA1</a:t>
                      </a:r>
                      <a:endParaRPr lang="de-C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ADORA2A</a:t>
                      </a:r>
                      <a:endParaRPr lang="de-C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ADORA2B</a:t>
                      </a:r>
                      <a:endParaRPr lang="de-CH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374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70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739815"/>
              </p:ext>
            </p:extLst>
          </p:nvPr>
        </p:nvGraphicFramePr>
        <p:xfrm>
          <a:off x="1714285" y="2310736"/>
          <a:ext cx="741885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3071">
                  <a:extLst>
                    <a:ext uri="{9D8B030D-6E8A-4147-A177-3AD203B41FA5}">
                      <a16:colId xmlns:a16="http://schemas.microsoft.com/office/drawing/2014/main" val="1209433050"/>
                    </a:ext>
                  </a:extLst>
                </a:gridCol>
                <a:gridCol w="2281563">
                  <a:extLst>
                    <a:ext uri="{9D8B030D-6E8A-4147-A177-3AD203B41FA5}">
                      <a16:colId xmlns:a16="http://schemas.microsoft.com/office/drawing/2014/main" val="1004836100"/>
                    </a:ext>
                  </a:extLst>
                </a:gridCol>
                <a:gridCol w="873678">
                  <a:extLst>
                    <a:ext uri="{9D8B030D-6E8A-4147-A177-3AD203B41FA5}">
                      <a16:colId xmlns:a16="http://schemas.microsoft.com/office/drawing/2014/main" val="548758206"/>
                    </a:ext>
                  </a:extLst>
                </a:gridCol>
                <a:gridCol w="981482">
                  <a:extLst>
                    <a:ext uri="{9D8B030D-6E8A-4147-A177-3AD203B41FA5}">
                      <a16:colId xmlns:a16="http://schemas.microsoft.com/office/drawing/2014/main" val="354960633"/>
                    </a:ext>
                  </a:extLst>
                </a:gridCol>
                <a:gridCol w="1109061">
                  <a:extLst>
                    <a:ext uri="{9D8B030D-6E8A-4147-A177-3AD203B41FA5}">
                      <a16:colId xmlns:a16="http://schemas.microsoft.com/office/drawing/2014/main" val="809700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1500" dirty="0" err="1" smtClean="0"/>
                        <a:t>CaMK_IV_activation</a:t>
                      </a:r>
                      <a:endParaRPr lang="de-C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 smtClean="0">
                          <a:effectLst/>
                        </a:rPr>
                        <a:t>Activation of CaMK4</a:t>
                      </a:r>
                      <a:r>
                        <a:rPr lang="en-US" sz="1500" kern="1200" baseline="0" dirty="0" smtClean="0">
                          <a:effectLst/>
                        </a:rPr>
                        <a:t> </a:t>
                      </a:r>
                      <a:r>
                        <a:rPr lang="en-US" sz="1500" kern="1200" dirty="0" smtClean="0">
                          <a:effectLst/>
                        </a:rPr>
                        <a:t>with…</a:t>
                      </a:r>
                      <a:endParaRPr lang="de-C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500" dirty="0" smtClean="0"/>
                        <a:t>CALM1</a:t>
                      </a:r>
                      <a:endParaRPr lang="de-C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500" dirty="0" smtClean="0"/>
                        <a:t>CAMK4</a:t>
                      </a:r>
                      <a:endParaRPr lang="de-C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69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Adenosine_P1_ </a:t>
                      </a:r>
                      <a:r>
                        <a:rPr lang="pt-BR" sz="1500" dirty="0" err="1" smtClean="0"/>
                        <a:t>receptors</a:t>
                      </a:r>
                      <a:endParaRPr lang="de-C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Class of purinergic</a:t>
                      </a:r>
                      <a:r>
                        <a:rPr lang="en-US" sz="1500" baseline="0" dirty="0" smtClean="0"/>
                        <a:t> GPCRs…</a:t>
                      </a:r>
                      <a:endParaRPr lang="de-C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ADORA1</a:t>
                      </a:r>
                      <a:endParaRPr lang="de-C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ADORA2A</a:t>
                      </a:r>
                      <a:endParaRPr lang="de-C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ADORA2B</a:t>
                      </a:r>
                      <a:endParaRPr lang="de-CH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37477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32238" y="1968843"/>
            <a:ext cx="2298357" cy="1696994"/>
          </a:xfrm>
          <a:prstGeom prst="rect">
            <a:avLst/>
          </a:prstGeom>
          <a:noFill/>
          <a:ln w="28575">
            <a:solidFill>
              <a:srgbClr val="DE04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3945924" y="1606378"/>
            <a:ext cx="2174790" cy="2059459"/>
          </a:xfrm>
          <a:prstGeom prst="rect">
            <a:avLst/>
          </a:prstGeom>
          <a:noFill/>
          <a:ln w="28575">
            <a:solidFill>
              <a:srgbClr val="5EBF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tangle 7"/>
          <p:cNvSpPr/>
          <p:nvPr/>
        </p:nvSpPr>
        <p:spPr>
          <a:xfrm>
            <a:off x="6236043" y="1828800"/>
            <a:ext cx="3146854" cy="1837037"/>
          </a:xfrm>
          <a:prstGeom prst="rect">
            <a:avLst/>
          </a:prstGeom>
          <a:noFill/>
          <a:ln w="28575">
            <a:solidFill>
              <a:srgbClr val="715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Box 8"/>
          <p:cNvSpPr txBox="1"/>
          <p:nvPr/>
        </p:nvSpPr>
        <p:spPr>
          <a:xfrm>
            <a:off x="1532238" y="3327283"/>
            <a:ext cx="944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/>
              <a:t>setName</a:t>
            </a:r>
            <a:endParaRPr lang="de-CH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945924" y="3327283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 smtClean="0"/>
              <a:t>desc</a:t>
            </a:r>
            <a:endParaRPr lang="de-CH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236043" y="3327283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genes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92660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839814"/>
              </p:ext>
            </p:extLst>
          </p:nvPr>
        </p:nvGraphicFramePr>
        <p:xfrm>
          <a:off x="2068284" y="3197225"/>
          <a:ext cx="278376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618">
                  <a:extLst>
                    <a:ext uri="{9D8B030D-6E8A-4147-A177-3AD203B41FA5}">
                      <a16:colId xmlns:a16="http://schemas.microsoft.com/office/drawing/2014/main" val="4128770827"/>
                    </a:ext>
                  </a:extLst>
                </a:gridCol>
                <a:gridCol w="1399143">
                  <a:extLst>
                    <a:ext uri="{9D8B030D-6E8A-4147-A177-3AD203B41FA5}">
                      <a16:colId xmlns:a16="http://schemas.microsoft.com/office/drawing/2014/main" val="1704942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b="1" i="1" dirty="0" smtClean="0"/>
                        <a:t>genes </a:t>
                      </a:r>
                      <a:r>
                        <a:rPr lang="en-US" sz="1500" b="1" i="0" dirty="0" smtClean="0"/>
                        <a:t>|</a:t>
                      </a:r>
                      <a:r>
                        <a:rPr lang="en-US" sz="1500" b="1" i="1" dirty="0" smtClean="0"/>
                        <a:t> </a:t>
                      </a:r>
                      <a:r>
                        <a:rPr lang="en-US" sz="1500" b="1" i="1" dirty="0" err="1" smtClean="0"/>
                        <a:t>gini</a:t>
                      </a:r>
                      <a:endParaRPr lang="de-CH" sz="1500" b="1" i="1" dirty="0"/>
                    </a:p>
                  </a:txBody>
                  <a:tcPr>
                    <a:solidFill>
                      <a:srgbClr val="FFFD98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915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500" dirty="0" smtClean="0"/>
                        <a:t>CALM1 | 0.938</a:t>
                      </a:r>
                      <a:endParaRPr lang="de-C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500" dirty="0" smtClean="0"/>
                        <a:t>CAMK4 | 0.837</a:t>
                      </a:r>
                      <a:endParaRPr lang="de-CH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302108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144485" y="3149963"/>
            <a:ext cx="1230087" cy="450760"/>
          </a:xfrm>
          <a:prstGeom prst="ellipse">
            <a:avLst/>
          </a:prstGeom>
          <a:noFill/>
          <a:ln w="38100">
            <a:solidFill>
              <a:srgbClr val="DE04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extBox 5"/>
          <p:cNvSpPr txBox="1"/>
          <p:nvPr/>
        </p:nvSpPr>
        <p:spPr>
          <a:xfrm>
            <a:off x="1374757" y="2442449"/>
            <a:ext cx="281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Alternative</a:t>
            </a:r>
            <a:r>
              <a:rPr lang="en-US" dirty="0" smtClean="0"/>
              <a:t> &lt;</a:t>
            </a:r>
            <a:r>
              <a:rPr lang="en-US" b="1" i="1" dirty="0" smtClean="0"/>
              <a:t>genes</a:t>
            </a:r>
            <a:r>
              <a:rPr lang="en-US" dirty="0" smtClean="0"/>
              <a:t>&gt; </a:t>
            </a:r>
            <a:r>
              <a:rPr lang="en-US" b="1" dirty="0" smtClean="0"/>
              <a:t>header</a:t>
            </a:r>
            <a:endParaRPr lang="de-CH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28246" y="2442449"/>
            <a:ext cx="34072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Genes header and the coefficient type delimited by the pipe symbol specifies presence of coefficients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Accepted coefficient type:</a:t>
            </a:r>
          </a:p>
          <a:p>
            <a:pPr algn="ctr"/>
            <a:r>
              <a:rPr lang="en-US" sz="1600" dirty="0" smtClean="0"/>
              <a:t>{</a:t>
            </a:r>
            <a:r>
              <a:rPr lang="de-CH" sz="1600" b="1" i="1" dirty="0" smtClean="0"/>
              <a:t>CD</a:t>
            </a:r>
            <a:r>
              <a:rPr lang="de-CH" sz="1600" dirty="0" smtClean="0"/>
              <a:t>, </a:t>
            </a:r>
            <a:r>
              <a:rPr lang="de-CH" sz="1600" b="1" i="1" dirty="0" err="1" smtClean="0"/>
              <a:t>logFC</a:t>
            </a:r>
            <a:r>
              <a:rPr lang="de-CH" sz="1600" dirty="0" smtClean="0"/>
              <a:t>, </a:t>
            </a:r>
            <a:r>
              <a:rPr lang="de-CH" sz="1600" b="1" i="1" dirty="0" smtClean="0"/>
              <a:t>SAM</a:t>
            </a:r>
            <a:r>
              <a:rPr lang="de-CH" sz="1600" dirty="0" smtClean="0"/>
              <a:t>, </a:t>
            </a:r>
            <a:r>
              <a:rPr lang="de-CH" sz="1600" b="1" i="1" dirty="0" err="1" smtClean="0"/>
              <a:t>limma</a:t>
            </a:r>
            <a:r>
              <a:rPr lang="de-CH" sz="1600" dirty="0" smtClean="0"/>
              <a:t>, </a:t>
            </a:r>
            <a:r>
              <a:rPr lang="de-CH" sz="1600" b="1" i="1" dirty="0" err="1" smtClean="0"/>
              <a:t>gini</a:t>
            </a:r>
            <a:r>
              <a:rPr lang="en-US" sz="1600" dirty="0" smtClean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Format:</a:t>
            </a:r>
          </a:p>
          <a:p>
            <a:pPr algn="ctr"/>
            <a:r>
              <a:rPr lang="en-US" sz="1600" i="1" dirty="0" smtClean="0"/>
              <a:t>GENE</a:t>
            </a:r>
            <a:r>
              <a:rPr lang="en-US" sz="1600" dirty="0" smtClean="0"/>
              <a:t> | </a:t>
            </a:r>
            <a:r>
              <a:rPr lang="en-US" sz="1600" i="1" dirty="0" smtClean="0"/>
              <a:t>VALUE</a:t>
            </a:r>
          </a:p>
        </p:txBody>
      </p:sp>
      <p:cxnSp>
        <p:nvCxnSpPr>
          <p:cNvPr id="10" name="Straight Arrow Connector 9"/>
          <p:cNvCxnSpPr>
            <a:stCxn id="5" idx="0"/>
            <a:endCxn id="6" idx="2"/>
          </p:cNvCxnSpPr>
          <p:nvPr/>
        </p:nvCxnSpPr>
        <p:spPr>
          <a:xfrm flipV="1">
            <a:off x="2759529" y="2811781"/>
            <a:ext cx="21703" cy="338182"/>
          </a:xfrm>
          <a:prstGeom prst="straightConnector1">
            <a:avLst/>
          </a:prstGeom>
          <a:ln w="19050">
            <a:solidFill>
              <a:srgbClr val="DE04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74757" y="2442449"/>
            <a:ext cx="6960718" cy="1900951"/>
          </a:xfrm>
          <a:prstGeom prst="rect">
            <a:avLst/>
          </a:prstGeom>
          <a:noFill/>
          <a:ln w="19050">
            <a:solidFill>
              <a:srgbClr val="715A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025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274779"/>
              </p:ext>
            </p:extLst>
          </p:nvPr>
        </p:nvGraphicFramePr>
        <p:xfrm>
          <a:off x="528036" y="3694693"/>
          <a:ext cx="840346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3071">
                  <a:extLst>
                    <a:ext uri="{9D8B030D-6E8A-4147-A177-3AD203B41FA5}">
                      <a16:colId xmlns:a16="http://schemas.microsoft.com/office/drawing/2014/main" val="1209433050"/>
                    </a:ext>
                  </a:extLst>
                </a:gridCol>
                <a:gridCol w="2281563">
                  <a:extLst>
                    <a:ext uri="{9D8B030D-6E8A-4147-A177-3AD203B41FA5}">
                      <a16:colId xmlns:a16="http://schemas.microsoft.com/office/drawing/2014/main" val="1004836100"/>
                    </a:ext>
                  </a:extLst>
                </a:gridCol>
                <a:gridCol w="984607">
                  <a:extLst>
                    <a:ext uri="{9D8B030D-6E8A-4147-A177-3AD203B41FA5}">
                      <a16:colId xmlns:a16="http://schemas.microsoft.com/office/drawing/2014/main" val="4275392784"/>
                    </a:ext>
                  </a:extLst>
                </a:gridCol>
                <a:gridCol w="873678">
                  <a:extLst>
                    <a:ext uri="{9D8B030D-6E8A-4147-A177-3AD203B41FA5}">
                      <a16:colId xmlns:a16="http://schemas.microsoft.com/office/drawing/2014/main" val="548758206"/>
                    </a:ext>
                  </a:extLst>
                </a:gridCol>
                <a:gridCol w="981482">
                  <a:extLst>
                    <a:ext uri="{9D8B030D-6E8A-4147-A177-3AD203B41FA5}">
                      <a16:colId xmlns:a16="http://schemas.microsoft.com/office/drawing/2014/main" val="354960633"/>
                    </a:ext>
                  </a:extLst>
                </a:gridCol>
                <a:gridCol w="1109061">
                  <a:extLst>
                    <a:ext uri="{9D8B030D-6E8A-4147-A177-3AD203B41FA5}">
                      <a16:colId xmlns:a16="http://schemas.microsoft.com/office/drawing/2014/main" val="809700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b="1" i="1" dirty="0" err="1" smtClean="0"/>
                        <a:t>setName</a:t>
                      </a:r>
                      <a:endParaRPr lang="de-CH" sz="1500" b="1" i="1" dirty="0"/>
                    </a:p>
                  </a:txBody>
                  <a:tcPr>
                    <a:solidFill>
                      <a:srgbClr val="FFFD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1" dirty="0" err="1" smtClean="0"/>
                        <a:t>desc</a:t>
                      </a:r>
                      <a:endParaRPr lang="de-CH" sz="1500" b="1" i="1" dirty="0"/>
                    </a:p>
                  </a:txBody>
                  <a:tcPr>
                    <a:solidFill>
                      <a:srgbClr val="FFFD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1" dirty="0" smtClean="0"/>
                        <a:t>PMID</a:t>
                      </a:r>
                      <a:endParaRPr lang="de-CH" sz="1500" b="1" i="1" dirty="0"/>
                    </a:p>
                  </a:txBody>
                  <a:tcPr>
                    <a:solidFill>
                      <a:srgbClr val="FFFD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1" dirty="0" smtClean="0"/>
                        <a:t>genes</a:t>
                      </a:r>
                      <a:endParaRPr lang="de-CH" sz="1500" b="1" i="1" dirty="0"/>
                    </a:p>
                  </a:txBody>
                  <a:tcPr>
                    <a:solidFill>
                      <a:srgbClr val="FFFD98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1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500" dirty="0" err="1" smtClean="0"/>
                        <a:t>CaMK_IV_activation</a:t>
                      </a:r>
                      <a:endParaRPr lang="de-C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 smtClean="0">
                          <a:effectLst/>
                        </a:rPr>
                        <a:t>Activation of CaMK4</a:t>
                      </a:r>
                      <a:r>
                        <a:rPr lang="en-US" sz="1500" kern="1200" baseline="0" dirty="0" smtClean="0">
                          <a:effectLst/>
                        </a:rPr>
                        <a:t> </a:t>
                      </a:r>
                      <a:r>
                        <a:rPr lang="en-US" sz="1500" kern="1200" dirty="0" smtClean="0">
                          <a:effectLst/>
                        </a:rPr>
                        <a:t>with…</a:t>
                      </a:r>
                      <a:endParaRPr lang="de-C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11306573</a:t>
                      </a:r>
                      <a:endParaRPr lang="de-C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500" dirty="0" smtClean="0"/>
                        <a:t>CALM1</a:t>
                      </a:r>
                      <a:endParaRPr lang="de-C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500" dirty="0" smtClean="0"/>
                        <a:t>CAMK4</a:t>
                      </a:r>
                      <a:endParaRPr lang="de-C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69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Adenosine_P1_ </a:t>
                      </a:r>
                      <a:r>
                        <a:rPr lang="pt-BR" sz="1500" dirty="0" err="1" smtClean="0"/>
                        <a:t>receptors</a:t>
                      </a:r>
                      <a:endParaRPr lang="de-C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Class of purinergic</a:t>
                      </a:r>
                      <a:r>
                        <a:rPr lang="en-US" sz="1500" baseline="0" dirty="0" smtClean="0"/>
                        <a:t> GPCRs…</a:t>
                      </a:r>
                      <a:endParaRPr lang="de-C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500" dirty="0" smtClean="0"/>
                        <a:t>2096764</a:t>
                      </a:r>
                      <a:endParaRPr lang="de-C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ADORA1</a:t>
                      </a:r>
                      <a:endParaRPr lang="de-C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ADORA2A</a:t>
                      </a:r>
                      <a:endParaRPr lang="de-C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ADORA2B</a:t>
                      </a:r>
                      <a:endParaRPr lang="de-CH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374775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1120463" y="3651159"/>
            <a:ext cx="978794" cy="450760"/>
          </a:xfrm>
          <a:prstGeom prst="ellipse">
            <a:avLst/>
          </a:prstGeom>
          <a:noFill/>
          <a:ln w="38100">
            <a:solidFill>
              <a:srgbClr val="DE04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Oval 7"/>
          <p:cNvSpPr/>
          <p:nvPr/>
        </p:nvSpPr>
        <p:spPr>
          <a:xfrm>
            <a:off x="6038047" y="3651159"/>
            <a:ext cx="729801" cy="450760"/>
          </a:xfrm>
          <a:prstGeom prst="ellipse">
            <a:avLst/>
          </a:prstGeom>
          <a:noFill/>
          <a:ln w="38100">
            <a:solidFill>
              <a:srgbClr val="DE04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Box 8"/>
          <p:cNvSpPr txBox="1"/>
          <p:nvPr/>
        </p:nvSpPr>
        <p:spPr>
          <a:xfrm>
            <a:off x="785050" y="2665927"/>
            <a:ext cx="1682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Required headers</a:t>
            </a:r>
            <a:endParaRPr lang="de-CH" sz="1600" b="1" dirty="0"/>
          </a:p>
        </p:txBody>
      </p:sp>
      <p:cxnSp>
        <p:nvCxnSpPr>
          <p:cNvPr id="11" name="Straight Arrow Connector 10"/>
          <p:cNvCxnSpPr>
            <a:stCxn id="7" idx="0"/>
            <a:endCxn id="9" idx="2"/>
          </p:cNvCxnSpPr>
          <p:nvPr/>
        </p:nvCxnSpPr>
        <p:spPr>
          <a:xfrm flipV="1">
            <a:off x="1609860" y="3004481"/>
            <a:ext cx="16222" cy="646678"/>
          </a:xfrm>
          <a:prstGeom prst="straightConnector1">
            <a:avLst/>
          </a:prstGeom>
          <a:ln w="19050">
            <a:solidFill>
              <a:srgbClr val="DE048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  <a:endCxn id="9" idx="3"/>
          </p:cNvCxnSpPr>
          <p:nvPr/>
        </p:nvCxnSpPr>
        <p:spPr>
          <a:xfrm flipH="1" flipV="1">
            <a:off x="2467114" y="2835204"/>
            <a:ext cx="3935834" cy="815955"/>
          </a:xfrm>
          <a:prstGeom prst="straightConnector1">
            <a:avLst/>
          </a:prstGeom>
          <a:ln w="19050">
            <a:solidFill>
              <a:srgbClr val="DE048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64377" y="2080555"/>
            <a:ext cx="1703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Accepted headers</a:t>
            </a:r>
          </a:p>
          <a:p>
            <a:pPr algn="ctr"/>
            <a:r>
              <a:rPr lang="en-US" sz="1600" dirty="0" smtClean="0"/>
              <a:t>{</a:t>
            </a:r>
            <a:r>
              <a:rPr lang="en-US" sz="1600" b="1" i="1" dirty="0" err="1" smtClean="0"/>
              <a:t>desc</a:t>
            </a:r>
            <a:r>
              <a:rPr lang="en-US" sz="1600" dirty="0" smtClean="0"/>
              <a:t>, </a:t>
            </a:r>
            <a:r>
              <a:rPr lang="en-US" sz="1600" b="1" i="1" dirty="0" err="1" smtClean="0"/>
              <a:t>setId</a:t>
            </a:r>
            <a:r>
              <a:rPr lang="en-US" sz="1600" dirty="0" smtClean="0"/>
              <a:t>, </a:t>
            </a:r>
            <a:r>
              <a:rPr lang="en-US" sz="1600" b="1" i="1" dirty="0" err="1" smtClean="0"/>
              <a:t>xref</a:t>
            </a:r>
            <a:r>
              <a:rPr lang="en-US" sz="1600" dirty="0" smtClean="0"/>
              <a:t>}</a:t>
            </a:r>
            <a:endParaRPr lang="de-CH" sz="16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787722" y="2665330"/>
            <a:ext cx="1388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‘Meta’ header</a:t>
            </a:r>
            <a:endParaRPr lang="de-CH" sz="1600" b="1" dirty="0"/>
          </a:p>
        </p:txBody>
      </p:sp>
      <p:sp>
        <p:nvSpPr>
          <p:cNvPr id="18" name="Oval 17"/>
          <p:cNvSpPr/>
          <p:nvPr/>
        </p:nvSpPr>
        <p:spPr>
          <a:xfrm>
            <a:off x="5104866" y="3651159"/>
            <a:ext cx="729801" cy="450760"/>
          </a:xfrm>
          <a:prstGeom prst="ellipse">
            <a:avLst/>
          </a:prstGeom>
          <a:noFill/>
          <a:ln w="38100">
            <a:solidFill>
              <a:srgbClr val="04E7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0" name="Straight Arrow Connector 19"/>
          <p:cNvCxnSpPr>
            <a:stCxn id="18" idx="0"/>
            <a:endCxn id="17" idx="2"/>
          </p:cNvCxnSpPr>
          <p:nvPr/>
        </p:nvCxnSpPr>
        <p:spPr>
          <a:xfrm flipV="1">
            <a:off x="5469767" y="3003884"/>
            <a:ext cx="12120" cy="647275"/>
          </a:xfrm>
          <a:prstGeom prst="straightConnector1">
            <a:avLst/>
          </a:prstGeom>
          <a:ln w="19050">
            <a:solidFill>
              <a:srgbClr val="04E76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326624" y="3651159"/>
            <a:ext cx="978794" cy="450760"/>
          </a:xfrm>
          <a:prstGeom prst="ellipse">
            <a:avLst/>
          </a:prstGeom>
          <a:noFill/>
          <a:ln w="38100">
            <a:solidFill>
              <a:srgbClr val="5EBF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3" name="Straight Arrow Connector 22"/>
          <p:cNvCxnSpPr>
            <a:stCxn id="21" idx="0"/>
            <a:endCxn id="16" idx="2"/>
          </p:cNvCxnSpPr>
          <p:nvPr/>
        </p:nvCxnSpPr>
        <p:spPr>
          <a:xfrm flipV="1">
            <a:off x="3816021" y="2665330"/>
            <a:ext cx="0" cy="985829"/>
          </a:xfrm>
          <a:prstGeom prst="straightConnector1">
            <a:avLst/>
          </a:prstGeom>
          <a:ln w="19050">
            <a:solidFill>
              <a:srgbClr val="5EBFD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19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496646"/>
              </p:ext>
            </p:extLst>
          </p:nvPr>
        </p:nvGraphicFramePr>
        <p:xfrm>
          <a:off x="528036" y="3694693"/>
          <a:ext cx="840346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3071">
                  <a:extLst>
                    <a:ext uri="{9D8B030D-6E8A-4147-A177-3AD203B41FA5}">
                      <a16:colId xmlns:a16="http://schemas.microsoft.com/office/drawing/2014/main" val="1209433050"/>
                    </a:ext>
                  </a:extLst>
                </a:gridCol>
                <a:gridCol w="2281563">
                  <a:extLst>
                    <a:ext uri="{9D8B030D-6E8A-4147-A177-3AD203B41FA5}">
                      <a16:colId xmlns:a16="http://schemas.microsoft.com/office/drawing/2014/main" val="1004836100"/>
                    </a:ext>
                  </a:extLst>
                </a:gridCol>
                <a:gridCol w="984607">
                  <a:extLst>
                    <a:ext uri="{9D8B030D-6E8A-4147-A177-3AD203B41FA5}">
                      <a16:colId xmlns:a16="http://schemas.microsoft.com/office/drawing/2014/main" val="4275392784"/>
                    </a:ext>
                  </a:extLst>
                </a:gridCol>
                <a:gridCol w="873678">
                  <a:extLst>
                    <a:ext uri="{9D8B030D-6E8A-4147-A177-3AD203B41FA5}">
                      <a16:colId xmlns:a16="http://schemas.microsoft.com/office/drawing/2014/main" val="548758206"/>
                    </a:ext>
                  </a:extLst>
                </a:gridCol>
                <a:gridCol w="981482">
                  <a:extLst>
                    <a:ext uri="{9D8B030D-6E8A-4147-A177-3AD203B41FA5}">
                      <a16:colId xmlns:a16="http://schemas.microsoft.com/office/drawing/2014/main" val="354960633"/>
                    </a:ext>
                  </a:extLst>
                </a:gridCol>
                <a:gridCol w="1109061">
                  <a:extLst>
                    <a:ext uri="{9D8B030D-6E8A-4147-A177-3AD203B41FA5}">
                      <a16:colId xmlns:a16="http://schemas.microsoft.com/office/drawing/2014/main" val="809700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b="1" i="1" dirty="0" err="1" smtClean="0"/>
                        <a:t>setName</a:t>
                      </a:r>
                      <a:endParaRPr lang="de-CH" sz="1500" b="1" i="1" dirty="0"/>
                    </a:p>
                  </a:txBody>
                  <a:tcPr>
                    <a:solidFill>
                      <a:srgbClr val="FFFD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1" dirty="0" err="1" smtClean="0"/>
                        <a:t>desc</a:t>
                      </a:r>
                      <a:endParaRPr lang="de-CH" sz="1500" b="1" i="1" dirty="0"/>
                    </a:p>
                  </a:txBody>
                  <a:tcPr>
                    <a:solidFill>
                      <a:srgbClr val="FFFD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1" dirty="0" smtClean="0"/>
                        <a:t>PMID</a:t>
                      </a:r>
                      <a:endParaRPr lang="de-CH" sz="1500" b="1" i="1" dirty="0"/>
                    </a:p>
                  </a:txBody>
                  <a:tcPr>
                    <a:solidFill>
                      <a:srgbClr val="FFFD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1" dirty="0" smtClean="0"/>
                        <a:t>genes</a:t>
                      </a:r>
                      <a:endParaRPr lang="de-CH" sz="1500" b="1" i="1" dirty="0"/>
                    </a:p>
                  </a:txBody>
                  <a:tcPr>
                    <a:solidFill>
                      <a:srgbClr val="FFFD98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1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500" dirty="0" err="1" smtClean="0"/>
                        <a:t>CaMK_IV_activation</a:t>
                      </a:r>
                      <a:endParaRPr lang="de-C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 smtClean="0">
                          <a:effectLst/>
                        </a:rPr>
                        <a:t>Activation of CaMK4</a:t>
                      </a:r>
                      <a:r>
                        <a:rPr lang="en-US" sz="1500" kern="1200" baseline="0" dirty="0" smtClean="0">
                          <a:effectLst/>
                        </a:rPr>
                        <a:t> </a:t>
                      </a:r>
                      <a:r>
                        <a:rPr lang="en-US" sz="1500" kern="1200" dirty="0" smtClean="0">
                          <a:effectLst/>
                        </a:rPr>
                        <a:t>with…</a:t>
                      </a:r>
                      <a:endParaRPr lang="de-C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11306573</a:t>
                      </a:r>
                      <a:endParaRPr lang="de-C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500" dirty="0" smtClean="0"/>
                        <a:t>CALM1</a:t>
                      </a:r>
                      <a:endParaRPr lang="de-C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500" dirty="0" smtClean="0"/>
                        <a:t>CAMK4</a:t>
                      </a:r>
                      <a:endParaRPr lang="de-C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69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Adenosine_P1_ </a:t>
                      </a:r>
                      <a:r>
                        <a:rPr lang="pt-BR" sz="1500" dirty="0" err="1" smtClean="0"/>
                        <a:t>receptors</a:t>
                      </a:r>
                      <a:endParaRPr lang="de-C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Class of purinergic</a:t>
                      </a:r>
                      <a:r>
                        <a:rPr lang="en-US" sz="1500" baseline="0" dirty="0" smtClean="0"/>
                        <a:t> GPCRs…</a:t>
                      </a:r>
                      <a:endParaRPr lang="de-C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500" dirty="0" smtClean="0"/>
                        <a:t>2096764</a:t>
                      </a:r>
                      <a:endParaRPr lang="de-C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ADORA1</a:t>
                      </a:r>
                      <a:endParaRPr lang="de-C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ADORA2A</a:t>
                      </a:r>
                      <a:endParaRPr lang="de-C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ADORA2B</a:t>
                      </a:r>
                      <a:endParaRPr lang="de-CH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374775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120463" y="3651159"/>
            <a:ext cx="978794" cy="450760"/>
          </a:xfrm>
          <a:prstGeom prst="ellipse">
            <a:avLst/>
          </a:prstGeom>
          <a:noFill/>
          <a:ln w="38100">
            <a:solidFill>
              <a:srgbClr val="DE04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DE048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038047" y="3651159"/>
            <a:ext cx="729801" cy="450760"/>
          </a:xfrm>
          <a:prstGeom prst="ellipse">
            <a:avLst/>
          </a:prstGeom>
          <a:noFill/>
          <a:ln w="38100">
            <a:solidFill>
              <a:srgbClr val="DE04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785050" y="2665927"/>
            <a:ext cx="1682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Required headers</a:t>
            </a:r>
            <a:endParaRPr lang="de-CH" sz="1600" b="1" dirty="0"/>
          </a:p>
        </p:txBody>
      </p:sp>
      <p:cxnSp>
        <p:nvCxnSpPr>
          <p:cNvPr id="8" name="Straight Arrow Connector 7"/>
          <p:cNvCxnSpPr>
            <a:stCxn id="5" idx="0"/>
            <a:endCxn id="7" idx="2"/>
          </p:cNvCxnSpPr>
          <p:nvPr/>
        </p:nvCxnSpPr>
        <p:spPr>
          <a:xfrm flipV="1">
            <a:off x="1609860" y="3004481"/>
            <a:ext cx="16222" cy="646678"/>
          </a:xfrm>
          <a:prstGeom prst="straightConnector1">
            <a:avLst/>
          </a:prstGeom>
          <a:ln w="19050">
            <a:solidFill>
              <a:srgbClr val="DE048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0"/>
            <a:endCxn id="7" idx="3"/>
          </p:cNvCxnSpPr>
          <p:nvPr/>
        </p:nvCxnSpPr>
        <p:spPr>
          <a:xfrm flipH="1" flipV="1">
            <a:off x="2467114" y="2835204"/>
            <a:ext cx="3935834" cy="815955"/>
          </a:xfrm>
          <a:prstGeom prst="straightConnector1">
            <a:avLst/>
          </a:prstGeom>
          <a:ln w="19050">
            <a:solidFill>
              <a:srgbClr val="DE048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64377" y="2080555"/>
            <a:ext cx="1703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Accepted headers</a:t>
            </a:r>
          </a:p>
          <a:p>
            <a:pPr algn="ctr"/>
            <a:r>
              <a:rPr lang="en-US" sz="1600" dirty="0" smtClean="0"/>
              <a:t>{</a:t>
            </a:r>
            <a:r>
              <a:rPr lang="en-US" sz="1600" b="1" i="1" dirty="0" err="1" smtClean="0"/>
              <a:t>desc</a:t>
            </a:r>
            <a:r>
              <a:rPr lang="en-US" sz="1600" dirty="0" smtClean="0"/>
              <a:t>, </a:t>
            </a:r>
            <a:r>
              <a:rPr lang="en-US" sz="1600" b="1" i="1" dirty="0" err="1" smtClean="0"/>
              <a:t>setId</a:t>
            </a:r>
            <a:r>
              <a:rPr lang="en-US" sz="1600" dirty="0" smtClean="0"/>
              <a:t>, </a:t>
            </a:r>
            <a:r>
              <a:rPr lang="en-US" sz="1600" b="1" i="1" dirty="0" err="1" smtClean="0"/>
              <a:t>xref</a:t>
            </a:r>
            <a:r>
              <a:rPr lang="en-US" sz="1600" dirty="0" smtClean="0"/>
              <a:t>}</a:t>
            </a:r>
            <a:endParaRPr lang="de-CH" sz="16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787722" y="2665330"/>
            <a:ext cx="1388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‘Meta’ header</a:t>
            </a:r>
            <a:endParaRPr lang="de-CH" sz="1600" b="1" dirty="0"/>
          </a:p>
        </p:txBody>
      </p:sp>
      <p:sp>
        <p:nvSpPr>
          <p:cNvPr id="12" name="Oval 11"/>
          <p:cNvSpPr/>
          <p:nvPr/>
        </p:nvSpPr>
        <p:spPr>
          <a:xfrm>
            <a:off x="5104866" y="3651159"/>
            <a:ext cx="729801" cy="450760"/>
          </a:xfrm>
          <a:prstGeom prst="ellipse">
            <a:avLst/>
          </a:prstGeom>
          <a:noFill/>
          <a:ln w="38100">
            <a:solidFill>
              <a:srgbClr val="04E7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3" name="Straight Arrow Connector 12"/>
          <p:cNvCxnSpPr>
            <a:stCxn id="12" idx="0"/>
            <a:endCxn id="11" idx="2"/>
          </p:cNvCxnSpPr>
          <p:nvPr/>
        </p:nvCxnSpPr>
        <p:spPr>
          <a:xfrm flipV="1">
            <a:off x="5469767" y="3003884"/>
            <a:ext cx="12120" cy="647275"/>
          </a:xfrm>
          <a:prstGeom prst="straightConnector1">
            <a:avLst/>
          </a:prstGeom>
          <a:ln w="19050">
            <a:solidFill>
              <a:srgbClr val="04E76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326624" y="3651159"/>
            <a:ext cx="978794" cy="450760"/>
          </a:xfrm>
          <a:prstGeom prst="ellipse">
            <a:avLst/>
          </a:prstGeom>
          <a:noFill/>
          <a:ln w="38100">
            <a:solidFill>
              <a:srgbClr val="5EBF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5" name="Straight Arrow Connector 14"/>
          <p:cNvCxnSpPr>
            <a:stCxn id="14" idx="0"/>
            <a:endCxn id="10" idx="2"/>
          </p:cNvCxnSpPr>
          <p:nvPr/>
        </p:nvCxnSpPr>
        <p:spPr>
          <a:xfrm flipV="1">
            <a:off x="3816021" y="2665330"/>
            <a:ext cx="0" cy="985829"/>
          </a:xfrm>
          <a:prstGeom prst="straightConnector1">
            <a:avLst/>
          </a:prstGeom>
          <a:ln w="19050">
            <a:solidFill>
              <a:srgbClr val="5EBFD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915471" y="3450771"/>
            <a:ext cx="1987558" cy="1045029"/>
          </a:xfrm>
          <a:prstGeom prst="rect">
            <a:avLst/>
          </a:prstGeom>
          <a:noFill/>
          <a:ln w="19050">
            <a:solidFill>
              <a:srgbClr val="715A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07984"/>
              </p:ext>
            </p:extLst>
          </p:nvPr>
        </p:nvGraphicFramePr>
        <p:xfrm>
          <a:off x="5481249" y="1332354"/>
          <a:ext cx="278376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618">
                  <a:extLst>
                    <a:ext uri="{9D8B030D-6E8A-4147-A177-3AD203B41FA5}">
                      <a16:colId xmlns:a16="http://schemas.microsoft.com/office/drawing/2014/main" val="4128770827"/>
                    </a:ext>
                  </a:extLst>
                </a:gridCol>
                <a:gridCol w="1399143">
                  <a:extLst>
                    <a:ext uri="{9D8B030D-6E8A-4147-A177-3AD203B41FA5}">
                      <a16:colId xmlns:a16="http://schemas.microsoft.com/office/drawing/2014/main" val="1704942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b="1" i="1" dirty="0" smtClean="0"/>
                        <a:t>genes </a:t>
                      </a:r>
                      <a:r>
                        <a:rPr lang="en-US" sz="1500" b="1" i="0" dirty="0" smtClean="0"/>
                        <a:t>|</a:t>
                      </a:r>
                      <a:r>
                        <a:rPr lang="en-US" sz="1500" b="1" i="1" dirty="0" smtClean="0"/>
                        <a:t> </a:t>
                      </a:r>
                      <a:r>
                        <a:rPr lang="en-US" sz="1500" b="1" i="1" dirty="0" err="1" smtClean="0"/>
                        <a:t>gini</a:t>
                      </a:r>
                      <a:endParaRPr lang="de-CH" sz="1500" b="1" i="1" dirty="0"/>
                    </a:p>
                  </a:txBody>
                  <a:tcPr>
                    <a:solidFill>
                      <a:srgbClr val="FFFD98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915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500" dirty="0" smtClean="0"/>
                        <a:t>CALM1 | 0.938</a:t>
                      </a:r>
                      <a:endParaRPr lang="de-C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500" dirty="0" smtClean="0"/>
                        <a:t>CAMK4 | 0.837</a:t>
                      </a:r>
                      <a:endParaRPr lang="de-CH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302108"/>
                  </a:ext>
                </a:extLst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5557450" y="1285092"/>
            <a:ext cx="1230087" cy="450760"/>
          </a:xfrm>
          <a:prstGeom prst="ellipse">
            <a:avLst/>
          </a:prstGeom>
          <a:noFill/>
          <a:ln w="38100">
            <a:solidFill>
              <a:srgbClr val="DE04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TextBox 18"/>
          <p:cNvSpPr txBox="1"/>
          <p:nvPr/>
        </p:nvSpPr>
        <p:spPr>
          <a:xfrm>
            <a:off x="4787722" y="577578"/>
            <a:ext cx="2531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Alternative</a:t>
            </a:r>
            <a:r>
              <a:rPr lang="en-US" sz="1600" dirty="0" smtClean="0"/>
              <a:t> &lt;</a:t>
            </a:r>
            <a:r>
              <a:rPr lang="en-US" sz="1600" b="1" i="1" dirty="0" smtClean="0"/>
              <a:t>genes</a:t>
            </a:r>
            <a:r>
              <a:rPr lang="en-US" sz="1600" dirty="0" smtClean="0"/>
              <a:t>&gt; </a:t>
            </a:r>
            <a:r>
              <a:rPr lang="en-US" sz="1600" b="1" dirty="0" smtClean="0"/>
              <a:t>header</a:t>
            </a:r>
            <a:endParaRPr lang="de-CH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362983" y="621122"/>
            <a:ext cx="34072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Genes header and the coefficient type delimited by the pipe symbol specifies presence of coefficients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Accepted coefficient types:</a:t>
            </a:r>
          </a:p>
          <a:p>
            <a:pPr algn="ctr"/>
            <a:r>
              <a:rPr lang="en-US" sz="1600" dirty="0" smtClean="0"/>
              <a:t>{</a:t>
            </a:r>
            <a:r>
              <a:rPr lang="en-US" sz="1600" b="1" i="1" dirty="0" err="1" smtClean="0"/>
              <a:t>gini</a:t>
            </a:r>
            <a:r>
              <a:rPr lang="en-US" sz="1600" dirty="0" smtClean="0"/>
              <a:t>, </a:t>
            </a:r>
            <a:r>
              <a:rPr lang="de-CH" sz="1600" b="1" i="1" dirty="0" smtClean="0"/>
              <a:t>CD</a:t>
            </a:r>
            <a:r>
              <a:rPr lang="de-CH" sz="1600" dirty="0" smtClean="0"/>
              <a:t>, </a:t>
            </a:r>
            <a:r>
              <a:rPr lang="de-CH" sz="1600" b="1" i="1" dirty="0" err="1" smtClean="0"/>
              <a:t>logFC</a:t>
            </a:r>
            <a:r>
              <a:rPr lang="de-CH" sz="1600" dirty="0" smtClean="0"/>
              <a:t>, </a:t>
            </a:r>
            <a:r>
              <a:rPr lang="de-CH" sz="1600" b="1" i="1" dirty="0" smtClean="0"/>
              <a:t>SAM</a:t>
            </a:r>
            <a:r>
              <a:rPr lang="de-CH" sz="1600" dirty="0" smtClean="0"/>
              <a:t>, </a:t>
            </a:r>
            <a:r>
              <a:rPr lang="de-CH" sz="1600" b="1" i="1" dirty="0" err="1" smtClean="0"/>
              <a:t>limma</a:t>
            </a:r>
            <a:r>
              <a:rPr lang="en-US" sz="1600" dirty="0" smtClean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Format:</a:t>
            </a:r>
          </a:p>
          <a:p>
            <a:pPr algn="ctr"/>
            <a:r>
              <a:rPr lang="en-US" sz="1600" i="1" dirty="0" smtClean="0"/>
              <a:t>GENE</a:t>
            </a:r>
            <a:r>
              <a:rPr lang="en-US" sz="1600" dirty="0" smtClean="0"/>
              <a:t> | </a:t>
            </a:r>
            <a:r>
              <a:rPr lang="en-US" sz="1600" i="1" dirty="0" smtClean="0"/>
              <a:t>VALUE</a:t>
            </a:r>
          </a:p>
        </p:txBody>
      </p:sp>
      <p:cxnSp>
        <p:nvCxnSpPr>
          <p:cNvPr id="21" name="Straight Arrow Connector 20"/>
          <p:cNvCxnSpPr>
            <a:stCxn id="18" idx="0"/>
            <a:endCxn id="19" idx="2"/>
          </p:cNvCxnSpPr>
          <p:nvPr/>
        </p:nvCxnSpPr>
        <p:spPr>
          <a:xfrm flipH="1" flipV="1">
            <a:off x="6053486" y="916132"/>
            <a:ext cx="119008" cy="368960"/>
          </a:xfrm>
          <a:prstGeom prst="straightConnector1">
            <a:avLst/>
          </a:prstGeom>
          <a:ln w="19050">
            <a:solidFill>
              <a:srgbClr val="DE048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787722" y="577578"/>
            <a:ext cx="6960718" cy="1900951"/>
          </a:xfrm>
          <a:prstGeom prst="rect">
            <a:avLst/>
          </a:prstGeom>
          <a:noFill/>
          <a:ln w="19050">
            <a:solidFill>
              <a:srgbClr val="715A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4" name="Straight Arrow Connector 23"/>
          <p:cNvCxnSpPr>
            <a:stCxn id="16" idx="0"/>
            <a:endCxn id="22" idx="2"/>
          </p:cNvCxnSpPr>
          <p:nvPr/>
        </p:nvCxnSpPr>
        <p:spPr>
          <a:xfrm flipV="1">
            <a:off x="6909250" y="2478529"/>
            <a:ext cx="1358831" cy="972242"/>
          </a:xfrm>
          <a:prstGeom prst="straightConnector1">
            <a:avLst/>
          </a:prstGeom>
          <a:ln w="19050">
            <a:solidFill>
              <a:srgbClr val="715A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414004" y="3606884"/>
            <a:ext cx="2501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Accepted ‘</a:t>
            </a:r>
            <a:r>
              <a:rPr lang="en-US" sz="1600" b="1" dirty="0" smtClean="0"/>
              <a:t>gene formats</a:t>
            </a:r>
            <a:r>
              <a:rPr lang="en-US" sz="1600" dirty="0" smtClean="0"/>
              <a:t>’: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Native gene symbol (</a:t>
            </a:r>
            <a:r>
              <a:rPr lang="en-US" sz="1400" b="1" dirty="0" smtClean="0"/>
              <a:t>0</a:t>
            </a:r>
            <a:r>
              <a:rPr lang="en-US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Native gene ID (</a:t>
            </a:r>
            <a:r>
              <a:rPr lang="en-US" sz="1400" b="1" dirty="0" smtClean="0"/>
              <a:t>1</a:t>
            </a:r>
            <a:r>
              <a:rPr lang="en-US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Humanised</a:t>
            </a:r>
            <a:r>
              <a:rPr lang="en-US" sz="1400" dirty="0" smtClean="0"/>
              <a:t> gene symbol (</a:t>
            </a:r>
            <a:r>
              <a:rPr lang="en-US" sz="1400" b="1" dirty="0" smtClean="0"/>
              <a:t>2</a:t>
            </a:r>
            <a:r>
              <a:rPr lang="en-US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Humanised</a:t>
            </a:r>
            <a:r>
              <a:rPr lang="en-US" sz="1400" dirty="0" smtClean="0"/>
              <a:t> gene ID (</a:t>
            </a:r>
            <a:r>
              <a:rPr lang="en-US" sz="1400" b="1" dirty="0" smtClean="0"/>
              <a:t>3</a:t>
            </a:r>
            <a:r>
              <a:rPr lang="en-US" sz="1400" dirty="0" smtClean="0"/>
              <a:t>)</a:t>
            </a:r>
            <a:endParaRPr lang="de-CH" sz="14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8806543" y="3876539"/>
            <a:ext cx="607461" cy="72811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79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3329" y="2306267"/>
            <a:ext cx="142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E0482"/>
                </a:solidFill>
              </a:rPr>
              <a:t>Gene Symbol</a:t>
            </a:r>
            <a:endParaRPr lang="de-CH" dirty="0">
              <a:solidFill>
                <a:srgbClr val="DE048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75878" y="230626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E0482"/>
                </a:solidFill>
              </a:rPr>
              <a:t>Gene ID</a:t>
            </a:r>
            <a:endParaRPr lang="de-CH" dirty="0">
              <a:solidFill>
                <a:srgbClr val="DE048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3329" y="3789505"/>
            <a:ext cx="142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15AFF"/>
                </a:solidFill>
              </a:rPr>
              <a:t>Gene Symbol</a:t>
            </a:r>
            <a:endParaRPr lang="de-CH" dirty="0">
              <a:solidFill>
                <a:srgbClr val="715A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75878" y="378950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15AFF"/>
                </a:solidFill>
              </a:rPr>
              <a:t>Gene ID</a:t>
            </a:r>
            <a:endParaRPr lang="de-CH" dirty="0">
              <a:solidFill>
                <a:srgbClr val="715AFF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927501" y="2433783"/>
            <a:ext cx="11483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927501" y="2567133"/>
            <a:ext cx="11483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46501" y="2083648"/>
            <a:ext cx="7322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+ tax ID</a:t>
            </a:r>
            <a:endParaRPr lang="de-CH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927501" y="3913333"/>
            <a:ext cx="11483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927501" y="4046683"/>
            <a:ext cx="11483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716" y="2216280"/>
            <a:ext cx="597946" cy="59794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716" y="3675198"/>
            <a:ext cx="597946" cy="59794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342155" y="2306267"/>
            <a:ext cx="807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DE0482"/>
                </a:solidFill>
              </a:rPr>
              <a:t>Native</a:t>
            </a:r>
            <a:endParaRPr lang="de-CH" b="1" dirty="0">
              <a:solidFill>
                <a:srgbClr val="DE048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18264" y="3789505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715AFF"/>
                </a:solidFill>
              </a:rPr>
              <a:t>Humanised</a:t>
            </a:r>
            <a:endParaRPr lang="de-CH" b="1" dirty="0">
              <a:solidFill>
                <a:srgbClr val="715AFF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7506016" y="2675599"/>
            <a:ext cx="0" cy="111390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7601266" y="2669249"/>
            <a:ext cx="0" cy="111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142" y="2942870"/>
            <a:ext cx="597946" cy="59794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601266" y="3596547"/>
            <a:ext cx="7322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+ tax ID</a:t>
            </a:r>
            <a:endParaRPr lang="de-CH" sz="14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441" y="4611909"/>
            <a:ext cx="597946" cy="59794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5" y="4611909"/>
            <a:ext cx="597946" cy="59794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864963" y="5274364"/>
            <a:ext cx="13689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dirty="0" err="1" smtClean="0"/>
              <a:t>GeMS_gene_info</a:t>
            </a:r>
            <a:endParaRPr lang="en-US" sz="1300" b="1" dirty="0" smtClean="0"/>
          </a:p>
          <a:p>
            <a:pPr algn="ctr"/>
            <a:r>
              <a:rPr lang="en-US" sz="1300" i="1" dirty="0" smtClean="0"/>
              <a:t>NCBI: Gene</a:t>
            </a:r>
            <a:endParaRPr lang="de-CH" sz="13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6104393" y="5285769"/>
            <a:ext cx="194296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dirty="0" err="1" smtClean="0"/>
              <a:t>GeMS_homologene_map</a:t>
            </a:r>
            <a:endParaRPr lang="en-US" sz="1300" b="1" dirty="0" smtClean="0"/>
          </a:p>
          <a:p>
            <a:pPr algn="ctr"/>
            <a:r>
              <a:rPr lang="en-US" sz="1300" i="1" dirty="0" smtClean="0"/>
              <a:t>NCBI: </a:t>
            </a:r>
            <a:r>
              <a:rPr lang="en-US" sz="1300" i="1" dirty="0" err="1" smtClean="0"/>
              <a:t>HomoloGene</a:t>
            </a:r>
            <a:endParaRPr lang="de-CH" sz="1300" i="1" dirty="0"/>
          </a:p>
        </p:txBody>
      </p:sp>
    </p:spTree>
    <p:extLst>
      <p:ext uri="{BB962C8B-B14F-4D97-AF65-F5344CB8AC3E}">
        <p14:creationId xmlns:p14="http://schemas.microsoft.com/office/powerpoint/2010/main" val="75241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6059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COMPATIBLERD03" val="RXP"/>
  <p:tag name="VARPPTTYPE" val="RXP"/>
  <p:tag name="VARPPTSLIDEFORMAT" val="RXP"/>
  <p:tag name="VARSAVEMESSAGETIMESTAMP" val="RXP07.12.20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Widescreen</PresentationFormat>
  <Paragraphs>100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Kang, Albert {PNBE~Basel}</dc:creator>
  <cp:lastModifiedBy>Kang, Albert {PNBE~Basel}</cp:lastModifiedBy>
  <cp:revision>29</cp:revision>
  <dcterms:created xsi:type="dcterms:W3CDTF">2018-12-04T09:26:07Z</dcterms:created>
  <dcterms:modified xsi:type="dcterms:W3CDTF">2019-01-07T18:33:00Z</dcterms:modified>
</cp:coreProperties>
</file>