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850" y="6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bedapudi-harika6/steganography-we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74750"/>
            <a:ext cx="12192000" cy="1041400"/>
          </a:xfrm>
        </p:spPr>
        <p:txBody>
          <a:bodyPr>
            <a:normAutofit/>
          </a:bodyPr>
          <a:lstStyle/>
          <a:p>
            <a:pPr algn="ctr">
              <a:lnSpc>
                <a:spcPct val="150000"/>
              </a:lnSpc>
            </a:pPr>
            <a:r>
              <a:rPr lang="en-US" sz="3000" b="1" dirty="0">
                <a:solidFill>
                  <a:schemeClr val="accent1"/>
                </a:solidFill>
                <a:latin typeface="Arial" panose="020B0604020202020204" pitchFamily="34" charset="0"/>
                <a:cs typeface="Arial" panose="020B0604020202020204" pitchFamily="34" charset="0"/>
              </a:rPr>
              <a:t>SECURE DATA HIDING IN IMAGES USING STEGANOGRAPHY</a:t>
            </a:r>
            <a:endParaRPr lang="en-US" sz="3000"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1887855" y="3801110"/>
            <a:ext cx="8298180" cy="2064385"/>
          </a:xfrm>
          <a:prstGeom prst="rect">
            <a:avLst/>
          </a:prstGeom>
          <a:noFill/>
        </p:spPr>
        <p:txBody>
          <a:bodyPr wrap="square" lIns="91440" tIns="45720" rIns="91440" bIns="45720" rtlCol="0" anchor="t">
            <a:no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IN" altLang="en-US" sz="2000" b="1" dirty="0">
                <a:solidFill>
                  <a:schemeClr val="accent1">
                    <a:lumMod val="75000"/>
                  </a:schemeClr>
                </a:solidFill>
                <a:latin typeface="Arial" panose="020B0604020202020204" pitchFamily="34" charset="0"/>
                <a:cs typeface="Arial" panose="020B0604020202020204" pitchFamily="34" charset="0"/>
              </a:rPr>
              <a:t> </a:t>
            </a:r>
            <a:r>
              <a:rPr lang="en-IN" altLang="en-US" sz="2000" b="1" dirty="0">
                <a:solidFill>
                  <a:schemeClr val="bg1"/>
                </a:solidFill>
                <a:latin typeface="Arial" panose="020B0604020202020204" pitchFamily="34" charset="0"/>
                <a:cs typeface="Arial" panose="020B0604020202020204" pitchFamily="34" charset="0"/>
                <a:sym typeface="+mn-ea"/>
              </a:rPr>
              <a:t>Bedapudi Harika</a:t>
            </a:r>
            <a:endParaRPr lang="en-US" sz="2000" b="1" dirty="0">
              <a:solidFill>
                <a:schemeClr val="bg1"/>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Student Name: </a:t>
            </a:r>
            <a:r>
              <a:rPr lang="en-IN" altLang="en-US" sz="2000" b="1" dirty="0">
                <a:solidFill>
                  <a:schemeClr val="bg1"/>
                </a:solidFill>
                <a:latin typeface="Arial" panose="020B0604020202020204" pitchFamily="34" charset="0"/>
                <a:cs typeface="Arial" panose="020B0604020202020204" pitchFamily="34" charset="0"/>
              </a:rPr>
              <a:t>Bedapudi Harika</a:t>
            </a:r>
            <a:endParaRPr lang="en-US" sz="2000" b="1" dirty="0">
              <a:solidFill>
                <a:schemeClr val="bg1"/>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College Name &amp; Department: </a:t>
            </a:r>
            <a:r>
              <a:rPr lang="en-US" sz="2000" b="1" dirty="0" err="1">
                <a:solidFill>
                  <a:schemeClr val="bg1"/>
                </a:solidFill>
                <a:latin typeface="Arial" panose="020B0604020202020204"/>
                <a:cs typeface="Arial" panose="020B0604020202020204"/>
              </a:rPr>
              <a:t>Vignan’s</a:t>
            </a:r>
            <a:r>
              <a:rPr lang="en-US" sz="2000" b="1" dirty="0">
                <a:solidFill>
                  <a:schemeClr val="bg1"/>
                </a:solidFill>
                <a:latin typeface="Arial" panose="020B0604020202020204"/>
                <a:cs typeface="Arial" panose="020B0604020202020204"/>
              </a:rPr>
              <a:t> Institute of Engineering for Women, Computer Science and Engineering(CSE)</a:t>
            </a:r>
            <a:endParaRPr lang="en-US" sz="2000" b="1" dirty="0">
              <a:solidFill>
                <a:schemeClr val="bg1"/>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lang="en-IN" b="1" dirty="0">
                <a:latin typeface="Calibri" panose="020F0502020204030204" pitchFamily="34" charset="0"/>
                <a:ea typeface="Calibri" panose="020F0502020204030204" pitchFamily="34" charset="0"/>
                <a:cs typeface="Calibri" panose="020F0502020204030204" pitchFamily="34" charset="0"/>
              </a:rPr>
              <a:t>Implement stronger encryption for additional security</a:t>
            </a:r>
            <a:endParaRPr lang="en-IN"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b="1" dirty="0">
                <a:latin typeface="Calibri" panose="020F0502020204030204" pitchFamily="34" charset="0"/>
                <a:ea typeface="Calibri" panose="020F0502020204030204" pitchFamily="34" charset="0"/>
                <a:cs typeface="Calibri" panose="020F0502020204030204" pitchFamily="34" charset="0"/>
              </a:rPr>
              <a:t>Develop a mobile application for easy access</a:t>
            </a:r>
            <a:endParaRPr lang="en-IN"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b="1" dirty="0">
                <a:latin typeface="Calibri" panose="020F0502020204030204" pitchFamily="34" charset="0"/>
                <a:ea typeface="Calibri" panose="020F0502020204030204" pitchFamily="34" charset="0"/>
                <a:cs typeface="Calibri" panose="020F0502020204030204" pitchFamily="34" charset="0"/>
              </a:rPr>
              <a:t>Deploy the project on a cloud-based platform for wider use</a:t>
            </a:r>
            <a:endParaRPr lang="en-IN"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b="1" dirty="0">
                <a:latin typeface="Calibri" panose="020F0502020204030204" pitchFamily="34" charset="0"/>
                <a:ea typeface="Calibri" panose="020F0502020204030204" pitchFamily="34" charset="0"/>
                <a:cs typeface="Calibri" panose="020F0502020204030204" pitchFamily="34" charset="0"/>
              </a:rPr>
              <a:t>Support for other media formats like audio &amp; video steganography</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94704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452403" y="1237632"/>
            <a:ext cx="11029615" cy="4673324"/>
          </a:xfrm>
        </p:spPr>
        <p:txBody>
          <a:bodyPr/>
          <a:lstStyle/>
          <a:p>
            <a:r>
              <a:rPr lang="en-US" dirty="0"/>
              <a:t>Traditional data transmission methods are prone to interception and unauthorized access, making sensitive information vulnerable. </a:t>
            </a:r>
            <a:endParaRPr lang="en-US" dirty="0"/>
          </a:p>
          <a:p>
            <a:r>
              <a:rPr lang="en-US" dirty="0"/>
              <a:t>This project enhances data security using image-based steganography, which embeds secret messages within digital images. </a:t>
            </a:r>
            <a:endParaRPr lang="en-US" dirty="0"/>
          </a:p>
          <a:p>
            <a:r>
              <a:rPr lang="en-US" dirty="0"/>
              <a:t>The hidden data remains undetectable to the human eye, ensuring secure communication. </a:t>
            </a:r>
            <a:endParaRPr lang="en-US" dirty="0"/>
          </a:p>
          <a:p>
            <a:r>
              <a:rPr lang="en-US" dirty="0"/>
              <a:t>This method provides a reliable way to protect confidential information during transmission.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889819"/>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658762" y="1533832"/>
            <a:ext cx="11029616" cy="4434349"/>
          </a:xfrm>
        </p:spPr>
        <p:txBody>
          <a:bodyPr vert="horz" lIns="91440" tIns="45720" rIns="91440" bIns="45720" rtlCol="0" anchor="ctr">
            <a:noAutofit/>
          </a:bodyPr>
          <a:lstStyle/>
          <a:p>
            <a:r>
              <a:rPr lang="en-IN" dirty="0"/>
              <a:t> </a:t>
            </a:r>
            <a:r>
              <a:rPr lang="en-IN" b="1" dirty="0"/>
              <a:t>Programming Language:</a:t>
            </a:r>
            <a:r>
              <a:rPr lang="en-IN" dirty="0"/>
              <a:t> Python</a:t>
            </a:r>
            <a:endParaRPr lang="en-IN" dirty="0"/>
          </a:p>
          <a:p>
            <a:r>
              <a:rPr lang="en-IN" dirty="0"/>
              <a:t> </a:t>
            </a:r>
            <a:r>
              <a:rPr lang="en-IN" b="1" dirty="0"/>
              <a:t>Frameworks &amp; Libraries:</a:t>
            </a:r>
            <a:r>
              <a:rPr lang="en-IN" dirty="0"/>
              <a:t> Flask, React.js, PIL (Pillow), </a:t>
            </a:r>
            <a:r>
              <a:rPr lang="en-IN" dirty="0" err="1"/>
              <a:t>Stegano</a:t>
            </a:r>
            <a:endParaRPr lang="en-IN" dirty="0"/>
          </a:p>
          <a:p>
            <a:r>
              <a:rPr lang="en-IN" dirty="0"/>
              <a:t> </a:t>
            </a:r>
            <a:r>
              <a:rPr lang="en-IN" b="1" dirty="0"/>
              <a:t>Tools:</a:t>
            </a:r>
            <a:r>
              <a:rPr lang="en-IN" dirty="0"/>
              <a:t> VS Code, GitHub</a:t>
            </a:r>
            <a:endParaRPr lang="en-IN" dirty="0"/>
          </a:p>
          <a:p>
            <a:r>
              <a:rPr lang="en-IN" dirty="0"/>
              <a:t> </a:t>
            </a:r>
            <a:r>
              <a:rPr lang="en-IN" b="1" dirty="0"/>
              <a:t>Hosting:</a:t>
            </a:r>
            <a:r>
              <a:rPr lang="en-IN" dirty="0"/>
              <a:t> Localhost (Flask backend &amp; React frontend)</a:t>
            </a:r>
            <a:endParaRPr lang="en-IN" dirty="0"/>
          </a:p>
          <a:p>
            <a:r>
              <a:rPr lang="en-US" b="1" dirty="0"/>
              <a:t>Platforms:</a:t>
            </a:r>
            <a:r>
              <a:rPr lang="en-US" dirty="0"/>
              <a:t> Can be used for secure communication in messaging apps, confidential data transfer in corporate environments, and secure document sharing in government and defense sectors.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2" y="1302025"/>
            <a:ext cx="11029615" cy="5462569"/>
          </a:xfrm>
        </p:spPr>
        <p:txBody>
          <a:bodyPr>
            <a:norm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Invisible Yet Secure </a:t>
            </a:r>
            <a:r>
              <a:rPr lang="en-IN" sz="2000" dirty="0">
                <a:latin typeface="Calibri" panose="020F0502020204030204" pitchFamily="34" charset="0"/>
                <a:ea typeface="Calibri" panose="020F0502020204030204" pitchFamily="34" charset="0"/>
                <a:cs typeface="Calibri" panose="020F0502020204030204" pitchFamily="34" charset="0"/>
              </a:rPr>
              <a:t> – The hidden message is seamlessly embedded into an image without altering its visual appearance, making it undetectable to the human eye.</a:t>
            </a: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b="1" dirty="0">
                <a:latin typeface="Calibri" panose="020F0502020204030204" pitchFamily="34" charset="0"/>
                <a:ea typeface="Calibri" panose="020F0502020204030204" pitchFamily="34" charset="0"/>
                <a:cs typeface="Calibri" panose="020F0502020204030204" pitchFamily="34" charset="0"/>
              </a:rPr>
              <a:t>Dual Functionality </a:t>
            </a:r>
            <a:r>
              <a:rPr lang="en-IN" sz="2000" dirty="0">
                <a:latin typeface="Calibri" panose="020F0502020204030204" pitchFamily="34" charset="0"/>
                <a:ea typeface="Calibri" panose="020F0502020204030204" pitchFamily="34" charset="0"/>
                <a:cs typeface="Calibri" panose="020F0502020204030204" pitchFamily="34" charset="0"/>
              </a:rPr>
              <a:t> – The project supports both </a:t>
            </a:r>
            <a:r>
              <a:rPr lang="en-IN" sz="2000" b="1" dirty="0">
                <a:latin typeface="Calibri" panose="020F0502020204030204" pitchFamily="34" charset="0"/>
                <a:ea typeface="Calibri" panose="020F0502020204030204" pitchFamily="34" charset="0"/>
                <a:cs typeface="Calibri" panose="020F0502020204030204" pitchFamily="34" charset="0"/>
              </a:rPr>
              <a:t>encoding</a:t>
            </a:r>
            <a:r>
              <a:rPr lang="en-IN" sz="2000" dirty="0">
                <a:latin typeface="Calibri" panose="020F0502020204030204" pitchFamily="34" charset="0"/>
                <a:ea typeface="Calibri" panose="020F0502020204030204" pitchFamily="34" charset="0"/>
                <a:cs typeface="Calibri" panose="020F0502020204030204" pitchFamily="34" charset="0"/>
              </a:rPr>
              <a:t> (hiding text inside images) and </a:t>
            </a:r>
            <a:r>
              <a:rPr lang="en-IN" sz="2000" b="1" dirty="0">
                <a:latin typeface="Calibri" panose="020F0502020204030204" pitchFamily="34" charset="0"/>
                <a:ea typeface="Calibri" panose="020F0502020204030204" pitchFamily="34" charset="0"/>
                <a:cs typeface="Calibri" panose="020F0502020204030204" pitchFamily="34" charset="0"/>
              </a:rPr>
              <a:t>decoding</a:t>
            </a:r>
            <a:r>
              <a:rPr lang="en-IN" sz="2000" dirty="0">
                <a:latin typeface="Calibri" panose="020F0502020204030204" pitchFamily="34" charset="0"/>
                <a:ea typeface="Calibri" panose="020F0502020204030204" pitchFamily="34" charset="0"/>
                <a:cs typeface="Calibri" panose="020F0502020204030204" pitchFamily="34" charset="0"/>
              </a:rPr>
              <a:t> (extracting hidden messages), ensuring a complete steganography solution.</a:t>
            </a: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b="1" dirty="0">
                <a:latin typeface="Calibri" panose="020F0502020204030204" pitchFamily="34" charset="0"/>
                <a:ea typeface="Calibri" panose="020F0502020204030204" pitchFamily="34" charset="0"/>
                <a:cs typeface="Calibri" panose="020F0502020204030204" pitchFamily="34" charset="0"/>
              </a:rPr>
              <a:t>User-Friendly Interface </a:t>
            </a:r>
            <a:r>
              <a:rPr lang="en-IN" sz="2000" dirty="0">
                <a:latin typeface="Calibri" panose="020F0502020204030204" pitchFamily="34" charset="0"/>
                <a:ea typeface="Calibri" panose="020F0502020204030204" pitchFamily="34" charset="0"/>
                <a:cs typeface="Calibri" panose="020F0502020204030204" pitchFamily="34" charset="0"/>
              </a:rPr>
              <a:t> – Built with </a:t>
            </a:r>
            <a:r>
              <a:rPr lang="en-IN" sz="2000" b="1" dirty="0">
                <a:latin typeface="Calibri" panose="020F0502020204030204" pitchFamily="34" charset="0"/>
                <a:ea typeface="Calibri" panose="020F0502020204030204" pitchFamily="34" charset="0"/>
                <a:cs typeface="Calibri" panose="020F0502020204030204" pitchFamily="34" charset="0"/>
              </a:rPr>
              <a:t>React.js</a:t>
            </a:r>
            <a:r>
              <a:rPr lang="en-IN" sz="2000" dirty="0">
                <a:latin typeface="Calibri" panose="020F0502020204030204" pitchFamily="34" charset="0"/>
                <a:ea typeface="Calibri" panose="020F0502020204030204" pitchFamily="34" charset="0"/>
                <a:cs typeface="Calibri" panose="020F0502020204030204" pitchFamily="34" charset="0"/>
              </a:rPr>
              <a:t>, providing an interactive and easy-to-use frontend for smooth user experience.</a:t>
            </a: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b="1" dirty="0">
                <a:latin typeface="Calibri" panose="020F0502020204030204" pitchFamily="34" charset="0"/>
                <a:ea typeface="Calibri" panose="020F0502020204030204" pitchFamily="34" charset="0"/>
                <a:cs typeface="Calibri" panose="020F0502020204030204" pitchFamily="34" charset="0"/>
              </a:rPr>
              <a:t>Future Scalability </a:t>
            </a:r>
            <a:r>
              <a:rPr lang="en-IN" sz="2000" dirty="0">
                <a:latin typeface="Calibri" panose="020F0502020204030204" pitchFamily="34" charset="0"/>
                <a:ea typeface="Calibri" panose="020F0502020204030204" pitchFamily="34" charset="0"/>
                <a:cs typeface="Calibri" panose="020F0502020204030204" pitchFamily="34" charset="0"/>
              </a:rPr>
              <a:t> – Can be extended to support </a:t>
            </a:r>
            <a:r>
              <a:rPr lang="en-IN" sz="2000" b="1" dirty="0">
                <a:latin typeface="Calibri" panose="020F0502020204030204" pitchFamily="34" charset="0"/>
                <a:ea typeface="Calibri" panose="020F0502020204030204" pitchFamily="34" charset="0"/>
                <a:cs typeface="Calibri" panose="020F0502020204030204" pitchFamily="34" charset="0"/>
              </a:rPr>
              <a:t>audio and video steganography</a:t>
            </a:r>
            <a:r>
              <a:rPr lang="en-IN" sz="2000" dirty="0">
                <a:latin typeface="Calibri" panose="020F0502020204030204" pitchFamily="34" charset="0"/>
                <a:ea typeface="Calibri" panose="020F0502020204030204" pitchFamily="34" charset="0"/>
                <a:cs typeface="Calibri" panose="020F0502020204030204" pitchFamily="34" charset="0"/>
              </a:rPr>
              <a:t>, enhancing security for multimedia data transmission.</a:t>
            </a: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b="1" dirty="0">
                <a:latin typeface="Calibri" panose="020F0502020204030204" pitchFamily="34" charset="0"/>
                <a:ea typeface="Calibri" panose="020F0502020204030204" pitchFamily="34" charset="0"/>
                <a:cs typeface="Calibri" panose="020F0502020204030204" pitchFamily="34" charset="0"/>
              </a:rPr>
              <a:t>Cross-Platform Compatibility </a:t>
            </a:r>
            <a:r>
              <a:rPr lang="en-IN" sz="2000" dirty="0">
                <a:latin typeface="Calibri" panose="020F0502020204030204" pitchFamily="34" charset="0"/>
                <a:ea typeface="Calibri" panose="020F0502020204030204" pitchFamily="34" charset="0"/>
                <a:cs typeface="Calibri" panose="020F0502020204030204" pitchFamily="34" charset="0"/>
              </a:rPr>
              <a:t> – Works on </a:t>
            </a:r>
            <a:r>
              <a:rPr lang="en-IN" sz="2000" b="1" dirty="0">
                <a:latin typeface="Calibri" panose="020F0502020204030204" pitchFamily="34" charset="0"/>
                <a:ea typeface="Calibri" panose="020F0502020204030204" pitchFamily="34" charset="0"/>
                <a:cs typeface="Calibri" panose="020F0502020204030204" pitchFamily="34" charset="0"/>
              </a:rPr>
              <a:t>Windows, macOS, and Linux</a:t>
            </a:r>
            <a:r>
              <a:rPr lang="en-IN" sz="2000" dirty="0">
                <a:latin typeface="Calibri" panose="020F0502020204030204" pitchFamily="34" charset="0"/>
                <a:ea typeface="Calibri" panose="020F0502020204030204" pitchFamily="34" charset="0"/>
                <a:cs typeface="Calibri" panose="020F0502020204030204" pitchFamily="34" charset="0"/>
              </a:rPr>
              <a:t>, making it accessible across different environments.</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b="1"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r>
              <a:rPr lang="en-US" b="1" dirty="0"/>
              <a:t>Cybersecurity Professionals</a:t>
            </a:r>
            <a:r>
              <a:rPr lang="en-US" dirty="0"/>
              <a:t> – Can use steganography for secure data transmission and encryption research.</a:t>
            </a:r>
            <a:endParaRPr lang="en-US" dirty="0"/>
          </a:p>
          <a:p>
            <a:r>
              <a:rPr lang="en-US" b="1" dirty="0"/>
              <a:t>Journalists &amp; Whistleblowers</a:t>
            </a:r>
            <a:r>
              <a:rPr lang="en-US" dirty="0"/>
              <a:t> – Helps in safely sharing confidential information without detection.</a:t>
            </a:r>
            <a:endParaRPr lang="en-US" dirty="0"/>
          </a:p>
          <a:p>
            <a:r>
              <a:rPr lang="en-US" b="1" dirty="0"/>
              <a:t>Government &amp; Military Communications</a:t>
            </a:r>
            <a:r>
              <a:rPr lang="en-US" dirty="0"/>
              <a:t> – Ensures secure and covert exchange of classified data.</a:t>
            </a:r>
            <a:endParaRPr lang="en-US" dirty="0"/>
          </a:p>
          <a:p>
            <a:r>
              <a:rPr lang="en-US" b="1" dirty="0"/>
              <a:t>Businesses &amp; Corporations</a:t>
            </a:r>
            <a:r>
              <a:rPr lang="en-US" dirty="0"/>
              <a:t> – Protects sensitive documents and internal communications from cyber threats.</a:t>
            </a:r>
            <a:endParaRPr lang="en-US" dirty="0"/>
          </a:p>
          <a:p>
            <a:r>
              <a:rPr lang="en-US" b="1" dirty="0"/>
              <a:t>General Users Needing Privacy</a:t>
            </a:r>
            <a:r>
              <a:rPr lang="en-US" dirty="0"/>
              <a:t> – Ideal for anyone who wants to send hidden messages securely over digital platforms.</a:t>
            </a:r>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16" name="Content Placeholder 15" descr="Screenshot 2025-02-24 161140"/>
          <p:cNvPicPr>
            <a:picLocks noChangeAspect="1"/>
          </p:cNvPicPr>
          <p:nvPr>
            <p:ph idx="1"/>
          </p:nvPr>
        </p:nvPicPr>
        <p:blipFill>
          <a:blip r:embed="rId1"/>
          <a:stretch>
            <a:fillRect/>
          </a:stretch>
        </p:blipFill>
        <p:spPr>
          <a:xfrm>
            <a:off x="6508115" y="628015"/>
            <a:ext cx="5102860" cy="2870200"/>
          </a:xfrm>
          <a:prstGeom prst="rect">
            <a:avLst/>
          </a:prstGeom>
        </p:spPr>
      </p:pic>
      <p:pic>
        <p:nvPicPr>
          <p:cNvPr id="18" name="Picture 17" descr="Screenshot 2025-02-24 160834"/>
          <p:cNvPicPr>
            <a:picLocks noChangeAspect="1"/>
          </p:cNvPicPr>
          <p:nvPr/>
        </p:nvPicPr>
        <p:blipFill>
          <a:blip r:embed="rId2"/>
          <a:stretch>
            <a:fillRect/>
          </a:stretch>
        </p:blipFill>
        <p:spPr>
          <a:xfrm>
            <a:off x="6401435" y="3498215"/>
            <a:ext cx="5316220" cy="2767330"/>
          </a:xfrm>
          <a:prstGeom prst="rect">
            <a:avLst/>
          </a:prstGeom>
        </p:spPr>
      </p:pic>
      <p:pic>
        <p:nvPicPr>
          <p:cNvPr id="19" name="Picture 18" descr="Screenshot 2025-02-25 132244"/>
          <p:cNvPicPr>
            <a:picLocks noChangeAspect="1"/>
          </p:cNvPicPr>
          <p:nvPr/>
        </p:nvPicPr>
        <p:blipFill>
          <a:blip r:embed="rId3"/>
          <a:stretch>
            <a:fillRect/>
          </a:stretch>
        </p:blipFill>
        <p:spPr>
          <a:xfrm>
            <a:off x="909320" y="1232535"/>
            <a:ext cx="5269230" cy="53727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a:xfrm>
            <a:off x="581193" y="1302026"/>
            <a:ext cx="10539092" cy="4673324"/>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This </a:t>
            </a:r>
            <a:r>
              <a:rPr lang="en-US" b="1" dirty="0">
                <a:latin typeface="Calibri" panose="020F0502020204030204" pitchFamily="34" charset="0"/>
                <a:ea typeface="Calibri" panose="020F0502020204030204" pitchFamily="34" charset="0"/>
                <a:cs typeface="Calibri" panose="020F0502020204030204" pitchFamily="34" charset="0"/>
              </a:rPr>
              <a:t>Steganography App</a:t>
            </a:r>
            <a:r>
              <a:rPr lang="en-US" dirty="0">
                <a:latin typeface="Calibri" panose="020F0502020204030204" pitchFamily="34" charset="0"/>
                <a:ea typeface="Calibri" panose="020F0502020204030204" pitchFamily="34" charset="0"/>
                <a:cs typeface="Calibri" panose="020F0502020204030204" pitchFamily="34" charset="0"/>
              </a:rPr>
              <a:t> demonstrates how digital images can be used for secure communication by embedding hidden messages. The project successfully encodes and decodes text messages within images while maintaining their visual integrity. This approach enhances security in sensitive communications. </a:t>
            </a:r>
            <a:r>
              <a:rPr lang="en-US" dirty="0"/>
              <a:t>By integrating </a:t>
            </a:r>
            <a:r>
              <a:rPr lang="en-US" b="1" dirty="0"/>
              <a:t>Flask for backend processing</a:t>
            </a:r>
            <a:r>
              <a:rPr lang="en-US" dirty="0"/>
              <a:t> and </a:t>
            </a:r>
            <a:r>
              <a:rPr lang="en-US" b="1" dirty="0"/>
              <a:t>React.js for a user-friendly interface</a:t>
            </a:r>
            <a:r>
              <a:rPr lang="en-US" dirty="0"/>
              <a:t>, the system ensures </a:t>
            </a:r>
            <a:r>
              <a:rPr lang="en-US" b="1" dirty="0"/>
              <a:t>seamless and efficient message concealment and retrieval</a:t>
            </a:r>
            <a:r>
              <a:rPr lang="en-US" dirty="0"/>
              <a:t>. This approach significantly enhances </a:t>
            </a:r>
            <a:r>
              <a:rPr lang="en-US" b="1" dirty="0"/>
              <a:t>data security</a:t>
            </a:r>
            <a:r>
              <a:rPr lang="en-US" dirty="0"/>
              <a:t>, making it useful for </a:t>
            </a:r>
            <a:r>
              <a:rPr lang="en-US" b="1" dirty="0"/>
              <a:t>private communications, corporate confidentiality, and government security applications</a:t>
            </a:r>
            <a:r>
              <a:rPr lang="en-US" dirty="0"/>
              <a: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solidFill>
                  <a:schemeClr val="accent1">
                    <a:lumMod val="75000"/>
                  </a:schemeClr>
                </a:solidFill>
                <a:sym typeface="+mn-ea"/>
                <a:hlinkClick r:id="rId1" action="ppaction://hlinkfile"/>
              </a:rPr>
              <a:t>https://github.com/bedapudi-harika6/steganography-web</a:t>
            </a:r>
            <a:r>
              <a:rPr lang="en-IN" altLang="en-US" dirty="0">
                <a:solidFill>
                  <a:schemeClr val="accent1">
                    <a:lumMod val="75000"/>
                  </a:schemeClr>
                </a:solidFill>
                <a:sym typeface="+mn-ea"/>
                <a:hlinkClick r:id="rId1" action="ppaction://hlinkfile"/>
              </a:rPr>
              <a:t>.git</a:t>
            </a:r>
            <a:endParaRPr lang="en-IN" altLang="en-US" dirty="0">
              <a:solidFill>
                <a:schemeClr val="accent1">
                  <a:lumMod val="75000"/>
                </a:schemeClr>
              </a:solidFill>
            </a:endParaRPr>
          </a:p>
          <a:p>
            <a:pPr marL="0" indent="0">
              <a:buNone/>
            </a:pPr>
            <a:endParaRPr lang="en-IN" altLang="en-US" dirty="0">
              <a:solidFill>
                <a:schemeClr val="accent1">
                  <a:lumMod val="75000"/>
                </a:schemeClr>
              </a:solidFill>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DD71778-17EE-4151-88AE-C8F4E8043BD9}">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3330</Words>
  <Application>WPS Presentation</Application>
  <PresentationFormat>Widescreen</PresentationFormat>
  <Paragraphs>76</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 Light</vt:lpstr>
      <vt:lpstr>Calibri</vt:lpstr>
      <vt:lpstr>Microsoft YaHei</vt:lpstr>
      <vt:lpstr>Arial Unicode MS</vt:lpstr>
      <vt:lpstr>Franklin Gothic Demi</vt:lpstr>
      <vt:lpstr>Franklin Gothic Book</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Padma Adabala</cp:lastModifiedBy>
  <cp:revision>27</cp:revision>
  <dcterms:created xsi:type="dcterms:W3CDTF">2021-05-26T16:50:00Z</dcterms:created>
  <dcterms:modified xsi:type="dcterms:W3CDTF">2025-02-25T07:57:05Z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8B03993D0C7A4C4C856C841BCFEB9834_13</vt:lpwstr>
  </property>
  <property fmtid="{D5CDD505-2E9C-101B-9397-08002B2CF9AE}" pid="4" name="KSOProductBuildVer">
    <vt:lpwstr>1033-12.2.0.19805</vt:lpwstr>
  </property>
</Properties>
</file>