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sldIdLst>
    <p:sldId id="256" r:id="rId2"/>
    <p:sldId id="257" r:id="rId3"/>
    <p:sldId id="306" r:id="rId4"/>
    <p:sldId id="305"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429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j-lt"/>
        <a:ea typeface="+mj-ea"/>
        <a:cs typeface="+mj-cs"/>
        <a:sym typeface="Avenir Roman"/>
      </a:defRPr>
    </a:lvl1pPr>
    <a:lvl2pPr marL="0" marR="0" indent="0" algn="l" defTabSz="3429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j-lt"/>
        <a:ea typeface="+mj-ea"/>
        <a:cs typeface="+mj-cs"/>
        <a:sym typeface="Avenir Roman"/>
      </a:defRPr>
    </a:lvl2pPr>
    <a:lvl3pPr marL="0" marR="0" indent="0" algn="l" defTabSz="3429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j-lt"/>
        <a:ea typeface="+mj-ea"/>
        <a:cs typeface="+mj-cs"/>
        <a:sym typeface="Avenir Roman"/>
      </a:defRPr>
    </a:lvl3pPr>
    <a:lvl4pPr marL="0" marR="0" indent="0" algn="l" defTabSz="3429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j-lt"/>
        <a:ea typeface="+mj-ea"/>
        <a:cs typeface="+mj-cs"/>
        <a:sym typeface="Avenir Roman"/>
      </a:defRPr>
    </a:lvl4pPr>
    <a:lvl5pPr marL="0" marR="0" indent="0" algn="l" defTabSz="3429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j-lt"/>
        <a:ea typeface="+mj-ea"/>
        <a:cs typeface="+mj-cs"/>
        <a:sym typeface="Avenir Roman"/>
      </a:defRPr>
    </a:lvl5pPr>
    <a:lvl6pPr marL="0" marR="0" indent="0" algn="l" defTabSz="3429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j-lt"/>
        <a:ea typeface="+mj-ea"/>
        <a:cs typeface="+mj-cs"/>
        <a:sym typeface="Avenir Roman"/>
      </a:defRPr>
    </a:lvl6pPr>
    <a:lvl7pPr marL="0" marR="0" indent="0" algn="l" defTabSz="3429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j-lt"/>
        <a:ea typeface="+mj-ea"/>
        <a:cs typeface="+mj-cs"/>
        <a:sym typeface="Avenir Roman"/>
      </a:defRPr>
    </a:lvl7pPr>
    <a:lvl8pPr marL="0" marR="0" indent="0" algn="l" defTabSz="3429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j-lt"/>
        <a:ea typeface="+mj-ea"/>
        <a:cs typeface="+mj-cs"/>
        <a:sym typeface="Avenir Roman"/>
      </a:defRPr>
    </a:lvl8pPr>
    <a:lvl9pPr marL="0" marR="0" indent="0" algn="l" defTabSz="3429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j-lt"/>
        <a:ea typeface="+mj-ea"/>
        <a:cs typeface="+mj-cs"/>
        <a:sym typeface="Avenir Roman"/>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DD7"/>
          </a:solidFill>
        </a:fill>
      </a:tcStyle>
    </a:wholeTbl>
    <a:band2H>
      <a:tcTxStyle/>
      <a:tcStyle>
        <a:tcBdr/>
        <a:fill>
          <a:solidFill>
            <a:srgbClr val="E6E8EC"/>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ADEED"/>
          </a:solidFill>
        </a:fill>
      </a:tcStyle>
    </a:wholeTbl>
    <a:band2H>
      <a:tcTxStyle/>
      <a:tcStyle>
        <a:tcBdr/>
        <a:fill>
          <a:solidFill>
            <a:srgbClr val="EDEFF6"/>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CBCB"/>
          </a:solidFill>
        </a:fill>
      </a:tcStyle>
    </a:wholeTbl>
    <a:band2H>
      <a:tcTxStyle/>
      <a:tcStyle>
        <a:tcBdr/>
        <a:fill>
          <a:solidFill>
            <a:srgbClr val="FCE7E7"/>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venir Heavy"/>
          <a:ea typeface="Avenir Heavy"/>
          <a:cs typeface="Avenir Heavy"/>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venir Heavy"/>
          <a:ea typeface="Avenir Heavy"/>
          <a:cs typeface="Avenir Heavy"/>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venir Heavy"/>
          <a:ea typeface="Avenir Heavy"/>
          <a:cs typeface="Avenir Heavy"/>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venir Heavy"/>
          <a:ea typeface="Avenir Heavy"/>
          <a:cs typeface="Avenir Heavy"/>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venir Heavy"/>
          <a:ea typeface="Avenir Heavy"/>
          <a:cs typeface="Avenir Heavy"/>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venir Heavy"/>
          <a:ea typeface="Avenir Heavy"/>
          <a:cs typeface="Avenir Heavy"/>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5" autoAdjust="0"/>
    <p:restoredTop sz="84737" autoAdjust="0"/>
  </p:normalViewPr>
  <p:slideViewPr>
    <p:cSldViewPr snapToGrid="0">
      <p:cViewPr varScale="1">
        <p:scale>
          <a:sx n="129" d="100"/>
          <a:sy n="129" d="100"/>
        </p:scale>
        <p:origin x="97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0" name="Shape 280"/>
          <p:cNvSpPr>
            <a:spLocks noGrp="1" noRot="1" noChangeAspect="1"/>
          </p:cNvSpPr>
          <p:nvPr>
            <p:ph type="sldImg"/>
          </p:nvPr>
        </p:nvSpPr>
        <p:spPr>
          <a:xfrm>
            <a:off x="1143000" y="685800"/>
            <a:ext cx="4572000" cy="3429000"/>
          </a:xfrm>
          <a:prstGeom prst="rect">
            <a:avLst/>
          </a:prstGeom>
        </p:spPr>
        <p:txBody>
          <a:bodyPr/>
          <a:lstStyle/>
          <a:p>
            <a:endParaRPr/>
          </a:p>
        </p:txBody>
      </p:sp>
      <p:sp>
        <p:nvSpPr>
          <p:cNvPr id="281" name="Shape 28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342900" latinLnBrk="0">
      <a:lnSpc>
        <a:spcPct val="125000"/>
      </a:lnSpc>
      <a:defRPr>
        <a:latin typeface="+mj-lt"/>
        <a:ea typeface="+mj-ea"/>
        <a:cs typeface="+mj-cs"/>
        <a:sym typeface="Avenir Roman"/>
      </a:defRPr>
    </a:lvl1pPr>
    <a:lvl2pPr indent="228600" defTabSz="342900" latinLnBrk="0">
      <a:lnSpc>
        <a:spcPct val="125000"/>
      </a:lnSpc>
      <a:defRPr>
        <a:latin typeface="+mj-lt"/>
        <a:ea typeface="+mj-ea"/>
        <a:cs typeface="+mj-cs"/>
        <a:sym typeface="Avenir Roman"/>
      </a:defRPr>
    </a:lvl2pPr>
    <a:lvl3pPr indent="457200" defTabSz="342900" latinLnBrk="0">
      <a:lnSpc>
        <a:spcPct val="125000"/>
      </a:lnSpc>
      <a:defRPr>
        <a:latin typeface="+mj-lt"/>
        <a:ea typeface="+mj-ea"/>
        <a:cs typeface="+mj-cs"/>
        <a:sym typeface="Avenir Roman"/>
      </a:defRPr>
    </a:lvl3pPr>
    <a:lvl4pPr indent="685800" defTabSz="342900" latinLnBrk="0">
      <a:lnSpc>
        <a:spcPct val="125000"/>
      </a:lnSpc>
      <a:defRPr>
        <a:latin typeface="+mj-lt"/>
        <a:ea typeface="+mj-ea"/>
        <a:cs typeface="+mj-cs"/>
        <a:sym typeface="Avenir Roman"/>
      </a:defRPr>
    </a:lvl4pPr>
    <a:lvl5pPr indent="914400" defTabSz="342900" latinLnBrk="0">
      <a:lnSpc>
        <a:spcPct val="125000"/>
      </a:lnSpc>
      <a:defRPr>
        <a:latin typeface="+mj-lt"/>
        <a:ea typeface="+mj-ea"/>
        <a:cs typeface="+mj-cs"/>
        <a:sym typeface="Avenir Roman"/>
      </a:defRPr>
    </a:lvl5pPr>
    <a:lvl6pPr indent="1143000" defTabSz="342900" latinLnBrk="0">
      <a:lnSpc>
        <a:spcPct val="125000"/>
      </a:lnSpc>
      <a:defRPr>
        <a:latin typeface="+mj-lt"/>
        <a:ea typeface="+mj-ea"/>
        <a:cs typeface="+mj-cs"/>
        <a:sym typeface="Avenir Roman"/>
      </a:defRPr>
    </a:lvl6pPr>
    <a:lvl7pPr indent="1371600" defTabSz="342900" latinLnBrk="0">
      <a:lnSpc>
        <a:spcPct val="125000"/>
      </a:lnSpc>
      <a:defRPr>
        <a:latin typeface="+mj-lt"/>
        <a:ea typeface="+mj-ea"/>
        <a:cs typeface="+mj-cs"/>
        <a:sym typeface="Avenir Roman"/>
      </a:defRPr>
    </a:lvl7pPr>
    <a:lvl8pPr indent="1600200" defTabSz="342900" latinLnBrk="0">
      <a:lnSpc>
        <a:spcPct val="125000"/>
      </a:lnSpc>
      <a:defRPr>
        <a:latin typeface="+mj-lt"/>
        <a:ea typeface="+mj-ea"/>
        <a:cs typeface="+mj-cs"/>
        <a:sym typeface="Avenir Roman"/>
      </a:defRPr>
    </a:lvl8pPr>
    <a:lvl9pPr indent="1828800" defTabSz="342900" latinLnBrk="0">
      <a:lnSpc>
        <a:spcPct val="125000"/>
      </a:lnSpc>
      <a:defRPr>
        <a:latin typeface="+mj-lt"/>
        <a:ea typeface="+mj-ea"/>
        <a:cs typeface="+mj-cs"/>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Shape 298"/>
          <p:cNvSpPr>
            <a:spLocks noGrp="1" noRot="1" noChangeAspect="1"/>
          </p:cNvSpPr>
          <p:nvPr>
            <p:ph type="sldImg"/>
          </p:nvPr>
        </p:nvSpPr>
        <p:spPr>
          <a:xfrm>
            <a:off x="381000" y="685800"/>
            <a:ext cx="6096000" cy="3429000"/>
          </a:xfrm>
          <a:prstGeom prst="rect">
            <a:avLst/>
          </a:prstGeom>
        </p:spPr>
        <p:txBody>
          <a:bodyPr/>
          <a:lstStyle/>
          <a:p>
            <a:endParaRPr/>
          </a:p>
        </p:txBody>
      </p:sp>
      <p:sp>
        <p:nvSpPr>
          <p:cNvPr id="299" name="Shape 299"/>
          <p:cNvSpPr>
            <a:spLocks noGrp="1"/>
          </p:cNvSpPr>
          <p:nvPr>
            <p:ph type="body" sz="quarter" idx="1"/>
          </p:nvPr>
        </p:nvSpPr>
        <p:spPr>
          <a:prstGeom prst="rect">
            <a:avLst/>
          </a:prstGeom>
        </p:spPr>
        <p:txBody>
          <a:bodyPr/>
          <a:lstStyle>
            <a:lvl1pPr defTabSz="457200">
              <a:defRPr sz="2400"/>
            </a:lvl1pPr>
          </a:lstStyle>
          <a:p>
            <a:r>
              <a:t>This slide used to demonstrate idea that you can put new class declaration anywhere in the code.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pl-PL" dirty="0"/>
          </a:p>
        </p:txBody>
      </p:sp>
    </p:spTree>
    <p:extLst>
      <p:ext uri="{BB962C8B-B14F-4D97-AF65-F5344CB8AC3E}">
        <p14:creationId xmlns:p14="http://schemas.microsoft.com/office/powerpoint/2010/main" val="3670275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Shape 470"/>
          <p:cNvSpPr>
            <a:spLocks noGrp="1" noRot="1" noChangeAspect="1"/>
          </p:cNvSpPr>
          <p:nvPr>
            <p:ph type="sldImg"/>
          </p:nvPr>
        </p:nvSpPr>
        <p:spPr>
          <a:xfrm>
            <a:off x="381000" y="685800"/>
            <a:ext cx="6096000" cy="3429000"/>
          </a:xfrm>
          <a:prstGeom prst="rect">
            <a:avLst/>
          </a:prstGeom>
        </p:spPr>
        <p:txBody>
          <a:bodyPr/>
          <a:lstStyle/>
          <a:p>
            <a:endParaRPr/>
          </a:p>
        </p:txBody>
      </p:sp>
      <p:sp>
        <p:nvSpPr>
          <p:cNvPr id="471" name="Shape 471"/>
          <p:cNvSpPr>
            <a:spLocks noGrp="1"/>
          </p:cNvSpPr>
          <p:nvPr>
            <p:ph type="body" sz="quarter" idx="1"/>
          </p:nvPr>
        </p:nvSpPr>
        <p:spPr>
          <a:prstGeom prst="rect">
            <a:avLst/>
          </a:prstGeom>
        </p:spPr>
        <p:txBody>
          <a:bodyPr/>
          <a:lstStyle>
            <a:lvl1pPr>
              <a:defRPr sz="2400"/>
            </a:lvl1pPr>
          </a:lstStyle>
          <a:p>
            <a:r>
              <a:t>Here you can open these classes in IDE and show the exceptions, also you can just write simple demo it would be nice place to change the angle of perception.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Shape 328"/>
          <p:cNvSpPr>
            <a:spLocks noGrp="1" noRot="1" noChangeAspect="1"/>
          </p:cNvSpPr>
          <p:nvPr>
            <p:ph type="sldImg"/>
          </p:nvPr>
        </p:nvSpPr>
        <p:spPr>
          <a:prstGeom prst="rect">
            <a:avLst/>
          </a:prstGeom>
        </p:spPr>
        <p:txBody>
          <a:bodyPr/>
          <a:lstStyle/>
          <a:p>
            <a:endParaRPr/>
          </a:p>
        </p:txBody>
      </p:sp>
      <p:sp>
        <p:nvSpPr>
          <p:cNvPr id="329" name="Shape 329"/>
          <p:cNvSpPr>
            <a:spLocks noGrp="1"/>
          </p:cNvSpPr>
          <p:nvPr>
            <p:ph type="body" sz="quarter" idx="1"/>
          </p:nvPr>
        </p:nvSpPr>
        <p:spPr>
          <a:prstGeom prst="rect">
            <a:avLst/>
          </a:prstGeom>
        </p:spPr>
        <p:txBody>
          <a:bodyPr/>
          <a:lstStyle/>
          <a:p>
            <a:pPr defTabSz="457200">
              <a:defRPr sz="2400"/>
            </a:pPr>
            <a:r>
              <a:t>Here we are using simple LIST implementation idea to demonstrate how to use every type of inner classes.</a:t>
            </a:r>
          </a:p>
          <a:p>
            <a:pPr defTabSz="457200">
              <a:defRPr sz="2400"/>
            </a:pPr>
            <a:endParaRPr/>
          </a:p>
          <a:p>
            <a:pPr defTabSz="457200">
              <a:defRPr sz="2400"/>
            </a:pPr>
            <a:r>
              <a:t>This example contains private inner class without enclosing type access. </a:t>
            </a:r>
            <a:r>
              <a:rPr>
                <a:solidFill>
                  <a:srgbClr val="FF2600"/>
                </a:solidFill>
              </a:rPr>
              <a:t>(It is basically wrong choice!!! </a:t>
            </a:r>
            <a:r>
              <a:rPr>
                <a:solidFill>
                  <a:srgbClr val="FF2600"/>
                </a:solidFill>
                <a:latin typeface="Avenir Heavy"/>
                <a:ea typeface="Avenir Heavy"/>
                <a:cs typeface="Avenir Heavy"/>
                <a:sym typeface="Avenir Heavy"/>
              </a:rPr>
              <a:t>private static</a:t>
            </a:r>
            <a:r>
              <a:rPr>
                <a:solidFill>
                  <a:srgbClr val="FF2600"/>
                </a:solidFill>
              </a:rPr>
              <a:t> will be the right choice and we will demonstrate it later.)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Shape 335"/>
          <p:cNvSpPr>
            <a:spLocks noGrp="1" noRot="1" noChangeAspect="1"/>
          </p:cNvSpPr>
          <p:nvPr>
            <p:ph type="sldImg"/>
          </p:nvPr>
        </p:nvSpPr>
        <p:spPr>
          <a:prstGeom prst="rect">
            <a:avLst/>
          </a:prstGeom>
        </p:spPr>
        <p:txBody>
          <a:bodyPr/>
          <a:lstStyle/>
          <a:p>
            <a:endParaRPr/>
          </a:p>
        </p:txBody>
      </p:sp>
      <p:sp>
        <p:nvSpPr>
          <p:cNvPr id="336" name="Shape 336"/>
          <p:cNvSpPr>
            <a:spLocks noGrp="1"/>
          </p:cNvSpPr>
          <p:nvPr>
            <p:ph type="body" sz="quarter" idx="1"/>
          </p:nvPr>
        </p:nvSpPr>
        <p:spPr>
          <a:prstGeom prst="rect">
            <a:avLst/>
          </a:prstGeom>
        </p:spPr>
        <p:txBody>
          <a:bodyPr/>
          <a:lstStyle/>
          <a:p>
            <a:pPr defTabSz="457200">
              <a:defRPr sz="2400"/>
            </a:pPr>
            <a:r>
              <a:t>Here we add </a:t>
            </a:r>
            <a:r>
              <a:rPr>
                <a:latin typeface="Avenir Heavy"/>
                <a:ea typeface="Avenir Heavy"/>
                <a:cs typeface="Avenir Heavy"/>
                <a:sym typeface="Avenir Heavy"/>
              </a:rPr>
              <a:t>public class Iterator </a:t>
            </a:r>
            <a:r>
              <a:t>and it is a perfect choice for public inner class.</a:t>
            </a:r>
          </a:p>
          <a:p>
            <a:pPr defTabSz="457200">
              <a:defRPr sz="2400"/>
            </a:pPr>
            <a:r>
              <a:t>—</a:t>
            </a:r>
          </a:p>
          <a:p>
            <a:pPr defTabSz="457200">
              <a:defRPr sz="2400"/>
            </a:pPr>
            <a:r>
              <a:t>Here we are using simple LIST implementation idea to demonstrate how to use every type of inner classes.</a:t>
            </a:r>
            <a:endParaRPr>
              <a:latin typeface="Avenir Heavy"/>
              <a:ea typeface="Avenir Heavy"/>
              <a:cs typeface="Avenir Heavy"/>
              <a:sym typeface="Avenir Heavy"/>
            </a:endParaRPr>
          </a:p>
          <a:p>
            <a:pPr defTabSz="457200">
              <a:defRPr sz="2400">
                <a:latin typeface="Avenir Heavy"/>
                <a:ea typeface="Avenir Heavy"/>
                <a:cs typeface="Avenir Heavy"/>
                <a:sym typeface="Avenir Heavy"/>
              </a:defRPr>
            </a:pPr>
            <a:r>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hape 342"/>
          <p:cNvSpPr>
            <a:spLocks noGrp="1" noRot="1" noChangeAspect="1"/>
          </p:cNvSpPr>
          <p:nvPr>
            <p:ph type="sldImg"/>
          </p:nvPr>
        </p:nvSpPr>
        <p:spPr>
          <a:xfrm>
            <a:off x="381000" y="685800"/>
            <a:ext cx="6096000" cy="3429000"/>
          </a:xfrm>
          <a:prstGeom prst="rect">
            <a:avLst/>
          </a:prstGeom>
        </p:spPr>
        <p:txBody>
          <a:bodyPr/>
          <a:lstStyle/>
          <a:p>
            <a:endParaRPr/>
          </a:p>
        </p:txBody>
      </p:sp>
      <p:sp>
        <p:nvSpPr>
          <p:cNvPr id="343" name="Shape 343"/>
          <p:cNvSpPr>
            <a:spLocks noGrp="1"/>
          </p:cNvSpPr>
          <p:nvPr>
            <p:ph type="body" sz="quarter" idx="1"/>
          </p:nvPr>
        </p:nvSpPr>
        <p:spPr>
          <a:prstGeom prst="rect">
            <a:avLst/>
          </a:prstGeom>
        </p:spPr>
        <p:txBody>
          <a:bodyPr/>
          <a:lstStyle/>
          <a:p>
            <a:pPr defTabSz="457200">
              <a:defRPr sz="2400"/>
            </a:pPr>
            <a:r>
              <a:rPr dirty="0"/>
              <a:t>Here we update </a:t>
            </a:r>
            <a:r>
              <a:rPr dirty="0">
                <a:latin typeface="Avenir Heavy"/>
                <a:ea typeface="Avenir Heavy"/>
                <a:cs typeface="Avenir Heavy"/>
                <a:sym typeface="Avenir Heavy"/>
              </a:rPr>
              <a:t>Node</a:t>
            </a:r>
            <a:r>
              <a:rPr dirty="0"/>
              <a:t> class to </a:t>
            </a:r>
            <a:r>
              <a:rPr dirty="0">
                <a:latin typeface="Avenir Heavy"/>
                <a:ea typeface="Avenir Heavy"/>
                <a:cs typeface="Avenir Heavy"/>
                <a:sym typeface="Avenir Heavy"/>
              </a:rPr>
              <a:t>public static </a:t>
            </a:r>
            <a:r>
              <a:rPr dirty="0"/>
              <a:t>that converts it right </a:t>
            </a:r>
            <a:r>
              <a:rPr dirty="0" err="1"/>
              <a:t>choise</a:t>
            </a:r>
            <a:r>
              <a:rPr dirty="0"/>
              <a:t> (</a:t>
            </a:r>
            <a:r>
              <a:rPr dirty="0">
                <a:solidFill>
                  <a:srgbClr val="FF2600"/>
                </a:solidFill>
              </a:rPr>
              <a:t>i0private wrong one</a:t>
            </a:r>
            <a:r>
              <a:rPr dirty="0"/>
              <a:t>). (This technique is used for </a:t>
            </a:r>
            <a:r>
              <a:rPr dirty="0" err="1"/>
              <a:t>HashMap.EntrySet</a:t>
            </a:r>
            <a:r>
              <a:rPr dirty="0"/>
              <a:t> and allows us to iterate over entries, it works very well when we need to iterate over all map).</a:t>
            </a:r>
          </a:p>
          <a:p>
            <a:pPr defTabSz="457200">
              <a:defRPr sz="2400"/>
            </a:pPr>
            <a:r>
              <a:rPr dirty="0"/>
              <a:t>—</a:t>
            </a:r>
          </a:p>
          <a:p>
            <a:pPr defTabSz="457200">
              <a:defRPr sz="2400"/>
            </a:pPr>
            <a:r>
              <a:rPr dirty="0"/>
              <a:t>Here we are using simple LIST implementation idea to demonstrate how to use every type of inner classes.</a:t>
            </a:r>
            <a:endParaRPr dirty="0">
              <a:latin typeface="Avenir Heavy"/>
              <a:ea typeface="Avenir Heavy"/>
              <a:cs typeface="Avenir Heavy"/>
              <a:sym typeface="Avenir Heavy"/>
            </a:endParaRPr>
          </a:p>
          <a:p>
            <a:pPr defTabSz="457200">
              <a:defRPr sz="2400">
                <a:latin typeface="Avenir Heavy"/>
                <a:ea typeface="Avenir Heavy"/>
                <a:cs typeface="Avenir Heavy"/>
                <a:sym typeface="Avenir Heavy"/>
              </a:defRPr>
            </a:pPr>
            <a:r>
              <a:rPr dirty="0"/>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Shape 352"/>
          <p:cNvSpPr>
            <a:spLocks noGrp="1" noRot="1" noChangeAspect="1"/>
          </p:cNvSpPr>
          <p:nvPr>
            <p:ph type="sldImg"/>
          </p:nvPr>
        </p:nvSpPr>
        <p:spPr>
          <a:xfrm>
            <a:off x="381000" y="685800"/>
            <a:ext cx="6096000" cy="3429000"/>
          </a:xfrm>
          <a:prstGeom prst="rect">
            <a:avLst/>
          </a:prstGeom>
        </p:spPr>
        <p:txBody>
          <a:bodyPr/>
          <a:lstStyle/>
          <a:p>
            <a:endParaRPr/>
          </a:p>
        </p:txBody>
      </p:sp>
      <p:sp>
        <p:nvSpPr>
          <p:cNvPr id="353" name="Shape 353"/>
          <p:cNvSpPr>
            <a:spLocks noGrp="1"/>
          </p:cNvSpPr>
          <p:nvPr>
            <p:ph type="body" sz="quarter" idx="1"/>
          </p:nvPr>
        </p:nvSpPr>
        <p:spPr>
          <a:prstGeom prst="rect">
            <a:avLst/>
          </a:prstGeom>
        </p:spPr>
        <p:txBody>
          <a:bodyPr/>
          <a:lstStyle/>
          <a:p>
            <a:pPr defTabSz="457200">
              <a:defRPr sz="2400">
                <a:solidFill>
                  <a:srgbClr val="FF2600"/>
                </a:solidFill>
                <a:latin typeface="Avenir Heavy"/>
                <a:ea typeface="Avenir Heavy"/>
                <a:cs typeface="Avenir Heavy"/>
                <a:sym typeface="Avenir Heavy"/>
              </a:defRPr>
            </a:pPr>
            <a:r>
              <a:t>This type of syntax gives us an ability to create anonymous classes.</a:t>
            </a:r>
          </a:p>
          <a:p>
            <a:pPr defTabSz="457200">
              <a:defRPr sz="2400">
                <a:latin typeface="Avenir Heavy"/>
                <a:ea typeface="Avenir Heavy"/>
                <a:cs typeface="Avenir Heavy"/>
                <a:sym typeface="Avenir Heavy"/>
              </a:defRPr>
            </a:pPr>
            <a:r>
              <a:t> </a:t>
            </a:r>
          </a:p>
          <a:p>
            <a:pPr defTabSz="457200">
              <a:defRPr sz="2400">
                <a:latin typeface="Avenir Heavy"/>
                <a:ea typeface="Avenir Heavy"/>
                <a:cs typeface="Avenir Heavy"/>
                <a:sym typeface="Avenir Heavy"/>
              </a:defRPr>
            </a:pPr>
            <a:r>
              <a:t>I believe we should tell people never use this syntax, at least until they become senior to make own decisions.</a:t>
            </a:r>
          </a:p>
          <a:p>
            <a:pPr defTabSz="457200">
              <a:defRPr sz="2400">
                <a:latin typeface="Avenir Heavy"/>
                <a:ea typeface="Avenir Heavy"/>
                <a:cs typeface="Avenir Heavy"/>
                <a:sym typeface="Avenir Heavy"/>
              </a:defRPr>
            </a:pPr>
            <a:endParaRPr/>
          </a:p>
          <a:p>
            <a:pPr defTabSz="457200">
              <a:defRPr sz="2400"/>
            </a:pPr>
            <a:r>
              <a:t>I can’t imagine where we can use this type of class, Oracle docs also provide pretty stupid and wrong idea just for syntax demo.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Shape 362"/>
          <p:cNvSpPr>
            <a:spLocks noGrp="1" noRot="1" noChangeAspect="1"/>
          </p:cNvSpPr>
          <p:nvPr>
            <p:ph type="sldImg"/>
          </p:nvPr>
        </p:nvSpPr>
        <p:spPr>
          <a:xfrm>
            <a:off x="381000" y="685800"/>
            <a:ext cx="6096000" cy="3429000"/>
          </a:xfrm>
          <a:prstGeom prst="rect">
            <a:avLst/>
          </a:prstGeom>
        </p:spPr>
        <p:txBody>
          <a:bodyPr/>
          <a:lstStyle/>
          <a:p>
            <a:endParaRPr/>
          </a:p>
        </p:txBody>
      </p:sp>
      <p:sp>
        <p:nvSpPr>
          <p:cNvPr id="363" name="Shape 363"/>
          <p:cNvSpPr>
            <a:spLocks noGrp="1"/>
          </p:cNvSpPr>
          <p:nvPr>
            <p:ph type="body" sz="quarter" idx="1"/>
          </p:nvPr>
        </p:nvSpPr>
        <p:spPr>
          <a:prstGeom prst="rect">
            <a:avLst/>
          </a:prstGeom>
        </p:spPr>
        <p:txBody>
          <a:bodyPr/>
          <a:lstStyle/>
          <a:p>
            <a:pPr defTabSz="457200">
              <a:defRPr sz="2400"/>
            </a:pPr>
            <a:r>
              <a:t>Classic example with </a:t>
            </a:r>
            <a:r>
              <a:rPr>
                <a:latin typeface="Avenir Heavy"/>
                <a:ea typeface="Avenir Heavy"/>
                <a:cs typeface="Avenir Heavy"/>
                <a:sym typeface="Avenir Heavy"/>
              </a:rPr>
              <a:t>Comparator</a:t>
            </a:r>
            <a:r>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Shape 375"/>
          <p:cNvSpPr>
            <a:spLocks noGrp="1" noRot="1" noChangeAspect="1"/>
          </p:cNvSpPr>
          <p:nvPr>
            <p:ph type="sldImg"/>
          </p:nvPr>
        </p:nvSpPr>
        <p:spPr>
          <a:xfrm>
            <a:off x="381000" y="685800"/>
            <a:ext cx="6096000" cy="3429000"/>
          </a:xfrm>
          <a:prstGeom prst="rect">
            <a:avLst/>
          </a:prstGeom>
        </p:spPr>
        <p:txBody>
          <a:bodyPr/>
          <a:lstStyle/>
          <a:p>
            <a:endParaRPr/>
          </a:p>
        </p:txBody>
      </p:sp>
      <p:sp>
        <p:nvSpPr>
          <p:cNvPr id="376" name="Shape 376"/>
          <p:cNvSpPr>
            <a:spLocks noGrp="1"/>
          </p:cNvSpPr>
          <p:nvPr>
            <p:ph type="body" sz="quarter" idx="1"/>
          </p:nvPr>
        </p:nvSpPr>
        <p:spPr>
          <a:prstGeom prst="rect">
            <a:avLst/>
          </a:prstGeom>
        </p:spPr>
        <p:txBody>
          <a:bodyPr/>
          <a:lstStyle/>
          <a:p>
            <a:r>
              <a:t>Since we create new class (</a:t>
            </a:r>
            <a:r>
              <a:rPr>
                <a:latin typeface="Avenir Heavy"/>
                <a:ea typeface="Avenir Heavy"/>
                <a:cs typeface="Avenir Heavy"/>
                <a:sym typeface="Avenir Heavy"/>
              </a:rPr>
              <a:t>new Runnable…</a:t>
            </a:r>
            <a:r>
              <a:t>) and instantiate it java should have an ability to read the data from outer variable </a:t>
            </a:r>
            <a:r>
              <a:rPr>
                <a:latin typeface="Avenir Heavy"/>
                <a:ea typeface="Avenir Heavy"/>
                <a:cs typeface="Avenir Heavy"/>
                <a:sym typeface="Avenir Heavy"/>
              </a:rPr>
              <a:t>fData</a:t>
            </a:r>
            <a:r>
              <a:t>. Only one available option now is copy that variable and put it to created class. Also it is required that both variables contains same data or point to the same object in memory and that is why java force us to make it </a:t>
            </a:r>
            <a:r>
              <a:rPr>
                <a:latin typeface="Avenir Heavy"/>
                <a:ea typeface="Avenir Heavy"/>
                <a:cs typeface="Avenir Heavy"/>
                <a:sym typeface="Avenir Heavy"/>
              </a:rPr>
              <a:t>final</a:t>
            </a:r>
            <a:r>
              <a:t>.</a:t>
            </a:r>
          </a:p>
          <a:p>
            <a:endParaRPr/>
          </a:p>
          <a:p>
            <a:r>
              <a:t>Since version 8, java smart enough to detect the updates of outer variable and allow not final variables if it’s the value will newer change. This variable calles </a:t>
            </a:r>
            <a:r>
              <a:rPr>
                <a:latin typeface="Avenir Heavy"/>
                <a:ea typeface="Avenir Heavy"/>
                <a:cs typeface="Avenir Heavy"/>
                <a:sym typeface="Avenir Heavy"/>
              </a:rPr>
              <a:t>effectively final</a:t>
            </a:r>
            <a:r>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Shape 395"/>
          <p:cNvSpPr>
            <a:spLocks noGrp="1" noRot="1" noChangeAspect="1"/>
          </p:cNvSpPr>
          <p:nvPr>
            <p:ph type="sldImg"/>
          </p:nvPr>
        </p:nvSpPr>
        <p:spPr>
          <a:xfrm>
            <a:off x="381000" y="685800"/>
            <a:ext cx="6096000" cy="3429000"/>
          </a:xfrm>
          <a:prstGeom prst="rect">
            <a:avLst/>
          </a:prstGeom>
        </p:spPr>
        <p:txBody>
          <a:bodyPr/>
          <a:lstStyle/>
          <a:p>
            <a:endParaRPr/>
          </a:p>
        </p:txBody>
      </p:sp>
      <p:sp>
        <p:nvSpPr>
          <p:cNvPr id="396" name="Shape 396"/>
          <p:cNvSpPr>
            <a:spLocks noGrp="1"/>
          </p:cNvSpPr>
          <p:nvPr>
            <p:ph type="body" sz="quarter" idx="1"/>
          </p:nvPr>
        </p:nvSpPr>
        <p:spPr>
          <a:prstGeom prst="rect">
            <a:avLst/>
          </a:prstGeom>
        </p:spPr>
        <p:txBody>
          <a:bodyPr/>
          <a:lstStyle/>
          <a:p>
            <a:r>
              <a:t>Since we create new class (</a:t>
            </a:r>
            <a:r>
              <a:rPr>
                <a:latin typeface="Avenir Heavy"/>
                <a:ea typeface="Avenir Heavy"/>
                <a:cs typeface="Avenir Heavy"/>
                <a:sym typeface="Avenir Heavy"/>
              </a:rPr>
              <a:t>new Runnable…</a:t>
            </a:r>
            <a:r>
              <a:t>) and instantiate it java should have an ability to read the data from outer variable </a:t>
            </a:r>
            <a:r>
              <a:rPr>
                <a:latin typeface="Avenir Heavy"/>
                <a:ea typeface="Avenir Heavy"/>
                <a:cs typeface="Avenir Heavy"/>
                <a:sym typeface="Avenir Heavy"/>
              </a:rPr>
              <a:t>fData</a:t>
            </a:r>
            <a:r>
              <a:t>. Only one available option now is copy that variable and put it to created class. Also it is required that both variables contains same data or point to the same object in memory and that is why java force us to make it </a:t>
            </a:r>
            <a:r>
              <a:rPr>
                <a:latin typeface="Avenir Heavy"/>
                <a:ea typeface="Avenir Heavy"/>
                <a:cs typeface="Avenir Heavy"/>
                <a:sym typeface="Avenir Heavy"/>
              </a:rPr>
              <a:t>final</a:t>
            </a:r>
            <a:r>
              <a:t>.</a:t>
            </a:r>
          </a:p>
          <a:p>
            <a:endParaRPr/>
          </a:p>
          <a:p>
            <a:r>
              <a:t>Since version 8, java smart enough to detect the updates of outer variable and allow not final variables if it’s the value will newer change. This variable calles </a:t>
            </a:r>
            <a:r>
              <a:rPr>
                <a:latin typeface="Avenir Heavy"/>
                <a:ea typeface="Avenir Heavy"/>
                <a:cs typeface="Avenir Heavy"/>
                <a:sym typeface="Avenir Heavy"/>
              </a:rPr>
              <a:t>effectively final</a:t>
            </a:r>
            <a:r>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Shape 403"/>
          <p:cNvSpPr>
            <a:spLocks noGrp="1" noRot="1" noChangeAspect="1"/>
          </p:cNvSpPr>
          <p:nvPr>
            <p:ph type="sldImg"/>
          </p:nvPr>
        </p:nvSpPr>
        <p:spPr>
          <a:xfrm>
            <a:off x="381000" y="685800"/>
            <a:ext cx="6096000" cy="3429000"/>
          </a:xfrm>
          <a:prstGeom prst="rect">
            <a:avLst/>
          </a:prstGeom>
        </p:spPr>
        <p:txBody>
          <a:bodyPr/>
          <a:lstStyle/>
          <a:p>
            <a:endParaRPr/>
          </a:p>
        </p:txBody>
      </p:sp>
      <p:sp>
        <p:nvSpPr>
          <p:cNvPr id="404" name="Shape 404"/>
          <p:cNvSpPr>
            <a:spLocks noGrp="1"/>
          </p:cNvSpPr>
          <p:nvPr>
            <p:ph type="body" sz="quarter" idx="1"/>
          </p:nvPr>
        </p:nvSpPr>
        <p:spPr>
          <a:prstGeom prst="rect">
            <a:avLst/>
          </a:prstGeom>
        </p:spPr>
        <p:txBody>
          <a:bodyPr/>
          <a:lstStyle/>
          <a:p>
            <a:r>
              <a:t>Show that lambda expression do not create new .class file like anonymous class do.</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www.luxoft-training.ru/training/catalog_directions" TargetMode="External"/><Relationship Id="rId13" Type="http://schemas.openxmlformats.org/officeDocument/2006/relationships/image" Target="../media/image13.png"/><Relationship Id="rId3" Type="http://schemas.openxmlformats.org/officeDocument/2006/relationships/hyperlink" Target="http://luxtown.luxoft.com/Training_new_en/Home/Pages/LuxoftTraining.aspx" TargetMode="External"/><Relationship Id="rId7" Type="http://schemas.openxmlformats.org/officeDocument/2006/relationships/hyperlink" Target="http://www.luxoft-training.ru/timetable" TargetMode="External"/><Relationship Id="rId12" Type="http://schemas.openxmlformats.org/officeDocument/2006/relationships/image" Target="../media/image12.jpeg"/><Relationship Id="rId2" Type="http://schemas.openxmlformats.org/officeDocument/2006/relationships/hyperlink" Target="https://inthr.luxoft.com/IntHRWebApp/aspx_PTC/CreateRequestTraining.aspx?Context=0" TargetMode="External"/><Relationship Id="rId1" Type="http://schemas.openxmlformats.org/officeDocument/2006/relationships/slideMaster" Target="../slideMasters/slideMaster1.xml"/><Relationship Id="rId6" Type="http://schemas.openxmlformats.org/officeDocument/2006/relationships/hyperlink" Target="http://www.luxoft-training.ru/about" TargetMode="External"/><Relationship Id="rId11" Type="http://schemas.openxmlformats.org/officeDocument/2006/relationships/hyperlink" Target="http://www.facebook.com/TrainingCenterLuxoft" TargetMode="External"/><Relationship Id="rId5" Type="http://schemas.openxmlformats.org/officeDocument/2006/relationships/image" Target="../media/image10.jpeg"/><Relationship Id="rId10" Type="http://schemas.openxmlformats.org/officeDocument/2006/relationships/image" Target="../media/image11.png"/><Relationship Id="rId4" Type="http://schemas.openxmlformats.org/officeDocument/2006/relationships/image" Target="../media/image9.png"/><Relationship Id="rId9" Type="http://schemas.openxmlformats.org/officeDocument/2006/relationships/hyperlink" Target="http://www.luxoft-training.ru/contacts" TargetMode="Externa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14" name="image1.jpeg" descr="prezentacja 1.jpg"/>
          <p:cNvPicPr>
            <a:picLocks noChangeAspect="1"/>
          </p:cNvPicPr>
          <p:nvPr/>
        </p:nvPicPr>
        <p:blipFill>
          <a:blip r:embed="rId2">
            <a:extLst/>
          </a:blip>
          <a:stretch>
            <a:fillRect/>
          </a:stretch>
        </p:blipFill>
        <p:spPr>
          <a:xfrm>
            <a:off x="1143000" y="0"/>
            <a:ext cx="6858000" cy="5143500"/>
          </a:xfrm>
          <a:prstGeom prst="rect">
            <a:avLst/>
          </a:prstGeom>
          <a:ln w="12700">
            <a:miter lim="400000"/>
          </a:ln>
        </p:spPr>
      </p:pic>
      <p:pic>
        <p:nvPicPr>
          <p:cNvPr id="15" name="image2.png"/>
          <p:cNvPicPr>
            <a:picLocks noChangeAspect="1"/>
          </p:cNvPicPr>
          <p:nvPr/>
        </p:nvPicPr>
        <p:blipFill>
          <a:blip r:embed="rId3">
            <a:extLst/>
          </a:blip>
          <a:stretch>
            <a:fillRect/>
          </a:stretch>
        </p:blipFill>
        <p:spPr>
          <a:xfrm>
            <a:off x="1520780" y="1618205"/>
            <a:ext cx="2371432" cy="2371433"/>
          </a:xfrm>
          <a:prstGeom prst="rect">
            <a:avLst/>
          </a:prstGeom>
          <a:ln w="12700">
            <a:solidFill>
              <a:srgbClr val="1F497D"/>
            </a:solidFill>
            <a:bevel/>
          </a:ln>
        </p:spPr>
      </p:pic>
      <p:sp>
        <p:nvSpPr>
          <p:cNvPr id="16" name="Shape 16"/>
          <p:cNvSpPr/>
          <p:nvPr/>
        </p:nvSpPr>
        <p:spPr>
          <a:xfrm flipH="1">
            <a:off x="7704535" y="1820466"/>
            <a:ext cx="296468" cy="1854994"/>
          </a:xfrm>
          <a:prstGeom prst="rect">
            <a:avLst/>
          </a:prstGeom>
          <a:solidFill>
            <a:srgbClr val="F37021"/>
          </a:solidFill>
          <a:ln w="12700">
            <a:miter lim="400000"/>
          </a:ln>
        </p:spPr>
        <p:txBody>
          <a:bodyPr lIns="34289" tIns="34289" rIns="34289" bIns="34289" anchor="ctr"/>
          <a:lstStyle/>
          <a:p>
            <a:pPr algn="ctr">
              <a:defRPr>
                <a:solidFill>
                  <a:srgbClr val="FFFFFF"/>
                </a:solidFill>
                <a:latin typeface="Myriad Pro"/>
                <a:ea typeface="Myriad Pro"/>
                <a:cs typeface="Myriad Pro"/>
                <a:sym typeface="Myriad Pro"/>
              </a:defRPr>
            </a:pPr>
            <a:endParaRPr/>
          </a:p>
        </p:txBody>
      </p:sp>
      <p:pic>
        <p:nvPicPr>
          <p:cNvPr id="17" name="image3.png" descr="3 Quadrants.png"/>
          <p:cNvPicPr>
            <a:picLocks noChangeAspect="1"/>
          </p:cNvPicPr>
          <p:nvPr/>
        </p:nvPicPr>
        <p:blipFill>
          <a:blip r:embed="rId4">
            <a:extLst/>
          </a:blip>
          <a:stretch>
            <a:fillRect/>
          </a:stretch>
        </p:blipFill>
        <p:spPr>
          <a:xfrm>
            <a:off x="6879431" y="259556"/>
            <a:ext cx="819153" cy="1054896"/>
          </a:xfrm>
          <a:prstGeom prst="rect">
            <a:avLst/>
          </a:prstGeom>
          <a:ln w="12700">
            <a:miter lim="400000"/>
          </a:ln>
        </p:spPr>
      </p:pic>
      <p:pic>
        <p:nvPicPr>
          <p:cNvPr id="18" name="image4.png" descr="Luxoft_Logo_white.gif"/>
          <p:cNvPicPr>
            <a:picLocks noChangeAspect="1"/>
          </p:cNvPicPr>
          <p:nvPr/>
        </p:nvPicPr>
        <p:blipFill>
          <a:blip r:embed="rId5">
            <a:extLst/>
          </a:blip>
          <a:stretch>
            <a:fillRect/>
          </a:stretch>
        </p:blipFill>
        <p:spPr>
          <a:xfrm>
            <a:off x="1481137" y="142875"/>
            <a:ext cx="1647826" cy="898925"/>
          </a:xfrm>
          <a:prstGeom prst="rect">
            <a:avLst/>
          </a:prstGeom>
          <a:ln w="12700">
            <a:miter lim="400000"/>
          </a:ln>
        </p:spPr>
      </p:pic>
      <p:sp>
        <p:nvSpPr>
          <p:cNvPr id="19" name="Shape 19"/>
          <p:cNvSpPr>
            <a:spLocks noGrp="1"/>
          </p:cNvSpPr>
          <p:nvPr>
            <p:ph type="body" sz="quarter" idx="1"/>
          </p:nvPr>
        </p:nvSpPr>
        <p:spPr>
          <a:xfrm>
            <a:off x="4118297" y="3421755"/>
            <a:ext cx="3596403" cy="1539433"/>
          </a:xfrm>
          <a:prstGeom prst="rect">
            <a:avLst/>
          </a:prstGeom>
        </p:spPr>
        <p:txBody>
          <a:bodyPr/>
          <a:lstStyle>
            <a:lvl1pPr marL="0" indent="0" algn="r">
              <a:spcBef>
                <a:spcPts val="400"/>
              </a:spcBef>
              <a:buClrTx/>
              <a:buSzTx/>
              <a:buFontTx/>
              <a:buNone/>
              <a:defRPr sz="1400" b="1">
                <a:solidFill>
                  <a:srgbClr val="FFFFFF"/>
                </a:solidFill>
              </a:defRPr>
            </a:lvl1pPr>
            <a:lvl2pPr marL="0" indent="0" algn="r">
              <a:spcBef>
                <a:spcPts val="400"/>
              </a:spcBef>
              <a:buClrTx/>
              <a:buSzTx/>
              <a:buFontTx/>
              <a:buNone/>
              <a:defRPr sz="1400" b="1">
                <a:solidFill>
                  <a:srgbClr val="FFFFFF"/>
                </a:solidFill>
              </a:defRPr>
            </a:lvl2pPr>
            <a:lvl3pPr marL="0" indent="0" algn="r">
              <a:spcBef>
                <a:spcPts val="400"/>
              </a:spcBef>
              <a:buClrTx/>
              <a:buSzTx/>
              <a:buFontTx/>
              <a:buNone/>
              <a:defRPr sz="1400" b="1">
                <a:solidFill>
                  <a:srgbClr val="FFFFFF"/>
                </a:solidFill>
              </a:defRPr>
            </a:lvl3pPr>
            <a:lvl4pPr marL="0" indent="0" algn="r">
              <a:spcBef>
                <a:spcPts val="400"/>
              </a:spcBef>
              <a:buClrTx/>
              <a:buSzTx/>
              <a:buFontTx/>
              <a:buNone/>
              <a:defRPr sz="1400" b="1">
                <a:solidFill>
                  <a:srgbClr val="FFFFFF"/>
                </a:solidFill>
              </a:defRPr>
            </a:lvl4pPr>
            <a:lvl5pPr marL="0" indent="0" algn="r">
              <a:spcBef>
                <a:spcPts val="400"/>
              </a:spcBef>
              <a:buClrTx/>
              <a:buSzTx/>
              <a:buFontTx/>
              <a:buNone/>
              <a:defRPr sz="1400" b="1">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0" name="Shape 20"/>
          <p:cNvSpPr>
            <a:spLocks noGrp="1"/>
          </p:cNvSpPr>
          <p:nvPr>
            <p:ph type="title"/>
          </p:nvPr>
        </p:nvSpPr>
        <p:spPr>
          <a:xfrm>
            <a:off x="4114800" y="2068937"/>
            <a:ext cx="3595743" cy="1352820"/>
          </a:xfrm>
          <a:prstGeom prst="rect">
            <a:avLst/>
          </a:prstGeom>
        </p:spPr>
        <p:txBody>
          <a:bodyPr/>
          <a:lstStyle>
            <a:lvl1pPr algn="r">
              <a:defRPr>
                <a:solidFill>
                  <a:srgbClr val="FFFFFF"/>
                </a:solidFill>
              </a:defRPr>
            </a:lvl1pPr>
          </a:lstStyle>
          <a:p>
            <a:r>
              <a:t>Title Text</a:t>
            </a:r>
          </a:p>
        </p:txBody>
      </p:sp>
      <p:sp>
        <p:nvSpPr>
          <p:cNvPr id="21" name="Shape 2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Graph only">
    <p:spTree>
      <p:nvGrpSpPr>
        <p:cNvPr id="1" name=""/>
        <p:cNvGrpSpPr/>
        <p:nvPr/>
      </p:nvGrpSpPr>
      <p:grpSpPr>
        <a:xfrm>
          <a:off x="0" y="0"/>
          <a:ext cx="0" cy="0"/>
          <a:chOff x="0" y="0"/>
          <a:chExt cx="0" cy="0"/>
        </a:xfrm>
      </p:grpSpPr>
      <p:sp>
        <p:nvSpPr>
          <p:cNvPr id="115" name="Shape 115"/>
          <p:cNvSpPr>
            <a:spLocks noGrp="1"/>
          </p:cNvSpPr>
          <p:nvPr>
            <p:ph type="body" sz="half" idx="1"/>
          </p:nvPr>
        </p:nvSpPr>
        <p:spPr>
          <a:xfrm>
            <a:off x="1357287" y="3036054"/>
            <a:ext cx="6536557" cy="2107446"/>
          </a:xfrm>
          <a:prstGeom prst="rect">
            <a:avLst/>
          </a:prstGeo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16" name="Shape 116"/>
          <p:cNvSpPr>
            <a:spLocks noGrp="1"/>
          </p:cNvSpPr>
          <p:nvPr>
            <p:ph type="title"/>
          </p:nvPr>
        </p:nvSpPr>
        <p:spPr>
          <a:prstGeom prst="rect">
            <a:avLst/>
          </a:prstGeom>
        </p:spPr>
        <p:txBody>
          <a:bodyPr/>
          <a:lstStyle/>
          <a:p>
            <a:r>
              <a:t>Title Text</a:t>
            </a:r>
          </a:p>
        </p:txBody>
      </p:sp>
      <p:sp>
        <p:nvSpPr>
          <p:cNvPr id="117" name="Shape 11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End slide">
    <p:spTree>
      <p:nvGrpSpPr>
        <p:cNvPr id="1" name=""/>
        <p:cNvGrpSpPr/>
        <p:nvPr/>
      </p:nvGrpSpPr>
      <p:grpSpPr>
        <a:xfrm>
          <a:off x="0" y="0"/>
          <a:ext cx="0" cy="0"/>
          <a:chOff x="0" y="0"/>
          <a:chExt cx="0" cy="0"/>
        </a:xfrm>
      </p:grpSpPr>
      <p:pic>
        <p:nvPicPr>
          <p:cNvPr id="124" name="image1.jpeg" descr="prezentacja 1.jpg"/>
          <p:cNvPicPr>
            <a:picLocks noChangeAspect="1"/>
          </p:cNvPicPr>
          <p:nvPr/>
        </p:nvPicPr>
        <p:blipFill>
          <a:blip r:embed="rId2">
            <a:extLst/>
          </a:blip>
          <a:stretch>
            <a:fillRect/>
          </a:stretch>
        </p:blipFill>
        <p:spPr>
          <a:xfrm>
            <a:off x="1143000" y="0"/>
            <a:ext cx="6858000" cy="5143500"/>
          </a:xfrm>
          <a:prstGeom prst="rect">
            <a:avLst/>
          </a:prstGeom>
          <a:ln w="12700">
            <a:miter lim="400000"/>
          </a:ln>
        </p:spPr>
      </p:pic>
      <p:sp>
        <p:nvSpPr>
          <p:cNvPr id="125" name="Shape 125"/>
          <p:cNvSpPr/>
          <p:nvPr/>
        </p:nvSpPr>
        <p:spPr>
          <a:xfrm flipH="1">
            <a:off x="7704535" y="1820466"/>
            <a:ext cx="296468" cy="1129905"/>
          </a:xfrm>
          <a:prstGeom prst="rect">
            <a:avLst/>
          </a:prstGeom>
          <a:solidFill>
            <a:srgbClr val="F37021"/>
          </a:solidFill>
          <a:ln w="12700">
            <a:miter lim="400000"/>
          </a:ln>
        </p:spPr>
        <p:txBody>
          <a:bodyPr lIns="34289" tIns="34289" rIns="34289" bIns="34289" anchor="ctr"/>
          <a:lstStyle/>
          <a:p>
            <a:pPr algn="ctr">
              <a:defRPr>
                <a:solidFill>
                  <a:srgbClr val="FFFFFF"/>
                </a:solidFill>
                <a:latin typeface="Myriad Pro"/>
                <a:ea typeface="Myriad Pro"/>
                <a:cs typeface="Myriad Pro"/>
                <a:sym typeface="Myriad Pro"/>
              </a:defRPr>
            </a:pPr>
            <a:endParaRPr/>
          </a:p>
        </p:txBody>
      </p:sp>
      <p:pic>
        <p:nvPicPr>
          <p:cNvPr id="126" name="image3.png" descr="3 Quadrants.png"/>
          <p:cNvPicPr>
            <a:picLocks noChangeAspect="1"/>
          </p:cNvPicPr>
          <p:nvPr/>
        </p:nvPicPr>
        <p:blipFill>
          <a:blip r:embed="rId3">
            <a:extLst/>
          </a:blip>
          <a:stretch>
            <a:fillRect/>
          </a:stretch>
        </p:blipFill>
        <p:spPr>
          <a:xfrm>
            <a:off x="6879431" y="259556"/>
            <a:ext cx="819153" cy="1054896"/>
          </a:xfrm>
          <a:prstGeom prst="rect">
            <a:avLst/>
          </a:prstGeom>
          <a:ln w="12700">
            <a:miter lim="400000"/>
          </a:ln>
        </p:spPr>
      </p:pic>
      <p:pic>
        <p:nvPicPr>
          <p:cNvPr id="127" name="image6.png" descr="qr-code.gif"/>
          <p:cNvPicPr>
            <a:picLocks noChangeAspect="1"/>
          </p:cNvPicPr>
          <p:nvPr/>
        </p:nvPicPr>
        <p:blipFill>
          <a:blip r:embed="rId4">
            <a:extLst/>
          </a:blip>
          <a:stretch>
            <a:fillRect/>
          </a:stretch>
        </p:blipFill>
        <p:spPr>
          <a:xfrm>
            <a:off x="2556272" y="1864517"/>
            <a:ext cx="1057278" cy="1057278"/>
          </a:xfrm>
          <a:prstGeom prst="rect">
            <a:avLst/>
          </a:prstGeom>
          <a:ln w="12700">
            <a:miter lim="400000"/>
          </a:ln>
        </p:spPr>
      </p:pic>
      <p:sp>
        <p:nvSpPr>
          <p:cNvPr id="128" name="Shape 128"/>
          <p:cNvSpPr>
            <a:spLocks noGrp="1"/>
          </p:cNvSpPr>
          <p:nvPr>
            <p:ph type="body" sz="quarter" idx="1"/>
          </p:nvPr>
        </p:nvSpPr>
        <p:spPr>
          <a:xfrm>
            <a:off x="3734789" y="1246938"/>
            <a:ext cx="3970800" cy="2276287"/>
          </a:xfrm>
          <a:prstGeom prst="rect">
            <a:avLst/>
          </a:prstGeom>
        </p:spPr>
        <p:txBody>
          <a:bodyPr anchor="ctr"/>
          <a:lstStyle>
            <a:lvl1pPr marL="0" indent="0" algn="r">
              <a:spcBef>
                <a:spcPts val="400"/>
              </a:spcBef>
              <a:buClrTx/>
              <a:buSzTx/>
              <a:buFontTx/>
              <a:buNone/>
              <a:defRPr sz="1800">
                <a:solidFill>
                  <a:srgbClr val="FFFFFF"/>
                </a:solidFill>
                <a:latin typeface="Myriad Pro"/>
                <a:ea typeface="Myriad Pro"/>
                <a:cs typeface="Myriad Pro"/>
                <a:sym typeface="Myriad Pro"/>
              </a:defRPr>
            </a:lvl1pPr>
            <a:lvl2pPr marL="0" indent="0" algn="r">
              <a:spcBef>
                <a:spcPts val="400"/>
              </a:spcBef>
              <a:buClrTx/>
              <a:buSzTx/>
              <a:buFontTx/>
              <a:buNone/>
              <a:defRPr sz="1800">
                <a:solidFill>
                  <a:srgbClr val="FFFFFF"/>
                </a:solidFill>
                <a:latin typeface="Myriad Pro"/>
                <a:ea typeface="Myriad Pro"/>
                <a:cs typeface="Myriad Pro"/>
                <a:sym typeface="Myriad Pro"/>
              </a:defRPr>
            </a:lvl2pPr>
            <a:lvl3pPr marL="0" indent="0" algn="r">
              <a:spcBef>
                <a:spcPts val="400"/>
              </a:spcBef>
              <a:buClrTx/>
              <a:buSzTx/>
              <a:buFontTx/>
              <a:buNone/>
              <a:defRPr sz="1800">
                <a:solidFill>
                  <a:srgbClr val="FFFFFF"/>
                </a:solidFill>
                <a:latin typeface="Myriad Pro"/>
                <a:ea typeface="Myriad Pro"/>
                <a:cs typeface="Myriad Pro"/>
                <a:sym typeface="Myriad Pro"/>
              </a:defRPr>
            </a:lvl3pPr>
            <a:lvl4pPr marL="0" indent="0" algn="r">
              <a:spcBef>
                <a:spcPts val="400"/>
              </a:spcBef>
              <a:buClrTx/>
              <a:buSzTx/>
              <a:buFontTx/>
              <a:buNone/>
              <a:defRPr sz="1800">
                <a:solidFill>
                  <a:srgbClr val="FFFFFF"/>
                </a:solidFill>
                <a:latin typeface="Myriad Pro"/>
                <a:ea typeface="Myriad Pro"/>
                <a:cs typeface="Myriad Pro"/>
                <a:sym typeface="Myriad Pro"/>
              </a:defRPr>
            </a:lvl4pPr>
            <a:lvl5pPr marL="0" indent="0" algn="r">
              <a:spcBef>
                <a:spcPts val="400"/>
              </a:spcBef>
              <a:buClrTx/>
              <a:buSzTx/>
              <a:buFontTx/>
              <a:buNone/>
              <a:defRPr sz="1800">
                <a:solidFill>
                  <a:srgbClr val="FFFFFF"/>
                </a:solidFill>
                <a:latin typeface="Myriad Pro"/>
                <a:ea typeface="Myriad Pro"/>
                <a:cs typeface="Myriad Pro"/>
                <a:sym typeface="Myriad Pro"/>
              </a:defRPr>
            </a:lvl5pPr>
          </a:lstStyle>
          <a:p>
            <a:r>
              <a:t>Body Level One</a:t>
            </a:r>
          </a:p>
          <a:p>
            <a:pPr lvl="1"/>
            <a:r>
              <a:t>Body Level Two</a:t>
            </a:r>
          </a:p>
          <a:p>
            <a:pPr lvl="2"/>
            <a:r>
              <a:t>Body Level Three</a:t>
            </a:r>
          </a:p>
          <a:p>
            <a:pPr lvl="3"/>
            <a:r>
              <a:t>Body Level Four</a:t>
            </a:r>
          </a:p>
          <a:p>
            <a:pPr lvl="4"/>
            <a:r>
              <a:t>Body Level Five</a:t>
            </a:r>
          </a:p>
        </p:txBody>
      </p:sp>
      <p:sp>
        <p:nvSpPr>
          <p:cNvPr id="129" name="Shape 12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ractice">
    <p:bg>
      <p:bgPr>
        <a:blipFill rotWithShape="1">
          <a:blip r:embed="rId2"/>
          <a:srcRect/>
          <a:stretch>
            <a:fillRect/>
          </a:stretch>
        </a:blipFill>
        <a:effectLst/>
      </p:bgPr>
    </p:bg>
    <p:spTree>
      <p:nvGrpSpPr>
        <p:cNvPr id="1" name=""/>
        <p:cNvGrpSpPr/>
        <p:nvPr/>
      </p:nvGrpSpPr>
      <p:grpSpPr>
        <a:xfrm>
          <a:off x="0" y="0"/>
          <a:ext cx="0" cy="0"/>
          <a:chOff x="0" y="0"/>
          <a:chExt cx="0" cy="0"/>
        </a:xfrm>
      </p:grpSpPr>
      <p:pic>
        <p:nvPicPr>
          <p:cNvPr id="136" name="image8.png" descr="D:\Картинки, клипарты\Знаки, пиктограммы, логотипы\= Пиктограммы\sleek-xp-basic-icons\PNG\Document Write.png"/>
          <p:cNvPicPr>
            <a:picLocks noChangeAspect="1"/>
          </p:cNvPicPr>
          <p:nvPr/>
        </p:nvPicPr>
        <p:blipFill>
          <a:blip r:embed="rId3">
            <a:extLst/>
          </a:blip>
          <a:stretch>
            <a:fillRect/>
          </a:stretch>
        </p:blipFill>
        <p:spPr>
          <a:xfrm>
            <a:off x="1112042" y="70247"/>
            <a:ext cx="714377" cy="714377"/>
          </a:xfrm>
          <a:prstGeom prst="rect">
            <a:avLst/>
          </a:prstGeom>
          <a:ln w="12700">
            <a:miter lim="400000"/>
          </a:ln>
        </p:spPr>
      </p:pic>
      <p:sp>
        <p:nvSpPr>
          <p:cNvPr id="137" name="Shape 137"/>
          <p:cNvSpPr>
            <a:spLocks noGrp="1"/>
          </p:cNvSpPr>
          <p:nvPr>
            <p:ph type="title"/>
          </p:nvPr>
        </p:nvSpPr>
        <p:spPr>
          <a:xfrm>
            <a:off x="1815849" y="0"/>
            <a:ext cx="6023022" cy="846535"/>
          </a:xfrm>
          <a:prstGeom prst="rect">
            <a:avLst/>
          </a:prstGeom>
        </p:spPr>
        <p:txBody>
          <a:bodyPr/>
          <a:lstStyle/>
          <a:p>
            <a:r>
              <a:t>Title Text</a:t>
            </a:r>
          </a:p>
        </p:txBody>
      </p:sp>
      <p:sp>
        <p:nvSpPr>
          <p:cNvPr id="138" name="Shape 13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Final Slide">
    <p:spTree>
      <p:nvGrpSpPr>
        <p:cNvPr id="1" name=""/>
        <p:cNvGrpSpPr/>
        <p:nvPr/>
      </p:nvGrpSpPr>
      <p:grpSpPr>
        <a:xfrm>
          <a:off x="0" y="0"/>
          <a:ext cx="0" cy="0"/>
          <a:chOff x="0" y="0"/>
          <a:chExt cx="0" cy="0"/>
        </a:xfrm>
      </p:grpSpPr>
      <p:pic>
        <p:nvPicPr>
          <p:cNvPr id="145" name="image1.jpeg" descr="prezentacja 1.jpg"/>
          <p:cNvPicPr>
            <a:picLocks noChangeAspect="1"/>
          </p:cNvPicPr>
          <p:nvPr/>
        </p:nvPicPr>
        <p:blipFill>
          <a:blip r:embed="rId2">
            <a:extLst/>
          </a:blip>
          <a:stretch>
            <a:fillRect/>
          </a:stretch>
        </p:blipFill>
        <p:spPr>
          <a:xfrm>
            <a:off x="1143000" y="0"/>
            <a:ext cx="6858000" cy="5143500"/>
          </a:xfrm>
          <a:prstGeom prst="rect">
            <a:avLst/>
          </a:prstGeom>
          <a:ln w="12700">
            <a:miter lim="400000"/>
          </a:ln>
        </p:spPr>
      </p:pic>
      <p:pic>
        <p:nvPicPr>
          <p:cNvPr id="146" name="image3.png" descr="3 Quadrants.png"/>
          <p:cNvPicPr>
            <a:picLocks noChangeAspect="1"/>
          </p:cNvPicPr>
          <p:nvPr/>
        </p:nvPicPr>
        <p:blipFill>
          <a:blip r:embed="rId3">
            <a:extLst/>
          </a:blip>
          <a:stretch>
            <a:fillRect/>
          </a:stretch>
        </p:blipFill>
        <p:spPr>
          <a:xfrm>
            <a:off x="6879431" y="259556"/>
            <a:ext cx="819153" cy="1054896"/>
          </a:xfrm>
          <a:prstGeom prst="rect">
            <a:avLst/>
          </a:prstGeom>
          <a:ln w="12700">
            <a:miter lim="400000"/>
          </a:ln>
        </p:spPr>
      </p:pic>
      <p:pic>
        <p:nvPicPr>
          <p:cNvPr id="147" name="image4.png" descr="Luxoft_Logo_white.gif"/>
          <p:cNvPicPr>
            <a:picLocks noChangeAspect="1"/>
          </p:cNvPicPr>
          <p:nvPr/>
        </p:nvPicPr>
        <p:blipFill>
          <a:blip r:embed="rId4">
            <a:extLst/>
          </a:blip>
          <a:stretch>
            <a:fillRect/>
          </a:stretch>
        </p:blipFill>
        <p:spPr>
          <a:xfrm>
            <a:off x="1481137" y="142875"/>
            <a:ext cx="1647826" cy="898925"/>
          </a:xfrm>
          <a:prstGeom prst="rect">
            <a:avLst/>
          </a:prstGeom>
          <a:ln w="12700">
            <a:miter lim="400000"/>
          </a:ln>
        </p:spPr>
      </p:pic>
      <p:sp>
        <p:nvSpPr>
          <p:cNvPr id="148" name="Shape 148"/>
          <p:cNvSpPr/>
          <p:nvPr/>
        </p:nvSpPr>
        <p:spPr>
          <a:xfrm>
            <a:off x="3779666" y="1279920"/>
            <a:ext cx="1749306" cy="39878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marL="215503" indent="-215503" algn="ctr">
              <a:spcBef>
                <a:spcPts val="6300"/>
              </a:spcBef>
              <a:defRPr sz="26200" b="1">
                <a:solidFill>
                  <a:srgbClr val="1F5282"/>
                </a:solidFill>
                <a:latin typeface="Segoe UI Semibold"/>
                <a:ea typeface="Segoe UI Semibold"/>
                <a:cs typeface="Segoe UI Semibold"/>
                <a:sym typeface="Segoe UI Semibold"/>
              </a:defRPr>
            </a:lvl1pPr>
          </a:lstStyle>
          <a:p>
            <a:r>
              <a:t>?</a:t>
            </a:r>
          </a:p>
        </p:txBody>
      </p:sp>
      <p:sp>
        <p:nvSpPr>
          <p:cNvPr id="149" name="Shape 149"/>
          <p:cNvSpPr/>
          <p:nvPr/>
        </p:nvSpPr>
        <p:spPr>
          <a:xfrm>
            <a:off x="2382441" y="1314449"/>
            <a:ext cx="4543427" cy="4368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marL="215503" indent="-215503" algn="ctr">
              <a:spcBef>
                <a:spcPts val="500"/>
              </a:spcBef>
              <a:defRPr sz="2400" b="1">
                <a:solidFill>
                  <a:srgbClr val="FFFFFF"/>
                </a:solidFill>
                <a:latin typeface="a_FuturaRoundDemi"/>
                <a:ea typeface="a_FuturaRoundDemi"/>
                <a:cs typeface="a_FuturaRoundDemi"/>
                <a:sym typeface="a_FuturaRoundDemi"/>
              </a:defRPr>
            </a:lvl1pPr>
          </a:lstStyle>
          <a:p>
            <a:r>
              <a:t>Благодарю за внимание!</a:t>
            </a:r>
          </a:p>
        </p:txBody>
      </p:sp>
      <p:sp>
        <p:nvSpPr>
          <p:cNvPr id="150" name="Shape 150"/>
          <p:cNvSpPr/>
          <p:nvPr/>
        </p:nvSpPr>
        <p:spPr>
          <a:xfrm>
            <a:off x="3770707" y="3008708"/>
            <a:ext cx="1749032" cy="436879"/>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marL="215503" indent="-215503" algn="ctr">
              <a:spcBef>
                <a:spcPts val="500"/>
              </a:spcBef>
              <a:defRPr sz="2400" b="1">
                <a:solidFill>
                  <a:srgbClr val="FFFFFF"/>
                </a:solidFill>
                <a:latin typeface="a_FuturaRoundDemi"/>
                <a:ea typeface="a_FuturaRoundDemi"/>
                <a:cs typeface="a_FuturaRoundDemi"/>
                <a:sym typeface="a_FuturaRoundDemi"/>
              </a:defRPr>
            </a:lvl1pPr>
          </a:lstStyle>
          <a:p>
            <a:r>
              <a:t>Вопросы?</a:t>
            </a:r>
          </a:p>
        </p:txBody>
      </p:sp>
      <p:sp>
        <p:nvSpPr>
          <p:cNvPr id="151" name="Shape 15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TC Resources">
    <p:spTree>
      <p:nvGrpSpPr>
        <p:cNvPr id="1" name=""/>
        <p:cNvGrpSpPr/>
        <p:nvPr/>
      </p:nvGrpSpPr>
      <p:grpSpPr>
        <a:xfrm>
          <a:off x="0" y="0"/>
          <a:ext cx="0" cy="0"/>
          <a:chOff x="0" y="0"/>
          <a:chExt cx="0" cy="0"/>
        </a:xfrm>
      </p:grpSpPr>
      <p:sp>
        <p:nvSpPr>
          <p:cNvPr id="158" name="Shape 158"/>
          <p:cNvSpPr/>
          <p:nvPr/>
        </p:nvSpPr>
        <p:spPr>
          <a:xfrm>
            <a:off x="5146192" y="1084340"/>
            <a:ext cx="2560727" cy="1057545"/>
          </a:xfrm>
          <a:prstGeom prst="line">
            <a:avLst/>
          </a:prstGeom>
          <a:ln w="3175">
            <a:solidFill>
              <a:srgbClr val="84A8CC"/>
            </a:solidFill>
            <a:bevel/>
          </a:ln>
        </p:spPr>
        <p:txBody>
          <a:bodyPr lIns="45718" tIns="45718" rIns="45718" bIns="45718"/>
          <a:lstStyle/>
          <a:p>
            <a:endParaRPr/>
          </a:p>
        </p:txBody>
      </p:sp>
      <p:sp>
        <p:nvSpPr>
          <p:cNvPr id="159" name="Shape 159"/>
          <p:cNvSpPr/>
          <p:nvPr/>
        </p:nvSpPr>
        <p:spPr>
          <a:xfrm>
            <a:off x="1414462" y="1027507"/>
            <a:ext cx="2553893" cy="2602712"/>
          </a:xfrm>
          <a:prstGeom prst="ellipse">
            <a:avLst/>
          </a:prstGeom>
          <a:gradFill>
            <a:gsLst>
              <a:gs pos="0">
                <a:srgbClr val="1F497D"/>
              </a:gs>
              <a:gs pos="64000">
                <a:srgbClr val="558ED5"/>
              </a:gs>
              <a:gs pos="100000">
                <a:srgbClr val="E1E3EB"/>
              </a:gs>
            </a:gsLst>
            <a:lin ang="2400000"/>
          </a:gradFill>
          <a:ln w="25400">
            <a:solidFill>
              <a:srgbClr val="FFFFFF"/>
            </a:solidFill>
          </a:ln>
          <a:effectLst>
            <a:outerShdw blurRad="25400" dist="12700" dir="5400000" rotWithShape="0">
              <a:srgbClr val="000000">
                <a:alpha val="37999"/>
              </a:srgbClr>
            </a:outerShdw>
          </a:effectLst>
        </p:spPr>
        <p:txBody>
          <a:bodyPr lIns="34289" tIns="34289" rIns="34289" bIns="34289" anchor="ctr"/>
          <a:lstStyle/>
          <a:p>
            <a:pPr algn="ctr">
              <a:defRPr>
                <a:latin typeface="Arial"/>
                <a:ea typeface="Arial"/>
                <a:cs typeface="Arial"/>
                <a:sym typeface="Arial"/>
              </a:defRPr>
            </a:pPr>
            <a:endParaRPr/>
          </a:p>
        </p:txBody>
      </p:sp>
      <p:sp>
        <p:nvSpPr>
          <p:cNvPr id="160" name="Shape 160"/>
          <p:cNvSpPr/>
          <p:nvPr/>
        </p:nvSpPr>
        <p:spPr>
          <a:xfrm>
            <a:off x="2740817" y="2101451"/>
            <a:ext cx="1065613" cy="419194"/>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a:defRPr b="1" u="sng">
                <a:solidFill>
                  <a:srgbClr val="0000FF"/>
                </a:solidFill>
                <a:uFill>
                  <a:solidFill>
                    <a:srgbClr val="0000FF"/>
                  </a:solidFill>
                </a:uFill>
                <a:latin typeface="Arial"/>
                <a:ea typeface="Arial"/>
                <a:cs typeface="Arial"/>
                <a:sym typeface="Arial"/>
              </a:defRPr>
            </a:pPr>
            <a:r>
              <a:rPr>
                <a:hlinkClick r:id="rId2"/>
              </a:rPr>
              <a:t>IntHR</a:t>
            </a:r>
          </a:p>
          <a:p>
            <a:pPr>
              <a:defRPr b="1" u="sng">
                <a:solidFill>
                  <a:srgbClr val="0000FF"/>
                </a:solidFill>
                <a:uFill>
                  <a:solidFill>
                    <a:srgbClr val="0000FF"/>
                  </a:solidFill>
                </a:uFill>
                <a:latin typeface="Arial"/>
                <a:ea typeface="Arial"/>
                <a:cs typeface="Arial"/>
                <a:sym typeface="Arial"/>
              </a:defRPr>
            </a:pPr>
            <a:r>
              <a:rPr>
                <a:hlinkClick r:id="rId3"/>
              </a:rPr>
              <a:t>Luxtown</a:t>
            </a:r>
          </a:p>
        </p:txBody>
      </p:sp>
      <p:sp>
        <p:nvSpPr>
          <p:cNvPr id="161" name="Shape 161"/>
          <p:cNvSpPr/>
          <p:nvPr/>
        </p:nvSpPr>
        <p:spPr>
          <a:xfrm>
            <a:off x="3556396" y="742949"/>
            <a:ext cx="2051449" cy="265963"/>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a:defRPr sz="1400" b="1">
                <a:ln w="2222">
                  <a:solidFill>
                    <a:srgbClr val="143657"/>
                  </a:solidFill>
                </a:ln>
                <a:solidFill>
                  <a:srgbClr val="FFFFFF"/>
                </a:solidFill>
                <a:latin typeface="Arial"/>
                <a:ea typeface="Arial"/>
                <a:cs typeface="Arial"/>
                <a:sym typeface="Arial"/>
              </a:defRPr>
            </a:pPr>
            <a:r>
              <a:t>Внешний</a:t>
            </a:r>
            <a:r>
              <a:rPr>
                <a:solidFill>
                  <a:srgbClr val="002060"/>
                </a:solidFill>
              </a:rPr>
              <a:t> </a:t>
            </a:r>
            <a:r>
              <a:t>ресурс</a:t>
            </a:r>
          </a:p>
        </p:txBody>
      </p:sp>
      <p:pic>
        <p:nvPicPr>
          <p:cNvPr id="162" name="image9.png" descr="C:\Documents and Settings\Administrator\Pulpit\logo pomaranczowe tlo.png"/>
          <p:cNvPicPr>
            <a:picLocks noChangeAspect="1"/>
          </p:cNvPicPr>
          <p:nvPr/>
        </p:nvPicPr>
        <p:blipFill>
          <a:blip r:embed="rId4">
            <a:extLst/>
          </a:blip>
          <a:stretch>
            <a:fillRect/>
          </a:stretch>
        </p:blipFill>
        <p:spPr>
          <a:xfrm>
            <a:off x="2180033" y="1228725"/>
            <a:ext cx="1045371" cy="382191"/>
          </a:xfrm>
          <a:prstGeom prst="rect">
            <a:avLst/>
          </a:prstGeom>
          <a:ln w="12700">
            <a:miter lim="400000"/>
          </a:ln>
        </p:spPr>
      </p:pic>
      <p:pic>
        <p:nvPicPr>
          <p:cNvPr id="163" name="image10.jpeg"/>
          <p:cNvPicPr>
            <a:picLocks noChangeAspect="1"/>
          </p:cNvPicPr>
          <p:nvPr/>
        </p:nvPicPr>
        <p:blipFill>
          <a:blip r:embed="rId5">
            <a:extLst/>
          </a:blip>
          <a:srcRect r="34163" b="14813"/>
          <a:stretch>
            <a:fillRect/>
          </a:stretch>
        </p:blipFill>
        <p:spPr>
          <a:xfrm>
            <a:off x="4385071" y="2152649"/>
            <a:ext cx="3321847" cy="2562227"/>
          </a:xfrm>
          <a:prstGeom prst="rect">
            <a:avLst/>
          </a:prstGeom>
          <a:ln w="12700">
            <a:miter lim="400000"/>
          </a:ln>
          <a:effectLst>
            <a:outerShdw blurRad="139700" rotWithShape="0">
              <a:srgbClr val="000000">
                <a:alpha val="70000"/>
              </a:srgbClr>
            </a:outerShdw>
          </a:effectLst>
        </p:spPr>
      </p:pic>
      <p:sp>
        <p:nvSpPr>
          <p:cNvPr id="164" name="Shape 164"/>
          <p:cNvSpPr/>
          <p:nvPr/>
        </p:nvSpPr>
        <p:spPr>
          <a:xfrm>
            <a:off x="4591049" y="2702716"/>
            <a:ext cx="2852741" cy="122054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a:spcBef>
                <a:spcPts val="100"/>
              </a:spcBef>
              <a:defRPr sz="1000" b="1">
                <a:solidFill>
                  <a:srgbClr val="FFFFFF"/>
                </a:solidFill>
                <a:latin typeface="Arial"/>
                <a:ea typeface="Arial"/>
                <a:cs typeface="Arial"/>
                <a:sym typeface="Arial"/>
              </a:defRPr>
            </a:pPr>
            <a:r>
              <a:t>Информация об учебном центре</a:t>
            </a:r>
            <a:endParaRPr>
              <a:latin typeface="Myriad Pro"/>
              <a:ea typeface="Myriad Pro"/>
              <a:cs typeface="Myriad Pro"/>
              <a:sym typeface="Myriad Pro"/>
            </a:endParaRPr>
          </a:p>
          <a:p>
            <a:pPr>
              <a:spcBef>
                <a:spcPts val="100"/>
              </a:spcBef>
              <a:defRPr sz="900" b="1" u="sng">
                <a:solidFill>
                  <a:srgbClr val="0000FF"/>
                </a:solidFill>
                <a:uFill>
                  <a:solidFill>
                    <a:srgbClr val="0000FF"/>
                  </a:solidFill>
                </a:uFill>
                <a:latin typeface="Arial"/>
                <a:ea typeface="Arial"/>
                <a:cs typeface="Arial"/>
                <a:sym typeface="Arial"/>
              </a:defRPr>
            </a:pPr>
            <a:r>
              <a:rPr>
                <a:hlinkClick r:id="rId6"/>
              </a:rPr>
              <a:t>www.luxoft-training.ru/about</a:t>
            </a:r>
            <a:endParaRPr>
              <a:solidFill>
                <a:srgbClr val="FFFFFF"/>
              </a:solidFill>
            </a:endParaRPr>
          </a:p>
          <a:p>
            <a:pPr>
              <a:spcBef>
                <a:spcPts val="100"/>
              </a:spcBef>
              <a:defRPr sz="1000" b="1">
                <a:solidFill>
                  <a:srgbClr val="FFFFFF"/>
                </a:solidFill>
                <a:latin typeface="Arial"/>
                <a:ea typeface="Arial"/>
                <a:cs typeface="Arial"/>
                <a:sym typeface="Arial"/>
              </a:defRPr>
            </a:pPr>
            <a:r>
              <a:t>Расписание </a:t>
            </a:r>
            <a:endParaRPr>
              <a:latin typeface="Myriad Pro"/>
              <a:ea typeface="Myriad Pro"/>
              <a:cs typeface="Myriad Pro"/>
              <a:sym typeface="Myriad Pro"/>
            </a:endParaRPr>
          </a:p>
          <a:p>
            <a:pPr>
              <a:spcBef>
                <a:spcPts val="100"/>
              </a:spcBef>
              <a:defRPr sz="900" b="1" u="sng">
                <a:solidFill>
                  <a:srgbClr val="0000FF"/>
                </a:solidFill>
                <a:uFill>
                  <a:solidFill>
                    <a:srgbClr val="0000FF"/>
                  </a:solidFill>
                </a:uFill>
                <a:latin typeface="Arial"/>
                <a:ea typeface="Arial"/>
                <a:cs typeface="Arial"/>
                <a:sym typeface="Arial"/>
              </a:defRPr>
            </a:pPr>
            <a:r>
              <a:rPr>
                <a:hlinkClick r:id="rId7"/>
              </a:rPr>
              <a:t>www.luxoft-training.ru/timetable</a:t>
            </a:r>
            <a:endParaRPr>
              <a:solidFill>
                <a:srgbClr val="1F5282"/>
              </a:solidFill>
            </a:endParaRPr>
          </a:p>
          <a:p>
            <a:pPr>
              <a:spcBef>
                <a:spcPts val="100"/>
              </a:spcBef>
              <a:defRPr sz="1000" b="1">
                <a:solidFill>
                  <a:srgbClr val="FFFFFF"/>
                </a:solidFill>
                <a:latin typeface="Arial"/>
                <a:ea typeface="Arial"/>
                <a:cs typeface="Arial"/>
                <a:sym typeface="Arial"/>
              </a:defRPr>
            </a:pPr>
            <a:r>
              <a:t>Каталог курсов </a:t>
            </a:r>
            <a:endParaRPr>
              <a:latin typeface="Myriad Pro"/>
              <a:ea typeface="Myriad Pro"/>
              <a:cs typeface="Myriad Pro"/>
              <a:sym typeface="Myriad Pro"/>
            </a:endParaRPr>
          </a:p>
          <a:p>
            <a:pPr>
              <a:spcBef>
                <a:spcPts val="100"/>
              </a:spcBef>
              <a:defRPr sz="900" b="1" u="sng">
                <a:solidFill>
                  <a:srgbClr val="0000FF"/>
                </a:solidFill>
                <a:uFill>
                  <a:solidFill>
                    <a:srgbClr val="0000FF"/>
                  </a:solidFill>
                </a:uFill>
                <a:latin typeface="Arial"/>
                <a:ea typeface="Arial"/>
                <a:cs typeface="Arial"/>
                <a:sym typeface="Arial"/>
              </a:defRPr>
            </a:pPr>
            <a:r>
              <a:rPr>
                <a:hlinkClick r:id="rId8"/>
              </a:rPr>
              <a:t>www.luxoft-training.ru/training/catalog_directions</a:t>
            </a:r>
            <a:endParaRPr>
              <a:solidFill>
                <a:srgbClr val="FFFFFF"/>
              </a:solidFill>
            </a:endParaRPr>
          </a:p>
          <a:p>
            <a:pPr>
              <a:spcBef>
                <a:spcPts val="100"/>
              </a:spcBef>
              <a:defRPr sz="1000" b="1">
                <a:solidFill>
                  <a:srgbClr val="FFFFFF"/>
                </a:solidFill>
                <a:latin typeface="Arial"/>
                <a:ea typeface="Arial"/>
                <a:cs typeface="Arial"/>
                <a:sym typeface="Arial"/>
              </a:defRPr>
            </a:pPr>
            <a:r>
              <a:t>Контакты </a:t>
            </a:r>
            <a:endParaRPr>
              <a:latin typeface="Myriad Pro"/>
              <a:ea typeface="Myriad Pro"/>
              <a:cs typeface="Myriad Pro"/>
              <a:sym typeface="Myriad Pro"/>
            </a:endParaRPr>
          </a:p>
          <a:p>
            <a:pPr>
              <a:spcBef>
                <a:spcPts val="100"/>
              </a:spcBef>
              <a:defRPr sz="900" b="1" u="sng">
                <a:solidFill>
                  <a:srgbClr val="0000FF"/>
                </a:solidFill>
                <a:uFill>
                  <a:solidFill>
                    <a:srgbClr val="0000FF"/>
                  </a:solidFill>
                </a:uFill>
                <a:latin typeface="Arial"/>
                <a:ea typeface="Arial"/>
                <a:cs typeface="Arial"/>
                <a:sym typeface="Arial"/>
              </a:defRPr>
            </a:pPr>
            <a:r>
              <a:rPr>
                <a:hlinkClick r:id="rId9"/>
              </a:rPr>
              <a:t>www.luxoft-training.ru/contacts</a:t>
            </a:r>
          </a:p>
        </p:txBody>
      </p:sp>
      <p:pic>
        <p:nvPicPr>
          <p:cNvPr id="165" name="image11.png"/>
          <p:cNvPicPr>
            <a:picLocks noChangeAspect="1"/>
          </p:cNvPicPr>
          <p:nvPr/>
        </p:nvPicPr>
        <p:blipFill>
          <a:blip r:embed="rId10">
            <a:extLst/>
          </a:blip>
          <a:stretch>
            <a:fillRect/>
          </a:stretch>
        </p:blipFill>
        <p:spPr>
          <a:xfrm>
            <a:off x="4669630" y="4144566"/>
            <a:ext cx="316709" cy="319090"/>
          </a:xfrm>
          <a:prstGeom prst="rect">
            <a:avLst/>
          </a:prstGeom>
          <a:ln w="12700">
            <a:miter lim="400000"/>
          </a:ln>
        </p:spPr>
      </p:pic>
      <p:sp>
        <p:nvSpPr>
          <p:cNvPr id="166" name="Shape 166"/>
          <p:cNvSpPr/>
          <p:nvPr/>
        </p:nvSpPr>
        <p:spPr>
          <a:xfrm>
            <a:off x="5011341" y="4291012"/>
            <a:ext cx="2607469" cy="191839"/>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900" b="1" u="sng">
                <a:solidFill>
                  <a:srgbClr val="0000FF"/>
                </a:solidFill>
                <a:uFill>
                  <a:solidFill>
                    <a:srgbClr val="0000FF"/>
                  </a:solidFill>
                </a:uFill>
                <a:latin typeface="Arial"/>
                <a:ea typeface="Arial"/>
                <a:cs typeface="Arial"/>
                <a:sym typeface="Arial"/>
                <a:hlinkClick r:id="rId11"/>
              </a:defRPr>
            </a:lvl1pPr>
          </a:lstStyle>
          <a:p>
            <a:r>
              <a:rPr>
                <a:hlinkClick r:id="rId11"/>
              </a:rPr>
              <a:t>www.facebook.com/TrainingCenterLuxoft</a:t>
            </a:r>
          </a:p>
        </p:txBody>
      </p:sp>
      <p:pic>
        <p:nvPicPr>
          <p:cNvPr id="167" name="image12.jpeg"/>
          <p:cNvPicPr>
            <a:picLocks noChangeAspect="1"/>
          </p:cNvPicPr>
          <p:nvPr/>
        </p:nvPicPr>
        <p:blipFill>
          <a:blip r:embed="rId12">
            <a:extLst/>
          </a:blip>
          <a:stretch>
            <a:fillRect/>
          </a:stretch>
        </p:blipFill>
        <p:spPr>
          <a:xfrm>
            <a:off x="3637393" y="1084340"/>
            <a:ext cx="1508802" cy="661414"/>
          </a:xfrm>
          <a:prstGeom prst="rect">
            <a:avLst/>
          </a:prstGeom>
          <a:ln w="12700" cap="rnd">
            <a:solidFill>
              <a:srgbClr val="7092B6"/>
            </a:solidFill>
          </a:ln>
          <a:effectLst>
            <a:outerShdw blurRad="38100" dist="25400" dir="2700000" rotWithShape="0">
              <a:srgbClr val="000000">
                <a:alpha val="40000"/>
              </a:srgbClr>
            </a:outerShdw>
          </a:effectLst>
        </p:spPr>
      </p:pic>
      <p:sp>
        <p:nvSpPr>
          <p:cNvPr id="168" name="Shape 168"/>
          <p:cNvSpPr/>
          <p:nvPr/>
        </p:nvSpPr>
        <p:spPr>
          <a:xfrm>
            <a:off x="3637391" y="1084339"/>
            <a:ext cx="747294" cy="1057547"/>
          </a:xfrm>
          <a:prstGeom prst="line">
            <a:avLst/>
          </a:prstGeom>
          <a:ln w="3175">
            <a:solidFill>
              <a:srgbClr val="84A8CC"/>
            </a:solidFill>
            <a:bevel/>
          </a:ln>
        </p:spPr>
        <p:txBody>
          <a:bodyPr lIns="45718" tIns="45718" rIns="45718" bIns="45718"/>
          <a:lstStyle/>
          <a:p>
            <a:endParaRPr/>
          </a:p>
        </p:txBody>
      </p:sp>
      <p:sp>
        <p:nvSpPr>
          <p:cNvPr id="169" name="Shape 169"/>
          <p:cNvSpPr/>
          <p:nvPr/>
        </p:nvSpPr>
        <p:spPr>
          <a:xfrm>
            <a:off x="1506159" y="1690685"/>
            <a:ext cx="2279099" cy="265963"/>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lgn="ctr">
              <a:defRPr sz="1400" b="1">
                <a:solidFill>
                  <a:srgbClr val="FFFFFF"/>
                </a:solidFill>
                <a:latin typeface="Arial"/>
                <a:ea typeface="Arial"/>
                <a:cs typeface="Arial"/>
                <a:sym typeface="Arial"/>
              </a:defRPr>
            </a:lvl1pPr>
          </a:lstStyle>
          <a:p>
            <a:r>
              <a:t>Внутренние ресурсы</a:t>
            </a:r>
          </a:p>
        </p:txBody>
      </p:sp>
      <p:sp>
        <p:nvSpPr>
          <p:cNvPr id="170" name="Shape 170"/>
          <p:cNvSpPr/>
          <p:nvPr/>
        </p:nvSpPr>
        <p:spPr>
          <a:xfrm>
            <a:off x="1549003" y="2009775"/>
            <a:ext cx="1228728" cy="419193"/>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lgn="r">
              <a:spcBef>
                <a:spcPts val="100"/>
              </a:spcBef>
              <a:defRPr>
                <a:solidFill>
                  <a:srgbClr val="FFFFFF"/>
                </a:solidFill>
                <a:latin typeface="Arial"/>
                <a:ea typeface="Arial"/>
                <a:cs typeface="Arial"/>
                <a:sym typeface="Arial"/>
              </a:defRPr>
            </a:lvl1pPr>
          </a:lstStyle>
          <a:p>
            <a:r>
              <a:t>Расписание, курсы, тренеры</a:t>
            </a:r>
          </a:p>
        </p:txBody>
      </p:sp>
      <p:sp>
        <p:nvSpPr>
          <p:cNvPr id="171" name="Shape 171"/>
          <p:cNvSpPr/>
          <p:nvPr/>
        </p:nvSpPr>
        <p:spPr>
          <a:xfrm>
            <a:off x="1768076" y="2653901"/>
            <a:ext cx="1022749" cy="774794"/>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lgn="r">
              <a:spcBef>
                <a:spcPts val="100"/>
              </a:spcBef>
              <a:defRPr>
                <a:solidFill>
                  <a:srgbClr val="FFFFFF"/>
                </a:solidFill>
                <a:latin typeface="Arial"/>
                <a:ea typeface="Arial"/>
                <a:cs typeface="Arial"/>
                <a:sym typeface="Arial"/>
              </a:defRPr>
            </a:lvl1pPr>
          </a:lstStyle>
          <a:p>
            <a:r>
              <a:t>Условия обучения, логистика, контакты</a:t>
            </a:r>
          </a:p>
        </p:txBody>
      </p:sp>
      <p:sp>
        <p:nvSpPr>
          <p:cNvPr id="172" name="Shape 172"/>
          <p:cNvSpPr/>
          <p:nvPr/>
        </p:nvSpPr>
        <p:spPr>
          <a:xfrm>
            <a:off x="2758676" y="2908697"/>
            <a:ext cx="1065612" cy="241393"/>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b="1" u="sng">
                <a:solidFill>
                  <a:srgbClr val="0000FF"/>
                </a:solidFill>
                <a:uFill>
                  <a:solidFill>
                    <a:srgbClr val="0000FF"/>
                  </a:solidFill>
                </a:uFill>
                <a:latin typeface="Arial"/>
                <a:ea typeface="Arial"/>
                <a:cs typeface="Arial"/>
                <a:sym typeface="Arial"/>
                <a:hlinkClick r:id="rId3"/>
              </a:defRPr>
            </a:lvl1pPr>
          </a:lstStyle>
          <a:p>
            <a:r>
              <a:rPr>
                <a:hlinkClick r:id="rId3"/>
              </a:rPr>
              <a:t>Luxtown</a:t>
            </a:r>
          </a:p>
        </p:txBody>
      </p:sp>
      <p:pic>
        <p:nvPicPr>
          <p:cNvPr id="173" name="image13.png"/>
          <p:cNvPicPr>
            <a:picLocks noChangeAspect="1"/>
          </p:cNvPicPr>
          <p:nvPr/>
        </p:nvPicPr>
        <p:blipFill>
          <a:blip r:embed="rId13">
            <a:extLst/>
          </a:blip>
          <a:stretch>
            <a:fillRect/>
          </a:stretch>
        </p:blipFill>
        <p:spPr>
          <a:xfrm>
            <a:off x="5158978" y="1020366"/>
            <a:ext cx="792959" cy="792957"/>
          </a:xfrm>
          <a:prstGeom prst="rect">
            <a:avLst/>
          </a:prstGeom>
          <a:ln w="12700">
            <a:miter lim="400000"/>
          </a:ln>
        </p:spPr>
      </p:pic>
      <p:sp>
        <p:nvSpPr>
          <p:cNvPr id="174" name="Shape 174"/>
          <p:cNvSpPr/>
          <p:nvPr/>
        </p:nvSpPr>
        <p:spPr>
          <a:xfrm>
            <a:off x="1359692" y="247082"/>
            <a:ext cx="6522247" cy="352369"/>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nchor="ctr">
            <a:spAutoFit/>
          </a:bodyPr>
          <a:lstStyle>
            <a:lvl1pPr>
              <a:defRPr sz="2000" b="1">
                <a:solidFill>
                  <a:srgbClr val="002060"/>
                </a:solidFill>
                <a:latin typeface="Arial"/>
                <a:ea typeface="Arial"/>
                <a:cs typeface="Arial"/>
                <a:sym typeface="Arial"/>
              </a:defRPr>
            </a:lvl1pPr>
          </a:lstStyle>
          <a:p>
            <a:r>
              <a:t>Информационные ресурсы Luxoft Training</a:t>
            </a:r>
          </a:p>
        </p:txBody>
      </p:sp>
      <p:sp>
        <p:nvSpPr>
          <p:cNvPr id="175" name="Shape 175"/>
          <p:cNvSpPr/>
          <p:nvPr/>
        </p:nvSpPr>
        <p:spPr>
          <a:xfrm>
            <a:off x="3632629" y="1760037"/>
            <a:ext cx="747293" cy="2969229"/>
          </a:xfrm>
          <a:prstGeom prst="line">
            <a:avLst/>
          </a:prstGeom>
          <a:ln w="3175">
            <a:solidFill>
              <a:srgbClr val="84A8CC"/>
            </a:solidFill>
            <a:bevel/>
          </a:ln>
        </p:spPr>
        <p:txBody>
          <a:bodyPr lIns="45718" tIns="45718" rIns="45718" bIns="45718"/>
          <a:lstStyle/>
          <a:p>
            <a:endParaRPr/>
          </a:p>
        </p:txBody>
      </p:sp>
      <p:sp>
        <p:nvSpPr>
          <p:cNvPr id="176" name="Shape 1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Additional Materials">
    <p:spTree>
      <p:nvGrpSpPr>
        <p:cNvPr id="1" name=""/>
        <p:cNvGrpSpPr/>
        <p:nvPr/>
      </p:nvGrpSpPr>
      <p:grpSpPr>
        <a:xfrm>
          <a:off x="0" y="0"/>
          <a:ext cx="0" cy="0"/>
          <a:chOff x="0" y="0"/>
          <a:chExt cx="0" cy="0"/>
        </a:xfrm>
      </p:grpSpPr>
      <p:pic>
        <p:nvPicPr>
          <p:cNvPr id="183" name="image14.png" descr="D:\Картинки, клипарты\Знаки, пиктограммы, логотипы\= Пиктограммы\sleek-xp-basic-icons\PNG\Attach.png"/>
          <p:cNvPicPr>
            <a:picLocks noChangeAspect="1"/>
          </p:cNvPicPr>
          <p:nvPr/>
        </p:nvPicPr>
        <p:blipFill>
          <a:blip r:embed="rId2">
            <a:extLst/>
          </a:blip>
          <a:stretch>
            <a:fillRect/>
          </a:stretch>
        </p:blipFill>
        <p:spPr>
          <a:xfrm>
            <a:off x="1123950" y="51197"/>
            <a:ext cx="714375" cy="714377"/>
          </a:xfrm>
          <a:prstGeom prst="rect">
            <a:avLst/>
          </a:prstGeom>
          <a:ln w="12700">
            <a:miter lim="400000"/>
          </a:ln>
        </p:spPr>
      </p:pic>
      <p:sp>
        <p:nvSpPr>
          <p:cNvPr id="184" name="Shape 184"/>
          <p:cNvSpPr/>
          <p:nvPr/>
        </p:nvSpPr>
        <p:spPr>
          <a:xfrm>
            <a:off x="1819275" y="239314"/>
            <a:ext cx="6019800" cy="327801"/>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a:defRPr sz="1800" b="1">
                <a:solidFill>
                  <a:srgbClr val="002060"/>
                </a:solidFill>
                <a:latin typeface="Arial"/>
                <a:ea typeface="Arial"/>
                <a:cs typeface="Arial"/>
                <a:sym typeface="Arial"/>
              </a:defRPr>
            </a:pPr>
            <a:r>
              <a:t>Дополнительные</a:t>
            </a:r>
            <a:r>
              <a:rPr b="0"/>
              <a:t> </a:t>
            </a:r>
            <a:r>
              <a:t>материалы и информация</a:t>
            </a:r>
          </a:p>
        </p:txBody>
      </p:sp>
      <p:sp>
        <p:nvSpPr>
          <p:cNvPr id="185" name="Shape 185"/>
          <p:cNvSpPr>
            <a:spLocks noGrp="1"/>
          </p:cNvSpPr>
          <p:nvPr>
            <p:ph type="body" sz="quarter" idx="1"/>
          </p:nvPr>
        </p:nvSpPr>
        <p:spPr>
          <a:xfrm>
            <a:off x="1481137" y="1058603"/>
            <a:ext cx="6357938" cy="634793"/>
          </a:xfrm>
          <a:prstGeom prst="rect">
            <a:avLst/>
          </a:prstGeom>
        </p:spPr>
        <p:txBody>
          <a:bodyPr/>
          <a:lstStyle>
            <a:lvl1pPr marL="248920" indent="-248920">
              <a:spcBef>
                <a:spcPts val="400"/>
              </a:spcBef>
              <a:buClr>
                <a:srgbClr val="404040"/>
              </a:buClr>
              <a:buSzPct val="100000"/>
              <a:buFontTx/>
              <a:buAutoNum type="arabicPeriod"/>
              <a:defRPr sz="1400"/>
            </a:lvl1pPr>
            <a:lvl2pPr marL="0" indent="0">
              <a:spcBef>
                <a:spcPts val="400"/>
              </a:spcBef>
              <a:buClr>
                <a:srgbClr val="404040"/>
              </a:buClr>
              <a:buSzTx/>
              <a:buFontTx/>
              <a:buNone/>
              <a:defRPr sz="1400"/>
            </a:lvl2pPr>
            <a:lvl3pPr marL="777396" indent="-201135">
              <a:spcBef>
                <a:spcPts val="400"/>
              </a:spcBef>
              <a:buClr>
                <a:srgbClr val="404040"/>
              </a:buClr>
              <a:buFontTx/>
              <a:defRPr sz="1400"/>
            </a:lvl3pPr>
            <a:lvl4pPr marL="1087085" indent="-223485">
              <a:spcBef>
                <a:spcPts val="400"/>
              </a:spcBef>
              <a:buClr>
                <a:srgbClr val="404040"/>
              </a:buClr>
              <a:buFontTx/>
              <a:defRPr sz="1400"/>
            </a:lvl4pPr>
            <a:lvl5pPr marL="1492250" indent="-200025">
              <a:spcBef>
                <a:spcPts val="400"/>
              </a:spcBef>
              <a:buClr>
                <a:srgbClr val="404040"/>
              </a:buClr>
              <a:buFontTx/>
              <a:defRPr sz="1400"/>
            </a:lvl5pPr>
          </a:lstStyle>
          <a:p>
            <a:r>
              <a:t>Body Level One</a:t>
            </a:r>
          </a:p>
          <a:p>
            <a:pPr lvl="1"/>
            <a:r>
              <a:t>Body Level Two</a:t>
            </a:r>
          </a:p>
          <a:p>
            <a:pPr lvl="2"/>
            <a:r>
              <a:t>Body Level Three</a:t>
            </a:r>
          </a:p>
          <a:p>
            <a:pPr lvl="3"/>
            <a:r>
              <a:t>Body Level Four</a:t>
            </a:r>
          </a:p>
          <a:p>
            <a:pPr lvl="4"/>
            <a:r>
              <a:t>Body Level Five</a:t>
            </a:r>
          </a:p>
        </p:txBody>
      </p:sp>
      <p:sp>
        <p:nvSpPr>
          <p:cNvPr id="186" name="Shape 1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Bibliography">
    <p:spTree>
      <p:nvGrpSpPr>
        <p:cNvPr id="1" name=""/>
        <p:cNvGrpSpPr/>
        <p:nvPr/>
      </p:nvGrpSpPr>
      <p:grpSpPr>
        <a:xfrm>
          <a:off x="0" y="0"/>
          <a:ext cx="0" cy="0"/>
          <a:chOff x="0" y="0"/>
          <a:chExt cx="0" cy="0"/>
        </a:xfrm>
      </p:grpSpPr>
      <p:sp>
        <p:nvSpPr>
          <p:cNvPr id="193" name="Shape 193"/>
          <p:cNvSpPr/>
          <p:nvPr/>
        </p:nvSpPr>
        <p:spPr>
          <a:xfrm>
            <a:off x="1988343" y="239314"/>
            <a:ext cx="5709049" cy="327801"/>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1800" b="1">
                <a:solidFill>
                  <a:srgbClr val="002060"/>
                </a:solidFill>
                <a:latin typeface="Arial"/>
                <a:ea typeface="Arial"/>
                <a:cs typeface="Arial"/>
                <a:sym typeface="Arial"/>
              </a:defRPr>
            </a:lvl1pPr>
          </a:lstStyle>
          <a:p>
            <a:r>
              <a:t>Рекомендуемая литература</a:t>
            </a:r>
          </a:p>
        </p:txBody>
      </p:sp>
      <p:pic>
        <p:nvPicPr>
          <p:cNvPr id="194" name="image15.png" descr="D:\Картинки, клипарты\Книги, документы, диаграммы\books-clipart - без фона.jpg"/>
          <p:cNvPicPr>
            <a:picLocks noChangeAspect="1"/>
          </p:cNvPicPr>
          <p:nvPr/>
        </p:nvPicPr>
        <p:blipFill>
          <a:blip r:embed="rId2">
            <a:extLst/>
          </a:blip>
          <a:stretch>
            <a:fillRect/>
          </a:stretch>
        </p:blipFill>
        <p:spPr>
          <a:xfrm>
            <a:off x="1179908" y="191691"/>
            <a:ext cx="760812" cy="566738"/>
          </a:xfrm>
          <a:prstGeom prst="rect">
            <a:avLst/>
          </a:prstGeom>
          <a:ln w="12700">
            <a:miter lim="400000"/>
          </a:ln>
        </p:spPr>
      </p:pic>
      <p:sp>
        <p:nvSpPr>
          <p:cNvPr id="195" name="Shape 195"/>
          <p:cNvSpPr>
            <a:spLocks noGrp="1"/>
          </p:cNvSpPr>
          <p:nvPr>
            <p:ph type="body" sz="quarter" idx="1"/>
          </p:nvPr>
        </p:nvSpPr>
        <p:spPr>
          <a:xfrm>
            <a:off x="1481137" y="1058603"/>
            <a:ext cx="6357938" cy="634793"/>
          </a:xfrm>
          <a:prstGeom prst="rect">
            <a:avLst/>
          </a:prstGeom>
        </p:spPr>
        <p:txBody>
          <a:bodyPr/>
          <a:lstStyle>
            <a:lvl1pPr marL="248920" indent="-248920">
              <a:spcBef>
                <a:spcPts val="400"/>
              </a:spcBef>
              <a:buClr>
                <a:srgbClr val="404040"/>
              </a:buClr>
              <a:buSzPct val="100000"/>
              <a:buFontTx/>
              <a:buAutoNum type="arabicPeriod"/>
              <a:defRPr sz="1400"/>
            </a:lvl1pPr>
            <a:lvl2pPr marL="0" indent="0">
              <a:spcBef>
                <a:spcPts val="400"/>
              </a:spcBef>
              <a:buClr>
                <a:srgbClr val="404040"/>
              </a:buClr>
              <a:buSzTx/>
              <a:buFontTx/>
              <a:buNone/>
              <a:defRPr sz="1400"/>
            </a:lvl2pPr>
            <a:lvl3pPr marL="777396" indent="-201135">
              <a:spcBef>
                <a:spcPts val="400"/>
              </a:spcBef>
              <a:buClr>
                <a:srgbClr val="404040"/>
              </a:buClr>
              <a:buFontTx/>
              <a:defRPr sz="1400"/>
            </a:lvl3pPr>
            <a:lvl4pPr marL="1087085" indent="-223485">
              <a:spcBef>
                <a:spcPts val="400"/>
              </a:spcBef>
              <a:buClr>
                <a:srgbClr val="404040"/>
              </a:buClr>
              <a:buFontTx/>
              <a:defRPr sz="1400"/>
            </a:lvl4pPr>
            <a:lvl5pPr marL="1492250" indent="-200025">
              <a:spcBef>
                <a:spcPts val="400"/>
              </a:spcBef>
              <a:buClr>
                <a:srgbClr val="404040"/>
              </a:buClr>
              <a:buFontTx/>
              <a:defRPr sz="1400"/>
            </a:lvl5pPr>
          </a:lstStyle>
          <a:p>
            <a:r>
              <a:t>Body Level One</a:t>
            </a:r>
          </a:p>
          <a:p>
            <a:pPr lvl="1"/>
            <a:r>
              <a:t>Body Level Two</a:t>
            </a:r>
          </a:p>
          <a:p>
            <a:pPr lvl="2"/>
            <a:r>
              <a:t>Body Level Three</a:t>
            </a:r>
          </a:p>
          <a:p>
            <a:pPr lvl="3"/>
            <a:r>
              <a:t>Body Level Four</a:t>
            </a:r>
          </a:p>
          <a:p>
            <a:pPr lvl="4"/>
            <a:r>
              <a:t>Body Level Five</a:t>
            </a:r>
          </a:p>
        </p:txBody>
      </p:sp>
      <p:sp>
        <p:nvSpPr>
          <p:cNvPr id="196" name="Shape 19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203" name="Shape 203"/>
          <p:cNvSpPr/>
          <p:nvPr/>
        </p:nvSpPr>
        <p:spPr>
          <a:xfrm rot="16200000">
            <a:off x="707924" y="4575288"/>
            <a:ext cx="977094" cy="154571"/>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lvl1pPr>
              <a:defRPr sz="700">
                <a:solidFill>
                  <a:srgbClr val="FFFFFF"/>
                </a:solidFill>
                <a:latin typeface="Arial"/>
                <a:ea typeface="Arial"/>
                <a:cs typeface="Arial"/>
                <a:sym typeface="Arial"/>
              </a:defRPr>
            </a:lvl1pPr>
          </a:lstStyle>
          <a:p>
            <a:r>
              <a:t>© Luxoft Training 2016</a:t>
            </a:r>
          </a:p>
        </p:txBody>
      </p:sp>
      <p:sp>
        <p:nvSpPr>
          <p:cNvPr id="204" name="Shape 204"/>
          <p:cNvSpPr/>
          <p:nvPr/>
        </p:nvSpPr>
        <p:spPr>
          <a:xfrm>
            <a:off x="286914" y="4893364"/>
            <a:ext cx="885918" cy="157479"/>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lvl1pPr defTabSz="685800">
              <a:defRPr sz="600">
                <a:solidFill>
                  <a:srgbClr val="4E5761"/>
                </a:solidFill>
                <a:latin typeface="Open Sans"/>
                <a:ea typeface="Open Sans"/>
                <a:cs typeface="Open Sans"/>
                <a:sym typeface="Open Sans"/>
              </a:defRPr>
            </a:lvl1pPr>
          </a:lstStyle>
          <a:p>
            <a:r>
              <a:t>www.luxoft-training.com</a:t>
            </a:r>
          </a:p>
        </p:txBody>
      </p:sp>
      <p:sp>
        <p:nvSpPr>
          <p:cNvPr id="205" name="Shape 205"/>
          <p:cNvSpPr/>
          <p:nvPr/>
        </p:nvSpPr>
        <p:spPr>
          <a:xfrm>
            <a:off x="8588181" y="5087682"/>
            <a:ext cx="555821" cy="57424"/>
          </a:xfrm>
          <a:custGeom>
            <a:avLst/>
            <a:gdLst/>
            <a:ahLst/>
            <a:cxnLst>
              <a:cxn ang="0">
                <a:pos x="wd2" y="hd2"/>
              </a:cxn>
              <a:cxn ang="5400000">
                <a:pos x="wd2" y="hd2"/>
              </a:cxn>
              <a:cxn ang="10800000">
                <a:pos x="wd2" y="hd2"/>
              </a:cxn>
              <a:cxn ang="16200000">
                <a:pos x="wd2" y="hd2"/>
              </a:cxn>
            </a:cxnLst>
            <a:rect l="0" t="0" r="r" b="b"/>
            <a:pathLst>
              <a:path w="21600" h="21600" extrusionOk="0">
                <a:moveTo>
                  <a:pt x="2231" y="0"/>
                </a:moveTo>
                <a:lnTo>
                  <a:pt x="21600" y="0"/>
                </a:lnTo>
                <a:lnTo>
                  <a:pt x="21600" y="21600"/>
                </a:lnTo>
                <a:lnTo>
                  <a:pt x="0" y="21600"/>
                </a:lnTo>
                <a:close/>
              </a:path>
            </a:pathLst>
          </a:custGeom>
          <a:solidFill>
            <a:srgbClr val="FFE500"/>
          </a:solidFill>
          <a:ln w="12700">
            <a:miter lim="400000"/>
          </a:ln>
        </p:spPr>
        <p:txBody>
          <a:bodyPr lIns="34289" tIns="34289" rIns="34289" bIns="34289"/>
          <a:lstStyle/>
          <a:p>
            <a:pPr defTabSz="685800">
              <a:defRPr sz="1400">
                <a:latin typeface="Open Sans"/>
                <a:ea typeface="Open Sans"/>
                <a:cs typeface="Open Sans"/>
                <a:sym typeface="Open Sans"/>
              </a:defRPr>
            </a:pPr>
            <a:endParaRPr/>
          </a:p>
        </p:txBody>
      </p:sp>
      <p:sp>
        <p:nvSpPr>
          <p:cNvPr id="206" name="Shape 206"/>
          <p:cNvSpPr/>
          <p:nvPr/>
        </p:nvSpPr>
        <p:spPr>
          <a:xfrm>
            <a:off x="5724523" y="5087682"/>
            <a:ext cx="2863662" cy="58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167" y="0"/>
                </a:lnTo>
                <a:lnTo>
                  <a:pt x="21600" y="21222"/>
                </a:lnTo>
                <a:lnTo>
                  <a:pt x="695" y="21222"/>
                </a:lnTo>
                <a:lnTo>
                  <a:pt x="695" y="21600"/>
                </a:lnTo>
                <a:lnTo>
                  <a:pt x="0" y="21600"/>
                </a:lnTo>
                <a:close/>
              </a:path>
            </a:pathLst>
          </a:custGeom>
          <a:solidFill>
            <a:srgbClr val="E25A10"/>
          </a:solidFill>
          <a:ln w="12700">
            <a:miter lim="400000"/>
          </a:ln>
        </p:spPr>
        <p:txBody>
          <a:bodyPr lIns="34289" tIns="34289" rIns="34289" bIns="34289"/>
          <a:lstStyle/>
          <a:p>
            <a:pPr defTabSz="685800">
              <a:defRPr sz="1400">
                <a:latin typeface="Open Sans"/>
                <a:ea typeface="Open Sans"/>
                <a:cs typeface="Open Sans"/>
                <a:sym typeface="Open Sans"/>
              </a:defRPr>
            </a:pPr>
            <a:endParaRPr/>
          </a:p>
        </p:txBody>
      </p:sp>
      <p:sp>
        <p:nvSpPr>
          <p:cNvPr id="207" name="Shape 207"/>
          <p:cNvSpPr/>
          <p:nvPr/>
        </p:nvSpPr>
        <p:spPr>
          <a:xfrm>
            <a:off x="-5" y="5087682"/>
            <a:ext cx="2862266" cy="58445"/>
          </a:xfrm>
          <a:prstGeom prst="rect">
            <a:avLst/>
          </a:prstGeom>
          <a:solidFill>
            <a:srgbClr val="043B7B"/>
          </a:solidFill>
          <a:ln w="12700">
            <a:miter lim="400000"/>
          </a:ln>
        </p:spPr>
        <p:txBody>
          <a:bodyPr lIns="34289" tIns="34289" rIns="34289" bIns="34289"/>
          <a:lstStyle/>
          <a:p>
            <a:pPr defTabSz="685800">
              <a:defRPr sz="1400">
                <a:latin typeface="Open Sans"/>
                <a:ea typeface="Open Sans"/>
                <a:cs typeface="Open Sans"/>
                <a:sym typeface="Open Sans"/>
              </a:defRPr>
            </a:pPr>
            <a:endParaRPr/>
          </a:p>
        </p:txBody>
      </p:sp>
      <p:sp>
        <p:nvSpPr>
          <p:cNvPr id="208" name="Shape 208"/>
          <p:cNvSpPr/>
          <p:nvPr/>
        </p:nvSpPr>
        <p:spPr>
          <a:xfrm>
            <a:off x="2862259" y="5087682"/>
            <a:ext cx="2862267" cy="58445"/>
          </a:xfrm>
          <a:prstGeom prst="rect">
            <a:avLst/>
          </a:prstGeom>
          <a:solidFill>
            <a:srgbClr val="C01953"/>
          </a:solidFill>
          <a:ln w="12700">
            <a:miter lim="400000"/>
          </a:ln>
        </p:spPr>
        <p:txBody>
          <a:bodyPr lIns="34289" tIns="34289" rIns="34289" bIns="34289"/>
          <a:lstStyle/>
          <a:p>
            <a:pPr defTabSz="685800">
              <a:defRPr sz="1400">
                <a:latin typeface="Open Sans"/>
                <a:ea typeface="Open Sans"/>
                <a:cs typeface="Open Sans"/>
                <a:sym typeface="Open Sans"/>
              </a:defRPr>
            </a:pPr>
            <a:endParaRPr/>
          </a:p>
        </p:txBody>
      </p:sp>
      <p:pic>
        <p:nvPicPr>
          <p:cNvPr id="209" name="image16.png"/>
          <p:cNvPicPr>
            <a:picLocks noChangeAspect="1"/>
          </p:cNvPicPr>
          <p:nvPr/>
        </p:nvPicPr>
        <p:blipFill>
          <a:blip r:embed="rId2">
            <a:extLst/>
          </a:blip>
          <a:stretch>
            <a:fillRect/>
          </a:stretch>
        </p:blipFill>
        <p:spPr>
          <a:xfrm>
            <a:off x="8476318" y="4812060"/>
            <a:ext cx="455791" cy="242890"/>
          </a:xfrm>
          <a:prstGeom prst="rect">
            <a:avLst/>
          </a:prstGeom>
          <a:ln w="12700">
            <a:miter lim="400000"/>
          </a:ln>
        </p:spPr>
      </p:pic>
      <p:sp>
        <p:nvSpPr>
          <p:cNvPr id="210" name="Shape 210"/>
          <p:cNvSpPr>
            <a:spLocks noGrp="1"/>
          </p:cNvSpPr>
          <p:nvPr>
            <p:ph type="sldNum" sz="quarter" idx="2"/>
          </p:nvPr>
        </p:nvSpPr>
        <p:spPr>
          <a:xfrm>
            <a:off x="6057900" y="4767262"/>
            <a:ext cx="250794" cy="246379"/>
          </a:xfrm>
          <a:prstGeom prst="rect">
            <a:avLst/>
          </a:prstGeom>
        </p:spPr>
        <p:txBody>
          <a:bodyPr anchor="t"/>
          <a:lstStyle>
            <a:lvl1pPr algn="l">
              <a:defRPr sz="1200"/>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17" name="Shape 217"/>
          <p:cNvSpPr>
            <a:spLocks noGrp="1"/>
          </p:cNvSpPr>
          <p:nvPr>
            <p:ph type="title"/>
          </p:nvPr>
        </p:nvSpPr>
        <p:spPr>
          <a:prstGeom prst="rect">
            <a:avLst/>
          </a:prstGeom>
        </p:spPr>
        <p:txBody>
          <a:bodyPr/>
          <a:lstStyle/>
          <a:p>
            <a:r>
              <a:t>Title Text</a:t>
            </a:r>
          </a:p>
        </p:txBody>
      </p:sp>
      <p:sp>
        <p:nvSpPr>
          <p:cNvPr id="218" name="Shape 218"/>
          <p:cNvSpPr>
            <a:spLocks noGrp="1"/>
          </p:cNvSpPr>
          <p:nvPr>
            <p:ph type="sldNum" sz="quarter" idx="2"/>
          </p:nvPr>
        </p:nvSpPr>
        <p:spPr>
          <a:xfrm>
            <a:off x="6057900" y="4767262"/>
            <a:ext cx="250794" cy="246379"/>
          </a:xfrm>
          <a:prstGeom prst="rect">
            <a:avLst/>
          </a:prstGeom>
        </p:spPr>
        <p:txBody>
          <a:bodyPr anchor="t"/>
          <a:lstStyle>
            <a:lvl1pPr algn="l">
              <a:defRPr sz="1200"/>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225" name="Shape 225"/>
          <p:cNvSpPr>
            <a:spLocks noGrp="1"/>
          </p:cNvSpPr>
          <p:nvPr>
            <p:ph type="title"/>
          </p:nvPr>
        </p:nvSpPr>
        <p:spPr>
          <a:xfrm>
            <a:off x="1657350" y="1383504"/>
            <a:ext cx="5829300" cy="1531146"/>
          </a:xfrm>
          <a:prstGeom prst="rect">
            <a:avLst/>
          </a:prstGeom>
        </p:spPr>
        <p:txBody>
          <a:bodyPr/>
          <a:lstStyle/>
          <a:p>
            <a:r>
              <a:t>Title Text</a:t>
            </a:r>
          </a:p>
        </p:txBody>
      </p:sp>
      <p:sp>
        <p:nvSpPr>
          <p:cNvPr id="226" name="Shape 226"/>
          <p:cNvSpPr>
            <a:spLocks noGrp="1"/>
          </p:cNvSpPr>
          <p:nvPr>
            <p:ph type="body" sz="half" idx="1"/>
          </p:nvPr>
        </p:nvSpPr>
        <p:spPr>
          <a:xfrm>
            <a:off x="2171700" y="2914650"/>
            <a:ext cx="4800600" cy="2228850"/>
          </a:xfrm>
          <a:prstGeom prst="rect">
            <a:avLst/>
          </a:prstGeom>
        </p:spPr>
        <p:txBody>
          <a:bodyPr/>
          <a:lstStyle>
            <a:lvl1pPr marL="0" indent="0" algn="ctr">
              <a:buClrTx/>
              <a:buSzTx/>
              <a:buFontTx/>
              <a:buNone/>
              <a:defRPr>
                <a:solidFill>
                  <a:srgbClr val="888888"/>
                </a:solidFill>
              </a:defRPr>
            </a:lvl1pPr>
            <a:lvl2pPr marL="0" indent="0" algn="ctr">
              <a:buClrTx/>
              <a:buSzTx/>
              <a:buFontTx/>
              <a:buNone/>
              <a:defRPr>
                <a:solidFill>
                  <a:srgbClr val="888888"/>
                </a:solidFill>
              </a:defRPr>
            </a:lvl2pPr>
            <a:lvl3pPr marL="0" indent="0" algn="ctr">
              <a:buClrTx/>
              <a:buSzTx/>
              <a:buFontTx/>
              <a:buNone/>
              <a:defRPr>
                <a:solidFill>
                  <a:srgbClr val="888888"/>
                </a:solidFill>
              </a:defRPr>
            </a:lvl3pPr>
            <a:lvl4pPr marL="0" indent="0" algn="ctr">
              <a:buClrTx/>
              <a:buSzTx/>
              <a:buFontTx/>
              <a:buNone/>
              <a:defRPr>
                <a:solidFill>
                  <a:srgbClr val="888888"/>
                </a:solidFill>
              </a:defRPr>
            </a:lvl4pPr>
            <a:lvl5pPr marL="0" indent="0" algn="ctr">
              <a:buClrTx/>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227" name="Shape 227"/>
          <p:cNvSpPr>
            <a:spLocks noGrp="1"/>
          </p:cNvSpPr>
          <p:nvPr>
            <p:ph type="sldNum" sz="quarter" idx="2"/>
          </p:nvPr>
        </p:nvSpPr>
        <p:spPr>
          <a:xfrm>
            <a:off x="6057900" y="4767262"/>
            <a:ext cx="250794" cy="246379"/>
          </a:xfrm>
          <a:prstGeom prst="rect">
            <a:avLst/>
          </a:prstGeom>
        </p:spPr>
        <p:txBody>
          <a:bodyPr anchor="t"/>
          <a:lstStyle>
            <a:lvl1pPr algn="l">
              <a:defRPr sz="1200"/>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Full">
    <p:spTree>
      <p:nvGrpSpPr>
        <p:cNvPr id="1" name=""/>
        <p:cNvGrpSpPr/>
        <p:nvPr/>
      </p:nvGrpSpPr>
      <p:grpSpPr>
        <a:xfrm>
          <a:off x="0" y="0"/>
          <a:ext cx="0" cy="0"/>
          <a:chOff x="0" y="0"/>
          <a:chExt cx="0" cy="0"/>
        </a:xfrm>
      </p:grpSpPr>
      <p:sp>
        <p:nvSpPr>
          <p:cNvPr id="28" name="Shape 28"/>
          <p:cNvSpPr/>
          <p:nvPr/>
        </p:nvSpPr>
        <p:spPr>
          <a:xfrm>
            <a:off x="1143000" y="0"/>
            <a:ext cx="160736" cy="5143500"/>
          </a:xfrm>
          <a:prstGeom prst="rect">
            <a:avLst/>
          </a:prstGeom>
          <a:solidFill>
            <a:schemeClr val="accent4"/>
          </a:solidFill>
          <a:ln w="12700">
            <a:miter lim="400000"/>
          </a:ln>
        </p:spPr>
        <p:txBody>
          <a:bodyPr lIns="34289" tIns="34289" rIns="34289" bIns="34289" anchor="ctr"/>
          <a:lstStyle/>
          <a:p>
            <a:pPr algn="ctr">
              <a:defRPr>
                <a:solidFill>
                  <a:srgbClr val="FFFFFF"/>
                </a:solidFill>
                <a:latin typeface="Myriad Pro"/>
                <a:ea typeface="Myriad Pro"/>
                <a:cs typeface="Myriad Pro"/>
                <a:sym typeface="Myriad Pro"/>
              </a:defRPr>
            </a:pPr>
            <a:endParaRPr/>
          </a:p>
        </p:txBody>
      </p:sp>
      <p:pic>
        <p:nvPicPr>
          <p:cNvPr id="29" name="image5.png" descr="F:\prezentacjav3\szblonu\kwadraty.png"/>
          <p:cNvPicPr>
            <a:picLocks noChangeAspect="1"/>
          </p:cNvPicPr>
          <p:nvPr/>
        </p:nvPicPr>
        <p:blipFill>
          <a:blip r:embed="rId2">
            <a:extLst/>
          </a:blip>
          <a:stretch>
            <a:fillRect/>
          </a:stretch>
        </p:blipFill>
        <p:spPr>
          <a:xfrm>
            <a:off x="6875860" y="214310"/>
            <a:ext cx="750096" cy="821535"/>
          </a:xfrm>
          <a:prstGeom prst="rect">
            <a:avLst/>
          </a:prstGeom>
          <a:ln w="12700">
            <a:miter lim="400000"/>
          </a:ln>
        </p:spPr>
      </p:pic>
      <p:pic>
        <p:nvPicPr>
          <p:cNvPr id="30" name="image1.jpeg" descr="prezentacja 1.jpg"/>
          <p:cNvPicPr>
            <a:picLocks noChangeAspect="1"/>
          </p:cNvPicPr>
          <p:nvPr/>
        </p:nvPicPr>
        <p:blipFill>
          <a:blip r:embed="rId3">
            <a:extLst/>
          </a:blip>
          <a:stretch>
            <a:fillRect/>
          </a:stretch>
        </p:blipFill>
        <p:spPr>
          <a:xfrm>
            <a:off x="1303733" y="0"/>
            <a:ext cx="6697268" cy="5143500"/>
          </a:xfrm>
          <a:prstGeom prst="rect">
            <a:avLst/>
          </a:prstGeom>
          <a:ln w="12700">
            <a:miter lim="400000"/>
          </a:ln>
        </p:spPr>
      </p:pic>
      <p:sp>
        <p:nvSpPr>
          <p:cNvPr id="31" name="Shape 31"/>
          <p:cNvSpPr/>
          <p:nvPr/>
        </p:nvSpPr>
        <p:spPr>
          <a:xfrm flipH="1">
            <a:off x="7686674" y="1820466"/>
            <a:ext cx="184550" cy="1440659"/>
          </a:xfrm>
          <a:prstGeom prst="rect">
            <a:avLst/>
          </a:prstGeom>
          <a:solidFill>
            <a:schemeClr val="accent4"/>
          </a:solidFill>
          <a:ln w="12700">
            <a:miter lim="400000"/>
          </a:ln>
        </p:spPr>
        <p:txBody>
          <a:bodyPr lIns="34289" tIns="34289" rIns="34289" bIns="34289" anchor="ctr"/>
          <a:lstStyle/>
          <a:p>
            <a:pPr algn="ctr">
              <a:defRPr>
                <a:solidFill>
                  <a:srgbClr val="FFFFFF"/>
                </a:solidFill>
                <a:latin typeface="Arial"/>
                <a:ea typeface="Arial"/>
                <a:cs typeface="Arial"/>
                <a:sym typeface="Arial"/>
              </a:defRPr>
            </a:pPr>
            <a:endParaRPr/>
          </a:p>
        </p:txBody>
      </p:sp>
      <p:pic>
        <p:nvPicPr>
          <p:cNvPr id="32" name="image3.png" descr="3 Quadrants.png"/>
          <p:cNvPicPr>
            <a:picLocks noChangeAspect="1"/>
          </p:cNvPicPr>
          <p:nvPr/>
        </p:nvPicPr>
        <p:blipFill>
          <a:blip r:embed="rId4">
            <a:extLst/>
          </a:blip>
          <a:stretch>
            <a:fillRect/>
          </a:stretch>
        </p:blipFill>
        <p:spPr>
          <a:xfrm>
            <a:off x="6879431" y="259556"/>
            <a:ext cx="819153" cy="1054896"/>
          </a:xfrm>
          <a:prstGeom prst="rect">
            <a:avLst/>
          </a:prstGeom>
          <a:ln w="12700">
            <a:miter lim="400000"/>
          </a:ln>
        </p:spPr>
      </p:pic>
      <p:pic>
        <p:nvPicPr>
          <p:cNvPr id="33" name="image4.png" descr="Luxoft_Logo_white.gif"/>
          <p:cNvPicPr>
            <a:picLocks noChangeAspect="1"/>
          </p:cNvPicPr>
          <p:nvPr/>
        </p:nvPicPr>
        <p:blipFill>
          <a:blip r:embed="rId5">
            <a:extLst/>
          </a:blip>
          <a:stretch>
            <a:fillRect/>
          </a:stretch>
        </p:blipFill>
        <p:spPr>
          <a:xfrm>
            <a:off x="1500187" y="333375"/>
            <a:ext cx="1647826" cy="898925"/>
          </a:xfrm>
          <a:prstGeom prst="rect">
            <a:avLst/>
          </a:prstGeom>
          <a:ln w="12700">
            <a:miter lim="400000"/>
          </a:ln>
        </p:spPr>
      </p:pic>
      <p:sp>
        <p:nvSpPr>
          <p:cNvPr id="34" name="Shape 34"/>
          <p:cNvSpPr>
            <a:spLocks noGrp="1"/>
          </p:cNvSpPr>
          <p:nvPr>
            <p:ph type="body" sz="half" idx="1"/>
          </p:nvPr>
        </p:nvSpPr>
        <p:spPr>
          <a:xfrm>
            <a:off x="2124075" y="2024509"/>
            <a:ext cx="5569745" cy="2147441"/>
          </a:xfrm>
          <a:prstGeom prst="rect">
            <a:avLst/>
          </a:prstGeom>
        </p:spPr>
        <p:txBody>
          <a:bodyPr/>
          <a:lstStyle>
            <a:lvl1pPr marL="0" indent="0" algn="r">
              <a:buClrTx/>
              <a:buSzTx/>
              <a:buFontTx/>
              <a:buNone/>
              <a:defRPr b="1">
                <a:solidFill>
                  <a:srgbClr val="FFFFFF"/>
                </a:solidFill>
              </a:defRPr>
            </a:lvl1pPr>
            <a:lvl2pPr marL="0" indent="0" algn="r">
              <a:buClrTx/>
              <a:buSzTx/>
              <a:buFontTx/>
              <a:buNone/>
              <a:defRPr b="1">
                <a:solidFill>
                  <a:srgbClr val="FFFFFF"/>
                </a:solidFill>
              </a:defRPr>
            </a:lvl2pPr>
            <a:lvl3pPr marL="0" indent="0" algn="r">
              <a:buClrTx/>
              <a:buSzTx/>
              <a:buFontTx/>
              <a:buNone/>
              <a:defRPr b="1">
                <a:solidFill>
                  <a:srgbClr val="FFFFFF"/>
                </a:solidFill>
              </a:defRPr>
            </a:lvl3pPr>
            <a:lvl4pPr marL="0" indent="0" algn="r">
              <a:buClrTx/>
              <a:buSzTx/>
              <a:buFontTx/>
              <a:buNone/>
              <a:defRPr b="1">
                <a:solidFill>
                  <a:srgbClr val="FFFFFF"/>
                </a:solidFill>
              </a:defRPr>
            </a:lvl4pPr>
            <a:lvl5pPr marL="0" indent="0" algn="r">
              <a:buClrTx/>
              <a:buSzTx/>
              <a:buFontTx/>
              <a:buNone/>
              <a:defRPr b="1">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35" name="Shape 3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Section Break / Final">
    <p:spTree>
      <p:nvGrpSpPr>
        <p:cNvPr id="1" name=""/>
        <p:cNvGrpSpPr/>
        <p:nvPr/>
      </p:nvGrpSpPr>
      <p:grpSpPr>
        <a:xfrm>
          <a:off x="0" y="0"/>
          <a:ext cx="0" cy="0"/>
          <a:chOff x="0" y="0"/>
          <a:chExt cx="0" cy="0"/>
        </a:xfrm>
      </p:grpSpPr>
      <p:sp>
        <p:nvSpPr>
          <p:cNvPr id="234" name="Shape 234"/>
          <p:cNvSpPr/>
          <p:nvPr/>
        </p:nvSpPr>
        <p:spPr>
          <a:xfrm>
            <a:off x="1358185" y="4312958"/>
            <a:ext cx="868772" cy="140333"/>
          </a:xfrm>
          <a:prstGeom prst="rect">
            <a:avLst/>
          </a:prstGeom>
          <a:ln w="12700">
            <a:miter lim="400000"/>
          </a:ln>
          <a:extLst>
            <a:ext uri="{C572A759-6A51-4108-AA02-DFA0A04FC94B}">
              <ma14:wrappingTextBoxFlag xmlns="" xmlns:ma14="http://schemas.microsoft.com/office/mac/drawingml/2011/main" val="1"/>
            </a:ext>
          </a:extLst>
        </p:spPr>
        <p:txBody>
          <a:bodyPr wrap="none" lIns="25715" tIns="25715" rIns="25715" bIns="25715">
            <a:spAutoFit/>
          </a:bodyPr>
          <a:lstStyle>
            <a:lvl1pPr defTabSz="685800">
              <a:defRPr sz="600">
                <a:solidFill>
                  <a:srgbClr val="4E5761"/>
                </a:solidFill>
                <a:latin typeface="Open Sans"/>
                <a:ea typeface="Open Sans"/>
                <a:cs typeface="Open Sans"/>
                <a:sym typeface="Open Sans"/>
              </a:defRPr>
            </a:lvl1pPr>
          </a:lstStyle>
          <a:p>
            <a:r>
              <a:t>www.luxoft-training.com</a:t>
            </a:r>
          </a:p>
        </p:txBody>
      </p:sp>
      <p:sp>
        <p:nvSpPr>
          <p:cNvPr id="235" name="Shape 235"/>
          <p:cNvSpPr/>
          <p:nvPr/>
        </p:nvSpPr>
        <p:spPr>
          <a:xfrm>
            <a:off x="7584136" y="4458699"/>
            <a:ext cx="416866" cy="43068"/>
          </a:xfrm>
          <a:custGeom>
            <a:avLst/>
            <a:gdLst/>
            <a:ahLst/>
            <a:cxnLst>
              <a:cxn ang="0">
                <a:pos x="wd2" y="hd2"/>
              </a:cxn>
              <a:cxn ang="5400000">
                <a:pos x="wd2" y="hd2"/>
              </a:cxn>
              <a:cxn ang="10800000">
                <a:pos x="wd2" y="hd2"/>
              </a:cxn>
              <a:cxn ang="16200000">
                <a:pos x="wd2" y="hd2"/>
              </a:cxn>
            </a:cxnLst>
            <a:rect l="0" t="0" r="r" b="b"/>
            <a:pathLst>
              <a:path w="21600" h="21600" extrusionOk="0">
                <a:moveTo>
                  <a:pt x="2231" y="0"/>
                </a:moveTo>
                <a:lnTo>
                  <a:pt x="21600" y="0"/>
                </a:lnTo>
                <a:lnTo>
                  <a:pt x="21600" y="21600"/>
                </a:lnTo>
                <a:lnTo>
                  <a:pt x="0" y="21600"/>
                </a:lnTo>
                <a:close/>
              </a:path>
            </a:pathLst>
          </a:custGeom>
          <a:solidFill>
            <a:srgbClr val="FFE500"/>
          </a:solidFill>
          <a:ln w="12700">
            <a:miter lim="400000"/>
          </a:ln>
        </p:spPr>
        <p:txBody>
          <a:bodyPr lIns="34289" tIns="34289" rIns="34289" bIns="34289"/>
          <a:lstStyle/>
          <a:p>
            <a:pPr defTabSz="685800">
              <a:defRPr>
                <a:latin typeface="Open Sans"/>
                <a:ea typeface="Open Sans"/>
                <a:cs typeface="Open Sans"/>
                <a:sym typeface="Open Sans"/>
              </a:defRPr>
            </a:pPr>
            <a:endParaRPr/>
          </a:p>
        </p:txBody>
      </p:sp>
      <p:sp>
        <p:nvSpPr>
          <p:cNvPr id="236" name="Shape 236"/>
          <p:cNvSpPr/>
          <p:nvPr/>
        </p:nvSpPr>
        <p:spPr>
          <a:xfrm>
            <a:off x="5436391" y="4458699"/>
            <a:ext cx="2147748" cy="4383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167" y="0"/>
                </a:lnTo>
                <a:lnTo>
                  <a:pt x="21600" y="21222"/>
                </a:lnTo>
                <a:lnTo>
                  <a:pt x="695" y="21222"/>
                </a:lnTo>
                <a:lnTo>
                  <a:pt x="695" y="21600"/>
                </a:lnTo>
                <a:lnTo>
                  <a:pt x="0" y="21600"/>
                </a:lnTo>
                <a:close/>
              </a:path>
            </a:pathLst>
          </a:custGeom>
          <a:solidFill>
            <a:srgbClr val="E25A10"/>
          </a:solidFill>
          <a:ln w="12700">
            <a:miter lim="400000"/>
          </a:ln>
        </p:spPr>
        <p:txBody>
          <a:bodyPr lIns="34289" tIns="34289" rIns="34289" bIns="34289"/>
          <a:lstStyle/>
          <a:p>
            <a:pPr defTabSz="685800">
              <a:defRPr>
                <a:latin typeface="Open Sans"/>
                <a:ea typeface="Open Sans"/>
                <a:cs typeface="Open Sans"/>
                <a:sym typeface="Open Sans"/>
              </a:defRPr>
            </a:pPr>
            <a:endParaRPr/>
          </a:p>
        </p:txBody>
      </p:sp>
      <p:sp>
        <p:nvSpPr>
          <p:cNvPr id="237" name="Shape 237"/>
          <p:cNvSpPr/>
          <p:nvPr/>
        </p:nvSpPr>
        <p:spPr>
          <a:xfrm>
            <a:off x="1142996" y="4458699"/>
            <a:ext cx="2146701" cy="43835"/>
          </a:xfrm>
          <a:prstGeom prst="rect">
            <a:avLst/>
          </a:prstGeom>
          <a:solidFill>
            <a:srgbClr val="043B7B"/>
          </a:solidFill>
          <a:ln w="12700">
            <a:miter lim="400000"/>
          </a:ln>
        </p:spPr>
        <p:txBody>
          <a:bodyPr lIns="34289" tIns="34289" rIns="34289" bIns="34289"/>
          <a:lstStyle/>
          <a:p>
            <a:pPr defTabSz="685800">
              <a:defRPr>
                <a:latin typeface="Open Sans"/>
                <a:ea typeface="Open Sans"/>
                <a:cs typeface="Open Sans"/>
                <a:sym typeface="Open Sans"/>
              </a:defRPr>
            </a:pPr>
            <a:endParaRPr/>
          </a:p>
        </p:txBody>
      </p:sp>
      <p:sp>
        <p:nvSpPr>
          <p:cNvPr id="238" name="Shape 238"/>
          <p:cNvSpPr/>
          <p:nvPr/>
        </p:nvSpPr>
        <p:spPr>
          <a:xfrm>
            <a:off x="3289694" y="4458699"/>
            <a:ext cx="2146701" cy="43835"/>
          </a:xfrm>
          <a:prstGeom prst="rect">
            <a:avLst/>
          </a:prstGeom>
          <a:solidFill>
            <a:srgbClr val="C01953"/>
          </a:solidFill>
          <a:ln w="12700">
            <a:miter lim="400000"/>
          </a:ln>
        </p:spPr>
        <p:txBody>
          <a:bodyPr lIns="34289" tIns="34289" rIns="34289" bIns="34289"/>
          <a:lstStyle/>
          <a:p>
            <a:pPr defTabSz="685800">
              <a:defRPr>
                <a:latin typeface="Open Sans"/>
                <a:ea typeface="Open Sans"/>
                <a:cs typeface="Open Sans"/>
                <a:sym typeface="Open Sans"/>
              </a:defRPr>
            </a:pPr>
            <a:endParaRPr/>
          </a:p>
        </p:txBody>
      </p:sp>
      <p:pic>
        <p:nvPicPr>
          <p:cNvPr id="239" name="image16.png"/>
          <p:cNvPicPr>
            <a:picLocks noChangeAspect="1"/>
          </p:cNvPicPr>
          <p:nvPr/>
        </p:nvPicPr>
        <p:blipFill>
          <a:blip r:embed="rId2">
            <a:extLst/>
          </a:blip>
          <a:stretch>
            <a:fillRect/>
          </a:stretch>
        </p:blipFill>
        <p:spPr>
          <a:xfrm>
            <a:off x="7500238" y="4251981"/>
            <a:ext cx="341844" cy="182168"/>
          </a:xfrm>
          <a:prstGeom prst="rect">
            <a:avLst/>
          </a:prstGeom>
          <a:ln w="12700">
            <a:miter lim="400000"/>
          </a:ln>
        </p:spPr>
      </p:pic>
      <p:sp>
        <p:nvSpPr>
          <p:cNvPr id="240" name="Shape 240"/>
          <p:cNvSpPr/>
          <p:nvPr/>
        </p:nvSpPr>
        <p:spPr>
          <a:xfrm>
            <a:off x="-344116" y="1821"/>
            <a:ext cx="9614276" cy="5139858"/>
          </a:xfrm>
          <a:prstGeom prst="rect">
            <a:avLst/>
          </a:prstGeom>
          <a:solidFill>
            <a:srgbClr val="1B2F5B"/>
          </a:solidFill>
          <a:ln w="3175">
            <a:solidFill>
              <a:srgbClr val="4E5761"/>
            </a:solidFill>
            <a:miter/>
          </a:ln>
        </p:spPr>
        <p:txBody>
          <a:bodyPr lIns="34289" tIns="34289" rIns="34289" bIns="34289" anchor="ctr"/>
          <a:lstStyle/>
          <a:p>
            <a:pPr algn="ctr" defTabSz="685800">
              <a:defRPr>
                <a:solidFill>
                  <a:srgbClr val="FFFFFF"/>
                </a:solidFill>
                <a:latin typeface="Open Sans"/>
                <a:ea typeface="Open Sans"/>
                <a:cs typeface="Open Sans"/>
                <a:sym typeface="Open Sans"/>
              </a:defRPr>
            </a:pPr>
            <a:endParaRPr/>
          </a:p>
        </p:txBody>
      </p:sp>
      <p:sp>
        <p:nvSpPr>
          <p:cNvPr id="241" name="Shape 241"/>
          <p:cNvSpPr>
            <a:spLocks noGrp="1"/>
          </p:cNvSpPr>
          <p:nvPr>
            <p:ph type="title"/>
          </p:nvPr>
        </p:nvSpPr>
        <p:spPr>
          <a:xfrm>
            <a:off x="4093366" y="1765406"/>
            <a:ext cx="3715080" cy="647746"/>
          </a:xfrm>
          <a:prstGeom prst="rect">
            <a:avLst/>
          </a:prstGeom>
        </p:spPr>
        <p:txBody>
          <a:bodyPr lIns="25715" tIns="25715" rIns="25715" bIns="25715"/>
          <a:lstStyle>
            <a:lvl1pPr>
              <a:spcBef>
                <a:spcPts val="400"/>
              </a:spcBef>
              <a:defRPr sz="1800">
                <a:solidFill>
                  <a:srgbClr val="FFFFFF"/>
                </a:solidFill>
                <a:latin typeface="Open Sans"/>
                <a:ea typeface="Open Sans"/>
                <a:cs typeface="Open Sans"/>
                <a:sym typeface="Open Sans"/>
              </a:defRPr>
            </a:lvl1pPr>
          </a:lstStyle>
          <a:p>
            <a:r>
              <a:t>Title Text</a:t>
            </a:r>
          </a:p>
        </p:txBody>
      </p:sp>
      <p:grpSp>
        <p:nvGrpSpPr>
          <p:cNvPr id="258" name="Group 258"/>
          <p:cNvGrpSpPr/>
          <p:nvPr/>
        </p:nvGrpSpPr>
        <p:grpSpPr>
          <a:xfrm>
            <a:off x="1600198" y="1279811"/>
            <a:ext cx="1880601" cy="2269795"/>
            <a:chOff x="0" y="-1"/>
            <a:chExt cx="1880599" cy="2269793"/>
          </a:xfrm>
        </p:grpSpPr>
        <p:sp>
          <p:nvSpPr>
            <p:cNvPr id="242" name="Shape 242"/>
            <p:cNvSpPr/>
            <p:nvPr/>
          </p:nvSpPr>
          <p:spPr>
            <a:xfrm>
              <a:off x="902935" y="1728029"/>
              <a:ext cx="202385" cy="18214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434" y="0"/>
                  </a:lnTo>
                  <a:lnTo>
                    <a:pt x="0" y="2031"/>
                  </a:lnTo>
                  <a:lnTo>
                    <a:pt x="12295" y="21600"/>
                  </a:lnTo>
                  <a:lnTo>
                    <a:pt x="21600" y="0"/>
                  </a:lnTo>
                  <a:close/>
                </a:path>
              </a:pathLst>
            </a:custGeom>
            <a:solidFill>
              <a:srgbClr val="124F96"/>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43" name="Shape 243"/>
            <p:cNvSpPr/>
            <p:nvPr/>
          </p:nvSpPr>
          <p:spPr>
            <a:xfrm>
              <a:off x="1293688" y="1133337"/>
              <a:ext cx="129216" cy="130773"/>
            </a:xfrm>
            <a:custGeom>
              <a:avLst/>
              <a:gdLst/>
              <a:ahLst/>
              <a:cxnLst>
                <a:cxn ang="0">
                  <a:pos x="wd2" y="hd2"/>
                </a:cxn>
                <a:cxn ang="5400000">
                  <a:pos x="wd2" y="hd2"/>
                </a:cxn>
                <a:cxn ang="10800000">
                  <a:pos x="wd2" y="hd2"/>
                </a:cxn>
                <a:cxn ang="16200000">
                  <a:pos x="wd2" y="hd2"/>
                </a:cxn>
              </a:cxnLst>
              <a:rect l="0" t="0" r="r" b="b"/>
              <a:pathLst>
                <a:path w="21600" h="21600" extrusionOk="0">
                  <a:moveTo>
                    <a:pt x="6766" y="0"/>
                  </a:moveTo>
                  <a:lnTo>
                    <a:pt x="0" y="14657"/>
                  </a:lnTo>
                  <a:lnTo>
                    <a:pt x="14834" y="21600"/>
                  </a:lnTo>
                  <a:lnTo>
                    <a:pt x="21600" y="6686"/>
                  </a:lnTo>
                  <a:lnTo>
                    <a:pt x="6766" y="0"/>
                  </a:lnTo>
                  <a:close/>
                </a:path>
              </a:pathLst>
            </a:custGeom>
            <a:solidFill>
              <a:srgbClr val="3D649B"/>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44" name="Shape 244"/>
            <p:cNvSpPr/>
            <p:nvPr/>
          </p:nvSpPr>
          <p:spPr>
            <a:xfrm>
              <a:off x="674086" y="2204405"/>
              <a:ext cx="66945" cy="65388"/>
            </a:xfrm>
            <a:custGeom>
              <a:avLst/>
              <a:gdLst/>
              <a:ahLst/>
              <a:cxnLst>
                <a:cxn ang="0">
                  <a:pos x="wd2" y="hd2"/>
                </a:cxn>
                <a:cxn ang="5400000">
                  <a:pos x="wd2" y="hd2"/>
                </a:cxn>
                <a:cxn ang="10800000">
                  <a:pos x="wd2" y="hd2"/>
                </a:cxn>
                <a:cxn ang="16200000">
                  <a:pos x="wd2" y="hd2"/>
                </a:cxn>
              </a:cxnLst>
              <a:rect l="0" t="0" r="r" b="b"/>
              <a:pathLst>
                <a:path w="21600" h="21600" extrusionOk="0">
                  <a:moveTo>
                    <a:pt x="2512" y="0"/>
                  </a:moveTo>
                  <a:lnTo>
                    <a:pt x="0" y="19543"/>
                  </a:lnTo>
                  <a:lnTo>
                    <a:pt x="19088" y="21600"/>
                  </a:lnTo>
                  <a:lnTo>
                    <a:pt x="21600" y="2571"/>
                  </a:lnTo>
                  <a:lnTo>
                    <a:pt x="2512" y="0"/>
                  </a:lnTo>
                </a:path>
              </a:pathLst>
            </a:custGeom>
            <a:solidFill>
              <a:srgbClr val="145098"/>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45" name="Shape 245"/>
            <p:cNvSpPr/>
            <p:nvPr/>
          </p:nvSpPr>
          <p:spPr>
            <a:xfrm>
              <a:off x="-1" y="-2"/>
              <a:ext cx="133887" cy="12299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9293" y="21600"/>
                  </a:lnTo>
                  <a:lnTo>
                    <a:pt x="21600" y="1914"/>
                  </a:lnTo>
                  <a:lnTo>
                    <a:pt x="0" y="0"/>
                  </a:lnTo>
                  <a:close/>
                </a:path>
              </a:pathLst>
            </a:custGeom>
            <a:solidFill>
              <a:srgbClr val="0D4589"/>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46" name="Shape 246"/>
            <p:cNvSpPr/>
            <p:nvPr/>
          </p:nvSpPr>
          <p:spPr>
            <a:xfrm>
              <a:off x="641915" y="113645"/>
              <a:ext cx="96003" cy="96523"/>
            </a:xfrm>
            <a:custGeom>
              <a:avLst/>
              <a:gdLst/>
              <a:ahLst/>
              <a:cxnLst>
                <a:cxn ang="0">
                  <a:pos x="wd2" y="hd2"/>
                </a:cxn>
                <a:cxn ang="5400000">
                  <a:pos x="wd2" y="hd2"/>
                </a:cxn>
                <a:cxn ang="10800000">
                  <a:pos x="wd2" y="hd2"/>
                </a:cxn>
                <a:cxn ang="16200000">
                  <a:pos x="wd2" y="hd2"/>
                </a:cxn>
              </a:cxnLst>
              <a:rect l="0" t="0" r="r" b="b"/>
              <a:pathLst>
                <a:path w="20180" h="21600" extrusionOk="0">
                  <a:moveTo>
                    <a:pt x="10100" y="0"/>
                  </a:moveTo>
                  <a:cubicBezTo>
                    <a:pt x="8660" y="0"/>
                    <a:pt x="7220" y="257"/>
                    <a:pt x="5780" y="1029"/>
                  </a:cubicBezTo>
                  <a:cubicBezTo>
                    <a:pt x="740" y="3600"/>
                    <a:pt x="-1420" y="10029"/>
                    <a:pt x="980" y="15429"/>
                  </a:cubicBezTo>
                  <a:cubicBezTo>
                    <a:pt x="2660" y="19286"/>
                    <a:pt x="6260" y="21600"/>
                    <a:pt x="10100" y="21600"/>
                  </a:cubicBezTo>
                  <a:cubicBezTo>
                    <a:pt x="10340" y="21600"/>
                    <a:pt x="10340" y="21600"/>
                    <a:pt x="10340" y="21600"/>
                  </a:cubicBezTo>
                  <a:cubicBezTo>
                    <a:pt x="11780" y="21600"/>
                    <a:pt x="13220" y="21343"/>
                    <a:pt x="14420" y="20571"/>
                  </a:cubicBezTo>
                  <a:cubicBezTo>
                    <a:pt x="18020" y="18771"/>
                    <a:pt x="20180" y="15171"/>
                    <a:pt x="20180" y="11057"/>
                  </a:cubicBezTo>
                  <a:cubicBezTo>
                    <a:pt x="20180" y="10543"/>
                    <a:pt x="20180" y="10543"/>
                    <a:pt x="20180" y="10543"/>
                  </a:cubicBezTo>
                  <a:cubicBezTo>
                    <a:pt x="20180" y="9000"/>
                    <a:pt x="19940" y="7714"/>
                    <a:pt x="19220" y="6171"/>
                  </a:cubicBezTo>
                  <a:cubicBezTo>
                    <a:pt x="17540" y="2314"/>
                    <a:pt x="13940" y="0"/>
                    <a:pt x="10100" y="0"/>
                  </a:cubicBezTo>
                </a:path>
              </a:pathLst>
            </a:custGeom>
            <a:solidFill>
              <a:srgbClr val="5988C3"/>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47" name="Shape 247"/>
            <p:cNvSpPr/>
            <p:nvPr/>
          </p:nvSpPr>
          <p:spPr>
            <a:xfrm>
              <a:off x="345605" y="382968"/>
              <a:ext cx="63831" cy="63831"/>
            </a:xfrm>
            <a:custGeom>
              <a:avLst/>
              <a:gdLst/>
              <a:ahLst/>
              <a:cxnLst>
                <a:cxn ang="0">
                  <a:pos x="wd2" y="hd2"/>
                </a:cxn>
                <a:cxn ang="5400000">
                  <a:pos x="wd2" y="hd2"/>
                </a:cxn>
                <a:cxn ang="10800000">
                  <a:pos x="wd2" y="hd2"/>
                </a:cxn>
                <a:cxn ang="16200000">
                  <a:pos x="wd2" y="hd2"/>
                </a:cxn>
              </a:cxnLst>
              <a:rect l="0" t="0" r="r" b="b"/>
              <a:pathLst>
                <a:path w="21600" h="21600" extrusionOk="0">
                  <a:moveTo>
                    <a:pt x="14751" y="0"/>
                  </a:moveTo>
                  <a:lnTo>
                    <a:pt x="0" y="6849"/>
                  </a:lnTo>
                  <a:lnTo>
                    <a:pt x="6849" y="21600"/>
                  </a:lnTo>
                  <a:lnTo>
                    <a:pt x="21600" y="14751"/>
                  </a:lnTo>
                  <a:lnTo>
                    <a:pt x="14751" y="0"/>
                  </a:lnTo>
                  <a:close/>
                </a:path>
              </a:pathLst>
            </a:custGeom>
            <a:solidFill>
              <a:srgbClr val="4C6090"/>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48" name="Shape 248"/>
            <p:cNvSpPr/>
            <p:nvPr/>
          </p:nvSpPr>
          <p:spPr>
            <a:xfrm>
              <a:off x="345605" y="382968"/>
              <a:ext cx="63831" cy="63831"/>
            </a:xfrm>
            <a:custGeom>
              <a:avLst/>
              <a:gdLst/>
              <a:ahLst/>
              <a:cxnLst>
                <a:cxn ang="0">
                  <a:pos x="wd2" y="hd2"/>
                </a:cxn>
                <a:cxn ang="5400000">
                  <a:pos x="wd2" y="hd2"/>
                </a:cxn>
                <a:cxn ang="10800000">
                  <a:pos x="wd2" y="hd2"/>
                </a:cxn>
                <a:cxn ang="16200000">
                  <a:pos x="wd2" y="hd2"/>
                </a:cxn>
              </a:cxnLst>
              <a:rect l="0" t="0" r="r" b="b"/>
              <a:pathLst>
                <a:path w="21600" h="21600" extrusionOk="0">
                  <a:moveTo>
                    <a:pt x="14751" y="0"/>
                  </a:moveTo>
                  <a:lnTo>
                    <a:pt x="0" y="6849"/>
                  </a:lnTo>
                  <a:lnTo>
                    <a:pt x="6849" y="21600"/>
                  </a:lnTo>
                  <a:lnTo>
                    <a:pt x="21600" y="14751"/>
                  </a:lnTo>
                  <a:lnTo>
                    <a:pt x="14751" y="0"/>
                  </a:lnTo>
                </a:path>
              </a:pathLst>
            </a:custGeom>
            <a:solidFill>
              <a:srgbClr val="1A63B0"/>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49" name="Shape 249"/>
            <p:cNvSpPr/>
            <p:nvPr/>
          </p:nvSpPr>
          <p:spPr>
            <a:xfrm>
              <a:off x="316026" y="923172"/>
              <a:ext cx="90297" cy="91853"/>
            </a:xfrm>
            <a:custGeom>
              <a:avLst/>
              <a:gdLst/>
              <a:ahLst/>
              <a:cxnLst>
                <a:cxn ang="0">
                  <a:pos x="wd2" y="hd2"/>
                </a:cxn>
                <a:cxn ang="5400000">
                  <a:pos x="wd2" y="hd2"/>
                </a:cxn>
                <a:cxn ang="10800000">
                  <a:pos x="wd2" y="hd2"/>
                </a:cxn>
                <a:cxn ang="16200000">
                  <a:pos x="wd2" y="hd2"/>
                </a:cxn>
              </a:cxnLst>
              <a:rect l="0" t="0" r="r" b="b"/>
              <a:pathLst>
                <a:path w="21600" h="21600" extrusionOk="0">
                  <a:moveTo>
                    <a:pt x="10055" y="0"/>
                  </a:moveTo>
                  <a:lnTo>
                    <a:pt x="0" y="11349"/>
                  </a:lnTo>
                  <a:lnTo>
                    <a:pt x="11172" y="21600"/>
                  </a:lnTo>
                  <a:lnTo>
                    <a:pt x="21600" y="9885"/>
                  </a:lnTo>
                  <a:lnTo>
                    <a:pt x="10055" y="0"/>
                  </a:lnTo>
                  <a:close/>
                </a:path>
              </a:pathLst>
            </a:custGeom>
            <a:solidFill>
              <a:srgbClr val="1E69B9"/>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50" name="Shape 250"/>
            <p:cNvSpPr/>
            <p:nvPr/>
          </p:nvSpPr>
          <p:spPr>
            <a:xfrm>
              <a:off x="910718" y="741028"/>
              <a:ext cx="82514" cy="84069"/>
            </a:xfrm>
            <a:custGeom>
              <a:avLst/>
              <a:gdLst/>
              <a:ahLst/>
              <a:cxnLst>
                <a:cxn ang="0">
                  <a:pos x="wd2" y="hd2"/>
                </a:cxn>
                <a:cxn ang="5400000">
                  <a:pos x="wd2" y="hd2"/>
                </a:cxn>
                <a:cxn ang="10800000">
                  <a:pos x="wd2" y="hd2"/>
                </a:cxn>
                <a:cxn ang="16200000">
                  <a:pos x="wd2" y="hd2"/>
                </a:cxn>
              </a:cxnLst>
              <a:rect l="0" t="0" r="r" b="b"/>
              <a:pathLst>
                <a:path w="21600" h="21600" extrusionOk="0">
                  <a:moveTo>
                    <a:pt x="4075" y="0"/>
                  </a:moveTo>
                  <a:lnTo>
                    <a:pt x="0" y="17200"/>
                  </a:lnTo>
                  <a:lnTo>
                    <a:pt x="17525" y="21600"/>
                  </a:lnTo>
                  <a:lnTo>
                    <a:pt x="21600" y="4400"/>
                  </a:lnTo>
                  <a:lnTo>
                    <a:pt x="4075" y="0"/>
                  </a:lnTo>
                  <a:close/>
                </a:path>
              </a:pathLst>
            </a:custGeom>
            <a:solidFill>
              <a:srgbClr val="15559F"/>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51" name="Shape 251"/>
            <p:cNvSpPr/>
            <p:nvPr/>
          </p:nvSpPr>
          <p:spPr>
            <a:xfrm>
              <a:off x="1055665" y="552657"/>
              <a:ext cx="158630" cy="157239"/>
            </a:xfrm>
            <a:custGeom>
              <a:avLst/>
              <a:gdLst/>
              <a:ahLst/>
              <a:cxnLst>
                <a:cxn ang="0">
                  <a:pos x="wd2" y="hd2"/>
                </a:cxn>
                <a:cxn ang="5400000">
                  <a:pos x="wd2" y="hd2"/>
                </a:cxn>
                <a:cxn ang="10800000">
                  <a:pos x="wd2" y="hd2"/>
                </a:cxn>
                <a:cxn ang="16200000">
                  <a:pos x="wd2" y="hd2"/>
                </a:cxn>
              </a:cxnLst>
              <a:rect l="0" t="0" r="r" b="b"/>
              <a:pathLst>
                <a:path w="20192" h="21600" extrusionOk="0">
                  <a:moveTo>
                    <a:pt x="13874" y="17343"/>
                  </a:moveTo>
                  <a:cubicBezTo>
                    <a:pt x="12110" y="16082"/>
                    <a:pt x="12110" y="16082"/>
                    <a:pt x="12110" y="16082"/>
                  </a:cubicBezTo>
                  <a:cubicBezTo>
                    <a:pt x="12110" y="15924"/>
                    <a:pt x="12110" y="15924"/>
                    <a:pt x="12110" y="15924"/>
                  </a:cubicBezTo>
                  <a:cubicBezTo>
                    <a:pt x="12257" y="15609"/>
                    <a:pt x="12110" y="15136"/>
                    <a:pt x="11816" y="14820"/>
                  </a:cubicBezTo>
                  <a:cubicBezTo>
                    <a:pt x="12551" y="13874"/>
                    <a:pt x="12551" y="13874"/>
                    <a:pt x="12551" y="13874"/>
                  </a:cubicBezTo>
                  <a:cubicBezTo>
                    <a:pt x="13286" y="13874"/>
                    <a:pt x="13286" y="13874"/>
                    <a:pt x="13286" y="13874"/>
                  </a:cubicBezTo>
                  <a:cubicBezTo>
                    <a:pt x="14461" y="16870"/>
                    <a:pt x="14461" y="16870"/>
                    <a:pt x="14461" y="16870"/>
                  </a:cubicBezTo>
                  <a:cubicBezTo>
                    <a:pt x="14314" y="17028"/>
                    <a:pt x="14021" y="17185"/>
                    <a:pt x="13874" y="17343"/>
                  </a:cubicBezTo>
                  <a:moveTo>
                    <a:pt x="10200" y="18447"/>
                  </a:moveTo>
                  <a:cubicBezTo>
                    <a:pt x="9612" y="18447"/>
                    <a:pt x="8878" y="18289"/>
                    <a:pt x="8290" y="18131"/>
                  </a:cubicBezTo>
                  <a:cubicBezTo>
                    <a:pt x="6233" y="17501"/>
                    <a:pt x="4616" y="15924"/>
                    <a:pt x="3735" y="14032"/>
                  </a:cubicBezTo>
                  <a:cubicBezTo>
                    <a:pt x="5057" y="12455"/>
                    <a:pt x="5057" y="12455"/>
                    <a:pt x="5057" y="12455"/>
                  </a:cubicBezTo>
                  <a:cubicBezTo>
                    <a:pt x="6821" y="12928"/>
                    <a:pt x="6821" y="12928"/>
                    <a:pt x="6821" y="12928"/>
                  </a:cubicBezTo>
                  <a:cubicBezTo>
                    <a:pt x="6821" y="12771"/>
                    <a:pt x="6821" y="12771"/>
                    <a:pt x="6821" y="12771"/>
                  </a:cubicBezTo>
                  <a:cubicBezTo>
                    <a:pt x="9906" y="15136"/>
                    <a:pt x="9906" y="15136"/>
                    <a:pt x="9906" y="15136"/>
                  </a:cubicBezTo>
                  <a:cubicBezTo>
                    <a:pt x="9906" y="15293"/>
                    <a:pt x="9906" y="15293"/>
                    <a:pt x="9906" y="15293"/>
                  </a:cubicBezTo>
                  <a:cubicBezTo>
                    <a:pt x="9759" y="15924"/>
                    <a:pt x="10053" y="16712"/>
                    <a:pt x="10641" y="16870"/>
                  </a:cubicBezTo>
                  <a:cubicBezTo>
                    <a:pt x="10788" y="16870"/>
                    <a:pt x="10935" y="16870"/>
                    <a:pt x="10935" y="16870"/>
                  </a:cubicBezTo>
                  <a:cubicBezTo>
                    <a:pt x="11376" y="16870"/>
                    <a:pt x="11670" y="16712"/>
                    <a:pt x="11816" y="16555"/>
                  </a:cubicBezTo>
                  <a:cubicBezTo>
                    <a:pt x="13433" y="17658"/>
                    <a:pt x="13433" y="17658"/>
                    <a:pt x="13433" y="17658"/>
                  </a:cubicBezTo>
                  <a:cubicBezTo>
                    <a:pt x="12404" y="18131"/>
                    <a:pt x="11229" y="18447"/>
                    <a:pt x="10200" y="18447"/>
                  </a:cubicBezTo>
                  <a:moveTo>
                    <a:pt x="10200" y="14663"/>
                  </a:moveTo>
                  <a:cubicBezTo>
                    <a:pt x="6527" y="11825"/>
                    <a:pt x="6527" y="11825"/>
                    <a:pt x="6527" y="11825"/>
                  </a:cubicBezTo>
                  <a:cubicBezTo>
                    <a:pt x="6527" y="11667"/>
                    <a:pt x="6527" y="11667"/>
                    <a:pt x="6527" y="11667"/>
                  </a:cubicBezTo>
                  <a:cubicBezTo>
                    <a:pt x="9025" y="11194"/>
                    <a:pt x="9025" y="11194"/>
                    <a:pt x="9025" y="11194"/>
                  </a:cubicBezTo>
                  <a:cubicBezTo>
                    <a:pt x="9172" y="11667"/>
                    <a:pt x="9465" y="11982"/>
                    <a:pt x="9906" y="11982"/>
                  </a:cubicBezTo>
                  <a:cubicBezTo>
                    <a:pt x="9906" y="11982"/>
                    <a:pt x="10053" y="11982"/>
                    <a:pt x="10200" y="11982"/>
                  </a:cubicBezTo>
                  <a:cubicBezTo>
                    <a:pt x="10494" y="11982"/>
                    <a:pt x="10788" y="11825"/>
                    <a:pt x="11082" y="11667"/>
                  </a:cubicBezTo>
                  <a:cubicBezTo>
                    <a:pt x="12110" y="12140"/>
                    <a:pt x="12110" y="12140"/>
                    <a:pt x="12110" y="12140"/>
                  </a:cubicBezTo>
                  <a:cubicBezTo>
                    <a:pt x="12110" y="13559"/>
                    <a:pt x="12110" y="13559"/>
                    <a:pt x="12110" y="13559"/>
                  </a:cubicBezTo>
                  <a:cubicBezTo>
                    <a:pt x="11523" y="14505"/>
                    <a:pt x="11523" y="14505"/>
                    <a:pt x="11523" y="14505"/>
                  </a:cubicBezTo>
                  <a:cubicBezTo>
                    <a:pt x="11376" y="14505"/>
                    <a:pt x="11376" y="14505"/>
                    <a:pt x="11229" y="14505"/>
                  </a:cubicBezTo>
                  <a:cubicBezTo>
                    <a:pt x="11229" y="14505"/>
                    <a:pt x="11082" y="14505"/>
                    <a:pt x="10935" y="14505"/>
                  </a:cubicBezTo>
                  <a:cubicBezTo>
                    <a:pt x="10788" y="14505"/>
                    <a:pt x="10494" y="14505"/>
                    <a:pt x="10200" y="14663"/>
                  </a:cubicBezTo>
                  <a:moveTo>
                    <a:pt x="12257" y="11509"/>
                  </a:moveTo>
                  <a:cubicBezTo>
                    <a:pt x="11229" y="11036"/>
                    <a:pt x="11229" y="11036"/>
                    <a:pt x="11229" y="11036"/>
                  </a:cubicBezTo>
                  <a:cubicBezTo>
                    <a:pt x="11376" y="10721"/>
                    <a:pt x="11229" y="10406"/>
                    <a:pt x="11082" y="10248"/>
                  </a:cubicBezTo>
                  <a:cubicBezTo>
                    <a:pt x="12257" y="9145"/>
                    <a:pt x="12257" y="9145"/>
                    <a:pt x="12257" y="9145"/>
                  </a:cubicBezTo>
                  <a:cubicBezTo>
                    <a:pt x="12404" y="9145"/>
                    <a:pt x="12551" y="9302"/>
                    <a:pt x="12698" y="9302"/>
                  </a:cubicBezTo>
                  <a:cubicBezTo>
                    <a:pt x="12845" y="9302"/>
                    <a:pt x="12845" y="9302"/>
                    <a:pt x="12845" y="9302"/>
                  </a:cubicBezTo>
                  <a:cubicBezTo>
                    <a:pt x="12845" y="11509"/>
                    <a:pt x="12845" y="11509"/>
                    <a:pt x="12845" y="11509"/>
                  </a:cubicBezTo>
                  <a:cubicBezTo>
                    <a:pt x="12257" y="11509"/>
                    <a:pt x="12257" y="11509"/>
                    <a:pt x="12257" y="11509"/>
                  </a:cubicBezTo>
                  <a:moveTo>
                    <a:pt x="6380" y="11194"/>
                  </a:moveTo>
                  <a:cubicBezTo>
                    <a:pt x="6233" y="10879"/>
                    <a:pt x="6233" y="10879"/>
                    <a:pt x="6233" y="10879"/>
                  </a:cubicBezTo>
                  <a:cubicBezTo>
                    <a:pt x="6380" y="10879"/>
                    <a:pt x="6380" y="10879"/>
                    <a:pt x="6380" y="10721"/>
                  </a:cubicBezTo>
                  <a:cubicBezTo>
                    <a:pt x="7849" y="7253"/>
                    <a:pt x="7849" y="7253"/>
                    <a:pt x="7849" y="7253"/>
                  </a:cubicBezTo>
                  <a:cubicBezTo>
                    <a:pt x="9759" y="7095"/>
                    <a:pt x="9759" y="7095"/>
                    <a:pt x="9759" y="7095"/>
                  </a:cubicBezTo>
                  <a:cubicBezTo>
                    <a:pt x="9612" y="6937"/>
                    <a:pt x="9612" y="6937"/>
                    <a:pt x="9612" y="6937"/>
                  </a:cubicBezTo>
                  <a:cubicBezTo>
                    <a:pt x="11816" y="7726"/>
                    <a:pt x="11816" y="7726"/>
                    <a:pt x="11816" y="7726"/>
                  </a:cubicBezTo>
                  <a:cubicBezTo>
                    <a:pt x="11670" y="8041"/>
                    <a:pt x="11816" y="8356"/>
                    <a:pt x="11963" y="8672"/>
                  </a:cubicBezTo>
                  <a:cubicBezTo>
                    <a:pt x="10788" y="9775"/>
                    <a:pt x="10788" y="9775"/>
                    <a:pt x="10788" y="9775"/>
                  </a:cubicBezTo>
                  <a:cubicBezTo>
                    <a:pt x="10641" y="9775"/>
                    <a:pt x="10641" y="9775"/>
                    <a:pt x="10494" y="9618"/>
                  </a:cubicBezTo>
                  <a:cubicBezTo>
                    <a:pt x="10347" y="9618"/>
                    <a:pt x="10200" y="9618"/>
                    <a:pt x="10200" y="9618"/>
                  </a:cubicBezTo>
                  <a:cubicBezTo>
                    <a:pt x="9612" y="9618"/>
                    <a:pt x="9172" y="9933"/>
                    <a:pt x="9025" y="10564"/>
                  </a:cubicBezTo>
                  <a:cubicBezTo>
                    <a:pt x="9025" y="10564"/>
                    <a:pt x="9025" y="10564"/>
                    <a:pt x="9025" y="10721"/>
                  </a:cubicBezTo>
                  <a:cubicBezTo>
                    <a:pt x="6380" y="11194"/>
                    <a:pt x="6380" y="11194"/>
                    <a:pt x="6380" y="11194"/>
                  </a:cubicBezTo>
                  <a:moveTo>
                    <a:pt x="13286" y="11509"/>
                  </a:moveTo>
                  <a:cubicBezTo>
                    <a:pt x="13286" y="9302"/>
                    <a:pt x="13286" y="9302"/>
                    <a:pt x="13286" y="9302"/>
                  </a:cubicBezTo>
                  <a:cubicBezTo>
                    <a:pt x="13727" y="9145"/>
                    <a:pt x="14168" y="8829"/>
                    <a:pt x="14314" y="8356"/>
                  </a:cubicBezTo>
                  <a:cubicBezTo>
                    <a:pt x="14461" y="7883"/>
                    <a:pt x="14314" y="7253"/>
                    <a:pt x="13874" y="6937"/>
                  </a:cubicBezTo>
                  <a:cubicBezTo>
                    <a:pt x="14902" y="5203"/>
                    <a:pt x="14902" y="5203"/>
                    <a:pt x="14902" y="5203"/>
                  </a:cubicBezTo>
                  <a:cubicBezTo>
                    <a:pt x="16812" y="7095"/>
                    <a:pt x="17694" y="9933"/>
                    <a:pt x="16959" y="12771"/>
                  </a:cubicBezTo>
                  <a:cubicBezTo>
                    <a:pt x="16665" y="14347"/>
                    <a:pt x="15931" y="15609"/>
                    <a:pt x="14902" y="16555"/>
                  </a:cubicBezTo>
                  <a:cubicBezTo>
                    <a:pt x="13874" y="13717"/>
                    <a:pt x="13874" y="13717"/>
                    <a:pt x="13874" y="13717"/>
                  </a:cubicBezTo>
                  <a:cubicBezTo>
                    <a:pt x="14314" y="13717"/>
                    <a:pt x="14314" y="13717"/>
                    <a:pt x="14314" y="13717"/>
                  </a:cubicBezTo>
                  <a:cubicBezTo>
                    <a:pt x="14168" y="11352"/>
                    <a:pt x="14168" y="11352"/>
                    <a:pt x="14168" y="11352"/>
                  </a:cubicBezTo>
                  <a:cubicBezTo>
                    <a:pt x="13286" y="11509"/>
                    <a:pt x="13286" y="11509"/>
                    <a:pt x="13286" y="11509"/>
                  </a:cubicBezTo>
                  <a:moveTo>
                    <a:pt x="11963" y="7253"/>
                  </a:moveTo>
                  <a:cubicBezTo>
                    <a:pt x="9612" y="6307"/>
                    <a:pt x="9612" y="6307"/>
                    <a:pt x="9612" y="6307"/>
                  </a:cubicBezTo>
                  <a:cubicBezTo>
                    <a:pt x="9612" y="5518"/>
                    <a:pt x="9612" y="5518"/>
                    <a:pt x="9612" y="5518"/>
                  </a:cubicBezTo>
                  <a:cubicBezTo>
                    <a:pt x="14021" y="4415"/>
                    <a:pt x="14021" y="4415"/>
                    <a:pt x="14021" y="4415"/>
                  </a:cubicBezTo>
                  <a:cubicBezTo>
                    <a:pt x="14168" y="4572"/>
                    <a:pt x="14314" y="4730"/>
                    <a:pt x="14461" y="4888"/>
                  </a:cubicBezTo>
                  <a:cubicBezTo>
                    <a:pt x="13433" y="6622"/>
                    <a:pt x="13433" y="6622"/>
                    <a:pt x="13433" y="6622"/>
                  </a:cubicBezTo>
                  <a:cubicBezTo>
                    <a:pt x="13433" y="6622"/>
                    <a:pt x="13433" y="6622"/>
                    <a:pt x="13433" y="6622"/>
                  </a:cubicBezTo>
                  <a:cubicBezTo>
                    <a:pt x="13286" y="6622"/>
                    <a:pt x="13139" y="6622"/>
                    <a:pt x="12992" y="6622"/>
                  </a:cubicBezTo>
                  <a:cubicBezTo>
                    <a:pt x="12551" y="6622"/>
                    <a:pt x="12110" y="6937"/>
                    <a:pt x="11963" y="7253"/>
                  </a:cubicBezTo>
                  <a:moveTo>
                    <a:pt x="3588" y="13559"/>
                  </a:moveTo>
                  <a:cubicBezTo>
                    <a:pt x="3000" y="11982"/>
                    <a:pt x="2853" y="10406"/>
                    <a:pt x="3294" y="8829"/>
                  </a:cubicBezTo>
                  <a:cubicBezTo>
                    <a:pt x="3882" y="6622"/>
                    <a:pt x="5204" y="5045"/>
                    <a:pt x="6968" y="4099"/>
                  </a:cubicBezTo>
                  <a:cubicBezTo>
                    <a:pt x="7261" y="4730"/>
                    <a:pt x="7261" y="4730"/>
                    <a:pt x="7261" y="4730"/>
                  </a:cubicBezTo>
                  <a:cubicBezTo>
                    <a:pt x="6968" y="4730"/>
                    <a:pt x="6968" y="4730"/>
                    <a:pt x="6968" y="4730"/>
                  </a:cubicBezTo>
                  <a:cubicBezTo>
                    <a:pt x="7261" y="7253"/>
                    <a:pt x="7261" y="7253"/>
                    <a:pt x="7261" y="7253"/>
                  </a:cubicBezTo>
                  <a:cubicBezTo>
                    <a:pt x="7261" y="7253"/>
                    <a:pt x="7261" y="7253"/>
                    <a:pt x="7261" y="7253"/>
                  </a:cubicBezTo>
                  <a:cubicBezTo>
                    <a:pt x="6086" y="10248"/>
                    <a:pt x="6086" y="10248"/>
                    <a:pt x="6086" y="10248"/>
                  </a:cubicBezTo>
                  <a:cubicBezTo>
                    <a:pt x="6086" y="10091"/>
                    <a:pt x="6086" y="10091"/>
                    <a:pt x="6086" y="10091"/>
                  </a:cubicBezTo>
                  <a:cubicBezTo>
                    <a:pt x="4176" y="12298"/>
                    <a:pt x="4176" y="12298"/>
                    <a:pt x="4176" y="12298"/>
                  </a:cubicBezTo>
                  <a:cubicBezTo>
                    <a:pt x="4470" y="12298"/>
                    <a:pt x="4470" y="12298"/>
                    <a:pt x="4470" y="12298"/>
                  </a:cubicBezTo>
                  <a:cubicBezTo>
                    <a:pt x="3588" y="13559"/>
                    <a:pt x="3588" y="13559"/>
                    <a:pt x="3588" y="13559"/>
                  </a:cubicBezTo>
                  <a:moveTo>
                    <a:pt x="7849" y="4572"/>
                  </a:moveTo>
                  <a:cubicBezTo>
                    <a:pt x="7408" y="3784"/>
                    <a:pt x="7408" y="3784"/>
                    <a:pt x="7408" y="3784"/>
                  </a:cubicBezTo>
                  <a:cubicBezTo>
                    <a:pt x="8290" y="3469"/>
                    <a:pt x="9172" y="3311"/>
                    <a:pt x="10200" y="3311"/>
                  </a:cubicBezTo>
                  <a:cubicBezTo>
                    <a:pt x="10788" y="3311"/>
                    <a:pt x="11376" y="3311"/>
                    <a:pt x="11963" y="3469"/>
                  </a:cubicBezTo>
                  <a:cubicBezTo>
                    <a:pt x="12404" y="3626"/>
                    <a:pt x="12845" y="3784"/>
                    <a:pt x="13286" y="4099"/>
                  </a:cubicBezTo>
                  <a:cubicBezTo>
                    <a:pt x="9465" y="4888"/>
                    <a:pt x="9465" y="4888"/>
                    <a:pt x="9465" y="4888"/>
                  </a:cubicBezTo>
                  <a:cubicBezTo>
                    <a:pt x="9465" y="4415"/>
                    <a:pt x="9465" y="4415"/>
                    <a:pt x="9465" y="4415"/>
                  </a:cubicBezTo>
                  <a:cubicBezTo>
                    <a:pt x="7849" y="4572"/>
                    <a:pt x="7849" y="4572"/>
                    <a:pt x="7849" y="4572"/>
                  </a:cubicBezTo>
                  <a:moveTo>
                    <a:pt x="10053" y="0"/>
                  </a:moveTo>
                  <a:cubicBezTo>
                    <a:pt x="6233" y="0"/>
                    <a:pt x="2706" y="2207"/>
                    <a:pt x="943" y="6149"/>
                  </a:cubicBezTo>
                  <a:cubicBezTo>
                    <a:pt x="-1408" y="11667"/>
                    <a:pt x="796" y="18131"/>
                    <a:pt x="5792" y="20654"/>
                  </a:cubicBezTo>
                  <a:cubicBezTo>
                    <a:pt x="7114" y="21285"/>
                    <a:pt x="8437" y="21600"/>
                    <a:pt x="9906" y="21600"/>
                  </a:cubicBezTo>
                  <a:cubicBezTo>
                    <a:pt x="10347" y="21600"/>
                    <a:pt x="10347" y="21600"/>
                    <a:pt x="10347" y="21600"/>
                  </a:cubicBezTo>
                  <a:cubicBezTo>
                    <a:pt x="14021" y="21600"/>
                    <a:pt x="17547" y="19235"/>
                    <a:pt x="19163" y="15451"/>
                  </a:cubicBezTo>
                  <a:cubicBezTo>
                    <a:pt x="19898" y="14032"/>
                    <a:pt x="20192" y="12455"/>
                    <a:pt x="20192" y="11036"/>
                  </a:cubicBezTo>
                  <a:cubicBezTo>
                    <a:pt x="20192" y="10721"/>
                    <a:pt x="20192" y="10721"/>
                    <a:pt x="20192" y="10721"/>
                  </a:cubicBezTo>
                  <a:cubicBezTo>
                    <a:pt x="20192" y="6622"/>
                    <a:pt x="17988" y="2838"/>
                    <a:pt x="14461" y="946"/>
                  </a:cubicBezTo>
                  <a:cubicBezTo>
                    <a:pt x="12992" y="315"/>
                    <a:pt x="11523" y="0"/>
                    <a:pt x="10053" y="0"/>
                  </a:cubicBezTo>
                </a:path>
              </a:pathLst>
            </a:custGeom>
            <a:solidFill>
              <a:srgbClr val="84A2CD"/>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52" name="Shape 252"/>
            <p:cNvSpPr/>
            <p:nvPr/>
          </p:nvSpPr>
          <p:spPr>
            <a:xfrm>
              <a:off x="1745155" y="537090"/>
              <a:ext cx="26468" cy="24911"/>
            </a:xfrm>
            <a:custGeom>
              <a:avLst/>
              <a:gdLst/>
              <a:ahLst/>
              <a:cxnLst>
                <a:cxn ang="0">
                  <a:pos x="wd2" y="hd2"/>
                </a:cxn>
                <a:cxn ang="5400000">
                  <a:pos x="wd2" y="hd2"/>
                </a:cxn>
                <a:cxn ang="10800000">
                  <a:pos x="wd2" y="hd2"/>
                </a:cxn>
                <a:cxn ang="16200000">
                  <a:pos x="wd2" y="hd2"/>
                </a:cxn>
              </a:cxnLst>
              <a:rect l="0" t="0" r="r" b="b"/>
              <a:pathLst>
                <a:path w="21600" h="21600" extrusionOk="0">
                  <a:moveTo>
                    <a:pt x="19059" y="0"/>
                  </a:moveTo>
                  <a:lnTo>
                    <a:pt x="0" y="4050"/>
                  </a:lnTo>
                  <a:lnTo>
                    <a:pt x="3812" y="21600"/>
                  </a:lnTo>
                  <a:lnTo>
                    <a:pt x="21600" y="18900"/>
                  </a:lnTo>
                  <a:lnTo>
                    <a:pt x="19059" y="0"/>
                  </a:lnTo>
                  <a:close/>
                </a:path>
              </a:pathLst>
            </a:custGeom>
            <a:solidFill>
              <a:srgbClr val="455A8C"/>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53" name="Shape 253"/>
            <p:cNvSpPr/>
            <p:nvPr/>
          </p:nvSpPr>
          <p:spPr>
            <a:xfrm>
              <a:off x="1745155" y="537090"/>
              <a:ext cx="26468" cy="24911"/>
            </a:xfrm>
            <a:custGeom>
              <a:avLst/>
              <a:gdLst/>
              <a:ahLst/>
              <a:cxnLst>
                <a:cxn ang="0">
                  <a:pos x="wd2" y="hd2"/>
                </a:cxn>
                <a:cxn ang="5400000">
                  <a:pos x="wd2" y="hd2"/>
                </a:cxn>
                <a:cxn ang="10800000">
                  <a:pos x="wd2" y="hd2"/>
                </a:cxn>
                <a:cxn ang="16200000">
                  <a:pos x="wd2" y="hd2"/>
                </a:cxn>
              </a:cxnLst>
              <a:rect l="0" t="0" r="r" b="b"/>
              <a:pathLst>
                <a:path w="21600" h="21600" extrusionOk="0">
                  <a:moveTo>
                    <a:pt x="19059" y="0"/>
                  </a:moveTo>
                  <a:lnTo>
                    <a:pt x="0" y="4050"/>
                  </a:lnTo>
                  <a:lnTo>
                    <a:pt x="3812" y="21600"/>
                  </a:lnTo>
                  <a:lnTo>
                    <a:pt x="21600" y="18900"/>
                  </a:lnTo>
                  <a:lnTo>
                    <a:pt x="19059" y="0"/>
                  </a:lnTo>
                </a:path>
              </a:pathLst>
            </a:custGeom>
            <a:solidFill>
              <a:srgbClr val="1C64B2"/>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54" name="Shape 254"/>
            <p:cNvSpPr/>
            <p:nvPr/>
          </p:nvSpPr>
          <p:spPr>
            <a:xfrm>
              <a:off x="1793293" y="582236"/>
              <a:ext cx="12702" cy="15571"/>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lnTo>
                    <a:pt x="0" y="12960"/>
                  </a:lnTo>
                  <a:lnTo>
                    <a:pt x="21600" y="21600"/>
                  </a:lnTo>
                  <a:lnTo>
                    <a:pt x="18900" y="0"/>
                  </a:lnTo>
                  <a:close/>
                </a:path>
              </a:pathLst>
            </a:custGeom>
            <a:solidFill>
              <a:srgbClr val="455A8C"/>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55" name="Shape 255"/>
            <p:cNvSpPr/>
            <p:nvPr/>
          </p:nvSpPr>
          <p:spPr>
            <a:xfrm>
              <a:off x="1793293" y="582236"/>
              <a:ext cx="12702" cy="15571"/>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lnTo>
                    <a:pt x="0" y="12960"/>
                  </a:lnTo>
                  <a:lnTo>
                    <a:pt x="21600" y="21600"/>
                  </a:lnTo>
                  <a:lnTo>
                    <a:pt x="18900" y="0"/>
                  </a:lnTo>
                </a:path>
              </a:pathLst>
            </a:custGeom>
            <a:solidFill>
              <a:srgbClr val="1C64B2"/>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56" name="Shape 256"/>
            <p:cNvSpPr/>
            <p:nvPr/>
          </p:nvSpPr>
          <p:spPr>
            <a:xfrm>
              <a:off x="1679770" y="451467"/>
              <a:ext cx="200829" cy="197714"/>
            </a:xfrm>
            <a:custGeom>
              <a:avLst/>
              <a:gdLst/>
              <a:ahLst/>
              <a:cxnLst>
                <a:cxn ang="0">
                  <a:pos x="wd2" y="hd2"/>
                </a:cxn>
                <a:cxn ang="5400000">
                  <a:pos x="wd2" y="hd2"/>
                </a:cxn>
                <a:cxn ang="10800000">
                  <a:pos x="wd2" y="hd2"/>
                </a:cxn>
                <a:cxn ang="16200000">
                  <a:pos x="wd2" y="hd2"/>
                </a:cxn>
              </a:cxnLst>
              <a:rect l="0" t="0" r="r" b="b"/>
              <a:pathLst>
                <a:path w="21600" h="21600" extrusionOk="0">
                  <a:moveTo>
                    <a:pt x="13083" y="13137"/>
                  </a:moveTo>
                  <a:cubicBezTo>
                    <a:pt x="13330" y="13137"/>
                    <a:pt x="13454" y="13011"/>
                    <a:pt x="13577" y="12758"/>
                  </a:cubicBezTo>
                  <a:cubicBezTo>
                    <a:pt x="13701" y="12884"/>
                    <a:pt x="13824" y="12884"/>
                    <a:pt x="14071" y="13011"/>
                  </a:cubicBezTo>
                  <a:cubicBezTo>
                    <a:pt x="13947" y="13263"/>
                    <a:pt x="14194" y="13642"/>
                    <a:pt x="14441" y="13642"/>
                  </a:cubicBezTo>
                  <a:cubicBezTo>
                    <a:pt x="14565" y="13642"/>
                    <a:pt x="14688" y="13516"/>
                    <a:pt x="14688" y="13516"/>
                  </a:cubicBezTo>
                  <a:cubicBezTo>
                    <a:pt x="14811" y="13642"/>
                    <a:pt x="14935" y="13768"/>
                    <a:pt x="14935" y="13895"/>
                  </a:cubicBezTo>
                  <a:cubicBezTo>
                    <a:pt x="14688" y="14147"/>
                    <a:pt x="14688" y="14653"/>
                    <a:pt x="15305" y="14653"/>
                  </a:cubicBezTo>
                  <a:cubicBezTo>
                    <a:pt x="15305" y="14905"/>
                    <a:pt x="15305" y="15032"/>
                    <a:pt x="15305" y="15158"/>
                  </a:cubicBezTo>
                  <a:cubicBezTo>
                    <a:pt x="15305" y="15158"/>
                    <a:pt x="15182" y="15158"/>
                    <a:pt x="15182" y="15158"/>
                  </a:cubicBezTo>
                  <a:cubicBezTo>
                    <a:pt x="14811" y="15158"/>
                    <a:pt x="14688" y="15789"/>
                    <a:pt x="15058" y="15916"/>
                  </a:cubicBezTo>
                  <a:cubicBezTo>
                    <a:pt x="14935" y="16168"/>
                    <a:pt x="14811" y="16295"/>
                    <a:pt x="14688" y="16421"/>
                  </a:cubicBezTo>
                  <a:cubicBezTo>
                    <a:pt x="14688" y="16295"/>
                    <a:pt x="14565" y="16295"/>
                    <a:pt x="14441" y="16295"/>
                  </a:cubicBezTo>
                  <a:cubicBezTo>
                    <a:pt x="14194" y="16295"/>
                    <a:pt x="13947" y="16547"/>
                    <a:pt x="14071" y="16800"/>
                  </a:cubicBezTo>
                  <a:cubicBezTo>
                    <a:pt x="13947" y="17053"/>
                    <a:pt x="13824" y="16926"/>
                    <a:pt x="13701" y="17053"/>
                  </a:cubicBezTo>
                  <a:cubicBezTo>
                    <a:pt x="13577" y="16800"/>
                    <a:pt x="13330" y="16674"/>
                    <a:pt x="13207" y="16674"/>
                  </a:cubicBezTo>
                  <a:cubicBezTo>
                    <a:pt x="12960" y="16674"/>
                    <a:pt x="12837" y="16800"/>
                    <a:pt x="12713" y="17053"/>
                  </a:cubicBezTo>
                  <a:cubicBezTo>
                    <a:pt x="12590" y="17053"/>
                    <a:pt x="12466" y="16926"/>
                    <a:pt x="12219" y="16926"/>
                  </a:cubicBezTo>
                  <a:cubicBezTo>
                    <a:pt x="12466" y="16547"/>
                    <a:pt x="12096" y="16295"/>
                    <a:pt x="11849" y="16295"/>
                  </a:cubicBezTo>
                  <a:cubicBezTo>
                    <a:pt x="11726" y="16295"/>
                    <a:pt x="11726" y="16295"/>
                    <a:pt x="11602" y="16295"/>
                  </a:cubicBezTo>
                  <a:cubicBezTo>
                    <a:pt x="11479" y="16295"/>
                    <a:pt x="11355" y="16168"/>
                    <a:pt x="11355" y="16042"/>
                  </a:cubicBezTo>
                  <a:cubicBezTo>
                    <a:pt x="11602" y="15789"/>
                    <a:pt x="11602" y="15158"/>
                    <a:pt x="11109" y="15158"/>
                  </a:cubicBezTo>
                  <a:cubicBezTo>
                    <a:pt x="10985" y="15032"/>
                    <a:pt x="10985" y="14905"/>
                    <a:pt x="10985" y="14653"/>
                  </a:cubicBezTo>
                  <a:cubicBezTo>
                    <a:pt x="11109" y="14653"/>
                    <a:pt x="11109" y="14653"/>
                    <a:pt x="11109" y="14653"/>
                  </a:cubicBezTo>
                  <a:cubicBezTo>
                    <a:pt x="11479" y="14653"/>
                    <a:pt x="11602" y="14147"/>
                    <a:pt x="11232" y="13895"/>
                  </a:cubicBezTo>
                  <a:cubicBezTo>
                    <a:pt x="11355" y="13768"/>
                    <a:pt x="11479" y="13642"/>
                    <a:pt x="11602" y="13516"/>
                  </a:cubicBezTo>
                  <a:cubicBezTo>
                    <a:pt x="11726" y="13516"/>
                    <a:pt x="11726" y="13642"/>
                    <a:pt x="11849" y="13642"/>
                  </a:cubicBezTo>
                  <a:cubicBezTo>
                    <a:pt x="12219" y="13642"/>
                    <a:pt x="12343" y="13263"/>
                    <a:pt x="12219" y="13011"/>
                  </a:cubicBezTo>
                  <a:cubicBezTo>
                    <a:pt x="12343" y="12884"/>
                    <a:pt x="12466" y="12884"/>
                    <a:pt x="12713" y="12884"/>
                  </a:cubicBezTo>
                  <a:cubicBezTo>
                    <a:pt x="12713" y="13011"/>
                    <a:pt x="12960" y="13137"/>
                    <a:pt x="13083" y="13137"/>
                  </a:cubicBezTo>
                  <a:moveTo>
                    <a:pt x="8023" y="7453"/>
                  </a:moveTo>
                  <a:cubicBezTo>
                    <a:pt x="8393" y="7453"/>
                    <a:pt x="8763" y="7200"/>
                    <a:pt x="8763" y="6695"/>
                  </a:cubicBezTo>
                  <a:cubicBezTo>
                    <a:pt x="9134" y="6695"/>
                    <a:pt x="9504" y="6821"/>
                    <a:pt x="9751" y="6821"/>
                  </a:cubicBezTo>
                  <a:cubicBezTo>
                    <a:pt x="9627" y="7453"/>
                    <a:pt x="10121" y="7958"/>
                    <a:pt x="10615" y="7958"/>
                  </a:cubicBezTo>
                  <a:cubicBezTo>
                    <a:pt x="10738" y="7958"/>
                    <a:pt x="10985" y="7832"/>
                    <a:pt x="11109" y="7705"/>
                  </a:cubicBezTo>
                  <a:cubicBezTo>
                    <a:pt x="11479" y="7832"/>
                    <a:pt x="11602" y="8084"/>
                    <a:pt x="11726" y="8337"/>
                  </a:cubicBezTo>
                  <a:cubicBezTo>
                    <a:pt x="11232" y="8842"/>
                    <a:pt x="11355" y="9853"/>
                    <a:pt x="12343" y="9853"/>
                  </a:cubicBezTo>
                  <a:cubicBezTo>
                    <a:pt x="12343" y="9853"/>
                    <a:pt x="12343" y="9853"/>
                    <a:pt x="12343" y="9853"/>
                  </a:cubicBezTo>
                  <a:cubicBezTo>
                    <a:pt x="12466" y="10105"/>
                    <a:pt x="12466" y="10484"/>
                    <a:pt x="12466" y="10737"/>
                  </a:cubicBezTo>
                  <a:cubicBezTo>
                    <a:pt x="11602" y="10737"/>
                    <a:pt x="11479" y="11874"/>
                    <a:pt x="12219" y="12253"/>
                  </a:cubicBezTo>
                  <a:cubicBezTo>
                    <a:pt x="12096" y="12505"/>
                    <a:pt x="11973" y="12758"/>
                    <a:pt x="11849" y="13011"/>
                  </a:cubicBezTo>
                  <a:cubicBezTo>
                    <a:pt x="11602" y="13011"/>
                    <a:pt x="11479" y="12884"/>
                    <a:pt x="11355" y="12884"/>
                  </a:cubicBezTo>
                  <a:cubicBezTo>
                    <a:pt x="10738" y="12884"/>
                    <a:pt x="10368" y="13516"/>
                    <a:pt x="10615" y="14147"/>
                  </a:cubicBezTo>
                  <a:cubicBezTo>
                    <a:pt x="10491" y="14400"/>
                    <a:pt x="10245" y="14400"/>
                    <a:pt x="9874" y="14526"/>
                  </a:cubicBezTo>
                  <a:cubicBezTo>
                    <a:pt x="9751" y="14274"/>
                    <a:pt x="9381" y="14021"/>
                    <a:pt x="9010" y="14021"/>
                  </a:cubicBezTo>
                  <a:cubicBezTo>
                    <a:pt x="8640" y="14021"/>
                    <a:pt x="8270" y="14274"/>
                    <a:pt x="8270" y="14779"/>
                  </a:cubicBezTo>
                  <a:cubicBezTo>
                    <a:pt x="7899" y="14779"/>
                    <a:pt x="7653" y="14653"/>
                    <a:pt x="7282" y="14653"/>
                  </a:cubicBezTo>
                  <a:cubicBezTo>
                    <a:pt x="7529" y="14021"/>
                    <a:pt x="7035" y="13516"/>
                    <a:pt x="6542" y="13516"/>
                  </a:cubicBezTo>
                  <a:cubicBezTo>
                    <a:pt x="6295" y="13516"/>
                    <a:pt x="6048" y="13642"/>
                    <a:pt x="5925" y="13768"/>
                  </a:cubicBezTo>
                  <a:cubicBezTo>
                    <a:pt x="5678" y="13642"/>
                    <a:pt x="5431" y="13389"/>
                    <a:pt x="5307" y="13137"/>
                  </a:cubicBezTo>
                  <a:cubicBezTo>
                    <a:pt x="5925" y="12632"/>
                    <a:pt x="5678" y="11621"/>
                    <a:pt x="4690" y="11621"/>
                  </a:cubicBezTo>
                  <a:cubicBezTo>
                    <a:pt x="4690" y="11621"/>
                    <a:pt x="4690" y="11621"/>
                    <a:pt x="4690" y="11621"/>
                  </a:cubicBezTo>
                  <a:cubicBezTo>
                    <a:pt x="4567" y="11368"/>
                    <a:pt x="4567" y="10989"/>
                    <a:pt x="4567" y="10737"/>
                  </a:cubicBezTo>
                  <a:cubicBezTo>
                    <a:pt x="4567" y="10737"/>
                    <a:pt x="4567" y="10737"/>
                    <a:pt x="4567" y="10737"/>
                  </a:cubicBezTo>
                  <a:cubicBezTo>
                    <a:pt x="5431" y="10737"/>
                    <a:pt x="5554" y="9474"/>
                    <a:pt x="4814" y="9221"/>
                  </a:cubicBezTo>
                  <a:cubicBezTo>
                    <a:pt x="4937" y="8968"/>
                    <a:pt x="5184" y="8716"/>
                    <a:pt x="5307" y="8463"/>
                  </a:cubicBezTo>
                  <a:cubicBezTo>
                    <a:pt x="5431" y="8463"/>
                    <a:pt x="5678" y="8589"/>
                    <a:pt x="5801" y="8589"/>
                  </a:cubicBezTo>
                  <a:cubicBezTo>
                    <a:pt x="6418" y="8589"/>
                    <a:pt x="6665" y="7958"/>
                    <a:pt x="6418" y="7326"/>
                  </a:cubicBezTo>
                  <a:cubicBezTo>
                    <a:pt x="6542" y="7074"/>
                    <a:pt x="6912" y="7074"/>
                    <a:pt x="7159" y="6947"/>
                  </a:cubicBezTo>
                  <a:cubicBezTo>
                    <a:pt x="7282" y="7200"/>
                    <a:pt x="7653" y="7453"/>
                    <a:pt x="8023" y="7453"/>
                  </a:cubicBezTo>
                  <a:moveTo>
                    <a:pt x="6665" y="0"/>
                  </a:moveTo>
                  <a:cubicBezTo>
                    <a:pt x="6665" y="0"/>
                    <a:pt x="6665" y="0"/>
                    <a:pt x="6665" y="0"/>
                  </a:cubicBezTo>
                  <a:cubicBezTo>
                    <a:pt x="0" y="21600"/>
                    <a:pt x="0" y="21600"/>
                    <a:pt x="0" y="21600"/>
                  </a:cubicBezTo>
                  <a:cubicBezTo>
                    <a:pt x="0" y="21600"/>
                    <a:pt x="0" y="21600"/>
                    <a:pt x="0" y="21600"/>
                  </a:cubicBezTo>
                  <a:cubicBezTo>
                    <a:pt x="21600" y="16674"/>
                    <a:pt x="21600" y="16674"/>
                    <a:pt x="21600" y="16674"/>
                  </a:cubicBezTo>
                  <a:cubicBezTo>
                    <a:pt x="21600" y="16674"/>
                    <a:pt x="21600" y="16674"/>
                    <a:pt x="21600" y="16674"/>
                  </a:cubicBezTo>
                  <a:cubicBezTo>
                    <a:pt x="6665" y="0"/>
                    <a:pt x="6665" y="0"/>
                    <a:pt x="6665" y="0"/>
                  </a:cubicBezTo>
                </a:path>
              </a:pathLst>
            </a:custGeom>
            <a:solidFill>
              <a:srgbClr val="1C64B2"/>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57" name="Shape 257"/>
            <p:cNvSpPr/>
            <p:nvPr/>
          </p:nvSpPr>
          <p:spPr>
            <a:xfrm>
              <a:off x="657771" y="1074180"/>
              <a:ext cx="307401" cy="308246"/>
            </a:xfrm>
            <a:custGeom>
              <a:avLst/>
              <a:gdLst/>
              <a:ahLst/>
              <a:cxnLst>
                <a:cxn ang="0">
                  <a:pos x="wd2" y="hd2"/>
                </a:cxn>
                <a:cxn ang="5400000">
                  <a:pos x="wd2" y="hd2"/>
                </a:cxn>
                <a:cxn ang="10800000">
                  <a:pos x="wd2" y="hd2"/>
                </a:cxn>
                <a:cxn ang="16200000">
                  <a:pos x="wd2" y="hd2"/>
                </a:cxn>
              </a:cxnLst>
              <a:rect l="0" t="0" r="r" b="b"/>
              <a:pathLst>
                <a:path w="19838" h="21600" extrusionOk="0">
                  <a:moveTo>
                    <a:pt x="12728" y="18296"/>
                  </a:moveTo>
                  <a:cubicBezTo>
                    <a:pt x="10278" y="18215"/>
                    <a:pt x="10278" y="18215"/>
                    <a:pt x="10278" y="18215"/>
                  </a:cubicBezTo>
                  <a:cubicBezTo>
                    <a:pt x="10352" y="15313"/>
                    <a:pt x="10352" y="15313"/>
                    <a:pt x="10352" y="15313"/>
                  </a:cubicBezTo>
                  <a:cubicBezTo>
                    <a:pt x="12802" y="15394"/>
                    <a:pt x="12802" y="15394"/>
                    <a:pt x="12802" y="15394"/>
                  </a:cubicBezTo>
                  <a:cubicBezTo>
                    <a:pt x="12728" y="18296"/>
                    <a:pt x="12728" y="18296"/>
                    <a:pt x="12728" y="18296"/>
                  </a:cubicBezTo>
                  <a:moveTo>
                    <a:pt x="10575" y="7334"/>
                  </a:moveTo>
                  <a:cubicBezTo>
                    <a:pt x="10649" y="3788"/>
                    <a:pt x="10649" y="3788"/>
                    <a:pt x="10649" y="3788"/>
                  </a:cubicBezTo>
                  <a:cubicBezTo>
                    <a:pt x="10798" y="3707"/>
                    <a:pt x="11020" y="3707"/>
                    <a:pt x="11243" y="3707"/>
                  </a:cubicBezTo>
                  <a:cubicBezTo>
                    <a:pt x="11243" y="3707"/>
                    <a:pt x="11317" y="3707"/>
                    <a:pt x="11317" y="3707"/>
                  </a:cubicBezTo>
                  <a:cubicBezTo>
                    <a:pt x="13544" y="3788"/>
                    <a:pt x="15325" y="5803"/>
                    <a:pt x="15325" y="8221"/>
                  </a:cubicBezTo>
                  <a:cubicBezTo>
                    <a:pt x="15251" y="9107"/>
                    <a:pt x="15029" y="9913"/>
                    <a:pt x="14583" y="10639"/>
                  </a:cubicBezTo>
                  <a:cubicBezTo>
                    <a:pt x="14064" y="11687"/>
                    <a:pt x="14064" y="11687"/>
                    <a:pt x="14064" y="11687"/>
                  </a:cubicBezTo>
                  <a:cubicBezTo>
                    <a:pt x="13618" y="12493"/>
                    <a:pt x="13618" y="12493"/>
                    <a:pt x="13618" y="12493"/>
                  </a:cubicBezTo>
                  <a:cubicBezTo>
                    <a:pt x="13544" y="12654"/>
                    <a:pt x="13247" y="13379"/>
                    <a:pt x="13247" y="14024"/>
                  </a:cubicBezTo>
                  <a:cubicBezTo>
                    <a:pt x="13247" y="14266"/>
                    <a:pt x="13173" y="14507"/>
                    <a:pt x="13024" y="14669"/>
                  </a:cubicBezTo>
                  <a:cubicBezTo>
                    <a:pt x="12950" y="14910"/>
                    <a:pt x="12802" y="14910"/>
                    <a:pt x="12653" y="14910"/>
                  </a:cubicBezTo>
                  <a:cubicBezTo>
                    <a:pt x="12653" y="14910"/>
                    <a:pt x="12653" y="14910"/>
                    <a:pt x="12579" y="14910"/>
                  </a:cubicBezTo>
                  <a:cubicBezTo>
                    <a:pt x="12505" y="14910"/>
                    <a:pt x="12431" y="14910"/>
                    <a:pt x="12282" y="14910"/>
                  </a:cubicBezTo>
                  <a:cubicBezTo>
                    <a:pt x="12208" y="14910"/>
                    <a:pt x="12059" y="14910"/>
                    <a:pt x="11911" y="14910"/>
                  </a:cubicBezTo>
                  <a:cubicBezTo>
                    <a:pt x="11391" y="14830"/>
                    <a:pt x="10872" y="14830"/>
                    <a:pt x="10352" y="14830"/>
                  </a:cubicBezTo>
                  <a:cubicBezTo>
                    <a:pt x="10501" y="9510"/>
                    <a:pt x="10501" y="9510"/>
                    <a:pt x="10501" y="9510"/>
                  </a:cubicBezTo>
                  <a:cubicBezTo>
                    <a:pt x="12356" y="11203"/>
                    <a:pt x="12356" y="11203"/>
                    <a:pt x="12356" y="11203"/>
                  </a:cubicBezTo>
                  <a:cubicBezTo>
                    <a:pt x="13173" y="6287"/>
                    <a:pt x="13173" y="6287"/>
                    <a:pt x="13173" y="6287"/>
                  </a:cubicBezTo>
                  <a:cubicBezTo>
                    <a:pt x="10575" y="7334"/>
                    <a:pt x="10575" y="7334"/>
                    <a:pt x="10575" y="7334"/>
                  </a:cubicBezTo>
                  <a:moveTo>
                    <a:pt x="7532" y="6045"/>
                  </a:moveTo>
                  <a:cubicBezTo>
                    <a:pt x="8348" y="5722"/>
                    <a:pt x="8348" y="5722"/>
                    <a:pt x="8348" y="5722"/>
                  </a:cubicBezTo>
                  <a:cubicBezTo>
                    <a:pt x="8348" y="5722"/>
                    <a:pt x="9090" y="3707"/>
                    <a:pt x="9165" y="3707"/>
                  </a:cubicBezTo>
                  <a:cubicBezTo>
                    <a:pt x="9165" y="3707"/>
                    <a:pt x="9165" y="3707"/>
                    <a:pt x="9165" y="3707"/>
                  </a:cubicBezTo>
                  <a:cubicBezTo>
                    <a:pt x="9907" y="3707"/>
                    <a:pt x="9907" y="3707"/>
                    <a:pt x="9907" y="3707"/>
                  </a:cubicBezTo>
                  <a:cubicBezTo>
                    <a:pt x="9833" y="8704"/>
                    <a:pt x="9833" y="8704"/>
                    <a:pt x="9833" y="8704"/>
                  </a:cubicBezTo>
                  <a:cubicBezTo>
                    <a:pt x="9833" y="8704"/>
                    <a:pt x="9758" y="8704"/>
                    <a:pt x="9758" y="8704"/>
                  </a:cubicBezTo>
                  <a:cubicBezTo>
                    <a:pt x="8571" y="8704"/>
                    <a:pt x="7606" y="9672"/>
                    <a:pt x="7606" y="10961"/>
                  </a:cubicBezTo>
                  <a:cubicBezTo>
                    <a:pt x="7532" y="12251"/>
                    <a:pt x="8497" y="13299"/>
                    <a:pt x="9758" y="13299"/>
                  </a:cubicBezTo>
                  <a:cubicBezTo>
                    <a:pt x="9758" y="13299"/>
                    <a:pt x="9758" y="13299"/>
                    <a:pt x="9758" y="13299"/>
                  </a:cubicBezTo>
                  <a:cubicBezTo>
                    <a:pt x="9610" y="18296"/>
                    <a:pt x="9610" y="18296"/>
                    <a:pt x="9610" y="18296"/>
                  </a:cubicBezTo>
                  <a:cubicBezTo>
                    <a:pt x="8868" y="18296"/>
                    <a:pt x="8868" y="18296"/>
                    <a:pt x="8868" y="18296"/>
                  </a:cubicBezTo>
                  <a:cubicBezTo>
                    <a:pt x="8793" y="18215"/>
                    <a:pt x="8051" y="16200"/>
                    <a:pt x="8051" y="16200"/>
                  </a:cubicBezTo>
                  <a:cubicBezTo>
                    <a:pt x="7235" y="15878"/>
                    <a:pt x="7235" y="15878"/>
                    <a:pt x="7235" y="15878"/>
                  </a:cubicBezTo>
                  <a:cubicBezTo>
                    <a:pt x="7235" y="15878"/>
                    <a:pt x="5602" y="16603"/>
                    <a:pt x="5379" y="16603"/>
                  </a:cubicBezTo>
                  <a:cubicBezTo>
                    <a:pt x="5379" y="16603"/>
                    <a:pt x="5379" y="16603"/>
                    <a:pt x="5379" y="16603"/>
                  </a:cubicBezTo>
                  <a:cubicBezTo>
                    <a:pt x="4340" y="15475"/>
                    <a:pt x="4340" y="15475"/>
                    <a:pt x="4340" y="15475"/>
                  </a:cubicBezTo>
                  <a:cubicBezTo>
                    <a:pt x="4266" y="15394"/>
                    <a:pt x="5082" y="13460"/>
                    <a:pt x="5082" y="13460"/>
                  </a:cubicBezTo>
                  <a:cubicBezTo>
                    <a:pt x="4785" y="12493"/>
                    <a:pt x="4785" y="12493"/>
                    <a:pt x="4785" y="12493"/>
                  </a:cubicBezTo>
                  <a:cubicBezTo>
                    <a:pt x="4785" y="12493"/>
                    <a:pt x="2930" y="11767"/>
                    <a:pt x="2930" y="11606"/>
                  </a:cubicBezTo>
                  <a:cubicBezTo>
                    <a:pt x="2930" y="9994"/>
                    <a:pt x="2930" y="9994"/>
                    <a:pt x="2930" y="9994"/>
                  </a:cubicBezTo>
                  <a:cubicBezTo>
                    <a:pt x="2930" y="9913"/>
                    <a:pt x="4859" y="9188"/>
                    <a:pt x="4859" y="9188"/>
                  </a:cubicBezTo>
                  <a:cubicBezTo>
                    <a:pt x="5231" y="8301"/>
                    <a:pt x="5231" y="8301"/>
                    <a:pt x="5231" y="8301"/>
                  </a:cubicBezTo>
                  <a:cubicBezTo>
                    <a:pt x="5231" y="8301"/>
                    <a:pt x="4414" y="6367"/>
                    <a:pt x="4488" y="6287"/>
                  </a:cubicBezTo>
                  <a:cubicBezTo>
                    <a:pt x="5602" y="5158"/>
                    <a:pt x="5602" y="5158"/>
                    <a:pt x="5602" y="5158"/>
                  </a:cubicBezTo>
                  <a:cubicBezTo>
                    <a:pt x="5602" y="5158"/>
                    <a:pt x="5602" y="5158"/>
                    <a:pt x="5602" y="5158"/>
                  </a:cubicBezTo>
                  <a:cubicBezTo>
                    <a:pt x="5824" y="5158"/>
                    <a:pt x="7532" y="6045"/>
                    <a:pt x="7532" y="6045"/>
                  </a:cubicBezTo>
                  <a:moveTo>
                    <a:pt x="9907" y="0"/>
                  </a:moveTo>
                  <a:cubicBezTo>
                    <a:pt x="5305" y="0"/>
                    <a:pt x="1148" y="3546"/>
                    <a:pt x="183" y="8704"/>
                  </a:cubicBezTo>
                  <a:cubicBezTo>
                    <a:pt x="-856" y="14507"/>
                    <a:pt x="2633" y="20149"/>
                    <a:pt x="7977" y="21358"/>
                  </a:cubicBezTo>
                  <a:cubicBezTo>
                    <a:pt x="8571" y="21519"/>
                    <a:pt x="9165" y="21519"/>
                    <a:pt x="9833" y="21600"/>
                  </a:cubicBezTo>
                  <a:cubicBezTo>
                    <a:pt x="10055" y="21600"/>
                    <a:pt x="10055" y="21600"/>
                    <a:pt x="10055" y="21600"/>
                  </a:cubicBezTo>
                  <a:cubicBezTo>
                    <a:pt x="14657" y="21519"/>
                    <a:pt x="18740" y="17973"/>
                    <a:pt x="19631" y="12896"/>
                  </a:cubicBezTo>
                  <a:cubicBezTo>
                    <a:pt x="20744" y="7093"/>
                    <a:pt x="17255" y="1451"/>
                    <a:pt x="11837" y="242"/>
                  </a:cubicBezTo>
                  <a:cubicBezTo>
                    <a:pt x="11243" y="81"/>
                    <a:pt x="10575" y="0"/>
                    <a:pt x="9907" y="0"/>
                  </a:cubicBezTo>
                </a:path>
              </a:pathLst>
            </a:custGeom>
            <a:solidFill>
              <a:srgbClr val="216BBC"/>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grpSp>
      <p:sp>
        <p:nvSpPr>
          <p:cNvPr id="259" name="Shape 259"/>
          <p:cNvSpPr>
            <a:spLocks noGrp="1"/>
          </p:cNvSpPr>
          <p:nvPr>
            <p:ph type="body" sz="quarter" idx="1"/>
          </p:nvPr>
        </p:nvSpPr>
        <p:spPr>
          <a:xfrm>
            <a:off x="4093366" y="2478537"/>
            <a:ext cx="3714754" cy="1070719"/>
          </a:xfrm>
          <a:prstGeom prst="rect">
            <a:avLst/>
          </a:prstGeom>
        </p:spPr>
        <p:txBody>
          <a:bodyPr lIns="25715" tIns="25715" rIns="25715" bIns="25715"/>
          <a:lstStyle>
            <a:lvl1pPr marL="0" indent="0">
              <a:lnSpc>
                <a:spcPct val="130000"/>
              </a:lnSpc>
              <a:spcBef>
                <a:spcPts val="400"/>
              </a:spcBef>
              <a:buClrTx/>
              <a:buSzTx/>
              <a:buFontTx/>
              <a:buNone/>
              <a:defRPr>
                <a:solidFill>
                  <a:srgbClr val="FFFFFF"/>
                </a:solidFill>
                <a:latin typeface="Open Sans"/>
                <a:ea typeface="Open Sans"/>
                <a:cs typeface="Open Sans"/>
                <a:sym typeface="Open Sans"/>
              </a:defRPr>
            </a:lvl1pPr>
            <a:lvl2pPr marL="0" indent="0">
              <a:lnSpc>
                <a:spcPct val="130000"/>
              </a:lnSpc>
              <a:spcBef>
                <a:spcPts val="400"/>
              </a:spcBef>
              <a:buClrTx/>
              <a:buSzTx/>
              <a:buFontTx/>
              <a:buNone/>
              <a:defRPr>
                <a:solidFill>
                  <a:srgbClr val="FFFFFF"/>
                </a:solidFill>
                <a:latin typeface="Open Sans"/>
                <a:ea typeface="Open Sans"/>
                <a:cs typeface="Open Sans"/>
                <a:sym typeface="Open Sans"/>
              </a:defRPr>
            </a:lvl2pPr>
            <a:lvl3pPr marL="0" indent="0">
              <a:lnSpc>
                <a:spcPct val="130000"/>
              </a:lnSpc>
              <a:spcBef>
                <a:spcPts val="400"/>
              </a:spcBef>
              <a:buClrTx/>
              <a:buSzTx/>
              <a:buFontTx/>
              <a:buNone/>
              <a:defRPr>
                <a:solidFill>
                  <a:srgbClr val="FFFFFF"/>
                </a:solidFill>
                <a:latin typeface="Open Sans"/>
                <a:ea typeface="Open Sans"/>
                <a:cs typeface="Open Sans"/>
                <a:sym typeface="Open Sans"/>
              </a:defRPr>
            </a:lvl3pPr>
            <a:lvl4pPr marL="0" indent="0">
              <a:lnSpc>
                <a:spcPct val="130000"/>
              </a:lnSpc>
              <a:spcBef>
                <a:spcPts val="400"/>
              </a:spcBef>
              <a:buClrTx/>
              <a:buSzTx/>
              <a:buFontTx/>
              <a:buNone/>
              <a:defRPr>
                <a:solidFill>
                  <a:srgbClr val="FFFFFF"/>
                </a:solidFill>
                <a:latin typeface="Open Sans"/>
                <a:ea typeface="Open Sans"/>
                <a:cs typeface="Open Sans"/>
                <a:sym typeface="Open Sans"/>
              </a:defRPr>
            </a:lvl4pPr>
            <a:lvl5pPr marL="0" indent="0">
              <a:lnSpc>
                <a:spcPct val="130000"/>
              </a:lnSpc>
              <a:spcBef>
                <a:spcPts val="400"/>
              </a:spcBef>
              <a:buClrTx/>
              <a:buSzTx/>
              <a:buFontTx/>
              <a:buNone/>
              <a:defRPr>
                <a:solidFill>
                  <a:srgbClr val="FFFFFF"/>
                </a:solidFill>
                <a:latin typeface="Open Sans"/>
                <a:ea typeface="Open Sans"/>
                <a:cs typeface="Open Sans"/>
                <a:sym typeface="Open Sans"/>
              </a:defRPr>
            </a:lvl5pPr>
          </a:lstStyle>
          <a:p>
            <a:r>
              <a:t>Body Level One</a:t>
            </a:r>
          </a:p>
          <a:p>
            <a:pPr lvl="1"/>
            <a:r>
              <a:t>Body Level Two</a:t>
            </a:r>
          </a:p>
          <a:p>
            <a:pPr lvl="2"/>
            <a:r>
              <a:t>Body Level Three</a:t>
            </a:r>
          </a:p>
          <a:p>
            <a:pPr lvl="3"/>
            <a:r>
              <a:t>Body Level Four</a:t>
            </a:r>
          </a:p>
          <a:p>
            <a:pPr lvl="4"/>
            <a:r>
              <a:t>Body Level Five</a:t>
            </a:r>
          </a:p>
        </p:txBody>
      </p:sp>
      <p:grpSp>
        <p:nvGrpSpPr>
          <p:cNvPr id="272" name="Group 272"/>
          <p:cNvGrpSpPr/>
          <p:nvPr/>
        </p:nvGrpSpPr>
        <p:grpSpPr>
          <a:xfrm>
            <a:off x="7479819" y="3924593"/>
            <a:ext cx="327181" cy="316627"/>
            <a:chOff x="-1" y="0"/>
            <a:chExt cx="327180" cy="316626"/>
          </a:xfrm>
        </p:grpSpPr>
        <p:sp>
          <p:nvSpPr>
            <p:cNvPr id="260" name="Shape 260"/>
            <p:cNvSpPr/>
            <p:nvPr/>
          </p:nvSpPr>
          <p:spPr>
            <a:xfrm>
              <a:off x="-2" y="109066"/>
              <a:ext cx="310314" cy="899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600" y="0"/>
                    <a:pt x="21600" y="0"/>
                    <a:pt x="21600" y="0"/>
                  </a:cubicBezTo>
                  <a:cubicBezTo>
                    <a:pt x="21600" y="21484"/>
                    <a:pt x="21600" y="21484"/>
                    <a:pt x="21600" y="21484"/>
                  </a:cubicBezTo>
                  <a:cubicBezTo>
                    <a:pt x="14411" y="21600"/>
                    <a:pt x="7189" y="21484"/>
                    <a:pt x="0" y="21600"/>
                  </a:cubicBezTo>
                  <a:cubicBezTo>
                    <a:pt x="0" y="116"/>
                    <a:pt x="0" y="116"/>
                    <a:pt x="0" y="116"/>
                  </a:cubicBezTo>
                  <a:cubicBezTo>
                    <a:pt x="0" y="0"/>
                    <a:pt x="0" y="0"/>
                    <a:pt x="0" y="0"/>
                  </a:cubicBezTo>
                  <a:moveTo>
                    <a:pt x="12338" y="4736"/>
                  </a:moveTo>
                  <a:cubicBezTo>
                    <a:pt x="12071" y="4967"/>
                    <a:pt x="11569" y="4736"/>
                    <a:pt x="11168" y="4736"/>
                  </a:cubicBezTo>
                  <a:cubicBezTo>
                    <a:pt x="10566" y="4736"/>
                    <a:pt x="10566" y="4736"/>
                    <a:pt x="10566" y="4736"/>
                  </a:cubicBezTo>
                  <a:cubicBezTo>
                    <a:pt x="10332" y="4736"/>
                    <a:pt x="10098" y="4851"/>
                    <a:pt x="9964" y="4736"/>
                  </a:cubicBezTo>
                  <a:cubicBezTo>
                    <a:pt x="9864" y="4620"/>
                    <a:pt x="9797" y="4158"/>
                    <a:pt x="9697" y="4274"/>
                  </a:cubicBezTo>
                  <a:cubicBezTo>
                    <a:pt x="9663" y="5198"/>
                    <a:pt x="9630" y="6699"/>
                    <a:pt x="9663" y="7624"/>
                  </a:cubicBezTo>
                  <a:cubicBezTo>
                    <a:pt x="9763" y="7624"/>
                    <a:pt x="9763" y="7624"/>
                    <a:pt x="9763" y="7624"/>
                  </a:cubicBezTo>
                  <a:cubicBezTo>
                    <a:pt x="9830" y="5775"/>
                    <a:pt x="10232" y="5082"/>
                    <a:pt x="10867" y="5544"/>
                  </a:cubicBezTo>
                  <a:cubicBezTo>
                    <a:pt x="10867" y="13514"/>
                    <a:pt x="10867" y="13514"/>
                    <a:pt x="10867" y="13514"/>
                  </a:cubicBezTo>
                  <a:cubicBezTo>
                    <a:pt x="10867" y="14901"/>
                    <a:pt x="10900" y="15940"/>
                    <a:pt x="10566" y="16171"/>
                  </a:cubicBezTo>
                  <a:cubicBezTo>
                    <a:pt x="10432" y="16287"/>
                    <a:pt x="10265" y="16056"/>
                    <a:pt x="10332" y="16633"/>
                  </a:cubicBezTo>
                  <a:cubicBezTo>
                    <a:pt x="10833" y="16749"/>
                    <a:pt x="11502" y="16864"/>
                    <a:pt x="11970" y="16633"/>
                  </a:cubicBezTo>
                  <a:cubicBezTo>
                    <a:pt x="11970" y="16287"/>
                    <a:pt x="11970" y="16287"/>
                    <a:pt x="11970" y="16287"/>
                  </a:cubicBezTo>
                  <a:cubicBezTo>
                    <a:pt x="11703" y="16171"/>
                    <a:pt x="11502" y="16056"/>
                    <a:pt x="11469" y="15016"/>
                  </a:cubicBezTo>
                  <a:cubicBezTo>
                    <a:pt x="11402" y="13745"/>
                    <a:pt x="11469" y="11897"/>
                    <a:pt x="11469" y="10280"/>
                  </a:cubicBezTo>
                  <a:cubicBezTo>
                    <a:pt x="11469" y="5429"/>
                    <a:pt x="11469" y="5429"/>
                    <a:pt x="11469" y="5429"/>
                  </a:cubicBezTo>
                  <a:cubicBezTo>
                    <a:pt x="11803" y="5544"/>
                    <a:pt x="12104" y="5313"/>
                    <a:pt x="12305" y="5775"/>
                  </a:cubicBezTo>
                  <a:cubicBezTo>
                    <a:pt x="12472" y="6122"/>
                    <a:pt x="12438" y="6930"/>
                    <a:pt x="12539" y="7624"/>
                  </a:cubicBezTo>
                  <a:cubicBezTo>
                    <a:pt x="12672" y="7624"/>
                    <a:pt x="12672" y="7624"/>
                    <a:pt x="12672" y="7624"/>
                  </a:cubicBezTo>
                  <a:cubicBezTo>
                    <a:pt x="12672" y="6584"/>
                    <a:pt x="12606" y="5198"/>
                    <a:pt x="12606" y="4274"/>
                  </a:cubicBezTo>
                  <a:cubicBezTo>
                    <a:pt x="12539" y="4158"/>
                    <a:pt x="12472" y="4620"/>
                    <a:pt x="12338" y="4736"/>
                  </a:cubicBezTo>
                  <a:moveTo>
                    <a:pt x="6921" y="7970"/>
                  </a:moveTo>
                  <a:cubicBezTo>
                    <a:pt x="6955" y="11089"/>
                    <a:pt x="8125" y="11204"/>
                    <a:pt x="8426" y="13052"/>
                  </a:cubicBezTo>
                  <a:cubicBezTo>
                    <a:pt x="8660" y="14670"/>
                    <a:pt x="8359" y="16518"/>
                    <a:pt x="7791" y="16287"/>
                  </a:cubicBezTo>
                  <a:cubicBezTo>
                    <a:pt x="7323" y="16056"/>
                    <a:pt x="7155" y="14554"/>
                    <a:pt x="6955" y="13283"/>
                  </a:cubicBezTo>
                  <a:cubicBezTo>
                    <a:pt x="6921" y="13399"/>
                    <a:pt x="6854" y="13399"/>
                    <a:pt x="6821" y="13399"/>
                  </a:cubicBezTo>
                  <a:cubicBezTo>
                    <a:pt x="6821" y="14323"/>
                    <a:pt x="6921" y="15363"/>
                    <a:pt x="6955" y="16287"/>
                  </a:cubicBezTo>
                  <a:cubicBezTo>
                    <a:pt x="7858" y="17904"/>
                    <a:pt x="8961" y="16749"/>
                    <a:pt x="9028" y="13745"/>
                  </a:cubicBezTo>
                  <a:cubicBezTo>
                    <a:pt x="9095" y="12244"/>
                    <a:pt x="8894" y="11204"/>
                    <a:pt x="8693" y="10627"/>
                  </a:cubicBezTo>
                  <a:cubicBezTo>
                    <a:pt x="8326" y="9587"/>
                    <a:pt x="7757" y="9356"/>
                    <a:pt x="7523" y="7970"/>
                  </a:cubicBezTo>
                  <a:cubicBezTo>
                    <a:pt x="7389" y="7046"/>
                    <a:pt x="7490" y="5891"/>
                    <a:pt x="7724" y="5429"/>
                  </a:cubicBezTo>
                  <a:cubicBezTo>
                    <a:pt x="8125" y="4620"/>
                    <a:pt x="8459" y="5544"/>
                    <a:pt x="8627" y="6468"/>
                  </a:cubicBezTo>
                  <a:cubicBezTo>
                    <a:pt x="8627" y="6699"/>
                    <a:pt x="8693" y="7508"/>
                    <a:pt x="8760" y="7508"/>
                  </a:cubicBezTo>
                  <a:cubicBezTo>
                    <a:pt x="8794" y="7508"/>
                    <a:pt x="8827" y="7393"/>
                    <a:pt x="8894" y="7393"/>
                  </a:cubicBezTo>
                  <a:cubicBezTo>
                    <a:pt x="8894" y="6699"/>
                    <a:pt x="8794" y="5775"/>
                    <a:pt x="8794" y="4851"/>
                  </a:cubicBezTo>
                  <a:cubicBezTo>
                    <a:pt x="7958" y="3696"/>
                    <a:pt x="6921" y="4736"/>
                    <a:pt x="6921" y="7970"/>
                  </a:cubicBezTo>
                  <a:moveTo>
                    <a:pt x="1471" y="4851"/>
                  </a:moveTo>
                  <a:cubicBezTo>
                    <a:pt x="1471" y="5198"/>
                    <a:pt x="1471" y="5198"/>
                    <a:pt x="1471" y="5198"/>
                  </a:cubicBezTo>
                  <a:cubicBezTo>
                    <a:pt x="1973" y="4967"/>
                    <a:pt x="1939" y="6584"/>
                    <a:pt x="1939" y="8201"/>
                  </a:cubicBezTo>
                  <a:cubicBezTo>
                    <a:pt x="1939" y="10742"/>
                    <a:pt x="1939" y="10742"/>
                    <a:pt x="1939" y="10742"/>
                  </a:cubicBezTo>
                  <a:cubicBezTo>
                    <a:pt x="1939" y="12244"/>
                    <a:pt x="2040" y="15594"/>
                    <a:pt x="1772" y="16056"/>
                  </a:cubicBezTo>
                  <a:cubicBezTo>
                    <a:pt x="1638" y="16287"/>
                    <a:pt x="1404" y="15940"/>
                    <a:pt x="1438" y="16633"/>
                  </a:cubicBezTo>
                  <a:cubicBezTo>
                    <a:pt x="2240" y="16864"/>
                    <a:pt x="3143" y="16633"/>
                    <a:pt x="3946" y="16749"/>
                  </a:cubicBezTo>
                  <a:cubicBezTo>
                    <a:pt x="4012" y="15709"/>
                    <a:pt x="4113" y="14785"/>
                    <a:pt x="4146" y="13745"/>
                  </a:cubicBezTo>
                  <a:cubicBezTo>
                    <a:pt x="3946" y="13399"/>
                    <a:pt x="3946" y="13976"/>
                    <a:pt x="3912" y="14323"/>
                  </a:cubicBezTo>
                  <a:cubicBezTo>
                    <a:pt x="3778" y="15594"/>
                    <a:pt x="3578" y="16056"/>
                    <a:pt x="3110" y="16056"/>
                  </a:cubicBezTo>
                  <a:cubicBezTo>
                    <a:pt x="2809" y="16056"/>
                    <a:pt x="2575" y="15940"/>
                    <a:pt x="2541" y="14670"/>
                  </a:cubicBezTo>
                  <a:cubicBezTo>
                    <a:pt x="2508" y="13514"/>
                    <a:pt x="2541" y="12013"/>
                    <a:pt x="2541" y="10627"/>
                  </a:cubicBezTo>
                  <a:cubicBezTo>
                    <a:pt x="2541" y="9125"/>
                    <a:pt x="2508" y="7624"/>
                    <a:pt x="2541" y="6468"/>
                  </a:cubicBezTo>
                  <a:cubicBezTo>
                    <a:pt x="2541" y="5544"/>
                    <a:pt x="2641" y="5429"/>
                    <a:pt x="2842" y="5198"/>
                  </a:cubicBezTo>
                  <a:cubicBezTo>
                    <a:pt x="2909" y="5198"/>
                    <a:pt x="3043" y="5429"/>
                    <a:pt x="3009" y="4851"/>
                  </a:cubicBezTo>
                  <a:cubicBezTo>
                    <a:pt x="2541" y="4620"/>
                    <a:pt x="1973" y="4736"/>
                    <a:pt x="1471" y="4736"/>
                  </a:cubicBezTo>
                  <a:cubicBezTo>
                    <a:pt x="1471" y="4736"/>
                    <a:pt x="1471" y="4736"/>
                    <a:pt x="1471" y="4851"/>
                  </a:cubicBezTo>
                  <a:moveTo>
                    <a:pt x="4648" y="4851"/>
                  </a:moveTo>
                  <a:cubicBezTo>
                    <a:pt x="4648" y="5198"/>
                    <a:pt x="4648" y="5198"/>
                    <a:pt x="4648" y="5198"/>
                  </a:cubicBezTo>
                  <a:cubicBezTo>
                    <a:pt x="4915" y="5198"/>
                    <a:pt x="5049" y="5429"/>
                    <a:pt x="5082" y="6468"/>
                  </a:cubicBezTo>
                  <a:cubicBezTo>
                    <a:pt x="5116" y="7624"/>
                    <a:pt x="5082" y="9010"/>
                    <a:pt x="5082" y="10742"/>
                  </a:cubicBezTo>
                  <a:cubicBezTo>
                    <a:pt x="5082" y="12244"/>
                    <a:pt x="5116" y="13861"/>
                    <a:pt x="5082" y="15016"/>
                  </a:cubicBezTo>
                  <a:cubicBezTo>
                    <a:pt x="5082" y="15247"/>
                    <a:pt x="5049" y="15709"/>
                    <a:pt x="5049" y="15825"/>
                  </a:cubicBezTo>
                  <a:cubicBezTo>
                    <a:pt x="4949" y="16171"/>
                    <a:pt x="4648" y="16171"/>
                    <a:pt x="4648" y="16402"/>
                  </a:cubicBezTo>
                  <a:cubicBezTo>
                    <a:pt x="4614" y="16518"/>
                    <a:pt x="4648" y="16518"/>
                    <a:pt x="4648" y="16633"/>
                  </a:cubicBezTo>
                  <a:cubicBezTo>
                    <a:pt x="4882" y="16864"/>
                    <a:pt x="5417" y="16749"/>
                    <a:pt x="5785" y="16749"/>
                  </a:cubicBezTo>
                  <a:cubicBezTo>
                    <a:pt x="5918" y="16749"/>
                    <a:pt x="6219" y="16980"/>
                    <a:pt x="6152" y="16287"/>
                  </a:cubicBezTo>
                  <a:cubicBezTo>
                    <a:pt x="6052" y="16171"/>
                    <a:pt x="5851" y="16171"/>
                    <a:pt x="5785" y="15940"/>
                  </a:cubicBezTo>
                  <a:cubicBezTo>
                    <a:pt x="5684" y="15594"/>
                    <a:pt x="5684" y="14323"/>
                    <a:pt x="5684" y="13630"/>
                  </a:cubicBezTo>
                  <a:cubicBezTo>
                    <a:pt x="5684" y="10858"/>
                    <a:pt x="5684" y="10858"/>
                    <a:pt x="5684" y="10858"/>
                  </a:cubicBezTo>
                  <a:cubicBezTo>
                    <a:pt x="5684" y="9472"/>
                    <a:pt x="5584" y="6122"/>
                    <a:pt x="5785" y="5544"/>
                  </a:cubicBezTo>
                  <a:cubicBezTo>
                    <a:pt x="5885" y="5082"/>
                    <a:pt x="6219" y="5429"/>
                    <a:pt x="6152" y="4736"/>
                  </a:cubicBezTo>
                  <a:cubicBezTo>
                    <a:pt x="5684" y="4620"/>
                    <a:pt x="5149" y="4736"/>
                    <a:pt x="4648" y="4736"/>
                  </a:cubicBezTo>
                  <a:cubicBezTo>
                    <a:pt x="4648" y="4736"/>
                    <a:pt x="4648" y="4736"/>
                    <a:pt x="4648" y="4851"/>
                  </a:cubicBezTo>
                  <a:moveTo>
                    <a:pt x="13274" y="5198"/>
                  </a:moveTo>
                  <a:cubicBezTo>
                    <a:pt x="13709" y="5082"/>
                    <a:pt x="13709" y="6122"/>
                    <a:pt x="13742" y="7739"/>
                  </a:cubicBezTo>
                  <a:cubicBezTo>
                    <a:pt x="13742" y="9587"/>
                    <a:pt x="13742" y="11435"/>
                    <a:pt x="13742" y="13283"/>
                  </a:cubicBezTo>
                  <a:cubicBezTo>
                    <a:pt x="13742" y="14207"/>
                    <a:pt x="13742" y="15478"/>
                    <a:pt x="13642" y="15825"/>
                  </a:cubicBezTo>
                  <a:cubicBezTo>
                    <a:pt x="13542" y="16287"/>
                    <a:pt x="13308" y="16056"/>
                    <a:pt x="13207" y="16287"/>
                  </a:cubicBezTo>
                  <a:cubicBezTo>
                    <a:pt x="13207" y="16633"/>
                    <a:pt x="13207" y="16633"/>
                    <a:pt x="13207" y="16633"/>
                  </a:cubicBezTo>
                  <a:cubicBezTo>
                    <a:pt x="14077" y="16749"/>
                    <a:pt x="14980" y="16749"/>
                    <a:pt x="15849" y="16749"/>
                  </a:cubicBezTo>
                  <a:cubicBezTo>
                    <a:pt x="15916" y="15825"/>
                    <a:pt x="15983" y="14785"/>
                    <a:pt x="16016" y="13745"/>
                  </a:cubicBezTo>
                  <a:cubicBezTo>
                    <a:pt x="15815" y="13399"/>
                    <a:pt x="15815" y="14207"/>
                    <a:pt x="15749" y="14670"/>
                  </a:cubicBezTo>
                  <a:cubicBezTo>
                    <a:pt x="15615" y="15709"/>
                    <a:pt x="15381" y="16056"/>
                    <a:pt x="14946" y="16056"/>
                  </a:cubicBezTo>
                  <a:cubicBezTo>
                    <a:pt x="14846" y="16056"/>
                    <a:pt x="14578" y="16056"/>
                    <a:pt x="14445" y="15825"/>
                  </a:cubicBezTo>
                  <a:cubicBezTo>
                    <a:pt x="14311" y="15594"/>
                    <a:pt x="14311" y="14439"/>
                    <a:pt x="14311" y="13630"/>
                  </a:cubicBezTo>
                  <a:cubicBezTo>
                    <a:pt x="14311" y="12590"/>
                    <a:pt x="14311" y="11666"/>
                    <a:pt x="14311" y="10858"/>
                  </a:cubicBezTo>
                  <a:cubicBezTo>
                    <a:pt x="14612" y="11089"/>
                    <a:pt x="15013" y="10627"/>
                    <a:pt x="15214" y="11089"/>
                  </a:cubicBezTo>
                  <a:cubicBezTo>
                    <a:pt x="15314" y="11435"/>
                    <a:pt x="15247" y="12013"/>
                    <a:pt x="15347" y="12475"/>
                  </a:cubicBezTo>
                  <a:cubicBezTo>
                    <a:pt x="15481" y="12475"/>
                    <a:pt x="15481" y="12475"/>
                    <a:pt x="15481" y="12475"/>
                  </a:cubicBezTo>
                  <a:cubicBezTo>
                    <a:pt x="15481" y="8548"/>
                    <a:pt x="15481" y="8548"/>
                    <a:pt x="15481" y="8548"/>
                  </a:cubicBezTo>
                  <a:cubicBezTo>
                    <a:pt x="15314" y="8548"/>
                    <a:pt x="15314" y="8548"/>
                    <a:pt x="15314" y="8548"/>
                  </a:cubicBezTo>
                  <a:cubicBezTo>
                    <a:pt x="15280" y="9125"/>
                    <a:pt x="15314" y="9703"/>
                    <a:pt x="15180" y="9934"/>
                  </a:cubicBezTo>
                  <a:cubicBezTo>
                    <a:pt x="14980" y="10280"/>
                    <a:pt x="14578" y="9934"/>
                    <a:pt x="14311" y="10049"/>
                  </a:cubicBezTo>
                  <a:cubicBezTo>
                    <a:pt x="14344" y="8779"/>
                    <a:pt x="14244" y="6584"/>
                    <a:pt x="14378" y="5429"/>
                  </a:cubicBezTo>
                  <a:cubicBezTo>
                    <a:pt x="14746" y="5544"/>
                    <a:pt x="15147" y="5198"/>
                    <a:pt x="15381" y="5775"/>
                  </a:cubicBezTo>
                  <a:cubicBezTo>
                    <a:pt x="15548" y="6122"/>
                    <a:pt x="15515" y="6930"/>
                    <a:pt x="15648" y="7508"/>
                  </a:cubicBezTo>
                  <a:cubicBezTo>
                    <a:pt x="15682" y="7624"/>
                    <a:pt x="15682" y="7508"/>
                    <a:pt x="15749" y="7508"/>
                  </a:cubicBezTo>
                  <a:cubicBezTo>
                    <a:pt x="15749" y="6699"/>
                    <a:pt x="15715" y="5544"/>
                    <a:pt x="15682" y="4736"/>
                  </a:cubicBezTo>
                  <a:cubicBezTo>
                    <a:pt x="13274" y="4736"/>
                    <a:pt x="13274" y="4736"/>
                    <a:pt x="13274" y="4736"/>
                  </a:cubicBezTo>
                  <a:cubicBezTo>
                    <a:pt x="13241" y="4736"/>
                    <a:pt x="13274" y="5082"/>
                    <a:pt x="13274" y="5198"/>
                  </a:cubicBezTo>
                  <a:moveTo>
                    <a:pt x="16551" y="4851"/>
                  </a:moveTo>
                  <a:cubicBezTo>
                    <a:pt x="16551" y="5198"/>
                    <a:pt x="16551" y="5198"/>
                    <a:pt x="16551" y="5198"/>
                  </a:cubicBezTo>
                  <a:cubicBezTo>
                    <a:pt x="16651" y="5313"/>
                    <a:pt x="16852" y="5198"/>
                    <a:pt x="16919" y="5544"/>
                  </a:cubicBezTo>
                  <a:cubicBezTo>
                    <a:pt x="17019" y="6006"/>
                    <a:pt x="16986" y="7161"/>
                    <a:pt x="16986" y="8086"/>
                  </a:cubicBezTo>
                  <a:cubicBezTo>
                    <a:pt x="16986" y="13514"/>
                    <a:pt x="16986" y="13514"/>
                    <a:pt x="16986" y="13514"/>
                  </a:cubicBezTo>
                  <a:cubicBezTo>
                    <a:pt x="16986" y="15132"/>
                    <a:pt x="17019" y="15940"/>
                    <a:pt x="16685" y="16171"/>
                  </a:cubicBezTo>
                  <a:cubicBezTo>
                    <a:pt x="16651" y="16287"/>
                    <a:pt x="16484" y="16056"/>
                    <a:pt x="16518" y="16518"/>
                  </a:cubicBezTo>
                  <a:cubicBezTo>
                    <a:pt x="16518" y="16864"/>
                    <a:pt x="16551" y="16749"/>
                    <a:pt x="16618" y="16749"/>
                  </a:cubicBezTo>
                  <a:cubicBezTo>
                    <a:pt x="16986" y="16864"/>
                    <a:pt x="17487" y="16749"/>
                    <a:pt x="17822" y="16749"/>
                  </a:cubicBezTo>
                  <a:cubicBezTo>
                    <a:pt x="19159" y="16749"/>
                    <a:pt x="20129" y="14670"/>
                    <a:pt x="20095" y="10165"/>
                  </a:cubicBezTo>
                  <a:cubicBezTo>
                    <a:pt x="20095" y="8201"/>
                    <a:pt x="19828" y="6699"/>
                    <a:pt x="19527" y="5891"/>
                  </a:cubicBezTo>
                  <a:cubicBezTo>
                    <a:pt x="18858" y="4274"/>
                    <a:pt x="17721" y="4851"/>
                    <a:pt x="16585" y="4736"/>
                  </a:cubicBezTo>
                  <a:cubicBezTo>
                    <a:pt x="16551" y="4736"/>
                    <a:pt x="16551" y="4736"/>
                    <a:pt x="16551" y="4851"/>
                  </a:cubicBezTo>
                </a:path>
              </a:pathLst>
            </a:custGeom>
            <a:solidFill>
              <a:srgbClr val="FFFFFF"/>
            </a:solidFill>
            <a:ln w="12700" cap="flat">
              <a:noFill/>
              <a:miter lim="400000"/>
            </a:ln>
            <a:effectLst/>
          </p:spPr>
          <p:txBody>
            <a:bodyPr wrap="square" lIns="34289" tIns="34289" rIns="34289" bIns="34289" numCol="1" anchor="t">
              <a:noAutofit/>
            </a:bodyPr>
            <a:lstStyle/>
            <a:p>
              <a:pPr defTabSz="685800">
                <a:defRPr>
                  <a:latin typeface="Open Sans"/>
                  <a:ea typeface="Open Sans"/>
                  <a:cs typeface="Open Sans"/>
                  <a:sym typeface="Open Sans"/>
                </a:defRPr>
              </a:pPr>
              <a:endParaRPr/>
            </a:p>
          </p:txBody>
        </p:sp>
        <p:sp>
          <p:nvSpPr>
            <p:cNvPr id="261" name="Shape 261"/>
            <p:cNvSpPr/>
            <p:nvPr/>
          </p:nvSpPr>
          <p:spPr>
            <a:xfrm>
              <a:off x="252516" y="131543"/>
              <a:ext cx="26663" cy="44269"/>
            </a:xfrm>
            <a:custGeom>
              <a:avLst/>
              <a:gdLst/>
              <a:ahLst/>
              <a:cxnLst>
                <a:cxn ang="0">
                  <a:pos x="wd2" y="hd2"/>
                </a:cxn>
                <a:cxn ang="5400000">
                  <a:pos x="wd2" y="hd2"/>
                </a:cxn>
                <a:cxn ang="10800000">
                  <a:pos x="wd2" y="hd2"/>
                </a:cxn>
                <a:cxn ang="16200000">
                  <a:pos x="wd2" y="hd2"/>
                </a:cxn>
              </a:cxnLst>
              <a:rect l="0" t="0" r="r" b="b"/>
              <a:pathLst>
                <a:path w="20963" h="20519" extrusionOk="0">
                  <a:moveTo>
                    <a:pt x="500" y="255"/>
                  </a:moveTo>
                  <a:cubicBezTo>
                    <a:pt x="13763" y="-1081"/>
                    <a:pt x="20963" y="2927"/>
                    <a:pt x="20963" y="10276"/>
                  </a:cubicBezTo>
                  <a:cubicBezTo>
                    <a:pt x="20963" y="15397"/>
                    <a:pt x="16795" y="19851"/>
                    <a:pt x="7700" y="20519"/>
                  </a:cubicBezTo>
                  <a:cubicBezTo>
                    <a:pt x="5426" y="20519"/>
                    <a:pt x="2774" y="20519"/>
                    <a:pt x="1637" y="19851"/>
                  </a:cubicBezTo>
                  <a:cubicBezTo>
                    <a:pt x="-637" y="18738"/>
                    <a:pt x="121" y="12725"/>
                    <a:pt x="121" y="10276"/>
                  </a:cubicBezTo>
                  <a:cubicBezTo>
                    <a:pt x="121" y="6713"/>
                    <a:pt x="-258" y="3373"/>
                    <a:pt x="500" y="255"/>
                  </a:cubicBezTo>
                </a:path>
              </a:pathLst>
            </a:custGeom>
            <a:solidFill>
              <a:srgbClr val="FFFFFF"/>
            </a:solidFill>
            <a:ln w="12700" cap="flat">
              <a:noFill/>
              <a:miter lim="400000"/>
            </a:ln>
            <a:effectLst/>
          </p:spPr>
          <p:txBody>
            <a:bodyPr wrap="square" lIns="34289" tIns="34289" rIns="34289" bIns="34289" numCol="1" anchor="t">
              <a:noAutofit/>
            </a:bodyPr>
            <a:lstStyle/>
            <a:p>
              <a:pPr defTabSz="685800">
                <a:defRPr>
                  <a:latin typeface="Open Sans"/>
                  <a:ea typeface="Open Sans"/>
                  <a:cs typeface="Open Sans"/>
                  <a:sym typeface="Open Sans"/>
                </a:defRPr>
              </a:pPr>
              <a:endParaRPr/>
            </a:p>
          </p:txBody>
        </p:sp>
        <p:sp>
          <p:nvSpPr>
            <p:cNvPr id="262" name="Shape 262"/>
            <p:cNvSpPr/>
            <p:nvPr/>
          </p:nvSpPr>
          <p:spPr>
            <a:xfrm>
              <a:off x="171834" y="217841"/>
              <a:ext cx="63645" cy="98785"/>
            </a:xfrm>
            <a:custGeom>
              <a:avLst/>
              <a:gdLst/>
              <a:ahLst/>
              <a:cxnLst>
                <a:cxn ang="0">
                  <a:pos x="wd2" y="hd2"/>
                </a:cxn>
                <a:cxn ang="5400000">
                  <a:pos x="wd2" y="hd2"/>
                </a:cxn>
                <a:cxn ang="10800000">
                  <a:pos x="wd2" y="hd2"/>
                </a:cxn>
                <a:cxn ang="16200000">
                  <a:pos x="wd2" y="hd2"/>
                </a:cxn>
              </a:cxnLst>
              <a:rect l="0" t="0" r="r" b="b"/>
              <a:pathLst>
                <a:path w="21045" h="20929" extrusionOk="0">
                  <a:moveTo>
                    <a:pt x="19234" y="870"/>
                  </a:moveTo>
                  <a:cubicBezTo>
                    <a:pt x="19234" y="3926"/>
                    <a:pt x="19234" y="3926"/>
                    <a:pt x="19234" y="3926"/>
                  </a:cubicBezTo>
                  <a:cubicBezTo>
                    <a:pt x="16217" y="3213"/>
                    <a:pt x="9070" y="1990"/>
                    <a:pt x="7005" y="4028"/>
                  </a:cubicBezTo>
                  <a:cubicBezTo>
                    <a:pt x="6528" y="4537"/>
                    <a:pt x="6370" y="5353"/>
                    <a:pt x="6687" y="6066"/>
                  </a:cubicBezTo>
                  <a:cubicBezTo>
                    <a:pt x="7323" y="7085"/>
                    <a:pt x="9864" y="7696"/>
                    <a:pt x="11611" y="8205"/>
                  </a:cubicBezTo>
                  <a:cubicBezTo>
                    <a:pt x="15423" y="9326"/>
                    <a:pt x="19393" y="10345"/>
                    <a:pt x="20664" y="13096"/>
                  </a:cubicBezTo>
                  <a:cubicBezTo>
                    <a:pt x="21299" y="14319"/>
                    <a:pt x="21140" y="16153"/>
                    <a:pt x="20187" y="17477"/>
                  </a:cubicBezTo>
                  <a:cubicBezTo>
                    <a:pt x="18758" y="19311"/>
                    <a:pt x="15581" y="20534"/>
                    <a:pt x="11928" y="20839"/>
                  </a:cubicBezTo>
                  <a:cubicBezTo>
                    <a:pt x="7958" y="21145"/>
                    <a:pt x="3987" y="20636"/>
                    <a:pt x="493" y="19922"/>
                  </a:cubicBezTo>
                  <a:cubicBezTo>
                    <a:pt x="493" y="16866"/>
                    <a:pt x="493" y="16866"/>
                    <a:pt x="493" y="16866"/>
                  </a:cubicBezTo>
                  <a:cubicBezTo>
                    <a:pt x="3987" y="17681"/>
                    <a:pt x="12246" y="18903"/>
                    <a:pt x="13993" y="16458"/>
                  </a:cubicBezTo>
                  <a:cubicBezTo>
                    <a:pt x="14470" y="15949"/>
                    <a:pt x="14628" y="15134"/>
                    <a:pt x="14152" y="14420"/>
                  </a:cubicBezTo>
                  <a:cubicBezTo>
                    <a:pt x="13358" y="13096"/>
                    <a:pt x="9864" y="12383"/>
                    <a:pt x="7799" y="11670"/>
                  </a:cubicBezTo>
                  <a:cubicBezTo>
                    <a:pt x="3828" y="10447"/>
                    <a:pt x="-301" y="9122"/>
                    <a:pt x="17" y="5353"/>
                  </a:cubicBezTo>
                  <a:cubicBezTo>
                    <a:pt x="175" y="3417"/>
                    <a:pt x="1605" y="2296"/>
                    <a:pt x="3511" y="1379"/>
                  </a:cubicBezTo>
                  <a:cubicBezTo>
                    <a:pt x="7164" y="-251"/>
                    <a:pt x="14628" y="-455"/>
                    <a:pt x="19234" y="870"/>
                  </a:cubicBezTo>
                </a:path>
              </a:pathLst>
            </a:custGeom>
            <a:solidFill>
              <a:srgbClr val="FFFFFF"/>
            </a:solidFill>
            <a:ln w="12700" cap="flat">
              <a:noFill/>
              <a:miter lim="400000"/>
            </a:ln>
            <a:effectLst/>
          </p:spPr>
          <p:txBody>
            <a:bodyPr wrap="square" lIns="34289" tIns="34289" rIns="34289" bIns="34289" numCol="1" anchor="t">
              <a:noAutofit/>
            </a:bodyPr>
            <a:lstStyle/>
            <a:p>
              <a:pPr defTabSz="685800">
                <a:defRPr>
                  <a:latin typeface="Open Sans"/>
                  <a:ea typeface="Open Sans"/>
                  <a:cs typeface="Open Sans"/>
                  <a:sym typeface="Open Sans"/>
                </a:defRPr>
              </a:pPr>
              <a:endParaRPr/>
            </a:p>
          </p:txBody>
        </p:sp>
        <p:sp>
          <p:nvSpPr>
            <p:cNvPr id="263" name="Shape 263"/>
            <p:cNvSpPr/>
            <p:nvPr/>
          </p:nvSpPr>
          <p:spPr>
            <a:xfrm>
              <a:off x="-1" y="219150"/>
              <a:ext cx="76716" cy="960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100" y="0"/>
                    <a:pt x="8100" y="0"/>
                    <a:pt x="8100" y="0"/>
                  </a:cubicBezTo>
                  <a:cubicBezTo>
                    <a:pt x="10935" y="5184"/>
                    <a:pt x="13770" y="10260"/>
                    <a:pt x="16470" y="15552"/>
                  </a:cubicBezTo>
                  <a:cubicBezTo>
                    <a:pt x="16605" y="10476"/>
                    <a:pt x="16605" y="5184"/>
                    <a:pt x="16605" y="0"/>
                  </a:cubicBezTo>
                  <a:cubicBezTo>
                    <a:pt x="21600" y="0"/>
                    <a:pt x="21600" y="0"/>
                    <a:pt x="21600" y="0"/>
                  </a:cubicBezTo>
                  <a:cubicBezTo>
                    <a:pt x="21600" y="21600"/>
                    <a:pt x="21600" y="21600"/>
                    <a:pt x="21600" y="21600"/>
                  </a:cubicBezTo>
                  <a:cubicBezTo>
                    <a:pt x="14445" y="21600"/>
                    <a:pt x="14445" y="21600"/>
                    <a:pt x="14445" y="21600"/>
                  </a:cubicBezTo>
                  <a:cubicBezTo>
                    <a:pt x="11205" y="16092"/>
                    <a:pt x="8235" y="10260"/>
                    <a:pt x="4995" y="4644"/>
                  </a:cubicBezTo>
                  <a:cubicBezTo>
                    <a:pt x="4995" y="21600"/>
                    <a:pt x="4995" y="21600"/>
                    <a:pt x="4995" y="21600"/>
                  </a:cubicBezTo>
                  <a:cubicBezTo>
                    <a:pt x="0" y="21600"/>
                    <a:pt x="0" y="21600"/>
                    <a:pt x="0" y="21600"/>
                  </a:cubicBezTo>
                  <a:cubicBezTo>
                    <a:pt x="0" y="108"/>
                    <a:pt x="0" y="108"/>
                    <a:pt x="0" y="108"/>
                  </a:cubicBezTo>
                  <a:cubicBezTo>
                    <a:pt x="0" y="0"/>
                    <a:pt x="0" y="0"/>
                    <a:pt x="0" y="0"/>
                  </a:cubicBezTo>
                </a:path>
              </a:pathLst>
            </a:custGeom>
            <a:solidFill>
              <a:srgbClr val="FFFFFF"/>
            </a:solidFill>
            <a:ln w="12700" cap="flat">
              <a:noFill/>
              <a:miter lim="400000"/>
            </a:ln>
            <a:effectLst/>
          </p:spPr>
          <p:txBody>
            <a:bodyPr wrap="square" lIns="34289" tIns="34289" rIns="34289" bIns="34289" numCol="1" anchor="t">
              <a:noAutofit/>
            </a:bodyPr>
            <a:lstStyle/>
            <a:p>
              <a:pPr defTabSz="685800">
                <a:defRPr>
                  <a:latin typeface="Open Sans"/>
                  <a:ea typeface="Open Sans"/>
                  <a:cs typeface="Open Sans"/>
                  <a:sym typeface="Open Sans"/>
                </a:defRPr>
              </a:pPr>
              <a:endParaRPr/>
            </a:p>
          </p:txBody>
        </p:sp>
        <p:sp>
          <p:nvSpPr>
            <p:cNvPr id="264" name="Shape 264"/>
            <p:cNvSpPr/>
            <p:nvPr/>
          </p:nvSpPr>
          <p:spPr>
            <a:xfrm>
              <a:off x="84795" y="219150"/>
              <a:ext cx="84301" cy="96046"/>
            </a:xfrm>
            <a:custGeom>
              <a:avLst/>
              <a:gdLst/>
              <a:ahLst/>
              <a:cxnLst>
                <a:cxn ang="0">
                  <a:pos x="wd2" y="hd2"/>
                </a:cxn>
                <a:cxn ang="5400000">
                  <a:pos x="wd2" y="hd2"/>
                </a:cxn>
                <a:cxn ang="10800000">
                  <a:pos x="wd2" y="hd2"/>
                </a:cxn>
                <a:cxn ang="16200000">
                  <a:pos x="wd2" y="hd2"/>
                </a:cxn>
              </a:cxnLst>
              <a:rect l="0" t="0" r="r" b="b"/>
              <a:pathLst>
                <a:path w="21512" h="21600" extrusionOk="0">
                  <a:moveTo>
                    <a:pt x="5803" y="0"/>
                  </a:moveTo>
                  <a:cubicBezTo>
                    <a:pt x="7644" y="3132"/>
                    <a:pt x="9362" y="6264"/>
                    <a:pt x="11203" y="9504"/>
                  </a:cubicBezTo>
                  <a:cubicBezTo>
                    <a:pt x="13044" y="6372"/>
                    <a:pt x="14762" y="3132"/>
                    <a:pt x="16603" y="0"/>
                  </a:cubicBezTo>
                  <a:cubicBezTo>
                    <a:pt x="21512" y="0"/>
                    <a:pt x="21512" y="0"/>
                    <a:pt x="21512" y="0"/>
                  </a:cubicBezTo>
                  <a:cubicBezTo>
                    <a:pt x="19180" y="3888"/>
                    <a:pt x="16726" y="7776"/>
                    <a:pt x="14271" y="11772"/>
                  </a:cubicBezTo>
                  <a:cubicBezTo>
                    <a:pt x="14026" y="12312"/>
                    <a:pt x="13412" y="12960"/>
                    <a:pt x="13289" y="13500"/>
                  </a:cubicBezTo>
                  <a:cubicBezTo>
                    <a:pt x="13167" y="14040"/>
                    <a:pt x="13289" y="14796"/>
                    <a:pt x="13289" y="15552"/>
                  </a:cubicBezTo>
                  <a:cubicBezTo>
                    <a:pt x="13289" y="21600"/>
                    <a:pt x="13289" y="21600"/>
                    <a:pt x="13289" y="21600"/>
                  </a:cubicBezTo>
                  <a:cubicBezTo>
                    <a:pt x="8012" y="21600"/>
                    <a:pt x="8012" y="21600"/>
                    <a:pt x="8012" y="21600"/>
                  </a:cubicBezTo>
                  <a:cubicBezTo>
                    <a:pt x="8012" y="15444"/>
                    <a:pt x="8012" y="15444"/>
                    <a:pt x="8012" y="15444"/>
                  </a:cubicBezTo>
                  <a:cubicBezTo>
                    <a:pt x="8012" y="14796"/>
                    <a:pt x="8135" y="14040"/>
                    <a:pt x="8012" y="13392"/>
                  </a:cubicBezTo>
                  <a:cubicBezTo>
                    <a:pt x="8012" y="12960"/>
                    <a:pt x="7398" y="12204"/>
                    <a:pt x="7030" y="11664"/>
                  </a:cubicBezTo>
                  <a:cubicBezTo>
                    <a:pt x="4698" y="7884"/>
                    <a:pt x="2244" y="3888"/>
                    <a:pt x="35" y="0"/>
                  </a:cubicBezTo>
                  <a:cubicBezTo>
                    <a:pt x="-88" y="0"/>
                    <a:pt x="157" y="0"/>
                    <a:pt x="157" y="0"/>
                  </a:cubicBezTo>
                  <a:lnTo>
                    <a:pt x="5803" y="0"/>
                  </a:lnTo>
                  <a:close/>
                </a:path>
              </a:pathLst>
            </a:custGeom>
            <a:solidFill>
              <a:srgbClr val="FFFFFF"/>
            </a:solidFill>
            <a:ln w="12700" cap="flat">
              <a:noFill/>
              <a:miter lim="400000"/>
            </a:ln>
            <a:effectLst/>
          </p:spPr>
          <p:txBody>
            <a:bodyPr wrap="square" lIns="34289" tIns="34289" rIns="34289" bIns="34289" numCol="1" anchor="t">
              <a:noAutofit/>
            </a:bodyPr>
            <a:lstStyle/>
            <a:p>
              <a:pPr defTabSz="685800">
                <a:defRPr>
                  <a:latin typeface="Open Sans"/>
                  <a:ea typeface="Open Sans"/>
                  <a:cs typeface="Open Sans"/>
                  <a:sym typeface="Open Sans"/>
                </a:defRPr>
              </a:pPr>
              <a:endParaRPr/>
            </a:p>
          </p:txBody>
        </p:sp>
        <p:sp>
          <p:nvSpPr>
            <p:cNvPr id="265" name="Shape 265"/>
            <p:cNvSpPr/>
            <p:nvPr/>
          </p:nvSpPr>
          <p:spPr>
            <a:xfrm>
              <a:off x="250402" y="219010"/>
              <a:ext cx="60051" cy="96186"/>
            </a:xfrm>
            <a:custGeom>
              <a:avLst/>
              <a:gdLst/>
              <a:ahLst/>
              <a:cxnLst>
                <a:cxn ang="0">
                  <a:pos x="wd2" y="hd2"/>
                </a:cxn>
                <a:cxn ang="5400000">
                  <a:pos x="wd2" y="hd2"/>
                </a:cxn>
                <a:cxn ang="10800000">
                  <a:pos x="wd2" y="hd2"/>
                </a:cxn>
                <a:cxn ang="16200000">
                  <a:pos x="wd2" y="hd2"/>
                </a:cxn>
              </a:cxnLst>
              <a:rect l="0" t="0" r="r" b="b"/>
              <a:pathLst>
                <a:path w="21462" h="21541" extrusionOk="0">
                  <a:moveTo>
                    <a:pt x="128" y="48"/>
                  </a:moveTo>
                  <a:cubicBezTo>
                    <a:pt x="6986" y="48"/>
                    <a:pt x="14014" y="-59"/>
                    <a:pt x="20871" y="48"/>
                  </a:cubicBezTo>
                  <a:cubicBezTo>
                    <a:pt x="20871" y="3057"/>
                    <a:pt x="20871" y="3057"/>
                    <a:pt x="20871" y="3057"/>
                  </a:cubicBezTo>
                  <a:cubicBezTo>
                    <a:pt x="16414" y="3165"/>
                    <a:pt x="11786" y="3057"/>
                    <a:pt x="7157" y="3165"/>
                  </a:cubicBezTo>
                  <a:cubicBezTo>
                    <a:pt x="6986" y="4884"/>
                    <a:pt x="7328" y="7034"/>
                    <a:pt x="6986" y="8860"/>
                  </a:cubicBezTo>
                  <a:cubicBezTo>
                    <a:pt x="11100" y="8968"/>
                    <a:pt x="15386" y="8860"/>
                    <a:pt x="19671" y="8860"/>
                  </a:cubicBezTo>
                  <a:cubicBezTo>
                    <a:pt x="19671" y="11977"/>
                    <a:pt x="19671" y="11977"/>
                    <a:pt x="19671" y="11977"/>
                  </a:cubicBezTo>
                  <a:cubicBezTo>
                    <a:pt x="7157" y="11977"/>
                    <a:pt x="7157" y="11977"/>
                    <a:pt x="7157" y="11977"/>
                  </a:cubicBezTo>
                  <a:cubicBezTo>
                    <a:pt x="6986" y="14019"/>
                    <a:pt x="7328" y="16490"/>
                    <a:pt x="6986" y="18532"/>
                  </a:cubicBezTo>
                  <a:cubicBezTo>
                    <a:pt x="21386" y="18532"/>
                    <a:pt x="21386" y="18532"/>
                    <a:pt x="21386" y="18532"/>
                  </a:cubicBezTo>
                  <a:cubicBezTo>
                    <a:pt x="21557" y="19392"/>
                    <a:pt x="21386" y="20574"/>
                    <a:pt x="21386" y="21541"/>
                  </a:cubicBezTo>
                  <a:cubicBezTo>
                    <a:pt x="128" y="21541"/>
                    <a:pt x="128" y="21541"/>
                    <a:pt x="128" y="21541"/>
                  </a:cubicBezTo>
                  <a:cubicBezTo>
                    <a:pt x="128" y="156"/>
                    <a:pt x="128" y="156"/>
                    <a:pt x="128" y="156"/>
                  </a:cubicBezTo>
                  <a:cubicBezTo>
                    <a:pt x="-43" y="48"/>
                    <a:pt x="-43" y="48"/>
                    <a:pt x="128" y="48"/>
                  </a:cubicBezTo>
                </a:path>
              </a:pathLst>
            </a:custGeom>
            <a:solidFill>
              <a:srgbClr val="FFFFFF"/>
            </a:solidFill>
            <a:ln w="12700" cap="flat">
              <a:noFill/>
              <a:miter lim="400000"/>
            </a:ln>
            <a:effectLst/>
          </p:spPr>
          <p:txBody>
            <a:bodyPr wrap="square" lIns="34289" tIns="34289" rIns="34289" bIns="34289" numCol="1" anchor="t">
              <a:noAutofit/>
            </a:bodyPr>
            <a:lstStyle/>
            <a:p>
              <a:pPr defTabSz="685800">
                <a:defRPr>
                  <a:latin typeface="Open Sans"/>
                  <a:ea typeface="Open Sans"/>
                  <a:cs typeface="Open Sans"/>
                  <a:sym typeface="Open Sans"/>
                </a:defRPr>
              </a:pPr>
              <a:endParaRPr/>
            </a:p>
          </p:txBody>
        </p:sp>
        <p:sp>
          <p:nvSpPr>
            <p:cNvPr id="266" name="Shape 266"/>
            <p:cNvSpPr/>
            <p:nvPr/>
          </p:nvSpPr>
          <p:spPr>
            <a:xfrm>
              <a:off x="312924" y="301739"/>
              <a:ext cx="14255" cy="13435"/>
            </a:xfrm>
            <a:custGeom>
              <a:avLst/>
              <a:gdLst/>
              <a:ahLst/>
              <a:cxnLst>
                <a:cxn ang="0">
                  <a:pos x="wd2" y="hd2"/>
                </a:cxn>
                <a:cxn ang="5400000">
                  <a:pos x="wd2" y="hd2"/>
                </a:cxn>
                <a:cxn ang="10800000">
                  <a:pos x="wd2" y="hd2"/>
                </a:cxn>
                <a:cxn ang="16200000">
                  <a:pos x="wd2" y="hd2"/>
                </a:cxn>
              </a:cxnLst>
              <a:rect l="0" t="0" r="r" b="b"/>
              <a:pathLst>
                <a:path w="18226" h="17388" extrusionOk="0">
                  <a:moveTo>
                    <a:pt x="7117" y="212"/>
                  </a:moveTo>
                  <a:cubicBezTo>
                    <a:pt x="13288" y="-1022"/>
                    <a:pt x="18226" y="3298"/>
                    <a:pt x="18226" y="8852"/>
                  </a:cubicBezTo>
                  <a:cubicBezTo>
                    <a:pt x="17608" y="18109"/>
                    <a:pt x="4648" y="20578"/>
                    <a:pt x="946" y="12555"/>
                  </a:cubicBezTo>
                  <a:cubicBezTo>
                    <a:pt x="-1523" y="7001"/>
                    <a:pt x="946" y="1447"/>
                    <a:pt x="7117" y="212"/>
                  </a:cubicBezTo>
                  <a:moveTo>
                    <a:pt x="2180" y="11321"/>
                  </a:moveTo>
                  <a:cubicBezTo>
                    <a:pt x="5266" y="19961"/>
                    <a:pt x="20077" y="15024"/>
                    <a:pt x="15757" y="5149"/>
                  </a:cubicBezTo>
                  <a:cubicBezTo>
                    <a:pt x="14523" y="2681"/>
                    <a:pt x="11437" y="829"/>
                    <a:pt x="7734" y="1447"/>
                  </a:cubicBezTo>
                  <a:cubicBezTo>
                    <a:pt x="3414" y="2681"/>
                    <a:pt x="946" y="7001"/>
                    <a:pt x="2180" y="11321"/>
                  </a:cubicBezTo>
                </a:path>
              </a:pathLst>
            </a:custGeom>
            <a:solidFill>
              <a:srgbClr val="FFFFFF"/>
            </a:solidFill>
            <a:ln w="12700" cap="flat">
              <a:noFill/>
              <a:miter lim="400000"/>
            </a:ln>
            <a:effectLst/>
          </p:spPr>
          <p:txBody>
            <a:bodyPr wrap="square" lIns="34289" tIns="34289" rIns="34289" bIns="34289" numCol="1" anchor="t">
              <a:noAutofit/>
            </a:bodyPr>
            <a:lstStyle/>
            <a:p>
              <a:pPr defTabSz="685800">
                <a:defRPr>
                  <a:latin typeface="Open Sans"/>
                  <a:ea typeface="Open Sans"/>
                  <a:cs typeface="Open Sans"/>
                  <a:sym typeface="Open Sans"/>
                </a:defRPr>
              </a:pPr>
              <a:endParaRPr/>
            </a:p>
          </p:txBody>
        </p:sp>
        <p:sp>
          <p:nvSpPr>
            <p:cNvPr id="267" name="Shape 267"/>
            <p:cNvSpPr/>
            <p:nvPr/>
          </p:nvSpPr>
          <p:spPr>
            <a:xfrm>
              <a:off x="313792" y="301952"/>
              <a:ext cx="12703" cy="12702"/>
            </a:xfrm>
            <a:custGeom>
              <a:avLst/>
              <a:gdLst/>
              <a:ahLst/>
              <a:cxnLst>
                <a:cxn ang="0">
                  <a:pos x="wd2" y="hd2"/>
                </a:cxn>
                <a:cxn ang="5400000">
                  <a:pos x="wd2" y="hd2"/>
                </a:cxn>
                <a:cxn ang="10800000">
                  <a:pos x="wd2" y="hd2"/>
                </a:cxn>
                <a:cxn ang="16200000">
                  <a:pos x="wd2" y="hd2"/>
                </a:cxn>
              </a:cxnLst>
              <a:rect l="0" t="0" r="r" b="b"/>
              <a:pathLst>
                <a:path w="20057" h="19326" extrusionOk="0">
                  <a:moveTo>
                    <a:pt x="1543" y="0"/>
                  </a:moveTo>
                  <a:cubicBezTo>
                    <a:pt x="7714" y="0"/>
                    <a:pt x="13886" y="0"/>
                    <a:pt x="18514" y="2274"/>
                  </a:cubicBezTo>
                  <a:cubicBezTo>
                    <a:pt x="21600" y="5684"/>
                    <a:pt x="20057" y="11368"/>
                    <a:pt x="13886" y="11368"/>
                  </a:cubicBezTo>
                  <a:cubicBezTo>
                    <a:pt x="15429" y="13642"/>
                    <a:pt x="18514" y="15916"/>
                    <a:pt x="20057" y="18189"/>
                  </a:cubicBezTo>
                  <a:cubicBezTo>
                    <a:pt x="10800" y="21600"/>
                    <a:pt x="13886" y="10232"/>
                    <a:pt x="6171" y="11368"/>
                  </a:cubicBezTo>
                  <a:cubicBezTo>
                    <a:pt x="4629" y="12505"/>
                    <a:pt x="6171" y="17053"/>
                    <a:pt x="4629" y="19326"/>
                  </a:cubicBezTo>
                  <a:cubicBezTo>
                    <a:pt x="0" y="19326"/>
                    <a:pt x="0" y="19326"/>
                    <a:pt x="0" y="19326"/>
                  </a:cubicBezTo>
                  <a:cubicBezTo>
                    <a:pt x="1543" y="13642"/>
                    <a:pt x="0" y="4547"/>
                    <a:pt x="1543" y="0"/>
                  </a:cubicBezTo>
                  <a:moveTo>
                    <a:pt x="4629" y="9095"/>
                  </a:moveTo>
                  <a:cubicBezTo>
                    <a:pt x="10800" y="9095"/>
                    <a:pt x="16971" y="9095"/>
                    <a:pt x="15429" y="4547"/>
                  </a:cubicBezTo>
                  <a:cubicBezTo>
                    <a:pt x="13886" y="2274"/>
                    <a:pt x="9257" y="2274"/>
                    <a:pt x="4629" y="2274"/>
                  </a:cubicBezTo>
                  <a:lnTo>
                    <a:pt x="4629" y="9095"/>
                  </a:lnTo>
                  <a:close/>
                </a:path>
              </a:pathLst>
            </a:custGeom>
            <a:solidFill>
              <a:srgbClr val="FFFFFF"/>
            </a:solidFill>
            <a:ln w="12700" cap="flat">
              <a:noFill/>
              <a:miter lim="400000"/>
            </a:ln>
            <a:effectLst/>
          </p:spPr>
          <p:txBody>
            <a:bodyPr wrap="square" lIns="34289" tIns="34289" rIns="34289" bIns="34289" numCol="1" anchor="t">
              <a:noAutofit/>
            </a:bodyPr>
            <a:lstStyle/>
            <a:p>
              <a:pPr defTabSz="685800">
                <a:defRPr>
                  <a:latin typeface="Open Sans"/>
                  <a:ea typeface="Open Sans"/>
                  <a:cs typeface="Open Sans"/>
                  <a:sym typeface="Open Sans"/>
                </a:defRPr>
              </a:pPr>
              <a:endParaRPr/>
            </a:p>
          </p:txBody>
        </p:sp>
        <p:sp>
          <p:nvSpPr>
            <p:cNvPr id="268" name="Shape 268"/>
            <p:cNvSpPr/>
            <p:nvPr/>
          </p:nvSpPr>
          <p:spPr>
            <a:xfrm>
              <a:off x="5087" y="812"/>
              <a:ext cx="61658" cy="870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6273" y="0"/>
                  </a:lnTo>
                  <a:lnTo>
                    <a:pt x="6273" y="17916"/>
                  </a:lnTo>
                  <a:lnTo>
                    <a:pt x="21600" y="17916"/>
                  </a:lnTo>
                  <a:lnTo>
                    <a:pt x="21600" y="21600"/>
                  </a:lnTo>
                  <a:lnTo>
                    <a:pt x="0" y="21600"/>
                  </a:lnTo>
                  <a:close/>
                </a:path>
              </a:pathLst>
            </a:custGeom>
            <a:solidFill>
              <a:srgbClr val="FFFFFF"/>
            </a:solidFill>
            <a:ln w="12700" cap="flat">
              <a:noFill/>
              <a:miter lim="400000"/>
            </a:ln>
            <a:effectLst/>
          </p:spPr>
          <p:txBody>
            <a:bodyPr wrap="square" lIns="34289" tIns="34289" rIns="34289" bIns="34289" numCol="1" anchor="t">
              <a:noAutofit/>
            </a:bodyPr>
            <a:lstStyle/>
            <a:p>
              <a:pPr defTabSz="685800">
                <a:defRPr>
                  <a:latin typeface="Open Sans"/>
                  <a:ea typeface="Open Sans"/>
                  <a:cs typeface="Open Sans"/>
                  <a:sym typeface="Open Sans"/>
                </a:defRPr>
              </a:pPr>
              <a:endParaRPr/>
            </a:p>
          </p:txBody>
        </p:sp>
        <p:sp>
          <p:nvSpPr>
            <p:cNvPr id="269" name="Shape 269"/>
            <p:cNvSpPr/>
            <p:nvPr/>
          </p:nvSpPr>
          <p:spPr>
            <a:xfrm>
              <a:off x="75288" y="-1"/>
              <a:ext cx="81192" cy="8790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7958" y="10250"/>
                  </a:lnTo>
                  <a:lnTo>
                    <a:pt x="758" y="0"/>
                  </a:lnTo>
                  <a:lnTo>
                    <a:pt x="6280" y="0"/>
                  </a:lnTo>
                  <a:lnTo>
                    <a:pt x="10881" y="6950"/>
                  </a:lnTo>
                  <a:lnTo>
                    <a:pt x="15483" y="0"/>
                  </a:lnTo>
                  <a:lnTo>
                    <a:pt x="21005" y="0"/>
                  </a:lnTo>
                  <a:lnTo>
                    <a:pt x="13696" y="10500"/>
                  </a:lnTo>
                  <a:lnTo>
                    <a:pt x="21600" y="21600"/>
                  </a:lnTo>
                  <a:lnTo>
                    <a:pt x="15970" y="21600"/>
                  </a:lnTo>
                  <a:lnTo>
                    <a:pt x="10881" y="14150"/>
                  </a:lnTo>
                  <a:lnTo>
                    <a:pt x="5630" y="21600"/>
                  </a:lnTo>
                  <a:lnTo>
                    <a:pt x="0" y="21600"/>
                  </a:lnTo>
                  <a:close/>
                </a:path>
              </a:pathLst>
            </a:custGeom>
            <a:solidFill>
              <a:srgbClr val="FFFFFF"/>
            </a:solidFill>
            <a:ln w="12700" cap="flat">
              <a:noFill/>
              <a:miter lim="400000"/>
            </a:ln>
            <a:effectLst/>
          </p:spPr>
          <p:txBody>
            <a:bodyPr wrap="square" lIns="34289" tIns="34289" rIns="34289" bIns="34289" numCol="1" anchor="t">
              <a:noAutofit/>
            </a:bodyPr>
            <a:lstStyle/>
            <a:p>
              <a:pPr defTabSz="685800">
                <a:defRPr>
                  <a:latin typeface="Open Sans"/>
                  <a:ea typeface="Open Sans"/>
                  <a:cs typeface="Open Sans"/>
                  <a:sym typeface="Open Sans"/>
                </a:defRPr>
              </a:pPr>
              <a:endParaRPr/>
            </a:p>
          </p:txBody>
        </p:sp>
        <p:sp>
          <p:nvSpPr>
            <p:cNvPr id="270" name="Shape 270"/>
            <p:cNvSpPr/>
            <p:nvPr/>
          </p:nvSpPr>
          <p:spPr>
            <a:xfrm>
              <a:off x="170924" y="-1"/>
              <a:ext cx="60030" cy="8790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3650"/>
                  </a:lnTo>
                  <a:lnTo>
                    <a:pt x="6443" y="3650"/>
                  </a:lnTo>
                  <a:lnTo>
                    <a:pt x="6443" y="8700"/>
                  </a:lnTo>
                  <a:lnTo>
                    <a:pt x="19550" y="8700"/>
                  </a:lnTo>
                  <a:lnTo>
                    <a:pt x="19550" y="12400"/>
                  </a:lnTo>
                  <a:lnTo>
                    <a:pt x="6443" y="12400"/>
                  </a:lnTo>
                  <a:lnTo>
                    <a:pt x="6443" y="21600"/>
                  </a:lnTo>
                  <a:lnTo>
                    <a:pt x="0" y="21600"/>
                  </a:lnTo>
                  <a:close/>
                </a:path>
              </a:pathLst>
            </a:custGeom>
            <a:solidFill>
              <a:srgbClr val="FFFFFF"/>
            </a:solidFill>
            <a:ln w="12700" cap="flat">
              <a:noFill/>
              <a:miter lim="400000"/>
            </a:ln>
            <a:effectLst/>
          </p:spPr>
          <p:txBody>
            <a:bodyPr wrap="square" lIns="34289" tIns="34289" rIns="34289" bIns="34289" numCol="1" anchor="t">
              <a:noAutofit/>
            </a:bodyPr>
            <a:lstStyle/>
            <a:p>
              <a:pPr defTabSz="685800">
                <a:defRPr>
                  <a:latin typeface="Open Sans"/>
                  <a:ea typeface="Open Sans"/>
                  <a:cs typeface="Open Sans"/>
                  <a:sym typeface="Open Sans"/>
                </a:defRPr>
              </a:pPr>
              <a:endParaRPr/>
            </a:p>
          </p:txBody>
        </p:sp>
        <p:sp>
          <p:nvSpPr>
            <p:cNvPr id="271" name="Shape 271"/>
            <p:cNvSpPr/>
            <p:nvPr/>
          </p:nvSpPr>
          <p:spPr>
            <a:xfrm>
              <a:off x="243974" y="-1"/>
              <a:ext cx="69797" cy="87908"/>
            </a:xfrm>
            <a:custGeom>
              <a:avLst/>
              <a:gdLst/>
              <a:ahLst/>
              <a:cxnLst>
                <a:cxn ang="0">
                  <a:pos x="wd2" y="hd2"/>
                </a:cxn>
                <a:cxn ang="5400000">
                  <a:pos x="wd2" y="hd2"/>
                </a:cxn>
                <a:cxn ang="10800000">
                  <a:pos x="wd2" y="hd2"/>
                </a:cxn>
                <a:cxn ang="16200000">
                  <a:pos x="wd2" y="hd2"/>
                </a:cxn>
              </a:cxnLst>
              <a:rect l="0" t="0" r="r" b="b"/>
              <a:pathLst>
                <a:path w="21600" h="21600" extrusionOk="0">
                  <a:moveTo>
                    <a:pt x="8061" y="21600"/>
                  </a:moveTo>
                  <a:lnTo>
                    <a:pt x="8061" y="3650"/>
                  </a:lnTo>
                  <a:lnTo>
                    <a:pt x="0" y="3650"/>
                  </a:lnTo>
                  <a:lnTo>
                    <a:pt x="0" y="0"/>
                  </a:lnTo>
                  <a:lnTo>
                    <a:pt x="21600" y="0"/>
                  </a:lnTo>
                  <a:lnTo>
                    <a:pt x="21600" y="3650"/>
                  </a:lnTo>
                  <a:lnTo>
                    <a:pt x="13539" y="3650"/>
                  </a:lnTo>
                  <a:lnTo>
                    <a:pt x="13539" y="21600"/>
                  </a:lnTo>
                  <a:lnTo>
                    <a:pt x="8061" y="21600"/>
                  </a:lnTo>
                  <a:close/>
                </a:path>
              </a:pathLst>
            </a:custGeom>
            <a:solidFill>
              <a:srgbClr val="FFFFFF"/>
            </a:solidFill>
            <a:ln w="12700" cap="flat">
              <a:noFill/>
              <a:miter lim="400000"/>
            </a:ln>
            <a:effectLst/>
          </p:spPr>
          <p:txBody>
            <a:bodyPr wrap="square" lIns="34289" tIns="34289" rIns="34289" bIns="34289" numCol="1" anchor="t">
              <a:noAutofit/>
            </a:bodyPr>
            <a:lstStyle/>
            <a:p>
              <a:pPr defTabSz="685800">
                <a:defRPr>
                  <a:latin typeface="Open Sans"/>
                  <a:ea typeface="Open Sans"/>
                  <a:cs typeface="Open Sans"/>
                  <a:sym typeface="Open Sans"/>
                </a:defRPr>
              </a:pPr>
              <a:endParaRPr/>
            </a:p>
          </p:txBody>
        </p:sp>
      </p:grpSp>
      <p:pic>
        <p:nvPicPr>
          <p:cNvPr id="273" name="image17.png"/>
          <p:cNvPicPr>
            <a:picLocks noChangeAspect="1"/>
          </p:cNvPicPr>
          <p:nvPr/>
        </p:nvPicPr>
        <p:blipFill>
          <a:blip r:embed="rId3">
            <a:extLst/>
          </a:blip>
          <a:stretch>
            <a:fillRect/>
          </a:stretch>
        </p:blipFill>
        <p:spPr>
          <a:xfrm>
            <a:off x="1507685" y="3910059"/>
            <a:ext cx="714377" cy="380690"/>
          </a:xfrm>
          <a:prstGeom prst="rect">
            <a:avLst/>
          </a:prstGeom>
          <a:ln w="12700">
            <a:miter lim="400000"/>
          </a:ln>
        </p:spPr>
      </p:pic>
      <p:sp>
        <p:nvSpPr>
          <p:cNvPr id="274" name="Shape 274"/>
          <p:cNvSpPr>
            <a:spLocks noGrp="1"/>
          </p:cNvSpPr>
          <p:nvPr>
            <p:ph type="sldNum" sz="quarter" idx="2"/>
          </p:nvPr>
        </p:nvSpPr>
        <p:spPr>
          <a:xfrm>
            <a:off x="5807107" y="4095195"/>
            <a:ext cx="250795" cy="246379"/>
          </a:xfrm>
          <a:prstGeom prst="rect">
            <a:avLst/>
          </a:prstGeom>
        </p:spPr>
        <p:txBody>
          <a:bodyPr/>
          <a:lstStyle>
            <a:lvl1pPr defTabSz="685800">
              <a:defRPr sz="1200">
                <a:latin typeface="Open Sans"/>
                <a:ea typeface="Open Sans"/>
                <a:cs typeface="Open Sans"/>
                <a:sym typeface="Open Sans"/>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Brief">
    <p:spTree>
      <p:nvGrpSpPr>
        <p:cNvPr id="1" name=""/>
        <p:cNvGrpSpPr/>
        <p:nvPr/>
      </p:nvGrpSpPr>
      <p:grpSpPr>
        <a:xfrm>
          <a:off x="0" y="0"/>
          <a:ext cx="0" cy="0"/>
          <a:chOff x="0" y="0"/>
          <a:chExt cx="0" cy="0"/>
        </a:xfrm>
      </p:grpSpPr>
      <p:sp>
        <p:nvSpPr>
          <p:cNvPr id="42" name="Shape 42"/>
          <p:cNvSpPr/>
          <p:nvPr/>
        </p:nvSpPr>
        <p:spPr>
          <a:xfrm>
            <a:off x="1143000" y="0"/>
            <a:ext cx="160736" cy="5143500"/>
          </a:xfrm>
          <a:prstGeom prst="rect">
            <a:avLst/>
          </a:prstGeom>
          <a:solidFill>
            <a:schemeClr val="accent4"/>
          </a:solidFill>
          <a:ln w="12700">
            <a:miter lim="400000"/>
          </a:ln>
        </p:spPr>
        <p:txBody>
          <a:bodyPr lIns="34289" tIns="34289" rIns="34289" bIns="34289" anchor="ctr"/>
          <a:lstStyle/>
          <a:p>
            <a:pPr algn="ctr">
              <a:defRPr>
                <a:solidFill>
                  <a:srgbClr val="FFFFFF"/>
                </a:solidFill>
                <a:latin typeface="Myriad Pro"/>
                <a:ea typeface="Myriad Pro"/>
                <a:cs typeface="Myriad Pro"/>
                <a:sym typeface="Myriad Pro"/>
              </a:defRPr>
            </a:pPr>
            <a:endParaRPr/>
          </a:p>
        </p:txBody>
      </p:sp>
      <p:pic>
        <p:nvPicPr>
          <p:cNvPr id="43" name="image5.png" descr="F:\prezentacjav3\szblonu\kwadraty.png"/>
          <p:cNvPicPr>
            <a:picLocks noChangeAspect="1"/>
          </p:cNvPicPr>
          <p:nvPr/>
        </p:nvPicPr>
        <p:blipFill>
          <a:blip r:embed="rId2">
            <a:extLst/>
          </a:blip>
          <a:stretch>
            <a:fillRect/>
          </a:stretch>
        </p:blipFill>
        <p:spPr>
          <a:xfrm>
            <a:off x="6875860" y="214310"/>
            <a:ext cx="750096" cy="821535"/>
          </a:xfrm>
          <a:prstGeom prst="rect">
            <a:avLst/>
          </a:prstGeom>
          <a:ln w="12700">
            <a:miter lim="400000"/>
          </a:ln>
        </p:spPr>
      </p:pic>
      <p:pic>
        <p:nvPicPr>
          <p:cNvPr id="44" name="image1.jpeg" descr="prezentacja 1.jpg"/>
          <p:cNvPicPr>
            <a:picLocks noChangeAspect="1"/>
          </p:cNvPicPr>
          <p:nvPr/>
        </p:nvPicPr>
        <p:blipFill>
          <a:blip r:embed="rId3">
            <a:extLst/>
          </a:blip>
          <a:stretch>
            <a:fillRect/>
          </a:stretch>
        </p:blipFill>
        <p:spPr>
          <a:xfrm>
            <a:off x="1303733" y="0"/>
            <a:ext cx="6697268" cy="5143500"/>
          </a:xfrm>
          <a:prstGeom prst="rect">
            <a:avLst/>
          </a:prstGeom>
          <a:ln w="12700">
            <a:miter lim="400000"/>
          </a:ln>
        </p:spPr>
      </p:pic>
      <p:sp>
        <p:nvSpPr>
          <p:cNvPr id="45" name="Shape 45"/>
          <p:cNvSpPr/>
          <p:nvPr/>
        </p:nvSpPr>
        <p:spPr>
          <a:xfrm flipH="1">
            <a:off x="7686674" y="1820466"/>
            <a:ext cx="184550" cy="1440659"/>
          </a:xfrm>
          <a:prstGeom prst="rect">
            <a:avLst/>
          </a:prstGeom>
          <a:solidFill>
            <a:schemeClr val="accent4"/>
          </a:solidFill>
          <a:ln w="12700">
            <a:miter lim="400000"/>
          </a:ln>
        </p:spPr>
        <p:txBody>
          <a:bodyPr lIns="34289" tIns="34289" rIns="34289" bIns="34289" anchor="ctr"/>
          <a:lstStyle/>
          <a:p>
            <a:pPr algn="ctr">
              <a:defRPr>
                <a:solidFill>
                  <a:srgbClr val="FFFFFF"/>
                </a:solidFill>
                <a:latin typeface="Arial"/>
                <a:ea typeface="Arial"/>
                <a:cs typeface="Arial"/>
                <a:sym typeface="Arial"/>
              </a:defRPr>
            </a:pPr>
            <a:endParaRPr/>
          </a:p>
        </p:txBody>
      </p:sp>
      <p:pic>
        <p:nvPicPr>
          <p:cNvPr id="46" name="image3.png" descr="3 Quadrants.png"/>
          <p:cNvPicPr>
            <a:picLocks noChangeAspect="1"/>
          </p:cNvPicPr>
          <p:nvPr/>
        </p:nvPicPr>
        <p:blipFill>
          <a:blip r:embed="rId4">
            <a:extLst/>
          </a:blip>
          <a:stretch>
            <a:fillRect/>
          </a:stretch>
        </p:blipFill>
        <p:spPr>
          <a:xfrm>
            <a:off x="6879431" y="259556"/>
            <a:ext cx="819153" cy="1054896"/>
          </a:xfrm>
          <a:prstGeom prst="rect">
            <a:avLst/>
          </a:prstGeom>
          <a:ln w="12700">
            <a:miter lim="400000"/>
          </a:ln>
        </p:spPr>
      </p:pic>
      <p:sp>
        <p:nvSpPr>
          <p:cNvPr id="47" name="Shape 47"/>
          <p:cNvSpPr>
            <a:spLocks noGrp="1"/>
          </p:cNvSpPr>
          <p:nvPr>
            <p:ph type="body" sz="half" idx="1"/>
          </p:nvPr>
        </p:nvSpPr>
        <p:spPr>
          <a:xfrm>
            <a:off x="1513114" y="1226042"/>
            <a:ext cx="6152130" cy="2035083"/>
          </a:xfrm>
          <a:prstGeom prst="rect">
            <a:avLst/>
          </a:prstGeom>
        </p:spPr>
        <p:txBody>
          <a:bodyPr anchor="b"/>
          <a:lstStyle>
            <a:lvl1pPr marL="0" indent="0" algn="r">
              <a:buClrTx/>
              <a:buSzTx/>
              <a:buFontTx/>
              <a:buNone/>
              <a:defRPr b="1">
                <a:solidFill>
                  <a:srgbClr val="FFFFFF"/>
                </a:solidFill>
              </a:defRPr>
            </a:lvl1pPr>
            <a:lvl2pPr marL="0" indent="0" algn="r">
              <a:buClrTx/>
              <a:buSzTx/>
              <a:buFontTx/>
              <a:buNone/>
              <a:defRPr b="1">
                <a:solidFill>
                  <a:srgbClr val="FFFFFF"/>
                </a:solidFill>
              </a:defRPr>
            </a:lvl2pPr>
            <a:lvl3pPr marL="0" indent="0" algn="r">
              <a:buClrTx/>
              <a:buSzTx/>
              <a:buFontTx/>
              <a:buNone/>
              <a:defRPr b="1">
                <a:solidFill>
                  <a:srgbClr val="FFFFFF"/>
                </a:solidFill>
              </a:defRPr>
            </a:lvl3pPr>
            <a:lvl4pPr marL="0" indent="0" algn="r">
              <a:buClrTx/>
              <a:buSzTx/>
              <a:buFontTx/>
              <a:buNone/>
              <a:defRPr b="1">
                <a:solidFill>
                  <a:srgbClr val="FFFFFF"/>
                </a:solidFill>
              </a:defRPr>
            </a:lvl4pPr>
            <a:lvl5pPr marL="0" indent="0" algn="r">
              <a:buClrTx/>
              <a:buSzTx/>
              <a:buFontTx/>
              <a:buNone/>
              <a:defRPr b="1">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48" name="Shape 4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55" name="Shape 55"/>
          <p:cNvSpPr>
            <a:spLocks noGrp="1"/>
          </p:cNvSpPr>
          <p:nvPr>
            <p:ph type="title"/>
          </p:nvPr>
        </p:nvSpPr>
        <p:spPr>
          <a:prstGeom prst="rect">
            <a:avLst/>
          </a:prstGeom>
        </p:spPr>
        <p:txBody>
          <a:bodyPr/>
          <a:lstStyle/>
          <a:p>
            <a:r>
              <a:t>Title Text</a:t>
            </a:r>
          </a:p>
        </p:txBody>
      </p:sp>
      <p:sp>
        <p:nvSpPr>
          <p:cNvPr id="56" name="Shape 56"/>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7" name="Shape 5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Standard Text">
    <p:spTree>
      <p:nvGrpSpPr>
        <p:cNvPr id="1" name=""/>
        <p:cNvGrpSpPr/>
        <p:nvPr/>
      </p:nvGrpSpPr>
      <p:grpSpPr>
        <a:xfrm>
          <a:off x="0" y="0"/>
          <a:ext cx="0" cy="0"/>
          <a:chOff x="0" y="0"/>
          <a:chExt cx="0" cy="0"/>
        </a:xfrm>
      </p:grpSpPr>
      <p:sp>
        <p:nvSpPr>
          <p:cNvPr id="64" name="Shape 64"/>
          <p:cNvSpPr>
            <a:spLocks noGrp="1"/>
          </p:cNvSpPr>
          <p:nvPr>
            <p:ph type="body" idx="1"/>
          </p:nvPr>
        </p:nvSpPr>
        <p:spPr>
          <a:xfrm>
            <a:off x="1354932" y="869154"/>
            <a:ext cx="6172202" cy="3657495"/>
          </a:xfrm>
          <a:prstGeom prst="rect">
            <a:avLst/>
          </a:prstGeo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65" name="Shape 65"/>
          <p:cNvSpPr>
            <a:spLocks noGrp="1"/>
          </p:cNvSpPr>
          <p:nvPr>
            <p:ph type="title"/>
          </p:nvPr>
        </p:nvSpPr>
        <p:spPr>
          <a:prstGeom prst="rect">
            <a:avLst/>
          </a:prstGeom>
        </p:spPr>
        <p:txBody>
          <a:bodyPr/>
          <a:lstStyle/>
          <a:p>
            <a:r>
              <a:t>Title Text</a:t>
            </a:r>
          </a:p>
        </p:txBody>
      </p:sp>
      <p:sp>
        <p:nvSpPr>
          <p:cNvPr id="66" name="Shape 6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ntent Table">
    <p:spTree>
      <p:nvGrpSpPr>
        <p:cNvPr id="1" name=""/>
        <p:cNvGrpSpPr/>
        <p:nvPr/>
      </p:nvGrpSpPr>
      <p:grpSpPr>
        <a:xfrm>
          <a:off x="0" y="0"/>
          <a:ext cx="0" cy="0"/>
          <a:chOff x="0" y="0"/>
          <a:chExt cx="0" cy="0"/>
        </a:xfrm>
      </p:grpSpPr>
      <p:sp>
        <p:nvSpPr>
          <p:cNvPr id="73" name="Shape 73"/>
          <p:cNvSpPr/>
          <p:nvPr/>
        </p:nvSpPr>
        <p:spPr>
          <a:xfrm flipH="1">
            <a:off x="1524000" y="1044178"/>
            <a:ext cx="133350" cy="594124"/>
          </a:xfrm>
          <a:prstGeom prst="rect">
            <a:avLst/>
          </a:prstGeom>
          <a:solidFill>
            <a:schemeClr val="accent1"/>
          </a:solidFill>
          <a:ln w="12700">
            <a:miter lim="400000"/>
          </a:ln>
        </p:spPr>
        <p:txBody>
          <a:bodyPr lIns="34289" tIns="34289" rIns="34289" bIns="34289" anchor="ctr"/>
          <a:lstStyle/>
          <a:p>
            <a:pPr>
              <a:defRPr>
                <a:solidFill>
                  <a:srgbClr val="595959"/>
                </a:solidFill>
                <a:latin typeface="Myriad Pro"/>
                <a:ea typeface="Myriad Pro"/>
                <a:cs typeface="Myriad Pro"/>
                <a:sym typeface="Myriad Pro"/>
              </a:defRPr>
            </a:pPr>
            <a:endParaRPr/>
          </a:p>
        </p:txBody>
      </p:sp>
      <p:sp>
        <p:nvSpPr>
          <p:cNvPr id="74" name="Shape 74"/>
          <p:cNvSpPr/>
          <p:nvPr/>
        </p:nvSpPr>
        <p:spPr>
          <a:xfrm flipH="1">
            <a:off x="1521617" y="1693067"/>
            <a:ext cx="138115" cy="598888"/>
          </a:xfrm>
          <a:prstGeom prst="rect">
            <a:avLst/>
          </a:prstGeom>
          <a:solidFill>
            <a:schemeClr val="accent1"/>
          </a:solidFill>
          <a:ln w="12700">
            <a:miter lim="400000"/>
          </a:ln>
        </p:spPr>
        <p:txBody>
          <a:bodyPr lIns="34289" tIns="34289" rIns="34289" bIns="34289" anchor="ctr"/>
          <a:lstStyle/>
          <a:p>
            <a:pPr>
              <a:defRPr>
                <a:solidFill>
                  <a:srgbClr val="595959"/>
                </a:solidFill>
                <a:latin typeface="Myriad Pro"/>
                <a:ea typeface="Myriad Pro"/>
                <a:cs typeface="Myriad Pro"/>
                <a:sym typeface="Myriad Pro"/>
              </a:defRPr>
            </a:pPr>
            <a:endParaRPr/>
          </a:p>
        </p:txBody>
      </p:sp>
      <p:sp>
        <p:nvSpPr>
          <p:cNvPr id="75" name="Shape 75"/>
          <p:cNvSpPr/>
          <p:nvPr/>
        </p:nvSpPr>
        <p:spPr>
          <a:xfrm flipH="1">
            <a:off x="1519237" y="2340767"/>
            <a:ext cx="138115" cy="592934"/>
          </a:xfrm>
          <a:prstGeom prst="rect">
            <a:avLst/>
          </a:prstGeom>
          <a:solidFill>
            <a:schemeClr val="accent1"/>
          </a:solidFill>
          <a:ln w="12700">
            <a:miter lim="400000"/>
          </a:ln>
        </p:spPr>
        <p:txBody>
          <a:bodyPr lIns="34289" tIns="34289" rIns="34289" bIns="34289" anchor="ctr"/>
          <a:lstStyle/>
          <a:p>
            <a:pPr>
              <a:defRPr>
                <a:solidFill>
                  <a:srgbClr val="595959"/>
                </a:solidFill>
                <a:latin typeface="Myriad Pro"/>
                <a:ea typeface="Myriad Pro"/>
                <a:cs typeface="Myriad Pro"/>
                <a:sym typeface="Myriad Pro"/>
              </a:defRPr>
            </a:pPr>
            <a:endParaRPr/>
          </a:p>
        </p:txBody>
      </p:sp>
      <p:sp>
        <p:nvSpPr>
          <p:cNvPr id="76" name="Shape 76"/>
          <p:cNvSpPr/>
          <p:nvPr/>
        </p:nvSpPr>
        <p:spPr>
          <a:xfrm flipH="1">
            <a:off x="1519237" y="2989658"/>
            <a:ext cx="138115" cy="589362"/>
          </a:xfrm>
          <a:prstGeom prst="rect">
            <a:avLst/>
          </a:prstGeom>
          <a:solidFill>
            <a:schemeClr val="accent1"/>
          </a:solidFill>
          <a:ln w="12700">
            <a:miter lim="400000"/>
          </a:ln>
        </p:spPr>
        <p:txBody>
          <a:bodyPr lIns="34289" tIns="34289" rIns="34289" bIns="34289" anchor="ctr"/>
          <a:lstStyle/>
          <a:p>
            <a:pPr>
              <a:defRPr>
                <a:solidFill>
                  <a:srgbClr val="595959"/>
                </a:solidFill>
                <a:latin typeface="Myriad Pro"/>
                <a:ea typeface="Myriad Pro"/>
                <a:cs typeface="Myriad Pro"/>
                <a:sym typeface="Myriad Pro"/>
              </a:defRPr>
            </a:pPr>
            <a:endParaRPr/>
          </a:p>
        </p:txBody>
      </p:sp>
      <p:sp>
        <p:nvSpPr>
          <p:cNvPr id="77" name="Shape 77"/>
          <p:cNvSpPr/>
          <p:nvPr/>
        </p:nvSpPr>
        <p:spPr>
          <a:xfrm flipH="1">
            <a:off x="1524000" y="3631405"/>
            <a:ext cx="133350" cy="600078"/>
          </a:xfrm>
          <a:prstGeom prst="rect">
            <a:avLst/>
          </a:prstGeom>
          <a:solidFill>
            <a:schemeClr val="accent1"/>
          </a:solidFill>
          <a:ln w="12700">
            <a:miter lim="400000"/>
          </a:ln>
        </p:spPr>
        <p:txBody>
          <a:bodyPr lIns="34289" tIns="34289" rIns="34289" bIns="34289" anchor="ctr"/>
          <a:lstStyle/>
          <a:p>
            <a:pPr>
              <a:defRPr>
                <a:solidFill>
                  <a:srgbClr val="595959"/>
                </a:solidFill>
                <a:latin typeface="Myriad Pro"/>
                <a:ea typeface="Myriad Pro"/>
                <a:cs typeface="Myriad Pro"/>
                <a:sym typeface="Myriad Pro"/>
              </a:defRPr>
            </a:pPr>
            <a:endParaRPr/>
          </a:p>
        </p:txBody>
      </p:sp>
      <p:sp>
        <p:nvSpPr>
          <p:cNvPr id="78" name="Shape 78"/>
          <p:cNvSpPr>
            <a:spLocks noGrp="1"/>
          </p:cNvSpPr>
          <p:nvPr>
            <p:ph type="body" sz="quarter" idx="1"/>
          </p:nvPr>
        </p:nvSpPr>
        <p:spPr>
          <a:xfrm>
            <a:off x="1695393" y="790364"/>
            <a:ext cx="2541704" cy="1102271"/>
          </a:xfrm>
          <a:prstGeom prst="rect">
            <a:avLst/>
          </a:prstGeom>
          <a:solidFill>
            <a:srgbClr val="CFE2F4">
              <a:alpha val="50000"/>
            </a:srgbClr>
          </a:solidFill>
        </p:spPr>
        <p:txBody>
          <a:bodyPr anchor="ctr"/>
          <a:lstStyle>
            <a:lvl1pPr marL="0" indent="0">
              <a:spcBef>
                <a:spcPts val="0"/>
              </a:spcBef>
              <a:buClrTx/>
              <a:buSzTx/>
              <a:buFontTx/>
              <a:buNone/>
              <a:defRPr sz="1200">
                <a:solidFill>
                  <a:srgbClr val="000000"/>
                </a:solidFill>
              </a:defRPr>
            </a:lvl1pPr>
            <a:lvl2pPr marL="459738" indent="-172402">
              <a:spcBef>
                <a:spcPts val="0"/>
              </a:spcBef>
              <a:buClrTx/>
              <a:buFontTx/>
              <a:defRPr sz="1200">
                <a:solidFill>
                  <a:srgbClr val="000000"/>
                </a:solidFill>
              </a:defRPr>
            </a:lvl2pPr>
            <a:lvl3pPr marL="748663" indent="-172401">
              <a:spcBef>
                <a:spcPts val="0"/>
              </a:spcBef>
              <a:buClrTx/>
              <a:buFontTx/>
              <a:defRPr sz="1200">
                <a:solidFill>
                  <a:srgbClr val="000000"/>
                </a:solidFill>
              </a:defRPr>
            </a:lvl3pPr>
            <a:lvl4pPr marL="1036001" indent="-172401">
              <a:spcBef>
                <a:spcPts val="0"/>
              </a:spcBef>
              <a:buClrTx/>
              <a:buFontTx/>
              <a:defRPr sz="1200">
                <a:solidFill>
                  <a:srgbClr val="000000"/>
                </a:solidFill>
              </a:defRPr>
            </a:lvl4pPr>
            <a:lvl5pPr marL="1429385" indent="-137160">
              <a:spcBef>
                <a:spcPts val="0"/>
              </a:spcBef>
              <a:buClrTx/>
              <a:buFontTx/>
              <a:defRPr sz="12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79" name="Shape 79"/>
          <p:cNvSpPr>
            <a:spLocks noGrp="1"/>
          </p:cNvSpPr>
          <p:nvPr>
            <p:ph type="title"/>
          </p:nvPr>
        </p:nvSpPr>
        <p:spPr>
          <a:xfrm>
            <a:off x="1354929" y="56167"/>
            <a:ext cx="6172205" cy="734200"/>
          </a:xfrm>
          <a:prstGeom prst="rect">
            <a:avLst/>
          </a:prstGeom>
        </p:spPr>
        <p:txBody>
          <a:bodyPr/>
          <a:lstStyle/>
          <a:p>
            <a:r>
              <a:t>Title Text</a:t>
            </a:r>
          </a:p>
        </p:txBody>
      </p:sp>
      <p:sp>
        <p:nvSpPr>
          <p:cNvPr id="80" name="Shape 8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ext in columns">
    <p:spTree>
      <p:nvGrpSpPr>
        <p:cNvPr id="1" name=""/>
        <p:cNvGrpSpPr/>
        <p:nvPr/>
      </p:nvGrpSpPr>
      <p:grpSpPr>
        <a:xfrm>
          <a:off x="0" y="0"/>
          <a:ext cx="0" cy="0"/>
          <a:chOff x="0" y="0"/>
          <a:chExt cx="0" cy="0"/>
        </a:xfrm>
      </p:grpSpPr>
      <p:sp>
        <p:nvSpPr>
          <p:cNvPr id="87" name="Shape 87"/>
          <p:cNvSpPr/>
          <p:nvPr/>
        </p:nvSpPr>
        <p:spPr>
          <a:xfrm>
            <a:off x="1143000" y="107156"/>
            <a:ext cx="160736" cy="4500563"/>
          </a:xfrm>
          <a:prstGeom prst="rect">
            <a:avLst/>
          </a:prstGeom>
          <a:solidFill>
            <a:srgbClr val="004280"/>
          </a:solidFill>
          <a:ln w="12700">
            <a:miter lim="400000"/>
          </a:ln>
        </p:spPr>
        <p:txBody>
          <a:bodyPr lIns="34289" tIns="34289" rIns="34289" bIns="34289" anchor="ctr"/>
          <a:lstStyle/>
          <a:p>
            <a:pPr algn="ctr">
              <a:defRPr>
                <a:solidFill>
                  <a:srgbClr val="FFFFFF"/>
                </a:solidFill>
                <a:latin typeface="Myriad Pro"/>
                <a:ea typeface="Myriad Pro"/>
                <a:cs typeface="Myriad Pro"/>
                <a:sym typeface="Myriad Pro"/>
              </a:defRPr>
            </a:pPr>
            <a:endParaRPr/>
          </a:p>
        </p:txBody>
      </p:sp>
      <p:sp>
        <p:nvSpPr>
          <p:cNvPr id="88" name="Shape 88"/>
          <p:cNvSpPr>
            <a:spLocks noGrp="1"/>
          </p:cNvSpPr>
          <p:nvPr>
            <p:ph type="body" sz="quarter" idx="1"/>
          </p:nvPr>
        </p:nvSpPr>
        <p:spPr>
          <a:xfrm>
            <a:off x="1496622" y="781252"/>
            <a:ext cx="2046678" cy="906517"/>
          </a:xfrm>
          <a:prstGeom prst="rect">
            <a:avLst/>
          </a:prstGeom>
          <a:solidFill>
            <a:srgbClr val="1F497D"/>
          </a:solidFill>
        </p:spPr>
        <p:txBody>
          <a:bodyPr anchor="ctr"/>
          <a:lstStyle>
            <a:lvl1pPr marL="0" indent="0" algn="ctr">
              <a:spcBef>
                <a:spcPts val="0"/>
              </a:spcBef>
              <a:buClrTx/>
              <a:buSzTx/>
              <a:buFontTx/>
              <a:buNone/>
              <a:defRPr sz="1200" b="1">
                <a:solidFill>
                  <a:srgbClr val="FFFFFF"/>
                </a:solidFill>
              </a:defRPr>
            </a:lvl1pPr>
            <a:lvl2pPr marL="574675" indent="-287338" algn="ctr">
              <a:spcBef>
                <a:spcPts val="0"/>
              </a:spcBef>
              <a:buClrTx/>
              <a:buFontTx/>
              <a:defRPr sz="1200" b="1">
                <a:solidFill>
                  <a:srgbClr val="FFFFFF"/>
                </a:solidFill>
              </a:defRPr>
            </a:lvl2pPr>
            <a:lvl3pPr algn="ctr">
              <a:spcBef>
                <a:spcPts val="0"/>
              </a:spcBef>
              <a:buClrTx/>
              <a:buFontTx/>
              <a:defRPr sz="1200" b="1">
                <a:solidFill>
                  <a:srgbClr val="FFFFFF"/>
                </a:solidFill>
              </a:defRPr>
            </a:lvl3pPr>
            <a:lvl4pPr marL="1150937" indent="-287337" algn="ctr">
              <a:spcBef>
                <a:spcPts val="0"/>
              </a:spcBef>
              <a:buClrTx/>
              <a:buFontTx/>
              <a:defRPr sz="1200" b="1">
                <a:solidFill>
                  <a:srgbClr val="FFFFFF"/>
                </a:solidFill>
              </a:defRPr>
            </a:lvl4pPr>
            <a:lvl5pPr marL="1520825" indent="-228600" algn="ctr">
              <a:spcBef>
                <a:spcPts val="0"/>
              </a:spcBef>
              <a:buClrTx/>
              <a:buFontTx/>
              <a:defRPr sz="1200" b="1">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89" name="Shape 89"/>
          <p:cNvSpPr>
            <a:spLocks noGrp="1"/>
          </p:cNvSpPr>
          <p:nvPr>
            <p:ph type="title"/>
          </p:nvPr>
        </p:nvSpPr>
        <p:spPr>
          <a:xfrm>
            <a:off x="1354929" y="65282"/>
            <a:ext cx="6172205" cy="715971"/>
          </a:xfrm>
          <a:prstGeom prst="rect">
            <a:avLst/>
          </a:prstGeom>
        </p:spPr>
        <p:txBody>
          <a:bodyPr/>
          <a:lstStyle>
            <a:lvl1pPr>
              <a:defRPr sz="1800"/>
            </a:lvl1pPr>
          </a:lstStyle>
          <a:p>
            <a:r>
              <a:t>Title Text</a:t>
            </a:r>
          </a:p>
        </p:txBody>
      </p:sp>
      <p:sp>
        <p:nvSpPr>
          <p:cNvPr id="90" name="Shape 9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Image and text">
    <p:spTree>
      <p:nvGrpSpPr>
        <p:cNvPr id="1" name=""/>
        <p:cNvGrpSpPr/>
        <p:nvPr/>
      </p:nvGrpSpPr>
      <p:grpSpPr>
        <a:xfrm>
          <a:off x="0" y="0"/>
          <a:ext cx="0" cy="0"/>
          <a:chOff x="0" y="0"/>
          <a:chExt cx="0" cy="0"/>
        </a:xfrm>
      </p:grpSpPr>
      <p:sp>
        <p:nvSpPr>
          <p:cNvPr id="97" name="Shape 97"/>
          <p:cNvSpPr>
            <a:spLocks noGrp="1"/>
          </p:cNvSpPr>
          <p:nvPr>
            <p:ph type="body" sz="half" idx="1"/>
          </p:nvPr>
        </p:nvSpPr>
        <p:spPr>
          <a:xfrm>
            <a:off x="5022055" y="785809"/>
            <a:ext cx="2857503" cy="4357692"/>
          </a:xfrm>
          <a:prstGeom prst="rect">
            <a:avLst/>
          </a:prstGeo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98" name="Shape 98"/>
          <p:cNvSpPr>
            <a:spLocks noGrp="1"/>
          </p:cNvSpPr>
          <p:nvPr>
            <p:ph type="title"/>
          </p:nvPr>
        </p:nvSpPr>
        <p:spPr>
          <a:xfrm>
            <a:off x="1354929" y="60722"/>
            <a:ext cx="6172205" cy="725090"/>
          </a:xfrm>
          <a:prstGeom prst="rect">
            <a:avLst/>
          </a:prstGeom>
        </p:spPr>
        <p:txBody>
          <a:bodyPr/>
          <a:lstStyle/>
          <a:p>
            <a:r>
              <a:t>Title Text</a:t>
            </a:r>
          </a:p>
        </p:txBody>
      </p:sp>
      <p:sp>
        <p:nvSpPr>
          <p:cNvPr id="99" name="Shape 9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Graph and text">
    <p:spTree>
      <p:nvGrpSpPr>
        <p:cNvPr id="1" name=""/>
        <p:cNvGrpSpPr/>
        <p:nvPr/>
      </p:nvGrpSpPr>
      <p:grpSpPr>
        <a:xfrm>
          <a:off x="0" y="0"/>
          <a:ext cx="0" cy="0"/>
          <a:chOff x="0" y="0"/>
          <a:chExt cx="0" cy="0"/>
        </a:xfrm>
      </p:grpSpPr>
      <p:sp>
        <p:nvSpPr>
          <p:cNvPr id="106" name="Shape 106"/>
          <p:cNvSpPr>
            <a:spLocks noGrp="1"/>
          </p:cNvSpPr>
          <p:nvPr>
            <p:ph type="body" sz="half" idx="1"/>
          </p:nvPr>
        </p:nvSpPr>
        <p:spPr>
          <a:xfrm>
            <a:off x="1364454" y="785812"/>
            <a:ext cx="3257555" cy="4357688"/>
          </a:xfrm>
          <a:prstGeom prst="rect">
            <a:avLst/>
          </a:prstGeo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07" name="Shape 107"/>
          <p:cNvSpPr>
            <a:spLocks noGrp="1"/>
          </p:cNvSpPr>
          <p:nvPr>
            <p:ph type="title"/>
          </p:nvPr>
        </p:nvSpPr>
        <p:spPr>
          <a:xfrm>
            <a:off x="1354929" y="60722"/>
            <a:ext cx="6172205" cy="725092"/>
          </a:xfrm>
          <a:prstGeom prst="rect">
            <a:avLst/>
          </a:prstGeom>
        </p:spPr>
        <p:txBody>
          <a:bodyPr/>
          <a:lstStyle/>
          <a:p>
            <a:r>
              <a:t>Title Text</a:t>
            </a:r>
          </a:p>
        </p:txBody>
      </p:sp>
      <p:sp>
        <p:nvSpPr>
          <p:cNvPr id="108" name="Shape 10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1143000" y="0"/>
            <a:ext cx="160736" cy="5143500"/>
          </a:xfrm>
          <a:prstGeom prst="rect">
            <a:avLst/>
          </a:prstGeom>
          <a:solidFill>
            <a:srgbClr val="1F497D"/>
          </a:solidFill>
          <a:ln w="12700">
            <a:miter lim="400000"/>
          </a:ln>
        </p:spPr>
        <p:txBody>
          <a:bodyPr lIns="34289" tIns="34289" rIns="34289" bIns="34289" anchor="ctr"/>
          <a:lstStyle/>
          <a:p>
            <a:pPr algn="ctr">
              <a:defRPr>
                <a:solidFill>
                  <a:srgbClr val="FFFFFF"/>
                </a:solidFill>
                <a:latin typeface="Myriad Pro"/>
                <a:ea typeface="Myriad Pro"/>
                <a:cs typeface="Myriad Pro"/>
                <a:sym typeface="Myriad Pro"/>
              </a:defRPr>
            </a:pPr>
            <a:endParaRPr/>
          </a:p>
        </p:txBody>
      </p:sp>
      <p:sp>
        <p:nvSpPr>
          <p:cNvPr id="3" name="Shape 3"/>
          <p:cNvSpPr/>
          <p:nvPr/>
        </p:nvSpPr>
        <p:spPr>
          <a:xfrm>
            <a:off x="7760934" y="4970860"/>
            <a:ext cx="168629" cy="139701"/>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algn="r">
              <a:defRPr sz="800">
                <a:latin typeface="Myriad Pro"/>
                <a:ea typeface="Myriad Pro"/>
                <a:cs typeface="Myriad Pro"/>
                <a:sym typeface="Myriad Pro"/>
              </a:defRPr>
            </a:pPr>
            <a:r>
              <a:t>‹#›</a:t>
            </a:r>
            <a:r>
              <a:rPr sz="900"/>
              <a:t> </a:t>
            </a:r>
          </a:p>
        </p:txBody>
      </p:sp>
      <p:sp>
        <p:nvSpPr>
          <p:cNvPr id="4" name="Shape 4"/>
          <p:cNvSpPr/>
          <p:nvPr/>
        </p:nvSpPr>
        <p:spPr>
          <a:xfrm rot="16200000">
            <a:off x="707924" y="4575288"/>
            <a:ext cx="977094" cy="154571"/>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lvl1pPr>
              <a:defRPr sz="700">
                <a:solidFill>
                  <a:srgbClr val="FFFFFF"/>
                </a:solidFill>
                <a:latin typeface="Arial"/>
                <a:ea typeface="Arial"/>
                <a:cs typeface="Arial"/>
                <a:sym typeface="Arial"/>
              </a:defRPr>
            </a:lvl1pPr>
          </a:lstStyle>
          <a:p>
            <a:r>
              <a:t>© Luxoft Training 2013</a:t>
            </a:r>
          </a:p>
        </p:txBody>
      </p:sp>
      <p:sp>
        <p:nvSpPr>
          <p:cNvPr id="5" name="Shape 5"/>
          <p:cNvSpPr>
            <a:spLocks noGrp="1"/>
          </p:cNvSpPr>
          <p:nvPr>
            <p:ph type="title"/>
          </p:nvPr>
        </p:nvSpPr>
        <p:spPr>
          <a:xfrm>
            <a:off x="1354929" y="0"/>
            <a:ext cx="6172205" cy="846535"/>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nchor="ctr">
            <a:normAutofit/>
          </a:bodyPr>
          <a:lstStyle/>
          <a:p>
            <a:r>
              <a:t>Title Text</a:t>
            </a:r>
          </a:p>
        </p:txBody>
      </p:sp>
      <p:sp>
        <p:nvSpPr>
          <p:cNvPr id="6" name="Shape 6"/>
          <p:cNvSpPr>
            <a:spLocks noGrp="1"/>
          </p:cNvSpPr>
          <p:nvPr>
            <p:ph type="body" idx="1"/>
          </p:nvPr>
        </p:nvSpPr>
        <p:spPr>
          <a:xfrm>
            <a:off x="1354929" y="873648"/>
            <a:ext cx="6172205" cy="4269853"/>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normAutofit/>
          </a:bodyPr>
          <a:lstStyle/>
          <a:p>
            <a:r>
              <a:t>Body Level One</a:t>
            </a:r>
          </a:p>
          <a:p>
            <a:pPr lvl="1"/>
            <a:r>
              <a:t>Body Level Two</a:t>
            </a:r>
          </a:p>
          <a:p>
            <a:pPr lvl="2"/>
            <a:r>
              <a:t>Body Level Three</a:t>
            </a:r>
          </a:p>
          <a:p>
            <a:pPr lvl="3"/>
            <a:r>
              <a:t>Body Level Four</a:t>
            </a:r>
          </a:p>
          <a:p>
            <a:pPr lvl="4"/>
            <a:r>
              <a:t>Body Level Five</a:t>
            </a:r>
          </a:p>
        </p:txBody>
      </p:sp>
      <p:sp>
        <p:nvSpPr>
          <p:cNvPr id="7" name="Shape 7"/>
          <p:cNvSpPr>
            <a:spLocks noGrp="1"/>
          </p:cNvSpPr>
          <p:nvPr>
            <p:ph type="sldNum" sz="quarter" idx="2"/>
          </p:nvPr>
        </p:nvSpPr>
        <p:spPr>
          <a:xfrm>
            <a:off x="7449686" y="4663123"/>
            <a:ext cx="208415" cy="208279"/>
          </a:xfrm>
          <a:prstGeom prst="rect">
            <a:avLst/>
          </a:prstGeom>
          <a:ln w="12700">
            <a:miter lim="400000"/>
          </a:ln>
        </p:spPr>
        <p:txBody>
          <a:bodyPr wrap="none" lIns="34289" tIns="34289" rIns="34289" bIns="34289" anchor="ctr">
            <a:spAutoFit/>
          </a:bodyPr>
          <a:lstStyle>
            <a:lvl1pPr algn="r">
              <a:defRPr sz="900">
                <a:latin typeface="Myriad Pro"/>
                <a:ea typeface="Myriad Pro"/>
                <a:cs typeface="Myriad Pro"/>
                <a:sym typeface="Myriad Pro"/>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ransition spd="med"/>
  <p:txStyles>
    <p:titleStyle>
      <a:lvl1pPr marL="0" marR="0" indent="0" algn="l" defTabSz="685800" rtl="0" latinLnBrk="0">
        <a:lnSpc>
          <a:spcPct val="100000"/>
        </a:lnSpc>
        <a:spcBef>
          <a:spcPts val="0"/>
        </a:spcBef>
        <a:spcAft>
          <a:spcPts val="0"/>
        </a:spcAft>
        <a:buClrTx/>
        <a:buSzTx/>
        <a:buFontTx/>
        <a:buNone/>
        <a:tabLst/>
        <a:defRPr sz="2000" b="1" i="0" u="none" strike="noStrike" cap="none" spc="0" baseline="0">
          <a:ln>
            <a:noFill/>
          </a:ln>
          <a:solidFill>
            <a:srgbClr val="1F497D"/>
          </a:solidFill>
          <a:uFillTx/>
          <a:latin typeface="Arial"/>
          <a:ea typeface="Arial"/>
          <a:cs typeface="Arial"/>
          <a:sym typeface="Arial"/>
        </a:defRPr>
      </a:lvl1pPr>
      <a:lvl2pPr marL="0" marR="0" indent="0" algn="l" defTabSz="685800" rtl="0" latinLnBrk="0">
        <a:lnSpc>
          <a:spcPct val="100000"/>
        </a:lnSpc>
        <a:spcBef>
          <a:spcPts val="0"/>
        </a:spcBef>
        <a:spcAft>
          <a:spcPts val="0"/>
        </a:spcAft>
        <a:buClrTx/>
        <a:buSzTx/>
        <a:buFontTx/>
        <a:buNone/>
        <a:tabLst/>
        <a:defRPr sz="2000" b="1" i="0" u="none" strike="noStrike" cap="none" spc="0" baseline="0">
          <a:ln>
            <a:noFill/>
          </a:ln>
          <a:solidFill>
            <a:srgbClr val="1F497D"/>
          </a:solidFill>
          <a:uFillTx/>
          <a:latin typeface="Arial"/>
          <a:ea typeface="Arial"/>
          <a:cs typeface="Arial"/>
          <a:sym typeface="Arial"/>
        </a:defRPr>
      </a:lvl2pPr>
      <a:lvl3pPr marL="0" marR="0" indent="0" algn="l" defTabSz="685800" rtl="0" latinLnBrk="0">
        <a:lnSpc>
          <a:spcPct val="100000"/>
        </a:lnSpc>
        <a:spcBef>
          <a:spcPts val="0"/>
        </a:spcBef>
        <a:spcAft>
          <a:spcPts val="0"/>
        </a:spcAft>
        <a:buClrTx/>
        <a:buSzTx/>
        <a:buFontTx/>
        <a:buNone/>
        <a:tabLst/>
        <a:defRPr sz="2000" b="1" i="0" u="none" strike="noStrike" cap="none" spc="0" baseline="0">
          <a:ln>
            <a:noFill/>
          </a:ln>
          <a:solidFill>
            <a:srgbClr val="1F497D"/>
          </a:solidFill>
          <a:uFillTx/>
          <a:latin typeface="Arial"/>
          <a:ea typeface="Arial"/>
          <a:cs typeface="Arial"/>
          <a:sym typeface="Arial"/>
        </a:defRPr>
      </a:lvl3pPr>
      <a:lvl4pPr marL="0" marR="0" indent="0" algn="l" defTabSz="685800" rtl="0" latinLnBrk="0">
        <a:lnSpc>
          <a:spcPct val="100000"/>
        </a:lnSpc>
        <a:spcBef>
          <a:spcPts val="0"/>
        </a:spcBef>
        <a:spcAft>
          <a:spcPts val="0"/>
        </a:spcAft>
        <a:buClrTx/>
        <a:buSzTx/>
        <a:buFontTx/>
        <a:buNone/>
        <a:tabLst/>
        <a:defRPr sz="2000" b="1" i="0" u="none" strike="noStrike" cap="none" spc="0" baseline="0">
          <a:ln>
            <a:noFill/>
          </a:ln>
          <a:solidFill>
            <a:srgbClr val="1F497D"/>
          </a:solidFill>
          <a:uFillTx/>
          <a:latin typeface="Arial"/>
          <a:ea typeface="Arial"/>
          <a:cs typeface="Arial"/>
          <a:sym typeface="Arial"/>
        </a:defRPr>
      </a:lvl4pPr>
      <a:lvl5pPr marL="0" marR="0" indent="0" algn="l" defTabSz="685800" rtl="0" latinLnBrk="0">
        <a:lnSpc>
          <a:spcPct val="100000"/>
        </a:lnSpc>
        <a:spcBef>
          <a:spcPts val="0"/>
        </a:spcBef>
        <a:spcAft>
          <a:spcPts val="0"/>
        </a:spcAft>
        <a:buClrTx/>
        <a:buSzTx/>
        <a:buFontTx/>
        <a:buNone/>
        <a:tabLst/>
        <a:defRPr sz="2000" b="1" i="0" u="none" strike="noStrike" cap="none" spc="0" baseline="0">
          <a:ln>
            <a:noFill/>
          </a:ln>
          <a:solidFill>
            <a:srgbClr val="1F497D"/>
          </a:solidFill>
          <a:uFillTx/>
          <a:latin typeface="Arial"/>
          <a:ea typeface="Arial"/>
          <a:cs typeface="Arial"/>
          <a:sym typeface="Arial"/>
        </a:defRPr>
      </a:lvl5pPr>
      <a:lvl6pPr marL="0" marR="0" indent="0" algn="l" defTabSz="685800" rtl="0" latinLnBrk="0">
        <a:lnSpc>
          <a:spcPct val="100000"/>
        </a:lnSpc>
        <a:spcBef>
          <a:spcPts val="0"/>
        </a:spcBef>
        <a:spcAft>
          <a:spcPts val="0"/>
        </a:spcAft>
        <a:buClrTx/>
        <a:buSzTx/>
        <a:buFontTx/>
        <a:buNone/>
        <a:tabLst/>
        <a:defRPr sz="2000" b="1" i="0" u="none" strike="noStrike" cap="none" spc="0" baseline="0">
          <a:ln>
            <a:noFill/>
          </a:ln>
          <a:solidFill>
            <a:srgbClr val="1F497D"/>
          </a:solidFill>
          <a:uFillTx/>
          <a:latin typeface="Arial"/>
          <a:ea typeface="Arial"/>
          <a:cs typeface="Arial"/>
          <a:sym typeface="Arial"/>
        </a:defRPr>
      </a:lvl6pPr>
      <a:lvl7pPr marL="0" marR="0" indent="0" algn="l" defTabSz="685800" rtl="0" latinLnBrk="0">
        <a:lnSpc>
          <a:spcPct val="100000"/>
        </a:lnSpc>
        <a:spcBef>
          <a:spcPts val="0"/>
        </a:spcBef>
        <a:spcAft>
          <a:spcPts val="0"/>
        </a:spcAft>
        <a:buClrTx/>
        <a:buSzTx/>
        <a:buFontTx/>
        <a:buNone/>
        <a:tabLst/>
        <a:defRPr sz="2000" b="1" i="0" u="none" strike="noStrike" cap="none" spc="0" baseline="0">
          <a:ln>
            <a:noFill/>
          </a:ln>
          <a:solidFill>
            <a:srgbClr val="1F497D"/>
          </a:solidFill>
          <a:uFillTx/>
          <a:latin typeface="Arial"/>
          <a:ea typeface="Arial"/>
          <a:cs typeface="Arial"/>
          <a:sym typeface="Arial"/>
        </a:defRPr>
      </a:lvl7pPr>
      <a:lvl8pPr marL="0" marR="0" indent="0" algn="l" defTabSz="685800" rtl="0" latinLnBrk="0">
        <a:lnSpc>
          <a:spcPct val="100000"/>
        </a:lnSpc>
        <a:spcBef>
          <a:spcPts val="0"/>
        </a:spcBef>
        <a:spcAft>
          <a:spcPts val="0"/>
        </a:spcAft>
        <a:buClrTx/>
        <a:buSzTx/>
        <a:buFontTx/>
        <a:buNone/>
        <a:tabLst/>
        <a:defRPr sz="2000" b="1" i="0" u="none" strike="noStrike" cap="none" spc="0" baseline="0">
          <a:ln>
            <a:noFill/>
          </a:ln>
          <a:solidFill>
            <a:srgbClr val="1F497D"/>
          </a:solidFill>
          <a:uFillTx/>
          <a:latin typeface="Arial"/>
          <a:ea typeface="Arial"/>
          <a:cs typeface="Arial"/>
          <a:sym typeface="Arial"/>
        </a:defRPr>
      </a:lvl8pPr>
      <a:lvl9pPr marL="0" marR="0" indent="0" algn="l" defTabSz="685800" rtl="0" latinLnBrk="0">
        <a:lnSpc>
          <a:spcPct val="100000"/>
        </a:lnSpc>
        <a:spcBef>
          <a:spcPts val="0"/>
        </a:spcBef>
        <a:spcAft>
          <a:spcPts val="0"/>
        </a:spcAft>
        <a:buClrTx/>
        <a:buSzTx/>
        <a:buFontTx/>
        <a:buNone/>
        <a:tabLst/>
        <a:defRPr sz="2000" b="1" i="0" u="none" strike="noStrike" cap="none" spc="0" baseline="0">
          <a:ln>
            <a:noFill/>
          </a:ln>
          <a:solidFill>
            <a:srgbClr val="1F497D"/>
          </a:solidFill>
          <a:uFillTx/>
          <a:latin typeface="Arial"/>
          <a:ea typeface="Arial"/>
          <a:cs typeface="Arial"/>
          <a:sym typeface="Arial"/>
        </a:defRPr>
      </a:lvl9pPr>
    </p:titleStyle>
    <p:bodyStyle>
      <a:lvl1pPr marL="244928" marR="0" indent="-244928" algn="l" defTabSz="685800" rtl="0" latinLnBrk="0">
        <a:lnSpc>
          <a:spcPct val="100000"/>
        </a:lnSpc>
        <a:spcBef>
          <a:spcPts val="500"/>
        </a:spcBef>
        <a:spcAft>
          <a:spcPts val="0"/>
        </a:spcAft>
        <a:buClr>
          <a:srgbClr val="1A8FFF"/>
        </a:buClr>
        <a:buSzPct val="125000"/>
        <a:buFont typeface="Wingdings"/>
        <a:buChar char="▪"/>
        <a:tabLst/>
        <a:defRPr sz="2000" b="0" i="0" u="none" strike="noStrike" cap="none" spc="0" baseline="0">
          <a:ln>
            <a:noFill/>
          </a:ln>
          <a:solidFill>
            <a:srgbClr val="002060"/>
          </a:solidFill>
          <a:uFillTx/>
          <a:latin typeface="Arial"/>
          <a:ea typeface="Arial"/>
          <a:cs typeface="Arial"/>
          <a:sym typeface="Arial"/>
        </a:defRPr>
      </a:lvl1pPr>
      <a:lvl2pPr marL="526783" marR="0" indent="-239448" algn="l" defTabSz="685800" rtl="0" latinLnBrk="0">
        <a:lnSpc>
          <a:spcPct val="100000"/>
        </a:lnSpc>
        <a:spcBef>
          <a:spcPts val="500"/>
        </a:spcBef>
        <a:spcAft>
          <a:spcPts val="0"/>
        </a:spcAft>
        <a:buClr>
          <a:srgbClr val="1A8FFF"/>
        </a:buClr>
        <a:buSzPct val="125000"/>
        <a:buFont typeface="Wingdings"/>
        <a:buChar char="▪"/>
        <a:tabLst/>
        <a:defRPr sz="2000" b="0" i="0" u="none" strike="noStrike" cap="none" spc="0" baseline="0">
          <a:ln>
            <a:noFill/>
          </a:ln>
          <a:solidFill>
            <a:srgbClr val="002060"/>
          </a:solidFill>
          <a:uFillTx/>
          <a:latin typeface="Arial"/>
          <a:ea typeface="Arial"/>
          <a:cs typeface="Arial"/>
          <a:sym typeface="Arial"/>
        </a:defRPr>
      </a:lvl2pPr>
      <a:lvl3pPr marL="863600" marR="0" indent="-287337" algn="l" defTabSz="685800" rtl="0" latinLnBrk="0">
        <a:lnSpc>
          <a:spcPct val="100000"/>
        </a:lnSpc>
        <a:spcBef>
          <a:spcPts val="500"/>
        </a:spcBef>
        <a:spcAft>
          <a:spcPts val="0"/>
        </a:spcAft>
        <a:buClr>
          <a:srgbClr val="1A8FFF"/>
        </a:buClr>
        <a:buSzPct val="100000"/>
        <a:buFont typeface="Wingdings"/>
        <a:buChar char="▪"/>
        <a:tabLst/>
        <a:defRPr sz="2000" b="0" i="0" u="none" strike="noStrike" cap="none" spc="0" baseline="0">
          <a:ln>
            <a:noFill/>
          </a:ln>
          <a:solidFill>
            <a:srgbClr val="002060"/>
          </a:solidFill>
          <a:uFillTx/>
          <a:latin typeface="Arial"/>
          <a:ea typeface="Arial"/>
          <a:cs typeface="Arial"/>
          <a:sym typeface="Arial"/>
        </a:defRPr>
      </a:lvl3pPr>
      <a:lvl4pPr marL="1182864" marR="0" indent="-319264" algn="l" defTabSz="685800" rtl="0" latinLnBrk="0">
        <a:lnSpc>
          <a:spcPct val="100000"/>
        </a:lnSpc>
        <a:spcBef>
          <a:spcPts val="500"/>
        </a:spcBef>
        <a:spcAft>
          <a:spcPts val="0"/>
        </a:spcAft>
        <a:buClr>
          <a:srgbClr val="1A8FFF"/>
        </a:buClr>
        <a:buSzPct val="100000"/>
        <a:buFont typeface="Wingdings"/>
        <a:buChar char="▪"/>
        <a:tabLst/>
        <a:defRPr sz="2000" b="0" i="0" u="none" strike="noStrike" cap="none" spc="0" baseline="0">
          <a:ln>
            <a:noFill/>
          </a:ln>
          <a:solidFill>
            <a:srgbClr val="002060"/>
          </a:solidFill>
          <a:uFillTx/>
          <a:latin typeface="Arial"/>
          <a:ea typeface="Arial"/>
          <a:cs typeface="Arial"/>
          <a:sym typeface="Arial"/>
        </a:defRPr>
      </a:lvl4pPr>
      <a:lvl5pPr marL="1577975" marR="0" indent="-285750" algn="l" defTabSz="685800" rtl="0" latinLnBrk="0">
        <a:lnSpc>
          <a:spcPct val="100000"/>
        </a:lnSpc>
        <a:spcBef>
          <a:spcPts val="500"/>
        </a:spcBef>
        <a:spcAft>
          <a:spcPts val="0"/>
        </a:spcAft>
        <a:buClr>
          <a:srgbClr val="1A8FFF"/>
        </a:buClr>
        <a:buSzPct val="100000"/>
        <a:buFont typeface="Wingdings"/>
        <a:buChar char="▪"/>
        <a:tabLst/>
        <a:defRPr sz="2000" b="0" i="0" u="none" strike="noStrike" cap="none" spc="0" baseline="0">
          <a:ln>
            <a:noFill/>
          </a:ln>
          <a:solidFill>
            <a:srgbClr val="002060"/>
          </a:solidFill>
          <a:uFillTx/>
          <a:latin typeface="Arial"/>
          <a:ea typeface="Arial"/>
          <a:cs typeface="Arial"/>
          <a:sym typeface="Arial"/>
        </a:defRPr>
      </a:lvl5pPr>
      <a:lvl6pPr marL="2033588" marR="0" indent="-285750" algn="l" defTabSz="685800" rtl="0" latinLnBrk="0">
        <a:lnSpc>
          <a:spcPct val="100000"/>
        </a:lnSpc>
        <a:spcBef>
          <a:spcPts val="500"/>
        </a:spcBef>
        <a:spcAft>
          <a:spcPts val="0"/>
        </a:spcAft>
        <a:buClr>
          <a:srgbClr val="1A8FFF"/>
        </a:buClr>
        <a:buSzPct val="100000"/>
        <a:buFont typeface="Wingdings"/>
        <a:buChar char="▪"/>
        <a:tabLst/>
        <a:defRPr sz="2000" b="0" i="0" u="none" strike="noStrike" cap="none" spc="0" baseline="0">
          <a:ln>
            <a:noFill/>
          </a:ln>
          <a:solidFill>
            <a:srgbClr val="002060"/>
          </a:solidFill>
          <a:uFillTx/>
          <a:latin typeface="Arial"/>
          <a:ea typeface="Arial"/>
          <a:cs typeface="Arial"/>
          <a:sym typeface="Arial"/>
        </a:defRPr>
      </a:lvl6pPr>
      <a:lvl7pPr marL="2571750" marR="0" indent="-285750" algn="l" defTabSz="685800" rtl="0" latinLnBrk="0">
        <a:lnSpc>
          <a:spcPct val="100000"/>
        </a:lnSpc>
        <a:spcBef>
          <a:spcPts val="500"/>
        </a:spcBef>
        <a:spcAft>
          <a:spcPts val="0"/>
        </a:spcAft>
        <a:buClr>
          <a:srgbClr val="1A8FFF"/>
        </a:buClr>
        <a:buSzPct val="100000"/>
        <a:buFont typeface="Wingdings"/>
        <a:buChar char="▪"/>
        <a:tabLst/>
        <a:defRPr sz="2000" b="0" i="0" u="none" strike="noStrike" cap="none" spc="0" baseline="0">
          <a:ln>
            <a:noFill/>
          </a:ln>
          <a:solidFill>
            <a:srgbClr val="002060"/>
          </a:solidFill>
          <a:uFillTx/>
          <a:latin typeface="Arial"/>
          <a:ea typeface="Arial"/>
          <a:cs typeface="Arial"/>
          <a:sym typeface="Arial"/>
        </a:defRPr>
      </a:lvl7pPr>
      <a:lvl8pPr marL="3429000" marR="0" indent="-228600" algn="l" defTabSz="685800" rtl="0" latinLnBrk="0">
        <a:lnSpc>
          <a:spcPct val="100000"/>
        </a:lnSpc>
        <a:spcBef>
          <a:spcPts val="500"/>
        </a:spcBef>
        <a:spcAft>
          <a:spcPts val="0"/>
        </a:spcAft>
        <a:buClr>
          <a:srgbClr val="1A8FFF"/>
        </a:buClr>
        <a:buSzPct val="100000"/>
        <a:buFont typeface="Wingdings"/>
        <a:buChar char="»"/>
        <a:tabLst/>
        <a:defRPr sz="2000" b="0" i="0" u="none" strike="noStrike" cap="none" spc="0" baseline="0">
          <a:ln>
            <a:noFill/>
          </a:ln>
          <a:solidFill>
            <a:srgbClr val="002060"/>
          </a:solidFill>
          <a:uFillTx/>
          <a:latin typeface="Arial"/>
          <a:ea typeface="Arial"/>
          <a:cs typeface="Arial"/>
          <a:sym typeface="Arial"/>
        </a:defRPr>
      </a:lvl8pPr>
      <a:lvl9pPr marL="3886200" marR="0" indent="-228600" algn="l" defTabSz="685800" rtl="0" latinLnBrk="0">
        <a:lnSpc>
          <a:spcPct val="100000"/>
        </a:lnSpc>
        <a:spcBef>
          <a:spcPts val="500"/>
        </a:spcBef>
        <a:spcAft>
          <a:spcPts val="0"/>
        </a:spcAft>
        <a:buClr>
          <a:srgbClr val="1A8FFF"/>
        </a:buClr>
        <a:buSzPct val="100000"/>
        <a:buFont typeface="Wingdings"/>
        <a:buChar char="»"/>
        <a:tabLst/>
        <a:defRPr sz="2000" b="0" i="0" u="none" strike="noStrike" cap="none" spc="0" baseline="0">
          <a:ln>
            <a:noFill/>
          </a:ln>
          <a:solidFill>
            <a:srgbClr val="002060"/>
          </a:solidFill>
          <a:uFillTx/>
          <a:latin typeface="Arial"/>
          <a:ea typeface="Arial"/>
          <a:cs typeface="Arial"/>
          <a:sym typeface="Arial"/>
        </a:defRPr>
      </a:lvl9pPr>
    </p:bodyStyle>
    <p:otherStyle>
      <a:lvl1pPr marL="0" marR="0" indent="0" algn="r" defTabSz="3429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Myriad Pro"/>
        </a:defRPr>
      </a:lvl1pPr>
      <a:lvl2pPr marL="0" marR="0" indent="0" algn="r" defTabSz="3429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Myriad Pro"/>
        </a:defRPr>
      </a:lvl2pPr>
      <a:lvl3pPr marL="0" marR="0" indent="0" algn="r" defTabSz="3429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Myriad Pro"/>
        </a:defRPr>
      </a:lvl3pPr>
      <a:lvl4pPr marL="0" marR="0" indent="0" algn="r" defTabSz="3429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Myriad Pro"/>
        </a:defRPr>
      </a:lvl4pPr>
      <a:lvl5pPr marL="0" marR="0" indent="0" algn="r" defTabSz="3429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Myriad Pro"/>
        </a:defRPr>
      </a:lvl5pPr>
      <a:lvl6pPr marL="0" marR="0" indent="0" algn="r" defTabSz="3429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Myriad Pro"/>
        </a:defRPr>
      </a:lvl6pPr>
      <a:lvl7pPr marL="0" marR="0" indent="0" algn="r" defTabSz="3429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Myriad Pro"/>
        </a:defRPr>
      </a:lvl7pPr>
      <a:lvl8pPr marL="0" marR="0" indent="0" algn="r" defTabSz="3429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Myriad Pro"/>
        </a:defRPr>
      </a:lvl8pPr>
      <a:lvl9pPr marL="0" marR="0" indent="0" algn="r" defTabSz="3429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Myriad Pro"/>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7.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7.xml"/><Relationship Id="rId5" Type="http://schemas.openxmlformats.org/officeDocument/2006/relationships/image" Target="../media/image41.png"/><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7.xml"/><Relationship Id="rId5" Type="http://schemas.openxmlformats.org/officeDocument/2006/relationships/image" Target="../media/image45.png"/><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Shape 283"/>
          <p:cNvSpPr>
            <a:spLocks noGrp="1"/>
          </p:cNvSpPr>
          <p:nvPr>
            <p:ph type="title"/>
          </p:nvPr>
        </p:nvSpPr>
        <p:spPr>
          <a:xfrm>
            <a:off x="4093366" y="1765406"/>
            <a:ext cx="3715080" cy="647746"/>
          </a:xfrm>
          <a:prstGeom prst="rect">
            <a:avLst/>
          </a:prstGeom>
        </p:spPr>
        <p:txBody>
          <a:bodyPr/>
          <a:lstStyle>
            <a:lvl1pPr>
              <a:defRPr>
                <a:solidFill>
                  <a:srgbClr val="E7E6E6"/>
                </a:solidFill>
              </a:defRPr>
            </a:lvl1pPr>
          </a:lstStyle>
          <a:p>
            <a:r>
              <a:t>Java SE 7</a:t>
            </a:r>
          </a:p>
        </p:txBody>
      </p:sp>
      <p:sp>
        <p:nvSpPr>
          <p:cNvPr id="284" name="Shape 284"/>
          <p:cNvSpPr>
            <a:spLocks noGrp="1"/>
          </p:cNvSpPr>
          <p:nvPr>
            <p:ph type="body" sz="quarter" idx="1"/>
          </p:nvPr>
        </p:nvSpPr>
        <p:spPr>
          <a:xfrm>
            <a:off x="4093366" y="2478537"/>
            <a:ext cx="4213110" cy="1312878"/>
          </a:xfrm>
          <a:prstGeom prst="rect">
            <a:avLst/>
          </a:prstGeom>
        </p:spPr>
        <p:txBody>
          <a:bodyPr>
            <a:normAutofit/>
          </a:bodyPr>
          <a:lstStyle/>
          <a:p>
            <a:pPr>
              <a:lnSpc>
                <a:spcPct val="100000"/>
              </a:lnSpc>
              <a:spcBef>
                <a:spcPts val="0"/>
              </a:spcBef>
            </a:pPr>
            <a:r>
              <a:rPr dirty="0"/>
              <a:t>Module </a:t>
            </a:r>
            <a:r>
              <a:rPr lang="pl-PL" dirty="0"/>
              <a:t>3</a:t>
            </a:r>
            <a:r>
              <a:rPr dirty="0"/>
              <a:t> </a:t>
            </a:r>
          </a:p>
          <a:p>
            <a:pPr>
              <a:lnSpc>
                <a:spcPct val="100000"/>
              </a:lnSpc>
              <a:spcBef>
                <a:spcPts val="0"/>
              </a:spcBef>
            </a:pPr>
            <a:r>
              <a:rPr dirty="0"/>
              <a:t>Inner Classes &amp; Exception Handling</a:t>
            </a:r>
            <a:endParaRPr lang="pl-PL" dirty="0"/>
          </a:p>
          <a:p>
            <a:pPr>
              <a:lnSpc>
                <a:spcPct val="100000"/>
              </a:lnSpc>
              <a:spcBef>
                <a:spcPts val="0"/>
              </a:spcBef>
            </a:pPr>
            <a:endParaRPr lang="pl-PL" dirty="0"/>
          </a:p>
          <a:p>
            <a:pPr>
              <a:lnSpc>
                <a:spcPct val="100000"/>
              </a:lnSpc>
              <a:spcBef>
                <a:spcPts val="0"/>
              </a:spcBef>
            </a:pPr>
            <a:r>
              <a:rPr lang="pl-PL" dirty="0"/>
              <a:t>Paweł Beder</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Shape 321"/>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Inner class</a:t>
            </a:r>
          </a:p>
        </p:txBody>
      </p:sp>
      <p:sp>
        <p:nvSpPr>
          <p:cNvPr id="322" name="Shape 322"/>
          <p:cNvSpPr/>
          <p:nvPr/>
        </p:nvSpPr>
        <p:spPr>
          <a:xfrm>
            <a:off x="292100" y="1015999"/>
            <a:ext cx="5073619" cy="462280"/>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lvl1pPr defTabSz="685800">
              <a:spcBef>
                <a:spcPts val="500"/>
              </a:spcBef>
              <a:defRPr sz="2600">
                <a:latin typeface="Myriad Pro"/>
                <a:ea typeface="Myriad Pro"/>
                <a:cs typeface="Myriad Pro"/>
                <a:sym typeface="Myriad Pro"/>
              </a:defRPr>
            </a:lvl1pPr>
          </a:lstStyle>
          <a:p>
            <a:r>
              <a:t>Why do we need a class like that?</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Shape 325"/>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private inner class</a:t>
            </a:r>
          </a:p>
        </p:txBody>
      </p:sp>
      <p:sp>
        <p:nvSpPr>
          <p:cNvPr id="326" name="Shape 326"/>
          <p:cNvSpPr/>
          <p:nvPr/>
        </p:nvSpPr>
        <p:spPr>
          <a:xfrm>
            <a:off x="292100" y="1016000"/>
            <a:ext cx="8509000" cy="830579"/>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algn="just" defTabSz="685800">
              <a:spcBef>
                <a:spcPts val="500"/>
              </a:spcBef>
              <a:defRPr sz="2500">
                <a:latin typeface="Myriad Pro"/>
                <a:ea typeface="Myriad Pro"/>
                <a:cs typeface="Myriad Pro"/>
                <a:sym typeface="Myriad Pro"/>
              </a:defRPr>
            </a:pPr>
            <a:r>
              <a:t>Sometimes we need </a:t>
            </a:r>
            <a:r>
              <a:rPr b="1"/>
              <a:t>data structures</a:t>
            </a:r>
            <a:r>
              <a:t> that are very important </a:t>
            </a:r>
            <a:r>
              <a:rPr b="1">
                <a:solidFill>
                  <a:srgbClr val="FF2600"/>
                </a:solidFill>
              </a:rPr>
              <a:t>inside</a:t>
            </a:r>
            <a:r>
              <a:t> the class but </a:t>
            </a:r>
            <a:r>
              <a:rPr b="1"/>
              <a:t>meaningless</a:t>
            </a:r>
            <a:r>
              <a:t> </a:t>
            </a:r>
            <a:r>
              <a:rPr b="1"/>
              <a:t>outside</a:t>
            </a:r>
            <a:r>
              <a:t> it.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Shape 332"/>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public inner class</a:t>
            </a:r>
          </a:p>
        </p:txBody>
      </p:sp>
      <p:sp>
        <p:nvSpPr>
          <p:cNvPr id="333" name="Shape 333"/>
          <p:cNvSpPr/>
          <p:nvPr/>
        </p:nvSpPr>
        <p:spPr>
          <a:xfrm>
            <a:off x="292100" y="1016000"/>
            <a:ext cx="8509000" cy="830579"/>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algn="just" defTabSz="685800">
              <a:spcBef>
                <a:spcPts val="500"/>
              </a:spcBef>
              <a:defRPr sz="2500">
                <a:latin typeface="Myriad Pro"/>
                <a:ea typeface="Myriad Pro"/>
                <a:cs typeface="Myriad Pro"/>
                <a:sym typeface="Myriad Pro"/>
              </a:defRPr>
            </a:pPr>
            <a:r>
              <a:t>Sometimes we need a </a:t>
            </a:r>
            <a:r>
              <a:rPr b="1"/>
              <a:t>data structure</a:t>
            </a:r>
            <a:r>
              <a:t> that provides controllable access to the instance private data.</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Shape 339"/>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static inner class</a:t>
            </a:r>
          </a:p>
        </p:txBody>
      </p:sp>
      <p:sp>
        <p:nvSpPr>
          <p:cNvPr id="340" name="Shape 340"/>
          <p:cNvSpPr/>
          <p:nvPr/>
        </p:nvSpPr>
        <p:spPr>
          <a:xfrm>
            <a:off x="292100" y="1016000"/>
            <a:ext cx="8509000" cy="830579"/>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defTabSz="685800">
              <a:spcBef>
                <a:spcPts val="500"/>
              </a:spcBef>
              <a:defRPr sz="2500">
                <a:latin typeface="Myriad Pro"/>
                <a:ea typeface="Myriad Pro"/>
                <a:cs typeface="Myriad Pro"/>
                <a:sym typeface="Myriad Pro"/>
              </a:defRPr>
            </a:pPr>
            <a:r>
              <a:t>Sometimes we need </a:t>
            </a:r>
            <a:r>
              <a:rPr b="1">
                <a:solidFill>
                  <a:srgbClr val="FF2600"/>
                </a:solidFill>
              </a:rPr>
              <a:t>independent</a:t>
            </a:r>
            <a:r>
              <a:rPr b="1"/>
              <a:t> internal</a:t>
            </a:r>
            <a:r>
              <a:t> </a:t>
            </a:r>
            <a:r>
              <a:rPr b="1"/>
              <a:t>data structure</a:t>
            </a:r>
            <a:r>
              <a:t> that can be accessed from the outer world.</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Shape 345"/>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static inner class</a:t>
            </a:r>
          </a:p>
        </p:txBody>
      </p:sp>
      <p:sp>
        <p:nvSpPr>
          <p:cNvPr id="346" name="Shape 346"/>
          <p:cNvSpPr/>
          <p:nvPr/>
        </p:nvSpPr>
        <p:spPr>
          <a:xfrm>
            <a:off x="292100" y="1015999"/>
            <a:ext cx="8509000" cy="299330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marL="228600" indent="-228600" defTabSz="685800">
              <a:spcBef>
                <a:spcPts val="500"/>
              </a:spcBef>
              <a:buSzPct val="100000"/>
              <a:buChar char="•"/>
              <a:defRPr sz="2500">
                <a:latin typeface="Myriad Pro"/>
                <a:ea typeface="Myriad Pro"/>
                <a:cs typeface="Myriad Pro"/>
                <a:sym typeface="Myriad Pro"/>
              </a:defRPr>
            </a:pPr>
            <a:r>
              <a:t>Inner class can be declared as </a:t>
            </a:r>
            <a:r>
              <a:rPr b="1">
                <a:solidFill>
                  <a:srgbClr val="011480"/>
                </a:solidFill>
                <a:latin typeface="Menlo"/>
                <a:ea typeface="Menlo"/>
                <a:cs typeface="Menlo"/>
                <a:sym typeface="Menlo"/>
              </a:rPr>
              <a:t>static</a:t>
            </a:r>
            <a:r>
              <a:t>.</a:t>
            </a:r>
          </a:p>
          <a:p>
            <a:pPr marL="228600" indent="-228600" defTabSz="685800">
              <a:spcBef>
                <a:spcPts val="500"/>
              </a:spcBef>
              <a:buSzPct val="100000"/>
              <a:buChar char="•"/>
              <a:defRPr sz="2500">
                <a:latin typeface="Myriad Pro"/>
                <a:ea typeface="Myriad Pro"/>
                <a:cs typeface="Myriad Pro"/>
                <a:sym typeface="Myriad Pro"/>
              </a:defRPr>
            </a:pPr>
            <a:endParaRPr/>
          </a:p>
          <a:p>
            <a:pPr marL="228600" indent="-228600" defTabSz="685800">
              <a:spcBef>
                <a:spcPts val="500"/>
              </a:spcBef>
              <a:buSzPct val="100000"/>
              <a:buChar char="•"/>
              <a:defRPr sz="2500">
                <a:latin typeface="Myriad Pro"/>
                <a:ea typeface="Myriad Pro"/>
                <a:cs typeface="Myriad Pro"/>
                <a:sym typeface="Myriad Pro"/>
              </a:defRPr>
            </a:pPr>
            <a:r>
              <a:t>A static nested class cannot use the </a:t>
            </a:r>
            <a:r>
              <a:rPr b="1">
                <a:solidFill>
                  <a:srgbClr val="011480"/>
                </a:solidFill>
                <a:latin typeface="Menlo"/>
                <a:ea typeface="Menlo"/>
                <a:cs typeface="Menlo"/>
                <a:sym typeface="Menlo"/>
              </a:rPr>
              <a:t>this</a:t>
            </a:r>
            <a:r>
              <a:t> keyword to access outer object attributes.</a:t>
            </a:r>
          </a:p>
          <a:p>
            <a:pPr marL="228600" indent="-228600" defTabSz="685800">
              <a:spcBef>
                <a:spcPts val="500"/>
              </a:spcBef>
              <a:buSzPct val="100000"/>
              <a:buChar char="•"/>
              <a:defRPr sz="2500">
                <a:latin typeface="Myriad Pro"/>
                <a:ea typeface="Myriad Pro"/>
                <a:cs typeface="Myriad Pro"/>
                <a:sym typeface="Myriad Pro"/>
              </a:defRPr>
            </a:pPr>
            <a:endParaRPr/>
          </a:p>
          <a:p>
            <a:pPr marL="228600" indent="-228600" defTabSz="685800">
              <a:spcBef>
                <a:spcPts val="500"/>
              </a:spcBef>
              <a:buSzPct val="100000"/>
              <a:buChar char="•"/>
              <a:defRPr sz="2500">
                <a:latin typeface="Myriad Pro"/>
                <a:ea typeface="Myriad Pro"/>
                <a:cs typeface="Myriad Pro"/>
                <a:sym typeface="Myriad Pro"/>
              </a:defRPr>
            </a:pPr>
            <a:r>
              <a:t>Yet, it can request static variables and static outer class methods.</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Shape 349"/>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Local inner class</a:t>
            </a:r>
          </a:p>
        </p:txBody>
      </p:sp>
      <p:sp>
        <p:nvSpPr>
          <p:cNvPr id="350" name="Shape 350"/>
          <p:cNvSpPr/>
          <p:nvPr/>
        </p:nvSpPr>
        <p:spPr>
          <a:xfrm>
            <a:off x="292100" y="1016000"/>
            <a:ext cx="8509000" cy="830579"/>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defTabSz="685800">
              <a:spcBef>
                <a:spcPts val="500"/>
              </a:spcBef>
              <a:defRPr sz="2500">
                <a:latin typeface="Myriad Pro"/>
                <a:ea typeface="Myriad Pro"/>
                <a:cs typeface="Myriad Pro"/>
                <a:sym typeface="Myriad Pro"/>
              </a:defRPr>
            </a:pPr>
            <a:r>
              <a:t>Also, there is an option, that maybe nobody will find the place where to implement.</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Shape 355"/>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Local inner class</a:t>
            </a:r>
          </a:p>
        </p:txBody>
      </p:sp>
      <p:sp>
        <p:nvSpPr>
          <p:cNvPr id="356" name="Shape 356"/>
          <p:cNvSpPr/>
          <p:nvPr/>
        </p:nvSpPr>
        <p:spPr>
          <a:xfrm>
            <a:off x="292100" y="1016000"/>
            <a:ext cx="8509000" cy="1721439"/>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marL="228600" indent="-228600" defTabSz="685800">
              <a:spcBef>
                <a:spcPts val="500"/>
              </a:spcBef>
              <a:buSzPct val="100000"/>
              <a:buChar char="•"/>
              <a:defRPr sz="2500">
                <a:latin typeface="Myriad Pro"/>
                <a:ea typeface="Myriad Pro"/>
                <a:cs typeface="Myriad Pro"/>
                <a:sym typeface="Myriad Pro"/>
              </a:defRPr>
            </a:pPr>
            <a:r>
              <a:rPr dirty="0"/>
              <a:t>Anything declared within a method is not a class member.</a:t>
            </a:r>
          </a:p>
          <a:p>
            <a:pPr marL="228600" indent="-228600" defTabSz="685800">
              <a:spcBef>
                <a:spcPts val="500"/>
              </a:spcBef>
              <a:buSzPct val="100000"/>
              <a:buChar char="•"/>
              <a:defRPr sz="2500">
                <a:latin typeface="Myriad Pro"/>
                <a:ea typeface="Myriad Pro"/>
                <a:cs typeface="Myriad Pro"/>
                <a:sym typeface="Myriad Pro"/>
              </a:defRPr>
            </a:pPr>
            <a:endParaRPr dirty="0"/>
          </a:p>
          <a:p>
            <a:pPr marL="228600" indent="-228600" defTabSz="685800">
              <a:spcBef>
                <a:spcPts val="500"/>
              </a:spcBef>
              <a:buSzPct val="100000"/>
              <a:buChar char="•"/>
              <a:defRPr sz="2500">
                <a:latin typeface="Myriad Pro"/>
                <a:ea typeface="Myriad Pro"/>
                <a:cs typeface="Myriad Pro"/>
                <a:sym typeface="Myriad Pro"/>
              </a:defRPr>
            </a:pPr>
            <a:r>
              <a:rPr dirty="0"/>
              <a:t>Local objects cannot have access modifiers</a:t>
            </a:r>
            <a:r>
              <a:rPr lang="en-US" dirty="0"/>
              <a:t> and cannot be declared as </a:t>
            </a:r>
            <a:r>
              <a:rPr lang="en-US" b="1" dirty="0">
                <a:solidFill>
                  <a:srgbClr val="011480"/>
                </a:solidFill>
                <a:latin typeface="Menlo"/>
                <a:ea typeface="Menlo"/>
                <a:cs typeface="Menlo"/>
                <a:sym typeface="Menlo"/>
              </a:rPr>
              <a:t>static</a:t>
            </a:r>
            <a:r>
              <a:rPr lang="en-US" dirty="0"/>
              <a:t>.</a:t>
            </a:r>
            <a:endParaRPr dirty="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Shape 359"/>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Anonymous inner class</a:t>
            </a:r>
          </a:p>
        </p:txBody>
      </p:sp>
      <p:sp>
        <p:nvSpPr>
          <p:cNvPr id="360" name="Shape 360"/>
          <p:cNvSpPr/>
          <p:nvPr/>
        </p:nvSpPr>
        <p:spPr>
          <a:xfrm>
            <a:off x="292100" y="1015999"/>
            <a:ext cx="8509000" cy="4495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defTabSz="685800">
              <a:spcBef>
                <a:spcPts val="500"/>
              </a:spcBef>
              <a:defRPr sz="2500">
                <a:latin typeface="Myriad Pro"/>
                <a:ea typeface="Myriad Pro"/>
                <a:cs typeface="Myriad Pro"/>
                <a:sym typeface="Myriad Pro"/>
              </a:defRPr>
            </a:lvl1pPr>
          </a:lstStyle>
          <a:p>
            <a:r>
              <a:t>Sometimes we need an instance of the interface…</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Shape 365"/>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Anonymous inner class</a:t>
            </a:r>
          </a:p>
        </p:txBody>
      </p:sp>
      <p:sp>
        <p:nvSpPr>
          <p:cNvPr id="366" name="Shape 366"/>
          <p:cNvSpPr/>
          <p:nvPr/>
        </p:nvSpPr>
        <p:spPr>
          <a:xfrm>
            <a:off x="292100" y="761999"/>
            <a:ext cx="8509000" cy="3878579"/>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marL="228600" indent="-228600" algn="just" defTabSz="685800">
              <a:spcBef>
                <a:spcPts val="500"/>
              </a:spcBef>
              <a:buSzPct val="100000"/>
              <a:buChar char="•"/>
              <a:defRPr sz="2500">
                <a:latin typeface="Myriad Pro"/>
                <a:ea typeface="Myriad Pro"/>
                <a:cs typeface="Myriad Pro"/>
                <a:sym typeface="Myriad Pro"/>
              </a:defRPr>
            </a:pPr>
            <a:r>
              <a:t>You can declare an inner class within the body of a method without naming it.</a:t>
            </a:r>
          </a:p>
          <a:p>
            <a:pPr marL="228600" indent="-228600" algn="just" defTabSz="685800">
              <a:spcBef>
                <a:spcPts val="500"/>
              </a:spcBef>
              <a:buSzPct val="100000"/>
              <a:buChar char="•"/>
              <a:defRPr sz="2500">
                <a:latin typeface="Myriad Pro"/>
                <a:ea typeface="Myriad Pro"/>
                <a:cs typeface="Myriad Pro"/>
                <a:sym typeface="Myriad Pro"/>
              </a:defRPr>
            </a:pPr>
            <a:endParaRPr/>
          </a:p>
          <a:p>
            <a:pPr marL="228600" indent="-228600" algn="just" defTabSz="685800">
              <a:spcBef>
                <a:spcPts val="500"/>
              </a:spcBef>
              <a:buSzPct val="100000"/>
              <a:buChar char="•"/>
              <a:defRPr sz="2500">
                <a:latin typeface="Myriad Pro"/>
                <a:ea typeface="Myriad Pro"/>
                <a:cs typeface="Myriad Pro"/>
                <a:sym typeface="Myriad Pro"/>
              </a:defRPr>
            </a:pPr>
            <a:r>
              <a:t>Can be declared as extension to another class or as an interface implementation.</a:t>
            </a:r>
          </a:p>
          <a:p>
            <a:pPr marL="228600" indent="-228600" algn="just" defTabSz="685800">
              <a:spcBef>
                <a:spcPts val="500"/>
              </a:spcBef>
              <a:buSzPct val="100000"/>
              <a:buChar char="•"/>
              <a:defRPr sz="2500">
                <a:latin typeface="Myriad Pro"/>
                <a:ea typeface="Myriad Pro"/>
                <a:cs typeface="Myriad Pro"/>
                <a:sym typeface="Myriad Pro"/>
              </a:defRPr>
            </a:pPr>
            <a:endParaRPr/>
          </a:p>
          <a:p>
            <a:pPr marL="228600" indent="-228600" algn="just" defTabSz="685800">
              <a:spcBef>
                <a:spcPts val="500"/>
              </a:spcBef>
              <a:buSzPct val="100000"/>
              <a:buChar char="•"/>
              <a:defRPr sz="2500">
                <a:latin typeface="Myriad Pro"/>
                <a:ea typeface="Myriad Pro"/>
                <a:cs typeface="Myriad Pro"/>
                <a:sym typeface="Myriad Pro"/>
              </a:defRPr>
            </a:pPr>
            <a:r>
              <a:t>A constructor cannot be defined for an anonymous class.</a:t>
            </a:r>
          </a:p>
          <a:p>
            <a:pPr marL="228600" indent="-228600" algn="just" defTabSz="685800">
              <a:spcBef>
                <a:spcPts val="500"/>
              </a:spcBef>
              <a:buSzPct val="100000"/>
              <a:buChar char="•"/>
              <a:defRPr sz="2500">
                <a:latin typeface="Myriad Pro"/>
                <a:ea typeface="Myriad Pro"/>
                <a:cs typeface="Myriad Pro"/>
                <a:sym typeface="Myriad Pro"/>
              </a:defRPr>
            </a:pPr>
            <a:endParaRPr/>
          </a:p>
          <a:p>
            <a:pPr marL="228600" indent="-228600" algn="just" defTabSz="685800">
              <a:spcBef>
                <a:spcPts val="500"/>
              </a:spcBef>
              <a:buSzPct val="100000"/>
              <a:buChar char="•"/>
              <a:defRPr sz="2500">
                <a:latin typeface="Myriad Pro"/>
                <a:ea typeface="Myriad Pro"/>
                <a:cs typeface="Myriad Pro"/>
                <a:sym typeface="Myriad Pro"/>
              </a:defRPr>
            </a:pPr>
            <a:r>
              <a:t>The superclass constructor can be called.</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Shape 368"/>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Anonymous inner class</a:t>
            </a:r>
          </a:p>
        </p:txBody>
      </p:sp>
      <p:sp>
        <p:nvSpPr>
          <p:cNvPr id="369" name="Shape 369"/>
          <p:cNvSpPr/>
          <p:nvPr/>
        </p:nvSpPr>
        <p:spPr>
          <a:xfrm>
            <a:off x="292100" y="1015999"/>
            <a:ext cx="8509000" cy="337244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marL="228600" indent="-228600" algn="just" defTabSz="685800">
              <a:spcBef>
                <a:spcPts val="500"/>
              </a:spcBef>
              <a:buSzPct val="100000"/>
              <a:buChar char="•"/>
              <a:defRPr sz="2500">
                <a:latin typeface="Myriad Pro"/>
                <a:ea typeface="Myriad Pro"/>
                <a:cs typeface="Myriad Pro"/>
                <a:sym typeface="Myriad Pro"/>
              </a:defRPr>
            </a:pPr>
            <a:r>
              <a:t>Practical when you do not want to use trivial names for classes.</a:t>
            </a:r>
          </a:p>
          <a:p>
            <a:pPr marL="228600" indent="-228600" algn="just" defTabSz="685800">
              <a:spcBef>
                <a:spcPts val="500"/>
              </a:spcBef>
              <a:buSzPct val="100000"/>
              <a:buChar char="•"/>
              <a:defRPr sz="2500">
                <a:latin typeface="Myriad Pro"/>
                <a:ea typeface="Myriad Pro"/>
                <a:cs typeface="Myriad Pro"/>
                <a:sym typeface="Myriad Pro"/>
              </a:defRPr>
            </a:pPr>
            <a:endParaRPr/>
          </a:p>
          <a:p>
            <a:pPr marL="228600" indent="-228600" algn="just" defTabSz="685800">
              <a:spcBef>
                <a:spcPts val="500"/>
              </a:spcBef>
              <a:buSzPct val="100000"/>
              <a:buChar char="•"/>
              <a:defRPr sz="2500">
                <a:latin typeface="Myriad Pro"/>
                <a:ea typeface="Myriad Pro"/>
                <a:cs typeface="Myriad Pro"/>
                <a:sym typeface="Myriad Pro"/>
              </a:defRPr>
            </a:pPr>
            <a:r>
              <a:t>The class code contains several lines.</a:t>
            </a:r>
          </a:p>
          <a:p>
            <a:pPr marL="228600" indent="-228600" algn="just" defTabSz="685800">
              <a:spcBef>
                <a:spcPts val="500"/>
              </a:spcBef>
              <a:buSzPct val="100000"/>
              <a:buChar char="•"/>
              <a:defRPr sz="2500">
                <a:latin typeface="Myriad Pro"/>
                <a:ea typeface="Myriad Pro"/>
                <a:cs typeface="Myriad Pro"/>
                <a:sym typeface="Myriad Pro"/>
              </a:defRPr>
            </a:pPr>
            <a:endParaRPr/>
          </a:p>
          <a:p>
            <a:pPr marL="228600" indent="-228600" algn="just" defTabSz="685800">
              <a:spcBef>
                <a:spcPts val="500"/>
              </a:spcBef>
              <a:buSzPct val="100000"/>
              <a:buChar char="•"/>
              <a:defRPr sz="2500">
                <a:latin typeface="Myriad Pro"/>
                <a:ea typeface="Myriad Pro"/>
                <a:cs typeface="Myriad Pro"/>
                <a:sym typeface="Myriad Pro"/>
              </a:defRPr>
            </a:pPr>
            <a:r>
              <a:t>When compiling an anonymous class, a separate class named </a:t>
            </a:r>
            <a:r>
              <a:rPr b="1">
                <a:solidFill>
                  <a:srgbClr val="011480"/>
                </a:solidFill>
                <a:latin typeface="Menlo"/>
                <a:ea typeface="Menlo"/>
                <a:cs typeface="Menlo"/>
                <a:sym typeface="Menlo"/>
              </a:rPr>
              <a:t>EnclosingClassName$n</a:t>
            </a:r>
            <a:r>
              <a:t> is created, where </a:t>
            </a:r>
            <a:r>
              <a:rPr b="1">
                <a:solidFill>
                  <a:srgbClr val="011480"/>
                </a:solidFill>
                <a:latin typeface="Menlo"/>
                <a:ea typeface="Menlo"/>
                <a:cs typeface="Menlo"/>
                <a:sym typeface="Menlo"/>
              </a:rPr>
              <a:t>n</a:t>
            </a:r>
            <a:r>
              <a:t> is an anonymous class order number in the outer class.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a:spLocks noGrp="1"/>
          </p:cNvSpPr>
          <p:nvPr>
            <p:ph type="body" sz="half" idx="4294967295"/>
          </p:nvPr>
        </p:nvSpPr>
        <p:spPr>
          <a:xfrm>
            <a:off x="292098" y="866775"/>
            <a:ext cx="6103148" cy="2821783"/>
          </a:xfrm>
          <a:prstGeom prst="rect">
            <a:avLst/>
          </a:prstGeom>
        </p:spPr>
        <p:txBody>
          <a:bodyPr/>
          <a:lstStyle/>
          <a:p>
            <a:pPr marL="263892" indent="-263892" defTabSz="644651">
              <a:lnSpc>
                <a:spcPct val="150000"/>
              </a:lnSpc>
              <a:spcBef>
                <a:spcPts val="400"/>
              </a:spcBef>
              <a:buClrTx/>
              <a:buSzPct val="100000"/>
              <a:buFontTx/>
              <a:buAutoNum type="arabicPeriod"/>
              <a:defRPr sz="2800">
                <a:solidFill>
                  <a:srgbClr val="000000"/>
                </a:solidFill>
                <a:latin typeface="Myriad Pro"/>
                <a:ea typeface="Myriad Pro"/>
                <a:cs typeface="Myriad Pro"/>
                <a:sym typeface="Myriad Pro"/>
              </a:defRPr>
            </a:pPr>
            <a:r>
              <a:rPr dirty="0"/>
              <a:t> Inner class</a:t>
            </a:r>
          </a:p>
          <a:p>
            <a:pPr marL="263892" indent="-263892" defTabSz="644651">
              <a:lnSpc>
                <a:spcPct val="150000"/>
              </a:lnSpc>
              <a:spcBef>
                <a:spcPts val="400"/>
              </a:spcBef>
              <a:buClrTx/>
              <a:buSzPct val="100000"/>
              <a:buFontTx/>
              <a:buAutoNum type="arabicPeriod"/>
              <a:defRPr sz="2800">
                <a:solidFill>
                  <a:srgbClr val="000000"/>
                </a:solidFill>
                <a:latin typeface="Myriad Pro"/>
                <a:ea typeface="Myriad Pro"/>
                <a:cs typeface="Myriad Pro"/>
                <a:sym typeface="Myriad Pro"/>
              </a:defRPr>
            </a:pPr>
            <a:r>
              <a:rPr dirty="0"/>
              <a:t> Static inner class</a:t>
            </a:r>
          </a:p>
          <a:p>
            <a:pPr marL="263892" indent="-263892" defTabSz="644651">
              <a:lnSpc>
                <a:spcPct val="150000"/>
              </a:lnSpc>
              <a:spcBef>
                <a:spcPts val="400"/>
              </a:spcBef>
              <a:buClrTx/>
              <a:buSzPct val="100000"/>
              <a:buFontTx/>
              <a:buAutoNum type="arabicPeriod"/>
              <a:defRPr sz="2800">
                <a:solidFill>
                  <a:srgbClr val="000000"/>
                </a:solidFill>
                <a:latin typeface="Myriad Pro"/>
                <a:ea typeface="Myriad Pro"/>
                <a:cs typeface="Myriad Pro"/>
                <a:sym typeface="Myriad Pro"/>
              </a:defRPr>
            </a:pPr>
            <a:r>
              <a:rPr dirty="0"/>
              <a:t> Anonymous and local inner classes</a:t>
            </a:r>
          </a:p>
          <a:p>
            <a:pPr marL="263892" indent="-263892" defTabSz="644651">
              <a:lnSpc>
                <a:spcPct val="150000"/>
              </a:lnSpc>
              <a:spcBef>
                <a:spcPts val="400"/>
              </a:spcBef>
              <a:buClrTx/>
              <a:buSzPct val="100000"/>
              <a:buFontTx/>
              <a:buAutoNum type="arabicPeriod"/>
              <a:defRPr sz="2800">
                <a:solidFill>
                  <a:srgbClr val="000000"/>
                </a:solidFill>
                <a:latin typeface="Myriad Pro"/>
                <a:ea typeface="Myriad Pro"/>
                <a:cs typeface="Myriad Pro"/>
                <a:sym typeface="Myriad Pro"/>
              </a:defRPr>
            </a:pPr>
            <a:r>
              <a:rPr dirty="0"/>
              <a:t> Exception handling</a:t>
            </a:r>
          </a:p>
        </p:txBody>
      </p:sp>
      <p:sp>
        <p:nvSpPr>
          <p:cNvPr id="287" name="Shape 287"/>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Contents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Shape 371"/>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Anonymous inner class</a:t>
            </a:r>
          </a:p>
        </p:txBody>
      </p:sp>
      <p:sp>
        <p:nvSpPr>
          <p:cNvPr id="372" name="Shape 372"/>
          <p:cNvSpPr/>
          <p:nvPr/>
        </p:nvSpPr>
        <p:spPr>
          <a:xfrm>
            <a:off x="292100" y="762000"/>
            <a:ext cx="8509000" cy="679667"/>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defTabSz="685800">
              <a:spcBef>
                <a:spcPts val="500"/>
              </a:spcBef>
              <a:defRPr sz="2000">
                <a:latin typeface="Myriad Pro"/>
                <a:ea typeface="Myriad Pro"/>
                <a:cs typeface="Myriad Pro"/>
                <a:sym typeface="Myriad Pro"/>
              </a:defRPr>
            </a:pPr>
            <a:r>
              <a:t>For </a:t>
            </a:r>
            <a:r>
              <a:rPr b="1"/>
              <a:t>local</a:t>
            </a:r>
            <a:r>
              <a:t> and </a:t>
            </a:r>
            <a:r>
              <a:rPr b="1"/>
              <a:t>anonymous</a:t>
            </a:r>
            <a:r>
              <a:t> classes you can only access outer variables if they are declared as </a:t>
            </a:r>
            <a:r>
              <a:rPr b="1">
                <a:solidFill>
                  <a:srgbClr val="011480"/>
                </a:solidFill>
                <a:latin typeface="Menlo"/>
                <a:ea typeface="Menlo"/>
                <a:cs typeface="Menlo"/>
                <a:sym typeface="Menlo"/>
              </a:rPr>
              <a:t>final</a:t>
            </a:r>
            <a:r>
              <a:t>.</a:t>
            </a:r>
          </a:p>
        </p:txBody>
      </p:sp>
      <p:sp>
        <p:nvSpPr>
          <p:cNvPr id="373" name="Shape 373"/>
          <p:cNvSpPr/>
          <p:nvPr/>
        </p:nvSpPr>
        <p:spPr>
          <a:xfrm>
            <a:off x="292099" y="1778000"/>
            <a:ext cx="4485401" cy="2913379"/>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b="1">
                <a:solidFill>
                  <a:srgbClr val="011480"/>
                </a:solidFill>
                <a:latin typeface="Menlo"/>
                <a:ea typeface="Menlo"/>
                <a:cs typeface="Menlo"/>
                <a:sym typeface="Menlo"/>
              </a:defRPr>
            </a:pPr>
            <a:r>
              <a:t>public static void </a:t>
            </a:r>
            <a:r>
              <a:rPr b="0">
                <a:solidFill>
                  <a:srgbClr val="000000"/>
                </a:solidFill>
              </a:rPr>
              <a:t>print(String data, </a:t>
            </a:r>
            <a:r>
              <a:t>int </a:t>
            </a:r>
            <a:r>
              <a:rPr b="0">
                <a:solidFill>
                  <a:srgbClr val="000000"/>
                </a:solidFill>
              </a:rPr>
              <a:t>times)</a:t>
            </a:r>
            <a:br>
              <a:rPr b="0">
                <a:solidFill>
                  <a:srgbClr val="000000"/>
                </a:solidFill>
              </a:rPr>
            </a:br>
            <a:r>
              <a:rPr b="0">
                <a:solidFill>
                  <a:srgbClr val="000000"/>
                </a:solidFill>
              </a:rPr>
              <a:t>{</a:t>
            </a:r>
            <a:br>
              <a:rPr b="0">
                <a:solidFill>
                  <a:srgbClr val="000000"/>
                </a:solidFill>
              </a:rPr>
            </a:br>
            <a:r>
              <a:rPr b="0">
                <a:solidFill>
                  <a:srgbClr val="000000"/>
                </a:solidFill>
              </a:rPr>
              <a:t>    </a:t>
            </a:r>
            <a:r>
              <a:t>final </a:t>
            </a:r>
            <a:r>
              <a:rPr b="0">
                <a:solidFill>
                  <a:srgbClr val="000000"/>
                </a:solidFill>
              </a:rPr>
              <a:t>String </a:t>
            </a:r>
            <a:r>
              <a:rPr>
                <a:solidFill>
                  <a:srgbClr val="FF2600"/>
                </a:solidFill>
              </a:rPr>
              <a:t>fData</a:t>
            </a:r>
            <a:r>
              <a:rPr b="0">
                <a:solidFill>
                  <a:srgbClr val="000000"/>
                </a:solidFill>
              </a:rPr>
              <a:t> = data;</a:t>
            </a:r>
            <a:br>
              <a:rPr b="0">
                <a:solidFill>
                  <a:srgbClr val="000000"/>
                </a:solidFill>
              </a:rPr>
            </a:br>
            <a:br>
              <a:rPr b="0">
                <a:solidFill>
                  <a:srgbClr val="000000"/>
                </a:solidFill>
              </a:rPr>
            </a:br>
            <a:r>
              <a:rPr b="0">
                <a:solidFill>
                  <a:srgbClr val="000000"/>
                </a:solidFill>
              </a:rPr>
              <a:t>    </a:t>
            </a:r>
            <a:r>
              <a:t>for </a:t>
            </a:r>
            <a:r>
              <a:rPr b="0">
                <a:solidFill>
                  <a:srgbClr val="000000"/>
                </a:solidFill>
              </a:rPr>
              <a:t>(</a:t>
            </a:r>
            <a:r>
              <a:t>int </a:t>
            </a:r>
            <a:r>
              <a:rPr b="0">
                <a:solidFill>
                  <a:srgbClr val="000000"/>
                </a:solidFill>
              </a:rPr>
              <a:t>i = </a:t>
            </a:r>
            <a:r>
              <a:rPr b="0">
                <a:solidFill>
                  <a:srgbClr val="0432FF"/>
                </a:solidFill>
              </a:rPr>
              <a:t>0</a:t>
            </a:r>
            <a:r>
              <a:rPr b="0">
                <a:solidFill>
                  <a:srgbClr val="000000"/>
                </a:solidFill>
              </a:rPr>
              <a:t>; i &lt; times; i++)</a:t>
            </a:r>
            <a:br>
              <a:rPr b="0">
                <a:solidFill>
                  <a:srgbClr val="000000"/>
                </a:solidFill>
              </a:rPr>
            </a:br>
            <a:r>
              <a:rPr b="0">
                <a:solidFill>
                  <a:srgbClr val="000000"/>
                </a:solidFill>
              </a:rPr>
              <a:t>    {</a:t>
            </a:r>
            <a:br>
              <a:rPr b="0">
                <a:solidFill>
                  <a:srgbClr val="000000"/>
                </a:solidFill>
              </a:rPr>
            </a:br>
            <a:r>
              <a:rPr b="0">
                <a:solidFill>
                  <a:srgbClr val="000000"/>
                </a:solidFill>
              </a:rPr>
              <a:t>        </a:t>
            </a:r>
            <a:r>
              <a:t>new </a:t>
            </a:r>
            <a:r>
              <a:rPr b="0">
                <a:solidFill>
                  <a:srgbClr val="000000"/>
                </a:solidFill>
              </a:rPr>
              <a:t>Thread(</a:t>
            </a:r>
            <a:r>
              <a:t>new </a:t>
            </a:r>
            <a:r>
              <a:rPr b="0">
                <a:solidFill>
                  <a:srgbClr val="000000"/>
                </a:solidFill>
              </a:rPr>
              <a:t>Runnable()</a:t>
            </a:r>
            <a:br>
              <a:rPr b="0">
                <a:solidFill>
                  <a:srgbClr val="000000"/>
                </a:solidFill>
              </a:rPr>
            </a:br>
            <a:r>
              <a:rPr b="0">
                <a:solidFill>
                  <a:srgbClr val="000000"/>
                </a:solidFill>
              </a:rPr>
              <a:t>        {</a:t>
            </a:r>
            <a:br>
              <a:rPr b="0">
                <a:solidFill>
                  <a:srgbClr val="000000"/>
                </a:solidFill>
              </a:rPr>
            </a:br>
            <a:r>
              <a:rPr b="0">
                <a:solidFill>
                  <a:srgbClr val="000000"/>
                </a:solidFill>
              </a:rPr>
              <a:t>            </a:t>
            </a:r>
            <a:r>
              <a:rPr b="0">
                <a:solidFill>
                  <a:srgbClr val="808002"/>
                </a:solidFill>
              </a:rPr>
              <a:t>@Override</a:t>
            </a:r>
            <a:br>
              <a:rPr b="0">
                <a:solidFill>
                  <a:srgbClr val="808002"/>
                </a:solidFill>
              </a:rPr>
            </a:br>
            <a:r>
              <a:rPr b="0">
                <a:solidFill>
                  <a:srgbClr val="808002"/>
                </a:solidFill>
              </a:rPr>
              <a:t>            </a:t>
            </a:r>
            <a:r>
              <a:t>public void </a:t>
            </a:r>
            <a:r>
              <a:rPr b="0">
                <a:solidFill>
                  <a:srgbClr val="000000"/>
                </a:solidFill>
              </a:rPr>
              <a:t>run()</a:t>
            </a:r>
            <a:br>
              <a:rPr b="0">
                <a:solidFill>
                  <a:srgbClr val="000000"/>
                </a:solidFill>
              </a:rPr>
            </a:br>
            <a:r>
              <a:rPr b="0">
                <a:solidFill>
                  <a:srgbClr val="000000"/>
                </a:solidFill>
              </a:rPr>
              <a:t>            {</a:t>
            </a:r>
            <a:br>
              <a:rPr b="0">
                <a:solidFill>
                  <a:srgbClr val="000000"/>
                </a:solidFill>
              </a:rPr>
            </a:br>
            <a:r>
              <a:rPr b="0">
                <a:solidFill>
                  <a:srgbClr val="000000"/>
                </a:solidFill>
              </a:rPr>
              <a:t>                System.</a:t>
            </a:r>
            <a:r>
              <a:rPr i="1">
                <a:solidFill>
                  <a:srgbClr val="66187A"/>
                </a:solidFill>
              </a:rPr>
              <a:t>out</a:t>
            </a:r>
            <a:r>
              <a:rPr b="0">
                <a:solidFill>
                  <a:srgbClr val="000000"/>
                </a:solidFill>
              </a:rPr>
              <a:t>.println(</a:t>
            </a:r>
            <a:r>
              <a:rPr>
                <a:solidFill>
                  <a:srgbClr val="FF2600"/>
                </a:solidFill>
              </a:rPr>
              <a:t>fData</a:t>
            </a:r>
            <a:r>
              <a:rPr b="0">
                <a:solidFill>
                  <a:srgbClr val="000000"/>
                </a:solidFill>
              </a:rPr>
              <a:t>);</a:t>
            </a:r>
            <a:br>
              <a:rPr b="0">
                <a:solidFill>
                  <a:srgbClr val="000000"/>
                </a:solidFill>
              </a:rPr>
            </a:br>
            <a:r>
              <a:rPr b="0">
                <a:solidFill>
                  <a:srgbClr val="000000"/>
                </a:solidFill>
              </a:rPr>
              <a:t>            }</a:t>
            </a:r>
            <a:br>
              <a:rPr b="0">
                <a:solidFill>
                  <a:srgbClr val="000000"/>
                </a:solidFill>
              </a:rPr>
            </a:br>
            <a:r>
              <a:rPr b="0">
                <a:solidFill>
                  <a:srgbClr val="000000"/>
                </a:solidFill>
              </a:rPr>
              <a:t>        }).start();</a:t>
            </a:r>
            <a:br>
              <a:rPr b="0">
                <a:solidFill>
                  <a:srgbClr val="000000"/>
                </a:solidFill>
              </a:rPr>
            </a:br>
            <a:r>
              <a:rPr b="0">
                <a:solidFill>
                  <a:srgbClr val="000000"/>
                </a:solidFill>
              </a:rPr>
              <a:t>    }</a:t>
            </a:r>
            <a:br>
              <a:rPr b="0">
                <a:solidFill>
                  <a:srgbClr val="000000"/>
                </a:solidFill>
              </a:rPr>
            </a:br>
            <a:r>
              <a:rPr b="0">
                <a:solidFill>
                  <a:srgbClr val="000000"/>
                </a:solidFill>
              </a:rPr>
              <a:t>}</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p:nvPr/>
        </p:nvSpPr>
        <p:spPr>
          <a:xfrm>
            <a:off x="6017581" y="480303"/>
            <a:ext cx="2986802" cy="3933972"/>
          </a:xfrm>
          <a:prstGeom prst="rect">
            <a:avLst/>
          </a:prstGeom>
          <a:solidFill>
            <a:srgbClr val="D6D6D6">
              <a:alpha val="10000"/>
            </a:srgbClr>
          </a:solidFill>
          <a:ln w="12700">
            <a:miter lim="400000"/>
          </a:ln>
          <a:effectLst>
            <a:outerShdw blurRad="25400" dist="12700" dir="5400000" rotWithShape="0">
              <a:srgbClr val="000000">
                <a:alpha val="35000"/>
              </a:srgbClr>
            </a:outerShdw>
          </a:effectLst>
        </p:spPr>
        <p:txBody>
          <a:bodyPr lIns="34289" tIns="34289" rIns="34289" bIns="34289" anchor="ctr"/>
          <a:lstStyle/>
          <a:p>
            <a:pPr>
              <a:defRPr>
                <a:latin typeface="+mn-lt"/>
                <a:ea typeface="+mn-ea"/>
                <a:cs typeface="+mn-cs"/>
                <a:sym typeface="Helvetica"/>
              </a:defRPr>
            </a:pPr>
            <a:endParaRPr/>
          </a:p>
        </p:txBody>
      </p:sp>
      <p:sp>
        <p:nvSpPr>
          <p:cNvPr id="379" name="Shape 379"/>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Inner classes</a:t>
            </a:r>
          </a:p>
        </p:txBody>
      </p:sp>
      <p:sp>
        <p:nvSpPr>
          <p:cNvPr id="381" name="Shape 381"/>
          <p:cNvSpPr/>
          <p:nvPr/>
        </p:nvSpPr>
        <p:spPr>
          <a:xfrm>
            <a:off x="292099" y="634999"/>
            <a:ext cx="5127669" cy="3624579"/>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a:latin typeface="Menlo"/>
                <a:ea typeface="Menlo"/>
                <a:cs typeface="Menlo"/>
                <a:sym typeface="Menlo"/>
              </a:defRPr>
            </a:pPr>
            <a:r>
              <a:t>List&lt;Pet&gt; pets = </a:t>
            </a:r>
            <a:r>
              <a:rPr b="1">
                <a:solidFill>
                  <a:srgbClr val="011480"/>
                </a:solidFill>
              </a:rPr>
              <a:t>new </a:t>
            </a:r>
            <a:r>
              <a:t>ArrayList&lt;&gt;();</a:t>
            </a:r>
            <a:endParaRPr i="1">
              <a:solidFill>
                <a:srgbClr val="808080"/>
              </a:solidFill>
            </a:endParaRPr>
          </a:p>
          <a:p>
            <a:pPr defTabSz="457200">
              <a:defRPr>
                <a:latin typeface="Menlo"/>
                <a:ea typeface="Menlo"/>
                <a:cs typeface="Menlo"/>
                <a:sym typeface="Menlo"/>
              </a:defRPr>
            </a:pPr>
            <a:endParaRPr i="1">
              <a:solidFill>
                <a:srgbClr val="808080"/>
              </a:solidFill>
            </a:endParaRPr>
          </a:p>
          <a:p>
            <a:pPr defTabSz="457200">
              <a:defRPr i="1">
                <a:solidFill>
                  <a:srgbClr val="808080"/>
                </a:solidFill>
                <a:latin typeface="Menlo"/>
                <a:ea typeface="Menlo"/>
                <a:cs typeface="Menlo"/>
                <a:sym typeface="Menlo"/>
              </a:defRPr>
            </a:pPr>
            <a:r>
              <a:t>// create anonymous class inherited from Cat</a:t>
            </a:r>
            <a:br/>
            <a:r>
              <a:rPr i="0">
                <a:solidFill>
                  <a:srgbClr val="000000"/>
                </a:solidFill>
              </a:rPr>
              <a:t>pets.add(</a:t>
            </a:r>
            <a:r>
              <a:rPr b="1" i="0">
                <a:solidFill>
                  <a:srgbClr val="011480"/>
                </a:solidFill>
              </a:rPr>
              <a:t>new </a:t>
            </a:r>
            <a:r>
              <a:rPr i="0">
                <a:solidFill>
                  <a:srgbClr val="000000"/>
                </a:solidFill>
              </a:rPr>
              <a:t>Cat(</a:t>
            </a:r>
            <a:r>
              <a:rPr b="1" i="0">
                <a:solidFill>
                  <a:srgbClr val="018001"/>
                </a:solidFill>
              </a:rPr>
              <a:t>"Tiger"</a:t>
            </a:r>
            <a:r>
              <a:rPr i="0">
                <a:solidFill>
                  <a:srgbClr val="000000"/>
                </a:solidFill>
              </a:rPr>
              <a:t>)</a:t>
            </a:r>
            <a:br>
              <a:rPr i="0">
                <a:solidFill>
                  <a:srgbClr val="000000"/>
                </a:solidFill>
              </a:rPr>
            </a:br>
            <a:r>
              <a:rPr i="0">
                <a:solidFill>
                  <a:srgbClr val="000000"/>
                </a:solidFill>
              </a:rPr>
              <a:t>{</a:t>
            </a:r>
            <a:br>
              <a:rPr i="0">
                <a:solidFill>
                  <a:srgbClr val="000000"/>
                </a:solidFill>
              </a:rPr>
            </a:br>
            <a:r>
              <a:rPr i="0">
                <a:solidFill>
                  <a:srgbClr val="000000"/>
                </a:solidFill>
              </a:rPr>
              <a:t> </a:t>
            </a:r>
            <a:r>
              <a:rPr i="0">
                <a:solidFill>
                  <a:srgbClr val="808002"/>
                </a:solidFill>
              </a:rPr>
              <a:t>   </a:t>
            </a:r>
            <a:r>
              <a:rPr b="1" i="0">
                <a:solidFill>
                  <a:srgbClr val="011480"/>
                </a:solidFill>
              </a:rPr>
              <a:t>public </a:t>
            </a:r>
            <a:r>
              <a:rPr i="0">
                <a:solidFill>
                  <a:srgbClr val="000000"/>
                </a:solidFill>
              </a:rPr>
              <a:t>String getName() { </a:t>
            </a:r>
            <a:r>
              <a:rPr b="1" i="0">
                <a:solidFill>
                  <a:srgbClr val="011480"/>
                </a:solidFill>
              </a:rPr>
              <a:t>return </a:t>
            </a:r>
            <a:r>
              <a:rPr b="1" i="0">
                <a:solidFill>
                  <a:srgbClr val="018001"/>
                </a:solidFill>
              </a:rPr>
              <a:t>""</a:t>
            </a:r>
            <a:r>
              <a:rPr i="0">
                <a:solidFill>
                  <a:srgbClr val="000000"/>
                </a:solidFill>
              </a:rPr>
              <a:t>; }</a:t>
            </a:r>
            <a:br>
              <a:rPr i="0">
                <a:solidFill>
                  <a:srgbClr val="000000"/>
                </a:solidFill>
              </a:rPr>
            </a:br>
            <a:br>
              <a:rPr i="0">
                <a:solidFill>
                  <a:srgbClr val="000000"/>
                </a:solidFill>
              </a:rPr>
            </a:br>
            <a:r>
              <a:rPr i="0">
                <a:solidFill>
                  <a:srgbClr val="808002"/>
                </a:solidFill>
              </a:rPr>
              <a:t>    </a:t>
            </a:r>
            <a:r>
              <a:rPr b="1" i="0">
                <a:solidFill>
                  <a:srgbClr val="011480"/>
                </a:solidFill>
              </a:rPr>
              <a:t>public void </a:t>
            </a:r>
            <a:r>
              <a:rPr i="0">
                <a:solidFill>
                  <a:srgbClr val="000000"/>
                </a:solidFill>
              </a:rPr>
              <a:t>beFriendly()</a:t>
            </a:r>
            <a:br>
              <a:rPr i="0">
                <a:solidFill>
                  <a:srgbClr val="000000"/>
                </a:solidFill>
              </a:rPr>
            </a:br>
            <a:r>
              <a:rPr i="0">
                <a:solidFill>
                  <a:srgbClr val="000000"/>
                </a:solidFill>
              </a:rPr>
              <a:t>    {</a:t>
            </a:r>
            <a:br>
              <a:rPr i="0">
                <a:solidFill>
                  <a:srgbClr val="000000"/>
                </a:solidFill>
              </a:rPr>
            </a:br>
            <a:r>
              <a:rPr i="0">
                <a:solidFill>
                  <a:srgbClr val="000000"/>
                </a:solidFill>
              </a:rPr>
              <a:t>        System.</a:t>
            </a:r>
            <a:r>
              <a:rPr b="1">
                <a:solidFill>
                  <a:srgbClr val="66187A"/>
                </a:solidFill>
              </a:rPr>
              <a:t>out</a:t>
            </a:r>
            <a:r>
              <a:rPr i="0">
                <a:solidFill>
                  <a:srgbClr val="000000"/>
                </a:solidFill>
              </a:rPr>
              <a:t>.println(</a:t>
            </a:r>
            <a:r>
              <a:rPr b="1" i="0">
                <a:solidFill>
                  <a:srgbClr val="018001"/>
                </a:solidFill>
              </a:rPr>
              <a:t>"I'm Tiger, not friendly!"</a:t>
            </a:r>
            <a:r>
              <a:rPr i="0">
                <a:solidFill>
                  <a:srgbClr val="000000"/>
                </a:solidFill>
              </a:rPr>
              <a:t>);</a:t>
            </a:r>
            <a:br>
              <a:rPr i="0">
                <a:solidFill>
                  <a:srgbClr val="000000"/>
                </a:solidFill>
              </a:rPr>
            </a:br>
            <a:r>
              <a:rPr i="0">
                <a:solidFill>
                  <a:srgbClr val="000000"/>
                </a:solidFill>
              </a:rPr>
              <a:t>    }</a:t>
            </a:r>
            <a:br>
              <a:rPr i="0">
                <a:solidFill>
                  <a:srgbClr val="000000"/>
                </a:solidFill>
              </a:rPr>
            </a:br>
            <a:r>
              <a:rPr i="0">
                <a:solidFill>
                  <a:srgbClr val="000000"/>
                </a:solidFill>
              </a:rPr>
              <a:t>});</a:t>
            </a:r>
            <a:br>
              <a:rPr i="0">
                <a:solidFill>
                  <a:srgbClr val="000000"/>
                </a:solidFill>
              </a:rPr>
            </a:br>
            <a:br>
              <a:rPr i="0">
                <a:solidFill>
                  <a:srgbClr val="000000"/>
                </a:solidFill>
              </a:rPr>
            </a:br>
            <a:r>
              <a:t>// adding Pet interface implementation</a:t>
            </a:r>
            <a:br/>
            <a:r>
              <a:rPr i="0">
                <a:solidFill>
                  <a:srgbClr val="000000"/>
                </a:solidFill>
              </a:rPr>
              <a:t>pets.add(</a:t>
            </a:r>
            <a:r>
              <a:rPr b="1" i="0">
                <a:solidFill>
                  <a:srgbClr val="011480"/>
                </a:solidFill>
              </a:rPr>
              <a:t>new </a:t>
            </a:r>
            <a:r>
              <a:rPr i="0">
                <a:solidFill>
                  <a:srgbClr val="000000"/>
                </a:solidFill>
              </a:rPr>
              <a:t>Pet()</a:t>
            </a:r>
            <a:br>
              <a:rPr i="0">
                <a:solidFill>
                  <a:srgbClr val="000000"/>
                </a:solidFill>
              </a:rPr>
            </a:br>
            <a:r>
              <a:rPr i="0">
                <a:solidFill>
                  <a:srgbClr val="000000"/>
                </a:solidFill>
              </a:rPr>
              <a:t>{</a:t>
            </a:r>
            <a:br>
              <a:rPr i="0">
                <a:solidFill>
                  <a:srgbClr val="000000"/>
                </a:solidFill>
              </a:rPr>
            </a:br>
            <a:r>
              <a:rPr i="0">
                <a:solidFill>
                  <a:srgbClr val="808002"/>
                </a:solidFill>
              </a:rPr>
              <a:t>    </a:t>
            </a:r>
            <a:r>
              <a:rPr b="1" i="0">
                <a:solidFill>
                  <a:srgbClr val="011480"/>
                </a:solidFill>
              </a:rPr>
              <a:t>public </a:t>
            </a:r>
            <a:r>
              <a:rPr i="0">
                <a:solidFill>
                  <a:srgbClr val="000000"/>
                </a:solidFill>
              </a:rPr>
              <a:t>String getName() { </a:t>
            </a:r>
            <a:r>
              <a:rPr b="1" i="0">
                <a:solidFill>
                  <a:srgbClr val="011480"/>
                </a:solidFill>
              </a:rPr>
              <a:t>return </a:t>
            </a:r>
            <a:r>
              <a:rPr b="1" i="0">
                <a:solidFill>
                  <a:srgbClr val="018001"/>
                </a:solidFill>
              </a:rPr>
              <a:t>"I'm a Pet"</a:t>
            </a:r>
            <a:r>
              <a:rPr i="0">
                <a:solidFill>
                  <a:srgbClr val="000000"/>
                </a:solidFill>
              </a:rPr>
              <a:t>; }</a:t>
            </a:r>
            <a:br>
              <a:rPr i="0">
                <a:solidFill>
                  <a:srgbClr val="000000"/>
                </a:solidFill>
              </a:rPr>
            </a:br>
            <a:br>
              <a:rPr i="0">
                <a:solidFill>
                  <a:srgbClr val="000000"/>
                </a:solidFill>
              </a:rPr>
            </a:br>
            <a:r>
              <a:rPr i="0">
                <a:solidFill>
                  <a:srgbClr val="808002"/>
                </a:solidFill>
              </a:rPr>
              <a:t>    </a:t>
            </a:r>
            <a:r>
              <a:rPr b="1" i="0">
                <a:solidFill>
                  <a:srgbClr val="011480"/>
                </a:solidFill>
              </a:rPr>
              <a:t>public void </a:t>
            </a:r>
            <a:r>
              <a:rPr i="0">
                <a:solidFill>
                  <a:srgbClr val="000000"/>
                </a:solidFill>
              </a:rPr>
              <a:t>beFriendly() { }</a:t>
            </a:r>
            <a:br>
              <a:rPr i="0">
                <a:solidFill>
                  <a:srgbClr val="000000"/>
                </a:solidFill>
              </a:rPr>
            </a:br>
            <a:r>
              <a:rPr i="0">
                <a:solidFill>
                  <a:srgbClr val="000000"/>
                </a:solidFill>
              </a:rPr>
              <a:t>});</a:t>
            </a:r>
          </a:p>
        </p:txBody>
      </p:sp>
      <p:sp>
        <p:nvSpPr>
          <p:cNvPr id="382" name="Shape 382"/>
          <p:cNvSpPr/>
          <p:nvPr/>
        </p:nvSpPr>
        <p:spPr>
          <a:xfrm>
            <a:off x="6082586" y="507999"/>
            <a:ext cx="2856793" cy="3865879"/>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sz="1100" b="1">
                <a:solidFill>
                  <a:srgbClr val="011480"/>
                </a:solidFill>
                <a:latin typeface="Menlo"/>
                <a:ea typeface="Menlo"/>
                <a:cs typeface="Menlo"/>
                <a:sym typeface="Menlo"/>
              </a:defRPr>
            </a:pPr>
            <a:r>
              <a:rPr dirty="0"/>
              <a:t>public interface </a:t>
            </a:r>
            <a:r>
              <a:rPr b="0" dirty="0">
                <a:solidFill>
                  <a:srgbClr val="000000"/>
                </a:solidFill>
              </a:rPr>
              <a:t>Pet</a:t>
            </a:r>
            <a:br>
              <a:rPr b="0" dirty="0">
                <a:solidFill>
                  <a:srgbClr val="000000"/>
                </a:solidFill>
              </a:rPr>
            </a:br>
            <a:r>
              <a:rPr b="0" dirty="0">
                <a:solidFill>
                  <a:srgbClr val="000000"/>
                </a:solidFill>
              </a:rPr>
              <a:t>{</a:t>
            </a:r>
            <a:br>
              <a:rPr b="0" dirty="0">
                <a:solidFill>
                  <a:srgbClr val="000000"/>
                </a:solidFill>
              </a:rPr>
            </a:br>
            <a:r>
              <a:rPr b="0" dirty="0">
                <a:solidFill>
                  <a:srgbClr val="000000"/>
                </a:solidFill>
              </a:rPr>
              <a:t>    String </a:t>
            </a:r>
            <a:r>
              <a:rPr b="0" dirty="0" err="1">
                <a:solidFill>
                  <a:srgbClr val="000000"/>
                </a:solidFill>
              </a:rPr>
              <a:t>getName</a:t>
            </a:r>
            <a:r>
              <a:rPr b="0" dirty="0">
                <a:solidFill>
                  <a:srgbClr val="000000"/>
                </a:solidFill>
              </a:rPr>
              <a:t>();</a:t>
            </a:r>
            <a:br>
              <a:rPr b="0" dirty="0">
                <a:solidFill>
                  <a:srgbClr val="000000"/>
                </a:solidFill>
              </a:rPr>
            </a:br>
            <a:r>
              <a:rPr b="0" dirty="0">
                <a:solidFill>
                  <a:srgbClr val="000000"/>
                </a:solidFill>
              </a:rPr>
              <a:t>    </a:t>
            </a:r>
            <a:r>
              <a:rPr dirty="0"/>
              <a:t>void </a:t>
            </a:r>
            <a:r>
              <a:rPr b="0" dirty="0" err="1">
                <a:solidFill>
                  <a:srgbClr val="000000"/>
                </a:solidFill>
              </a:rPr>
              <a:t>beFriendly</a:t>
            </a:r>
            <a:r>
              <a:rPr b="0" dirty="0">
                <a:solidFill>
                  <a:srgbClr val="000000"/>
                </a:solidFill>
              </a:rPr>
              <a:t>();</a:t>
            </a:r>
            <a:br>
              <a:rPr b="0" dirty="0">
                <a:solidFill>
                  <a:srgbClr val="000000"/>
                </a:solidFill>
              </a:rPr>
            </a:br>
            <a:r>
              <a:rPr b="0" dirty="0">
                <a:solidFill>
                  <a:srgbClr val="000000"/>
                </a:solidFill>
              </a:rPr>
              <a:t>}</a:t>
            </a:r>
            <a:br>
              <a:rPr b="0" dirty="0">
                <a:solidFill>
                  <a:srgbClr val="000000"/>
                </a:solidFill>
              </a:rPr>
            </a:br>
            <a:endParaRPr b="0" dirty="0">
              <a:solidFill>
                <a:srgbClr val="000000"/>
              </a:solidFill>
            </a:endParaRPr>
          </a:p>
          <a:p>
            <a:pPr defTabSz="457200">
              <a:defRPr sz="1100" b="1">
                <a:solidFill>
                  <a:srgbClr val="011480"/>
                </a:solidFill>
                <a:latin typeface="Menlo"/>
                <a:ea typeface="Menlo"/>
                <a:cs typeface="Menlo"/>
                <a:sym typeface="Menlo"/>
              </a:defRPr>
            </a:pPr>
            <a:r>
              <a:rPr dirty="0"/>
              <a:t>public class </a:t>
            </a:r>
            <a:r>
              <a:rPr b="0" dirty="0">
                <a:solidFill>
                  <a:srgbClr val="000000"/>
                </a:solidFill>
              </a:rPr>
              <a:t>Cat </a:t>
            </a:r>
            <a:r>
              <a:rPr dirty="0"/>
              <a:t>implements </a:t>
            </a:r>
            <a:r>
              <a:rPr b="0" dirty="0">
                <a:solidFill>
                  <a:srgbClr val="000000"/>
                </a:solidFill>
              </a:rPr>
              <a:t>Pet {</a:t>
            </a:r>
            <a:br>
              <a:rPr b="0" dirty="0">
                <a:solidFill>
                  <a:srgbClr val="000000"/>
                </a:solidFill>
              </a:rPr>
            </a:br>
            <a:r>
              <a:rPr b="0" dirty="0">
                <a:solidFill>
                  <a:srgbClr val="000000"/>
                </a:solidFill>
              </a:rPr>
              <a:t>    </a:t>
            </a:r>
            <a:r>
              <a:rPr dirty="0"/>
              <a:t>private </a:t>
            </a:r>
            <a:r>
              <a:rPr b="0" dirty="0">
                <a:solidFill>
                  <a:srgbClr val="000000"/>
                </a:solidFill>
              </a:rPr>
              <a:t>String </a:t>
            </a:r>
            <a:r>
              <a:rPr dirty="0">
                <a:solidFill>
                  <a:srgbClr val="66187A"/>
                </a:solidFill>
              </a:rPr>
              <a:t>name</a:t>
            </a:r>
            <a:r>
              <a:rPr b="0" dirty="0">
                <a:solidFill>
                  <a:srgbClr val="000000"/>
                </a:solidFill>
              </a:rPr>
              <a:t>;</a:t>
            </a:r>
            <a:br>
              <a:rPr b="0" dirty="0">
                <a:solidFill>
                  <a:srgbClr val="000000"/>
                </a:solidFill>
              </a:rPr>
            </a:br>
            <a:br>
              <a:rPr b="0" dirty="0">
                <a:solidFill>
                  <a:srgbClr val="000000"/>
                </a:solidFill>
              </a:rPr>
            </a:br>
            <a:r>
              <a:rPr b="0" dirty="0">
                <a:solidFill>
                  <a:srgbClr val="000000"/>
                </a:solidFill>
              </a:rPr>
              <a:t>    </a:t>
            </a:r>
            <a:r>
              <a:rPr dirty="0"/>
              <a:t>public </a:t>
            </a:r>
            <a:r>
              <a:rPr b="0" dirty="0">
                <a:solidFill>
                  <a:srgbClr val="000000"/>
                </a:solidFill>
              </a:rPr>
              <a:t>Cat(String name) {</a:t>
            </a:r>
            <a:br>
              <a:rPr b="0" dirty="0">
                <a:solidFill>
                  <a:srgbClr val="000000"/>
                </a:solidFill>
              </a:rPr>
            </a:br>
            <a:r>
              <a:rPr b="0" dirty="0">
                <a:solidFill>
                  <a:srgbClr val="000000"/>
                </a:solidFill>
              </a:rPr>
              <a:t>        </a:t>
            </a:r>
            <a:r>
              <a:rPr dirty="0"/>
              <a:t>this</a:t>
            </a:r>
            <a:r>
              <a:rPr b="0" dirty="0">
                <a:solidFill>
                  <a:srgbClr val="000000"/>
                </a:solidFill>
              </a:rPr>
              <a:t>.</a:t>
            </a:r>
            <a:r>
              <a:rPr dirty="0">
                <a:solidFill>
                  <a:srgbClr val="66187A"/>
                </a:solidFill>
              </a:rPr>
              <a:t>name </a:t>
            </a:r>
            <a:r>
              <a:rPr b="0" dirty="0">
                <a:solidFill>
                  <a:srgbClr val="000000"/>
                </a:solidFill>
              </a:rPr>
              <a:t>= name;</a:t>
            </a:r>
            <a:br>
              <a:rPr b="0" dirty="0">
                <a:solidFill>
                  <a:srgbClr val="000000"/>
                </a:solidFill>
              </a:rPr>
            </a:br>
            <a:r>
              <a:rPr b="0" dirty="0">
                <a:solidFill>
                  <a:srgbClr val="000000"/>
                </a:solidFill>
              </a:rPr>
              <a:t>    }</a:t>
            </a:r>
            <a:br>
              <a:rPr b="0" dirty="0">
                <a:solidFill>
                  <a:srgbClr val="000000"/>
                </a:solidFill>
              </a:rPr>
            </a:br>
            <a:br>
              <a:rPr b="0" dirty="0">
                <a:solidFill>
                  <a:srgbClr val="000000"/>
                </a:solidFill>
              </a:rPr>
            </a:br>
            <a:r>
              <a:rPr b="0" dirty="0">
                <a:solidFill>
                  <a:srgbClr val="000000"/>
                </a:solidFill>
              </a:rPr>
              <a:t> </a:t>
            </a:r>
            <a:r>
              <a:rPr b="0" dirty="0">
                <a:solidFill>
                  <a:srgbClr val="808002"/>
                </a:solidFill>
              </a:rPr>
              <a:t>   </a:t>
            </a:r>
            <a:r>
              <a:rPr dirty="0"/>
              <a:t>public </a:t>
            </a:r>
            <a:r>
              <a:rPr b="0" dirty="0">
                <a:solidFill>
                  <a:srgbClr val="000000"/>
                </a:solidFill>
              </a:rPr>
              <a:t>String </a:t>
            </a:r>
            <a:r>
              <a:rPr b="0" dirty="0" err="1">
                <a:solidFill>
                  <a:srgbClr val="000000"/>
                </a:solidFill>
              </a:rPr>
              <a:t>getName</a:t>
            </a:r>
            <a:r>
              <a:rPr b="0" dirty="0">
                <a:solidFill>
                  <a:srgbClr val="000000"/>
                </a:solidFill>
              </a:rPr>
              <a:t>()</a:t>
            </a:r>
          </a:p>
          <a:p>
            <a:pPr defTabSz="457200">
              <a:defRPr sz="1100">
                <a:latin typeface="Menlo"/>
                <a:ea typeface="Menlo"/>
                <a:cs typeface="Menlo"/>
                <a:sym typeface="Menlo"/>
              </a:defRPr>
            </a:pPr>
            <a:r>
              <a:rPr dirty="0"/>
              <a:t>    {</a:t>
            </a:r>
          </a:p>
          <a:p>
            <a:pPr defTabSz="457200">
              <a:defRPr sz="1100">
                <a:latin typeface="Menlo"/>
                <a:ea typeface="Menlo"/>
                <a:cs typeface="Menlo"/>
                <a:sym typeface="Menlo"/>
              </a:defRPr>
            </a:pPr>
            <a:r>
              <a:rPr dirty="0"/>
              <a:t>        </a:t>
            </a:r>
            <a:r>
              <a:rPr b="1" dirty="0">
                <a:solidFill>
                  <a:srgbClr val="011480"/>
                </a:solidFill>
              </a:rPr>
              <a:t>return </a:t>
            </a:r>
            <a:r>
              <a:rPr b="1" dirty="0">
                <a:solidFill>
                  <a:srgbClr val="66187A"/>
                </a:solidFill>
              </a:rPr>
              <a:t>name</a:t>
            </a:r>
            <a:r>
              <a:rPr dirty="0"/>
              <a:t>;</a:t>
            </a:r>
          </a:p>
          <a:p>
            <a:pPr defTabSz="457200">
              <a:defRPr sz="1100">
                <a:latin typeface="Menlo"/>
                <a:ea typeface="Menlo"/>
                <a:cs typeface="Menlo"/>
                <a:sym typeface="Menlo"/>
              </a:defRPr>
            </a:pPr>
            <a:r>
              <a:rPr dirty="0"/>
              <a:t>    }</a:t>
            </a:r>
            <a:br>
              <a:rPr dirty="0"/>
            </a:br>
            <a:br>
              <a:rPr dirty="0"/>
            </a:br>
            <a:r>
              <a:rPr dirty="0">
                <a:solidFill>
                  <a:srgbClr val="808002"/>
                </a:solidFill>
              </a:rPr>
              <a:t>    </a:t>
            </a:r>
            <a:r>
              <a:rPr b="1" dirty="0">
                <a:solidFill>
                  <a:srgbClr val="011480"/>
                </a:solidFill>
              </a:rPr>
              <a:t>public void </a:t>
            </a:r>
            <a:r>
              <a:rPr dirty="0" err="1"/>
              <a:t>beFriendly</a:t>
            </a:r>
            <a:r>
              <a:rPr dirty="0"/>
              <a:t>() {</a:t>
            </a:r>
            <a:br>
              <a:rPr dirty="0"/>
            </a:br>
            <a:r>
              <a:rPr dirty="0"/>
              <a:t>        </a:t>
            </a:r>
            <a:r>
              <a:rPr dirty="0" err="1"/>
              <a:t>System.</a:t>
            </a:r>
            <a:r>
              <a:rPr b="1" i="1" dirty="0" err="1">
                <a:solidFill>
                  <a:srgbClr val="66187A"/>
                </a:solidFill>
              </a:rPr>
              <a:t>out</a:t>
            </a:r>
            <a:r>
              <a:rPr dirty="0" err="1"/>
              <a:t>.println</a:t>
            </a:r>
            <a:r>
              <a:rPr dirty="0"/>
              <a:t>(</a:t>
            </a:r>
            <a:r>
              <a:rPr b="1" dirty="0">
                <a:solidFill>
                  <a:srgbClr val="66187A"/>
                </a:solidFill>
              </a:rPr>
              <a:t>name</a:t>
            </a:r>
            <a:br>
              <a:rPr b="1" dirty="0">
                <a:solidFill>
                  <a:srgbClr val="66187A"/>
                </a:solidFill>
              </a:rPr>
            </a:br>
            <a:r>
              <a:rPr b="1" dirty="0">
                <a:solidFill>
                  <a:srgbClr val="66187A"/>
                </a:solidFill>
              </a:rPr>
              <a:t>            </a:t>
            </a:r>
            <a:r>
              <a:rPr dirty="0"/>
              <a:t>+ </a:t>
            </a:r>
            <a:r>
              <a:rPr b="1" dirty="0">
                <a:solidFill>
                  <a:srgbClr val="018001"/>
                </a:solidFill>
              </a:rPr>
              <a:t>": I'm friendly!"</a:t>
            </a:r>
            <a:r>
              <a:rPr dirty="0"/>
              <a:t>);</a:t>
            </a:r>
            <a:br>
              <a:rPr dirty="0"/>
            </a:br>
            <a:r>
              <a:rPr dirty="0"/>
              <a:t>    }</a:t>
            </a:r>
            <a:br>
              <a:rPr dirty="0"/>
            </a:br>
            <a:r>
              <a:rPr dirty="0"/>
              <a:t>}</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Shape 384"/>
          <p:cNvSpPr/>
          <p:nvPr/>
        </p:nvSpPr>
        <p:spPr>
          <a:xfrm>
            <a:off x="5852481" y="480302"/>
            <a:ext cx="3155015" cy="3956862"/>
          </a:xfrm>
          <a:prstGeom prst="rect">
            <a:avLst/>
          </a:prstGeom>
          <a:solidFill>
            <a:srgbClr val="D6D6D6">
              <a:alpha val="10000"/>
            </a:srgbClr>
          </a:solidFill>
          <a:ln w="12700">
            <a:miter lim="400000"/>
          </a:ln>
          <a:effectLst>
            <a:outerShdw blurRad="25400" dist="12700" dir="5400000" rotWithShape="0">
              <a:srgbClr val="000000">
                <a:alpha val="35000"/>
              </a:srgbClr>
            </a:outerShdw>
          </a:effectLst>
        </p:spPr>
        <p:txBody>
          <a:bodyPr lIns="34289" tIns="34289" rIns="34289" bIns="34289" anchor="ctr"/>
          <a:lstStyle/>
          <a:p>
            <a:pPr>
              <a:defRPr>
                <a:latin typeface="+mn-lt"/>
                <a:ea typeface="+mn-ea"/>
                <a:cs typeface="+mn-cs"/>
                <a:sym typeface="Helvetica"/>
              </a:defRPr>
            </a:pPr>
            <a:endParaRPr/>
          </a:p>
        </p:txBody>
      </p:sp>
      <p:sp>
        <p:nvSpPr>
          <p:cNvPr id="385" name="Shape 385"/>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Inner classes</a:t>
            </a:r>
          </a:p>
        </p:txBody>
      </p:sp>
      <p:sp>
        <p:nvSpPr>
          <p:cNvPr id="387" name="Shape 387"/>
          <p:cNvSpPr/>
          <p:nvPr/>
        </p:nvSpPr>
        <p:spPr>
          <a:xfrm>
            <a:off x="292100" y="571500"/>
            <a:ext cx="4875349" cy="2875279"/>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sz="1100">
                <a:latin typeface="Menlo"/>
                <a:ea typeface="Menlo"/>
                <a:cs typeface="Menlo"/>
                <a:sym typeface="Menlo"/>
              </a:defRPr>
            </a:pPr>
            <a:r>
              <a:rPr dirty="0" err="1"/>
              <a:t>pets.add</a:t>
            </a:r>
            <a:r>
              <a:rPr dirty="0"/>
              <a:t>(</a:t>
            </a:r>
            <a:r>
              <a:rPr b="1" dirty="0">
                <a:solidFill>
                  <a:srgbClr val="011480"/>
                </a:solidFill>
              </a:rPr>
              <a:t>new </a:t>
            </a:r>
            <a:r>
              <a:rPr dirty="0" err="1"/>
              <a:t>RoboDog</a:t>
            </a:r>
            <a:r>
              <a:rPr dirty="0"/>
              <a:t>(</a:t>
            </a:r>
            <a:r>
              <a:rPr b="1" dirty="0">
                <a:solidFill>
                  <a:srgbClr val="018001"/>
                </a:solidFill>
              </a:rPr>
              <a:t>"</a:t>
            </a:r>
            <a:r>
              <a:rPr b="1" dirty="0" err="1">
                <a:solidFill>
                  <a:srgbClr val="018001"/>
                </a:solidFill>
              </a:rPr>
              <a:t>Robik</a:t>
            </a:r>
            <a:r>
              <a:rPr b="1" dirty="0">
                <a:solidFill>
                  <a:srgbClr val="018001"/>
                </a:solidFill>
              </a:rPr>
              <a:t>"</a:t>
            </a:r>
            <a:r>
              <a:rPr dirty="0"/>
              <a:t>));</a:t>
            </a:r>
            <a:br>
              <a:rPr dirty="0"/>
            </a:br>
            <a:br>
              <a:rPr dirty="0"/>
            </a:br>
            <a:r>
              <a:rPr i="1" dirty="0">
                <a:solidFill>
                  <a:srgbClr val="808080"/>
                </a:solidFill>
              </a:rPr>
              <a:t>// create inner class</a:t>
            </a:r>
            <a:br>
              <a:rPr i="1" dirty="0">
                <a:solidFill>
                  <a:srgbClr val="808080"/>
                </a:solidFill>
              </a:rPr>
            </a:br>
            <a:r>
              <a:rPr dirty="0" err="1"/>
              <a:t>pets.add</a:t>
            </a:r>
            <a:r>
              <a:rPr dirty="0"/>
              <a:t>(</a:t>
            </a:r>
            <a:r>
              <a:rPr b="1" dirty="0">
                <a:solidFill>
                  <a:srgbClr val="011480"/>
                </a:solidFill>
              </a:rPr>
              <a:t>new </a:t>
            </a:r>
            <a:r>
              <a:rPr dirty="0" err="1"/>
              <a:t>SpecialRoboDog</a:t>
            </a:r>
            <a:r>
              <a:rPr dirty="0"/>
              <a:t>());</a:t>
            </a:r>
            <a:br>
              <a:rPr dirty="0"/>
            </a:br>
            <a:br>
              <a:rPr dirty="0"/>
            </a:br>
            <a:r>
              <a:rPr i="1" dirty="0">
                <a:solidFill>
                  <a:srgbClr val="808080"/>
                </a:solidFill>
              </a:rPr>
              <a:t>// create anonymous class inherited from </a:t>
            </a:r>
            <a:r>
              <a:rPr i="1" dirty="0" err="1">
                <a:solidFill>
                  <a:srgbClr val="808080"/>
                </a:solidFill>
              </a:rPr>
              <a:t>RoboDog</a:t>
            </a:r>
            <a:br>
              <a:rPr i="1" dirty="0">
                <a:solidFill>
                  <a:srgbClr val="808080"/>
                </a:solidFill>
              </a:rPr>
            </a:br>
            <a:r>
              <a:rPr dirty="0" err="1"/>
              <a:t>pets.add</a:t>
            </a:r>
            <a:r>
              <a:rPr dirty="0"/>
              <a:t>(</a:t>
            </a:r>
            <a:r>
              <a:rPr b="1" dirty="0">
                <a:solidFill>
                  <a:srgbClr val="011480"/>
                </a:solidFill>
              </a:rPr>
              <a:t>new </a:t>
            </a:r>
            <a:r>
              <a:rPr dirty="0" err="1"/>
              <a:t>RoboDog</a:t>
            </a:r>
            <a:r>
              <a:rPr dirty="0"/>
              <a:t>()</a:t>
            </a:r>
            <a:br>
              <a:rPr dirty="0"/>
            </a:br>
            <a:r>
              <a:rPr dirty="0"/>
              <a:t>{</a:t>
            </a:r>
            <a:br>
              <a:rPr dirty="0"/>
            </a:br>
            <a:r>
              <a:rPr dirty="0"/>
              <a:t> </a:t>
            </a:r>
            <a:r>
              <a:rPr dirty="0">
                <a:solidFill>
                  <a:srgbClr val="808002"/>
                </a:solidFill>
              </a:rPr>
              <a:t>   </a:t>
            </a:r>
            <a:r>
              <a:rPr b="1" dirty="0">
                <a:solidFill>
                  <a:srgbClr val="011480"/>
                </a:solidFill>
              </a:rPr>
              <a:t>public void </a:t>
            </a:r>
            <a:r>
              <a:rPr dirty="0" err="1"/>
              <a:t>beFriendly</a:t>
            </a:r>
            <a:r>
              <a:rPr dirty="0"/>
              <a:t>()</a:t>
            </a:r>
            <a:br>
              <a:rPr dirty="0"/>
            </a:br>
            <a:r>
              <a:rPr dirty="0"/>
              <a:t>    {</a:t>
            </a:r>
            <a:br>
              <a:rPr dirty="0"/>
            </a:br>
            <a:r>
              <a:rPr dirty="0"/>
              <a:t>        </a:t>
            </a:r>
            <a:r>
              <a:rPr dirty="0" err="1"/>
              <a:t>System.</a:t>
            </a:r>
            <a:r>
              <a:rPr b="1" i="1" dirty="0" err="1">
                <a:solidFill>
                  <a:srgbClr val="66187A"/>
                </a:solidFill>
              </a:rPr>
              <a:t>out</a:t>
            </a:r>
            <a:r>
              <a:rPr dirty="0" err="1"/>
              <a:t>.println</a:t>
            </a:r>
            <a:r>
              <a:rPr dirty="0"/>
              <a:t>(</a:t>
            </a:r>
            <a:r>
              <a:rPr dirty="0" err="1"/>
              <a:t>getName</a:t>
            </a:r>
            <a:r>
              <a:rPr dirty="0"/>
              <a:t>()</a:t>
            </a:r>
            <a:br>
              <a:rPr dirty="0"/>
            </a:br>
            <a:r>
              <a:rPr dirty="0"/>
              <a:t>            + </a:t>
            </a:r>
            <a:r>
              <a:rPr b="1" dirty="0">
                <a:solidFill>
                  <a:srgbClr val="018001"/>
                </a:solidFill>
              </a:rPr>
              <a:t>": I'm more friendly then everyone else!"</a:t>
            </a:r>
            <a:r>
              <a:rPr dirty="0"/>
              <a:t>);</a:t>
            </a:r>
            <a:br>
              <a:rPr dirty="0"/>
            </a:br>
            <a:r>
              <a:rPr dirty="0"/>
              <a:t>    }</a:t>
            </a:r>
            <a:br>
              <a:rPr dirty="0"/>
            </a:br>
            <a:r>
              <a:rPr dirty="0"/>
              <a:t>});</a:t>
            </a:r>
            <a:endParaRPr i="1" dirty="0">
              <a:solidFill>
                <a:srgbClr val="808080"/>
              </a:solidFill>
            </a:endParaRPr>
          </a:p>
          <a:p>
            <a:pPr defTabSz="457200">
              <a:defRPr sz="1100">
                <a:latin typeface="Menlo"/>
                <a:ea typeface="Menlo"/>
                <a:cs typeface="Menlo"/>
                <a:sym typeface="Menlo"/>
              </a:defRPr>
            </a:pPr>
            <a:endParaRPr i="1" dirty="0">
              <a:solidFill>
                <a:srgbClr val="808080"/>
              </a:solidFill>
            </a:endParaRPr>
          </a:p>
          <a:p>
            <a:pPr defTabSz="457200">
              <a:defRPr sz="1100" i="1">
                <a:solidFill>
                  <a:srgbClr val="808080"/>
                </a:solidFill>
                <a:latin typeface="Menlo"/>
                <a:ea typeface="Menlo"/>
                <a:cs typeface="Menlo"/>
                <a:sym typeface="Menlo"/>
              </a:defRPr>
            </a:pPr>
            <a:r>
              <a:rPr dirty="0"/>
              <a:t>// ask all pets to be friendly</a:t>
            </a:r>
            <a:br>
              <a:rPr dirty="0"/>
            </a:br>
            <a:r>
              <a:rPr b="1" i="0" dirty="0">
                <a:solidFill>
                  <a:srgbClr val="011480"/>
                </a:solidFill>
              </a:rPr>
              <a:t>for </a:t>
            </a:r>
            <a:r>
              <a:rPr i="0" dirty="0">
                <a:solidFill>
                  <a:srgbClr val="000000"/>
                </a:solidFill>
              </a:rPr>
              <a:t>(Pet </a:t>
            </a:r>
            <a:r>
              <a:rPr i="0" dirty="0" err="1">
                <a:solidFill>
                  <a:srgbClr val="000000"/>
                </a:solidFill>
              </a:rPr>
              <a:t>pet</a:t>
            </a:r>
            <a:r>
              <a:rPr i="0" dirty="0">
                <a:solidFill>
                  <a:srgbClr val="000000"/>
                </a:solidFill>
              </a:rPr>
              <a:t> : pets) { </a:t>
            </a:r>
            <a:r>
              <a:rPr i="0" dirty="0" err="1">
                <a:solidFill>
                  <a:srgbClr val="000000"/>
                </a:solidFill>
              </a:rPr>
              <a:t>pet.beFriendly</a:t>
            </a:r>
            <a:r>
              <a:rPr i="0" dirty="0">
                <a:solidFill>
                  <a:srgbClr val="000000"/>
                </a:solidFill>
              </a:rPr>
              <a:t>(); }</a:t>
            </a:r>
          </a:p>
        </p:txBody>
      </p:sp>
      <p:sp>
        <p:nvSpPr>
          <p:cNvPr id="388" name="Shape 388"/>
          <p:cNvSpPr/>
          <p:nvPr/>
        </p:nvSpPr>
        <p:spPr>
          <a:xfrm>
            <a:off x="5917486" y="520699"/>
            <a:ext cx="3025006" cy="3865879"/>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sz="1100" b="1">
                <a:solidFill>
                  <a:srgbClr val="011480"/>
                </a:solidFill>
                <a:latin typeface="Menlo"/>
                <a:ea typeface="Menlo"/>
                <a:cs typeface="Menlo"/>
                <a:sym typeface="Menlo"/>
              </a:defRPr>
            </a:pPr>
            <a:r>
              <a:rPr dirty="0"/>
              <a:t>public class </a:t>
            </a:r>
            <a:r>
              <a:rPr b="0" dirty="0" err="1">
                <a:solidFill>
                  <a:srgbClr val="000000"/>
                </a:solidFill>
              </a:rPr>
              <a:t>RoboDog</a:t>
            </a:r>
            <a:r>
              <a:rPr b="0" dirty="0">
                <a:solidFill>
                  <a:srgbClr val="000000"/>
                </a:solidFill>
              </a:rPr>
              <a:t> </a:t>
            </a:r>
            <a:r>
              <a:rPr dirty="0"/>
              <a:t>extends </a:t>
            </a:r>
            <a:r>
              <a:rPr b="0" dirty="0">
                <a:solidFill>
                  <a:srgbClr val="000000"/>
                </a:solidFill>
              </a:rPr>
              <a:t>Robot</a:t>
            </a:r>
          </a:p>
          <a:p>
            <a:pPr defTabSz="457200">
              <a:defRPr sz="1100">
                <a:latin typeface="Menlo"/>
                <a:ea typeface="Menlo"/>
                <a:cs typeface="Menlo"/>
                <a:sym typeface="Menlo"/>
              </a:defRPr>
            </a:pPr>
            <a:r>
              <a:rPr dirty="0"/>
              <a:t>    </a:t>
            </a:r>
            <a:r>
              <a:rPr b="1" dirty="0">
                <a:solidFill>
                  <a:srgbClr val="011480"/>
                </a:solidFill>
              </a:rPr>
              <a:t>implements </a:t>
            </a:r>
            <a:r>
              <a:rPr dirty="0"/>
              <a:t>Pet</a:t>
            </a:r>
            <a:br>
              <a:rPr dirty="0"/>
            </a:br>
            <a:r>
              <a:rPr dirty="0"/>
              <a:t>{</a:t>
            </a:r>
            <a:br>
              <a:rPr dirty="0"/>
            </a:br>
            <a:r>
              <a:rPr dirty="0"/>
              <a:t>    </a:t>
            </a:r>
            <a:r>
              <a:rPr b="1" dirty="0">
                <a:solidFill>
                  <a:srgbClr val="011480"/>
                </a:solidFill>
              </a:rPr>
              <a:t>private </a:t>
            </a:r>
            <a:r>
              <a:rPr dirty="0"/>
              <a:t>String </a:t>
            </a:r>
            <a:r>
              <a:rPr b="1" dirty="0">
                <a:solidFill>
                  <a:srgbClr val="66187A"/>
                </a:solidFill>
              </a:rPr>
              <a:t>name</a:t>
            </a:r>
            <a:r>
              <a:rPr dirty="0"/>
              <a:t>;</a:t>
            </a:r>
            <a:br>
              <a:rPr dirty="0"/>
            </a:br>
            <a:br>
              <a:rPr dirty="0"/>
            </a:br>
            <a:r>
              <a:rPr dirty="0"/>
              <a:t>    </a:t>
            </a:r>
            <a:r>
              <a:rPr b="1" dirty="0">
                <a:solidFill>
                  <a:srgbClr val="011480"/>
                </a:solidFill>
              </a:rPr>
              <a:t>public </a:t>
            </a:r>
            <a:r>
              <a:rPr dirty="0" err="1"/>
              <a:t>RoboDog</a:t>
            </a:r>
            <a:r>
              <a:rPr dirty="0"/>
              <a:t>()</a:t>
            </a:r>
            <a:br>
              <a:rPr dirty="0"/>
            </a:br>
            <a:r>
              <a:rPr dirty="0"/>
              <a:t>    {</a:t>
            </a:r>
            <a:br>
              <a:rPr dirty="0"/>
            </a:br>
            <a:r>
              <a:rPr dirty="0"/>
              <a:t>        </a:t>
            </a:r>
            <a:r>
              <a:rPr b="1" dirty="0">
                <a:solidFill>
                  <a:srgbClr val="011480"/>
                </a:solidFill>
              </a:rPr>
              <a:t>this</a:t>
            </a:r>
            <a:r>
              <a:rPr dirty="0"/>
              <a:t>(</a:t>
            </a:r>
            <a:r>
              <a:rPr b="1" dirty="0">
                <a:solidFill>
                  <a:srgbClr val="018001"/>
                </a:solidFill>
              </a:rPr>
              <a:t>"</a:t>
            </a:r>
            <a:r>
              <a:rPr b="1" dirty="0" err="1">
                <a:solidFill>
                  <a:srgbClr val="018001"/>
                </a:solidFill>
              </a:rPr>
              <a:t>Noname</a:t>
            </a:r>
            <a:r>
              <a:rPr b="1" dirty="0">
                <a:solidFill>
                  <a:srgbClr val="018001"/>
                </a:solidFill>
              </a:rPr>
              <a:t> Robodog"</a:t>
            </a:r>
            <a:r>
              <a:rPr dirty="0"/>
              <a:t>);</a:t>
            </a:r>
            <a:br>
              <a:rPr dirty="0"/>
            </a:br>
            <a:r>
              <a:rPr dirty="0"/>
              <a:t>    }</a:t>
            </a:r>
            <a:br>
              <a:rPr dirty="0"/>
            </a:br>
            <a:br>
              <a:rPr dirty="0"/>
            </a:br>
            <a:r>
              <a:rPr dirty="0"/>
              <a:t>   </a:t>
            </a:r>
            <a:r>
              <a:rPr dirty="0">
                <a:solidFill>
                  <a:srgbClr val="808002"/>
                </a:solidFill>
              </a:rPr>
              <a:t>@Override</a:t>
            </a:r>
            <a:br>
              <a:rPr dirty="0">
                <a:solidFill>
                  <a:srgbClr val="808002"/>
                </a:solidFill>
              </a:rPr>
            </a:br>
            <a:r>
              <a:rPr dirty="0">
                <a:solidFill>
                  <a:srgbClr val="808002"/>
                </a:solidFill>
              </a:rPr>
              <a:t>    </a:t>
            </a:r>
            <a:r>
              <a:rPr b="1" dirty="0">
                <a:solidFill>
                  <a:srgbClr val="011480"/>
                </a:solidFill>
              </a:rPr>
              <a:t>public </a:t>
            </a:r>
            <a:r>
              <a:rPr dirty="0"/>
              <a:t>String </a:t>
            </a:r>
            <a:r>
              <a:rPr dirty="0" err="1"/>
              <a:t>getName</a:t>
            </a:r>
            <a:r>
              <a:rPr dirty="0"/>
              <a:t>()</a:t>
            </a:r>
            <a:br>
              <a:rPr dirty="0"/>
            </a:br>
            <a:r>
              <a:rPr dirty="0"/>
              <a:t>    {</a:t>
            </a:r>
            <a:br>
              <a:rPr dirty="0"/>
            </a:br>
            <a:r>
              <a:rPr dirty="0"/>
              <a:t>        </a:t>
            </a:r>
            <a:r>
              <a:rPr b="1" dirty="0">
                <a:solidFill>
                  <a:srgbClr val="011480"/>
                </a:solidFill>
              </a:rPr>
              <a:t>return </a:t>
            </a:r>
            <a:r>
              <a:rPr b="1" dirty="0">
                <a:solidFill>
                  <a:srgbClr val="66187A"/>
                </a:solidFill>
              </a:rPr>
              <a:t>name</a:t>
            </a:r>
            <a:r>
              <a:rPr dirty="0"/>
              <a:t>;</a:t>
            </a:r>
            <a:br>
              <a:rPr dirty="0"/>
            </a:br>
            <a:r>
              <a:rPr dirty="0"/>
              <a:t>    }</a:t>
            </a:r>
            <a:br>
              <a:rPr dirty="0"/>
            </a:br>
            <a:br>
              <a:rPr dirty="0"/>
            </a:br>
            <a:r>
              <a:rPr dirty="0"/>
              <a:t>    </a:t>
            </a:r>
            <a:r>
              <a:rPr dirty="0">
                <a:solidFill>
                  <a:srgbClr val="808002"/>
                </a:solidFill>
              </a:rPr>
              <a:t>@Override</a:t>
            </a:r>
            <a:br>
              <a:rPr dirty="0">
                <a:solidFill>
                  <a:srgbClr val="808002"/>
                </a:solidFill>
              </a:rPr>
            </a:br>
            <a:r>
              <a:rPr dirty="0">
                <a:solidFill>
                  <a:srgbClr val="808002"/>
                </a:solidFill>
              </a:rPr>
              <a:t>    </a:t>
            </a:r>
            <a:r>
              <a:rPr b="1" dirty="0">
                <a:solidFill>
                  <a:srgbClr val="011480"/>
                </a:solidFill>
              </a:rPr>
              <a:t>public void </a:t>
            </a:r>
            <a:r>
              <a:rPr dirty="0" err="1"/>
              <a:t>beFriendly</a:t>
            </a:r>
            <a:r>
              <a:rPr dirty="0"/>
              <a:t>()</a:t>
            </a:r>
            <a:br>
              <a:rPr dirty="0"/>
            </a:br>
            <a:r>
              <a:rPr dirty="0"/>
              <a:t>    {</a:t>
            </a:r>
            <a:br>
              <a:rPr dirty="0"/>
            </a:br>
            <a:r>
              <a:rPr dirty="0"/>
              <a:t>        </a:t>
            </a:r>
            <a:r>
              <a:rPr dirty="0" err="1"/>
              <a:t>System.</a:t>
            </a:r>
            <a:r>
              <a:rPr b="1" i="1" dirty="0" err="1">
                <a:solidFill>
                  <a:srgbClr val="66187A"/>
                </a:solidFill>
              </a:rPr>
              <a:t>out</a:t>
            </a:r>
            <a:r>
              <a:rPr dirty="0" err="1"/>
              <a:t>.println</a:t>
            </a:r>
            <a:r>
              <a:rPr dirty="0"/>
              <a:t>(</a:t>
            </a:r>
            <a:r>
              <a:rPr b="1" dirty="0">
                <a:solidFill>
                  <a:srgbClr val="66187A"/>
                </a:solidFill>
              </a:rPr>
              <a:t>name</a:t>
            </a:r>
          </a:p>
          <a:p>
            <a:pPr defTabSz="457200">
              <a:defRPr sz="1100" b="1">
                <a:solidFill>
                  <a:srgbClr val="66187A"/>
                </a:solidFill>
                <a:latin typeface="Menlo"/>
                <a:ea typeface="Menlo"/>
                <a:cs typeface="Menlo"/>
                <a:sym typeface="Menlo"/>
              </a:defRPr>
            </a:pPr>
            <a:r>
              <a:rPr dirty="0"/>
              <a:t>            </a:t>
            </a:r>
            <a:r>
              <a:rPr b="0" dirty="0">
                <a:solidFill>
                  <a:srgbClr val="000000"/>
                </a:solidFill>
              </a:rPr>
              <a:t>+ </a:t>
            </a:r>
            <a:r>
              <a:rPr dirty="0">
                <a:solidFill>
                  <a:srgbClr val="018001"/>
                </a:solidFill>
              </a:rPr>
              <a:t>": I'm friendly!"</a:t>
            </a:r>
            <a:r>
              <a:rPr b="0" dirty="0">
                <a:solidFill>
                  <a:srgbClr val="000000"/>
                </a:solidFill>
              </a:rPr>
              <a:t>);</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a:t>
            </a:r>
          </a:p>
        </p:txBody>
      </p:sp>
      <p:sp>
        <p:nvSpPr>
          <p:cNvPr id="389" name="Shape 389"/>
          <p:cNvSpPr/>
          <p:nvPr/>
        </p:nvSpPr>
        <p:spPr>
          <a:xfrm>
            <a:off x="296430" y="3534519"/>
            <a:ext cx="3866072" cy="1389379"/>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sz="1100" b="1">
                <a:solidFill>
                  <a:srgbClr val="011480"/>
                </a:solidFill>
                <a:latin typeface="Menlo"/>
                <a:ea typeface="Menlo"/>
                <a:cs typeface="Menlo"/>
                <a:sym typeface="Menlo"/>
              </a:defRPr>
            </a:pPr>
            <a:r>
              <a:rPr dirty="0"/>
              <a:t>static class </a:t>
            </a:r>
            <a:r>
              <a:rPr b="0" dirty="0" err="1">
                <a:solidFill>
                  <a:srgbClr val="000000"/>
                </a:solidFill>
              </a:rPr>
              <a:t>SpecialRoboDog</a:t>
            </a:r>
            <a:r>
              <a:rPr b="0" dirty="0">
                <a:solidFill>
                  <a:srgbClr val="000000"/>
                </a:solidFill>
              </a:rPr>
              <a:t> </a:t>
            </a:r>
            <a:r>
              <a:rPr dirty="0"/>
              <a:t>extends </a:t>
            </a:r>
            <a:r>
              <a:rPr b="0" dirty="0" err="1">
                <a:solidFill>
                  <a:srgbClr val="000000"/>
                </a:solidFill>
              </a:rPr>
              <a:t>RoboDog</a:t>
            </a:r>
            <a:br>
              <a:rPr b="0" dirty="0">
                <a:solidFill>
                  <a:srgbClr val="000000"/>
                </a:solidFill>
              </a:rPr>
            </a:br>
            <a:r>
              <a:rPr b="0" dirty="0">
                <a:solidFill>
                  <a:srgbClr val="000000"/>
                </a:solidFill>
              </a:rPr>
              <a:t>{</a:t>
            </a:r>
            <a:br>
              <a:rPr b="0" dirty="0">
                <a:solidFill>
                  <a:srgbClr val="000000"/>
                </a:solidFill>
              </a:rPr>
            </a:br>
            <a:r>
              <a:rPr b="0" dirty="0">
                <a:solidFill>
                  <a:srgbClr val="000000"/>
                </a:solidFill>
              </a:rPr>
              <a:t> </a:t>
            </a:r>
            <a:r>
              <a:rPr b="0" dirty="0">
                <a:solidFill>
                  <a:srgbClr val="808002"/>
                </a:solidFill>
              </a:rPr>
              <a:t>   </a:t>
            </a:r>
            <a:r>
              <a:rPr dirty="0"/>
              <a:t>public void </a:t>
            </a:r>
            <a:r>
              <a:rPr b="0" dirty="0" err="1">
                <a:solidFill>
                  <a:srgbClr val="000000"/>
                </a:solidFill>
              </a:rPr>
              <a:t>beFriendly</a:t>
            </a:r>
            <a:r>
              <a:rPr b="0" dirty="0">
                <a:solidFill>
                  <a:srgbClr val="000000"/>
                </a:solidFill>
              </a:rPr>
              <a:t>()</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        </a:t>
            </a:r>
            <a:r>
              <a:rPr b="0" dirty="0" err="1">
                <a:solidFill>
                  <a:srgbClr val="000000"/>
                </a:solidFill>
              </a:rPr>
              <a:t>System.</a:t>
            </a:r>
            <a:r>
              <a:rPr i="1" dirty="0" err="1">
                <a:solidFill>
                  <a:srgbClr val="66187A"/>
                </a:solidFill>
              </a:rPr>
              <a:t>out</a:t>
            </a:r>
            <a:r>
              <a:rPr b="0" dirty="0" err="1">
                <a:solidFill>
                  <a:srgbClr val="000000"/>
                </a:solidFill>
              </a:rPr>
              <a:t>.println</a:t>
            </a:r>
            <a:r>
              <a:rPr b="0" dirty="0">
                <a:solidFill>
                  <a:srgbClr val="000000"/>
                </a:solidFill>
              </a:rPr>
              <a:t>(</a:t>
            </a:r>
            <a:r>
              <a:rPr b="0" dirty="0" err="1">
                <a:solidFill>
                  <a:srgbClr val="000000"/>
                </a:solidFill>
              </a:rPr>
              <a:t>getName</a:t>
            </a:r>
            <a:r>
              <a:rPr b="0" dirty="0">
                <a:solidFill>
                  <a:srgbClr val="000000"/>
                </a:solidFill>
              </a:rPr>
              <a:t>()</a:t>
            </a:r>
            <a:br>
              <a:rPr b="0" dirty="0">
                <a:solidFill>
                  <a:srgbClr val="000000"/>
                </a:solidFill>
              </a:rPr>
            </a:br>
            <a:r>
              <a:rPr b="0" dirty="0">
                <a:solidFill>
                  <a:srgbClr val="000000"/>
                </a:solidFill>
              </a:rPr>
              <a:t>            + </a:t>
            </a:r>
            <a:r>
              <a:rPr dirty="0">
                <a:solidFill>
                  <a:srgbClr val="018001"/>
                </a:solidFill>
              </a:rPr>
              <a:t>": I'm very special for you!"</a:t>
            </a:r>
            <a:r>
              <a:rPr b="0" dirty="0">
                <a:solidFill>
                  <a:srgbClr val="000000"/>
                </a:solidFill>
              </a:rPr>
              <a:t>);</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Shape 391"/>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Inner classes and Java 8</a:t>
            </a:r>
          </a:p>
        </p:txBody>
      </p:sp>
      <p:sp>
        <p:nvSpPr>
          <p:cNvPr id="392" name="Shape 392"/>
          <p:cNvSpPr/>
          <p:nvPr/>
        </p:nvSpPr>
        <p:spPr>
          <a:xfrm>
            <a:off x="292100" y="762000"/>
            <a:ext cx="8509000" cy="679667"/>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algn="just" defTabSz="685800">
              <a:spcBef>
                <a:spcPts val="500"/>
              </a:spcBef>
              <a:defRPr sz="2000">
                <a:latin typeface="Myriad Pro"/>
                <a:ea typeface="Myriad Pro"/>
                <a:cs typeface="Myriad Pro"/>
                <a:sym typeface="Myriad Pro"/>
              </a:defRPr>
            </a:pPr>
            <a:r>
              <a:t>For local and anonymous classes you can only access outer variables if they are </a:t>
            </a:r>
            <a:r>
              <a:rPr b="1">
                <a:solidFill>
                  <a:srgbClr val="FF2600"/>
                </a:solidFill>
              </a:rPr>
              <a:t>effectively</a:t>
            </a:r>
            <a:r>
              <a:t> </a:t>
            </a:r>
            <a:r>
              <a:rPr b="1">
                <a:solidFill>
                  <a:srgbClr val="011480"/>
                </a:solidFill>
                <a:latin typeface="Menlo"/>
                <a:ea typeface="Menlo"/>
                <a:cs typeface="Menlo"/>
                <a:sym typeface="Menlo"/>
              </a:rPr>
              <a:t>final</a:t>
            </a:r>
            <a:r>
              <a:t> (not final, but never changed).</a:t>
            </a:r>
          </a:p>
        </p:txBody>
      </p:sp>
      <p:sp>
        <p:nvSpPr>
          <p:cNvPr id="393" name="Shape 393"/>
          <p:cNvSpPr/>
          <p:nvPr/>
        </p:nvSpPr>
        <p:spPr>
          <a:xfrm>
            <a:off x="292099" y="1778000"/>
            <a:ext cx="4485401" cy="2557779"/>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b="1">
                <a:solidFill>
                  <a:srgbClr val="011480"/>
                </a:solidFill>
                <a:latin typeface="Menlo"/>
                <a:ea typeface="Menlo"/>
                <a:cs typeface="Menlo"/>
                <a:sym typeface="Menlo"/>
              </a:defRPr>
            </a:pPr>
            <a:r>
              <a:t>public static void </a:t>
            </a:r>
            <a:r>
              <a:rPr b="0">
                <a:solidFill>
                  <a:srgbClr val="000000"/>
                </a:solidFill>
              </a:rPr>
              <a:t>print(String </a:t>
            </a:r>
            <a:r>
              <a:rPr>
                <a:solidFill>
                  <a:srgbClr val="FF2600"/>
                </a:solidFill>
              </a:rPr>
              <a:t>data</a:t>
            </a:r>
            <a:r>
              <a:rPr b="0">
                <a:solidFill>
                  <a:srgbClr val="000000"/>
                </a:solidFill>
              </a:rPr>
              <a:t>, </a:t>
            </a:r>
            <a:r>
              <a:t>int </a:t>
            </a:r>
            <a:r>
              <a:rPr b="0">
                <a:solidFill>
                  <a:srgbClr val="000000"/>
                </a:solidFill>
              </a:rPr>
              <a:t>times)</a:t>
            </a:r>
            <a:br>
              <a:rPr b="0">
                <a:solidFill>
                  <a:srgbClr val="000000"/>
                </a:solidFill>
              </a:rPr>
            </a:br>
            <a:r>
              <a:rPr b="0">
                <a:solidFill>
                  <a:srgbClr val="000000"/>
                </a:solidFill>
              </a:rPr>
              <a:t>{</a:t>
            </a:r>
            <a:br>
              <a:rPr b="0">
                <a:solidFill>
                  <a:srgbClr val="000000"/>
                </a:solidFill>
              </a:rPr>
            </a:br>
            <a:r>
              <a:rPr b="0">
                <a:solidFill>
                  <a:srgbClr val="000000"/>
                </a:solidFill>
              </a:rPr>
              <a:t>    </a:t>
            </a:r>
            <a:r>
              <a:t>for </a:t>
            </a:r>
            <a:r>
              <a:rPr b="0">
                <a:solidFill>
                  <a:srgbClr val="000000"/>
                </a:solidFill>
              </a:rPr>
              <a:t>(</a:t>
            </a:r>
            <a:r>
              <a:t>int </a:t>
            </a:r>
            <a:r>
              <a:rPr b="0">
                <a:solidFill>
                  <a:srgbClr val="000000"/>
                </a:solidFill>
              </a:rPr>
              <a:t>i = </a:t>
            </a:r>
            <a:r>
              <a:rPr b="0">
                <a:solidFill>
                  <a:srgbClr val="0432FF"/>
                </a:solidFill>
              </a:rPr>
              <a:t>0</a:t>
            </a:r>
            <a:r>
              <a:rPr b="0">
                <a:solidFill>
                  <a:srgbClr val="000000"/>
                </a:solidFill>
              </a:rPr>
              <a:t>; i &lt; times; i++)</a:t>
            </a:r>
            <a:br>
              <a:rPr b="0">
                <a:solidFill>
                  <a:srgbClr val="000000"/>
                </a:solidFill>
              </a:rPr>
            </a:br>
            <a:r>
              <a:rPr b="0">
                <a:solidFill>
                  <a:srgbClr val="000000"/>
                </a:solidFill>
              </a:rPr>
              <a:t>    {</a:t>
            </a:r>
            <a:br>
              <a:rPr b="0">
                <a:solidFill>
                  <a:srgbClr val="000000"/>
                </a:solidFill>
              </a:rPr>
            </a:br>
            <a:r>
              <a:rPr b="0">
                <a:solidFill>
                  <a:srgbClr val="000000"/>
                </a:solidFill>
              </a:rPr>
              <a:t>        </a:t>
            </a:r>
            <a:r>
              <a:t>new </a:t>
            </a:r>
            <a:r>
              <a:rPr b="0">
                <a:solidFill>
                  <a:srgbClr val="000000"/>
                </a:solidFill>
              </a:rPr>
              <a:t>Thread(</a:t>
            </a:r>
            <a:r>
              <a:t>new </a:t>
            </a:r>
            <a:r>
              <a:rPr b="0">
                <a:solidFill>
                  <a:srgbClr val="000000"/>
                </a:solidFill>
              </a:rPr>
              <a:t>Runnable()</a:t>
            </a:r>
            <a:br>
              <a:rPr b="0">
                <a:solidFill>
                  <a:srgbClr val="000000"/>
                </a:solidFill>
              </a:rPr>
            </a:br>
            <a:r>
              <a:rPr b="0">
                <a:solidFill>
                  <a:srgbClr val="000000"/>
                </a:solidFill>
              </a:rPr>
              <a:t>        {</a:t>
            </a:r>
            <a:br>
              <a:rPr b="0">
                <a:solidFill>
                  <a:srgbClr val="000000"/>
                </a:solidFill>
              </a:rPr>
            </a:br>
            <a:r>
              <a:rPr b="0">
                <a:solidFill>
                  <a:srgbClr val="000000"/>
                </a:solidFill>
              </a:rPr>
              <a:t>            </a:t>
            </a:r>
            <a:r>
              <a:rPr b="0">
                <a:solidFill>
                  <a:srgbClr val="808002"/>
                </a:solidFill>
              </a:rPr>
              <a:t>@Override</a:t>
            </a:r>
            <a:br>
              <a:rPr b="0">
                <a:solidFill>
                  <a:srgbClr val="808002"/>
                </a:solidFill>
              </a:rPr>
            </a:br>
            <a:r>
              <a:rPr b="0">
                <a:solidFill>
                  <a:srgbClr val="808002"/>
                </a:solidFill>
              </a:rPr>
              <a:t>            </a:t>
            </a:r>
            <a:r>
              <a:t>public void </a:t>
            </a:r>
            <a:r>
              <a:rPr b="0">
                <a:solidFill>
                  <a:srgbClr val="000000"/>
                </a:solidFill>
              </a:rPr>
              <a:t>run()</a:t>
            </a:r>
            <a:br>
              <a:rPr b="0">
                <a:solidFill>
                  <a:srgbClr val="000000"/>
                </a:solidFill>
              </a:rPr>
            </a:br>
            <a:r>
              <a:rPr b="0">
                <a:solidFill>
                  <a:srgbClr val="000000"/>
                </a:solidFill>
              </a:rPr>
              <a:t>            {</a:t>
            </a:r>
            <a:br>
              <a:rPr b="0">
                <a:solidFill>
                  <a:srgbClr val="000000"/>
                </a:solidFill>
              </a:rPr>
            </a:br>
            <a:r>
              <a:rPr b="0">
                <a:solidFill>
                  <a:srgbClr val="000000"/>
                </a:solidFill>
              </a:rPr>
              <a:t>                System.</a:t>
            </a:r>
            <a:r>
              <a:rPr i="1">
                <a:solidFill>
                  <a:srgbClr val="66187A"/>
                </a:solidFill>
              </a:rPr>
              <a:t>out</a:t>
            </a:r>
            <a:r>
              <a:rPr b="0">
                <a:solidFill>
                  <a:srgbClr val="000000"/>
                </a:solidFill>
              </a:rPr>
              <a:t>.println(</a:t>
            </a:r>
            <a:r>
              <a:rPr>
                <a:solidFill>
                  <a:srgbClr val="FF2600"/>
                </a:solidFill>
              </a:rPr>
              <a:t>data</a:t>
            </a:r>
            <a:r>
              <a:rPr b="0">
                <a:solidFill>
                  <a:srgbClr val="000000"/>
                </a:solidFill>
              </a:rPr>
              <a:t>);</a:t>
            </a:r>
            <a:br>
              <a:rPr b="0">
                <a:solidFill>
                  <a:srgbClr val="000000"/>
                </a:solidFill>
              </a:rPr>
            </a:br>
            <a:r>
              <a:rPr b="0">
                <a:solidFill>
                  <a:srgbClr val="000000"/>
                </a:solidFill>
              </a:rPr>
              <a:t>            }</a:t>
            </a:r>
            <a:br>
              <a:rPr b="0">
                <a:solidFill>
                  <a:srgbClr val="000000"/>
                </a:solidFill>
              </a:rPr>
            </a:br>
            <a:r>
              <a:rPr b="0">
                <a:solidFill>
                  <a:srgbClr val="000000"/>
                </a:solidFill>
              </a:rPr>
              <a:t>        }).start();</a:t>
            </a:r>
            <a:br>
              <a:rPr b="0">
                <a:solidFill>
                  <a:srgbClr val="000000"/>
                </a:solidFill>
              </a:rPr>
            </a:br>
            <a:r>
              <a:rPr b="0">
                <a:solidFill>
                  <a:srgbClr val="000000"/>
                </a:solidFill>
              </a:rPr>
              <a:t>    }</a:t>
            </a:r>
            <a:br>
              <a:rPr b="0">
                <a:solidFill>
                  <a:srgbClr val="000000"/>
                </a:solidFill>
              </a:rPr>
            </a:br>
            <a:r>
              <a:rPr b="0">
                <a:solidFill>
                  <a:srgbClr val="000000"/>
                </a:solidFill>
              </a:rPr>
              <a:t>}</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Inner classes and Java 8</a:t>
            </a:r>
          </a:p>
        </p:txBody>
      </p:sp>
      <p:sp>
        <p:nvSpPr>
          <p:cNvPr id="399" name="Shape 399"/>
          <p:cNvSpPr/>
          <p:nvPr/>
        </p:nvSpPr>
        <p:spPr>
          <a:xfrm>
            <a:off x="292100" y="761999"/>
            <a:ext cx="8509000" cy="3733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defTabSz="685800">
              <a:spcBef>
                <a:spcPts val="500"/>
              </a:spcBef>
              <a:defRPr sz="2000">
                <a:latin typeface="Myriad Pro"/>
                <a:ea typeface="Myriad Pro"/>
                <a:cs typeface="Myriad Pro"/>
                <a:sym typeface="Myriad Pro"/>
              </a:defRPr>
            </a:pPr>
            <a:r>
              <a:t>An anonymous class can be replaced with a </a:t>
            </a:r>
            <a:r>
              <a:rPr b="1"/>
              <a:t>lambda expression</a:t>
            </a:r>
            <a:r>
              <a:t>.</a:t>
            </a:r>
          </a:p>
        </p:txBody>
      </p:sp>
      <p:sp>
        <p:nvSpPr>
          <p:cNvPr id="400" name="Shape 400"/>
          <p:cNvSpPr/>
          <p:nvPr/>
        </p:nvSpPr>
        <p:spPr>
          <a:xfrm>
            <a:off x="292099" y="1778000"/>
            <a:ext cx="5494679" cy="1313179"/>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b="1">
                <a:solidFill>
                  <a:srgbClr val="011480"/>
                </a:solidFill>
                <a:latin typeface="Menlo"/>
                <a:ea typeface="Menlo"/>
                <a:cs typeface="Menlo"/>
                <a:sym typeface="Menlo"/>
              </a:defRPr>
            </a:pPr>
            <a:r>
              <a:t>public static void </a:t>
            </a:r>
            <a:r>
              <a:rPr b="0">
                <a:solidFill>
                  <a:srgbClr val="000000"/>
                </a:solidFill>
              </a:rPr>
              <a:t>print(String data, </a:t>
            </a:r>
            <a:r>
              <a:t>int </a:t>
            </a:r>
            <a:r>
              <a:rPr b="0">
                <a:solidFill>
                  <a:srgbClr val="000000"/>
                </a:solidFill>
              </a:rPr>
              <a:t>times)</a:t>
            </a:r>
            <a:br>
              <a:rPr b="0">
                <a:solidFill>
                  <a:srgbClr val="000000"/>
                </a:solidFill>
              </a:rPr>
            </a:br>
            <a:r>
              <a:rPr b="0">
                <a:solidFill>
                  <a:srgbClr val="000000"/>
                </a:solidFill>
              </a:rPr>
              <a:t>{</a:t>
            </a:r>
            <a:br>
              <a:rPr b="0">
                <a:solidFill>
                  <a:srgbClr val="000000"/>
                </a:solidFill>
              </a:rPr>
            </a:br>
            <a:r>
              <a:rPr b="0">
                <a:solidFill>
                  <a:srgbClr val="000000"/>
                </a:solidFill>
              </a:rPr>
              <a:t>    </a:t>
            </a:r>
            <a:r>
              <a:t>for </a:t>
            </a:r>
            <a:r>
              <a:rPr b="0">
                <a:solidFill>
                  <a:srgbClr val="000000"/>
                </a:solidFill>
              </a:rPr>
              <a:t>(</a:t>
            </a:r>
            <a:r>
              <a:t>int </a:t>
            </a:r>
            <a:r>
              <a:rPr b="0">
                <a:solidFill>
                  <a:srgbClr val="000000"/>
                </a:solidFill>
              </a:rPr>
              <a:t>i = </a:t>
            </a:r>
            <a:r>
              <a:rPr b="0">
                <a:solidFill>
                  <a:srgbClr val="0432FF"/>
                </a:solidFill>
              </a:rPr>
              <a:t>0</a:t>
            </a:r>
            <a:r>
              <a:rPr b="0">
                <a:solidFill>
                  <a:srgbClr val="000000"/>
                </a:solidFill>
              </a:rPr>
              <a:t>; i &lt; times; i++)</a:t>
            </a:r>
            <a:br>
              <a:rPr b="0">
                <a:solidFill>
                  <a:srgbClr val="000000"/>
                </a:solidFill>
              </a:rPr>
            </a:br>
            <a:r>
              <a:rPr b="0">
                <a:solidFill>
                  <a:srgbClr val="000000"/>
                </a:solidFill>
              </a:rPr>
              <a:t>    {</a:t>
            </a:r>
            <a:br>
              <a:rPr b="0">
                <a:solidFill>
                  <a:srgbClr val="000000"/>
                </a:solidFill>
              </a:rPr>
            </a:br>
            <a:r>
              <a:rPr b="0">
                <a:solidFill>
                  <a:srgbClr val="000000"/>
                </a:solidFill>
              </a:rPr>
              <a:t>        </a:t>
            </a:r>
            <a:r>
              <a:t>new </a:t>
            </a:r>
            <a:r>
              <a:rPr b="0">
                <a:solidFill>
                  <a:srgbClr val="000000"/>
                </a:solidFill>
              </a:rPr>
              <a:t>Thread(</a:t>
            </a:r>
            <a:r>
              <a:rPr>
                <a:solidFill>
                  <a:srgbClr val="000000"/>
                </a:solidFill>
              </a:rPr>
              <a:t>() -&gt; System.</a:t>
            </a:r>
            <a:r>
              <a:rPr i="1">
                <a:solidFill>
                  <a:srgbClr val="66187A"/>
                </a:solidFill>
              </a:rPr>
              <a:t>out</a:t>
            </a:r>
            <a:r>
              <a:rPr>
                <a:solidFill>
                  <a:srgbClr val="000000"/>
                </a:solidFill>
              </a:rPr>
              <a:t>.println(data)</a:t>
            </a:r>
            <a:r>
              <a:rPr b="0">
                <a:solidFill>
                  <a:srgbClr val="000000"/>
                </a:solidFill>
              </a:rPr>
              <a:t>).start();</a:t>
            </a:r>
            <a:br>
              <a:rPr b="0">
                <a:solidFill>
                  <a:srgbClr val="000000"/>
                </a:solidFill>
              </a:rPr>
            </a:br>
            <a:r>
              <a:rPr b="0">
                <a:solidFill>
                  <a:srgbClr val="000000"/>
                </a:solidFill>
              </a:rPr>
              <a:t>    }</a:t>
            </a:r>
            <a:br>
              <a:rPr b="0">
                <a:solidFill>
                  <a:srgbClr val="000000"/>
                </a:solidFill>
              </a:rPr>
            </a:br>
            <a:r>
              <a:rPr b="0">
                <a:solidFill>
                  <a:srgbClr val="000000"/>
                </a:solidFill>
              </a:rPr>
              <a:t>}</a:t>
            </a:r>
          </a:p>
        </p:txBody>
      </p:sp>
      <p:sp>
        <p:nvSpPr>
          <p:cNvPr id="402" name="Shape 402"/>
          <p:cNvSpPr/>
          <p:nvPr/>
        </p:nvSpPr>
        <p:spPr>
          <a:xfrm>
            <a:off x="292099" y="4364278"/>
            <a:ext cx="6617935" cy="373379"/>
          </a:xfrm>
          <a:prstGeom prst="rect">
            <a:avLst/>
          </a:prstGeom>
          <a:solidFill>
            <a:srgbClr val="FFFC79"/>
          </a:solidFill>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lvl1pPr defTabSz="685800">
              <a:spcBef>
                <a:spcPts val="500"/>
              </a:spcBef>
              <a:defRPr sz="2000">
                <a:latin typeface="Myriad Pro"/>
                <a:ea typeface="Myriad Pro"/>
                <a:cs typeface="Myriad Pro"/>
                <a:sym typeface="Myriad Pro"/>
              </a:defRPr>
            </a:lvl1pPr>
          </a:lstStyle>
          <a:p>
            <a:r>
              <a:t> Note:  lambda expression is a new dynamic type in Java. </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Shape 406"/>
          <p:cNvSpPr>
            <a:spLocks noGrp="1"/>
          </p:cNvSpPr>
          <p:nvPr>
            <p:ph type="body" idx="4294967295"/>
          </p:nvPr>
        </p:nvSpPr>
        <p:spPr>
          <a:xfrm>
            <a:off x="292099" y="866775"/>
            <a:ext cx="8509001" cy="2821783"/>
          </a:xfrm>
          <a:prstGeom prst="rect">
            <a:avLst/>
          </a:prstGeom>
        </p:spPr>
        <p:txBody>
          <a:bodyPr/>
          <a:lstStyle/>
          <a:p>
            <a:pPr marL="300789" indent="-300789">
              <a:buClrTx/>
              <a:buSzPct val="100000"/>
              <a:buFontTx/>
              <a:buChar char="•"/>
              <a:defRPr sz="3000">
                <a:solidFill>
                  <a:srgbClr val="000000"/>
                </a:solidFill>
                <a:latin typeface="Myriad Pro"/>
                <a:ea typeface="Myriad Pro"/>
                <a:cs typeface="Myriad Pro"/>
                <a:sym typeface="Myriad Pro"/>
              </a:defRPr>
            </a:pPr>
            <a:r>
              <a:rPr dirty="0"/>
              <a:t>Exercise 1 </a:t>
            </a:r>
            <a:r>
              <a:rPr lang="pl-PL" dirty="0"/>
              <a:t>–</a:t>
            </a:r>
            <a:r>
              <a:rPr dirty="0"/>
              <a:t> Dog</a:t>
            </a:r>
            <a:endParaRPr lang="pl-PL" dirty="0"/>
          </a:p>
          <a:p>
            <a:pPr marL="300789" indent="-300789">
              <a:buClrTx/>
              <a:buSzPct val="100000"/>
              <a:buFontTx/>
              <a:buChar char="•"/>
              <a:defRPr sz="3000">
                <a:solidFill>
                  <a:srgbClr val="000000"/>
                </a:solidFill>
                <a:latin typeface="Myriad Pro"/>
                <a:ea typeface="Myriad Pro"/>
                <a:cs typeface="Myriad Pro"/>
                <a:sym typeface="Myriad Pro"/>
              </a:defRPr>
            </a:pPr>
            <a:r>
              <a:rPr lang="pl-PL" dirty="0"/>
              <a:t>Exercise 2 – Bank Application (Inner Classes)</a:t>
            </a:r>
          </a:p>
          <a:p>
            <a:pPr marL="300789" indent="-300789">
              <a:buClrTx/>
              <a:buSzPct val="100000"/>
              <a:buFontTx/>
              <a:buChar char="•"/>
              <a:defRPr sz="3000">
                <a:solidFill>
                  <a:srgbClr val="000000"/>
                </a:solidFill>
                <a:latin typeface="Myriad Pro"/>
                <a:ea typeface="Myriad Pro"/>
                <a:cs typeface="Myriad Pro"/>
                <a:sym typeface="Myriad Pro"/>
              </a:defRPr>
            </a:pPr>
            <a:endParaRPr lang="pl-PL" dirty="0"/>
          </a:p>
          <a:p>
            <a:pPr marL="300789" indent="-300789">
              <a:buClrTx/>
              <a:buSzPct val="100000"/>
              <a:buFontTx/>
              <a:buChar char="•"/>
              <a:defRPr sz="3000">
                <a:solidFill>
                  <a:srgbClr val="000000"/>
                </a:solidFill>
                <a:latin typeface="Myriad Pro"/>
                <a:ea typeface="Myriad Pro"/>
                <a:cs typeface="Myriad Pro"/>
                <a:sym typeface="Myriad Pro"/>
              </a:defRPr>
            </a:pPr>
            <a:endParaRPr dirty="0"/>
          </a:p>
        </p:txBody>
      </p:sp>
      <p:sp>
        <p:nvSpPr>
          <p:cNvPr id="407" name="Shape 407"/>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Inner Classes</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Shape 410"/>
          <p:cNvSpPr>
            <a:spLocks noGrp="1"/>
          </p:cNvSpPr>
          <p:nvPr>
            <p:ph type="body" sz="half" idx="4294967295"/>
          </p:nvPr>
        </p:nvSpPr>
        <p:spPr>
          <a:xfrm>
            <a:off x="292098" y="866775"/>
            <a:ext cx="6103148" cy="2821783"/>
          </a:xfrm>
          <a:prstGeom prst="rect">
            <a:avLst/>
          </a:prstGeom>
        </p:spPr>
        <p:txBody>
          <a:bodyPr/>
          <a:lstStyle/>
          <a:p>
            <a:pPr marL="263892" indent="-263892" defTabSz="644651">
              <a:lnSpc>
                <a:spcPct val="150000"/>
              </a:lnSpc>
              <a:spcBef>
                <a:spcPts val="400"/>
              </a:spcBef>
              <a:buClrTx/>
              <a:buSzPct val="100000"/>
              <a:buFontTx/>
              <a:buAutoNum type="arabicPeriod"/>
              <a:defRPr sz="2800">
                <a:solidFill>
                  <a:srgbClr val="000000"/>
                </a:solidFill>
                <a:latin typeface="Myriad Pro"/>
                <a:ea typeface="Myriad Pro"/>
                <a:cs typeface="Myriad Pro"/>
                <a:sym typeface="Myriad Pro"/>
              </a:defRPr>
            </a:pPr>
            <a:r>
              <a:t> Inner class</a:t>
            </a:r>
          </a:p>
          <a:p>
            <a:pPr marL="263892" indent="-263892" defTabSz="644651">
              <a:lnSpc>
                <a:spcPct val="150000"/>
              </a:lnSpc>
              <a:spcBef>
                <a:spcPts val="400"/>
              </a:spcBef>
              <a:buClrTx/>
              <a:buSzPct val="100000"/>
              <a:buFontTx/>
              <a:buAutoNum type="arabicPeriod"/>
              <a:defRPr sz="2800">
                <a:solidFill>
                  <a:srgbClr val="000000"/>
                </a:solidFill>
                <a:latin typeface="Myriad Pro"/>
                <a:ea typeface="Myriad Pro"/>
                <a:cs typeface="Myriad Pro"/>
                <a:sym typeface="Myriad Pro"/>
              </a:defRPr>
            </a:pPr>
            <a:r>
              <a:t> Static inner class</a:t>
            </a:r>
          </a:p>
          <a:p>
            <a:pPr marL="263892" indent="-263892" defTabSz="644651">
              <a:lnSpc>
                <a:spcPct val="150000"/>
              </a:lnSpc>
              <a:spcBef>
                <a:spcPts val="400"/>
              </a:spcBef>
              <a:buClrTx/>
              <a:buSzPct val="100000"/>
              <a:buFontTx/>
              <a:buAutoNum type="arabicPeriod"/>
              <a:defRPr sz="2800">
                <a:solidFill>
                  <a:srgbClr val="000000"/>
                </a:solidFill>
                <a:latin typeface="Myriad Pro"/>
                <a:ea typeface="Myriad Pro"/>
                <a:cs typeface="Myriad Pro"/>
                <a:sym typeface="Myriad Pro"/>
              </a:defRPr>
            </a:pPr>
            <a:r>
              <a:t> Anonymous and local inner classes</a:t>
            </a:r>
          </a:p>
          <a:p>
            <a:pPr marL="263892" indent="-263892" defTabSz="644651">
              <a:lnSpc>
                <a:spcPct val="150000"/>
              </a:lnSpc>
              <a:spcBef>
                <a:spcPts val="400"/>
              </a:spcBef>
              <a:buClrTx/>
              <a:buSzPct val="100000"/>
              <a:buFontTx/>
              <a:buAutoNum type="arabicPeriod"/>
              <a:defRPr sz="2800" b="1">
                <a:solidFill>
                  <a:srgbClr val="009051"/>
                </a:solidFill>
                <a:latin typeface="Myriad Pro"/>
                <a:ea typeface="Myriad Pro"/>
                <a:cs typeface="Myriad Pro"/>
                <a:sym typeface="Myriad Pro"/>
              </a:defRPr>
            </a:pPr>
            <a:r>
              <a:t> Exception handling</a:t>
            </a:r>
          </a:p>
        </p:txBody>
      </p:sp>
      <p:sp>
        <p:nvSpPr>
          <p:cNvPr id="411" name="Shape 411"/>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Contents</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Shape 415"/>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Unsafe Code</a:t>
            </a:r>
          </a:p>
        </p:txBody>
      </p:sp>
      <p:sp>
        <p:nvSpPr>
          <p:cNvPr id="416" name="Shape 416"/>
          <p:cNvSpPr/>
          <p:nvPr/>
        </p:nvSpPr>
        <p:spPr>
          <a:xfrm>
            <a:off x="292100" y="761999"/>
            <a:ext cx="8509000" cy="3479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defTabSz="457200">
              <a:defRPr sz="1800">
                <a:latin typeface="Myriad Pro"/>
                <a:ea typeface="Myriad Pro"/>
                <a:cs typeface="Myriad Pro"/>
                <a:sym typeface="Myriad Pro"/>
              </a:defRPr>
            </a:lvl1pPr>
          </a:lstStyle>
          <a:p>
            <a:r>
              <a:t>Something may go wrong. We must be ready for that. How to control it?</a:t>
            </a:r>
          </a:p>
        </p:txBody>
      </p:sp>
      <p:sp>
        <p:nvSpPr>
          <p:cNvPr id="417" name="Shape 417"/>
          <p:cNvSpPr/>
          <p:nvPr/>
        </p:nvSpPr>
        <p:spPr>
          <a:xfrm>
            <a:off x="292098" y="1144497"/>
            <a:ext cx="4108569" cy="347979"/>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sz="1800" b="1">
                <a:latin typeface="Myriad Pro"/>
                <a:ea typeface="Myriad Pro"/>
                <a:cs typeface="Myriad Pro"/>
                <a:sym typeface="Myriad Pro"/>
              </a:defRPr>
            </a:pPr>
            <a:r>
              <a:t>Option #1 </a:t>
            </a:r>
            <a:r>
              <a:rPr b="0"/>
              <a:t>Use error code and if blocks:</a:t>
            </a:r>
          </a:p>
        </p:txBody>
      </p:sp>
      <p:sp>
        <p:nvSpPr>
          <p:cNvPr id="418" name="Shape 418"/>
          <p:cNvSpPr/>
          <p:nvPr/>
        </p:nvSpPr>
        <p:spPr>
          <a:xfrm>
            <a:off x="292099" y="1606300"/>
            <a:ext cx="7604987" cy="2379979"/>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a:latin typeface="Menlo"/>
                <a:ea typeface="Menlo"/>
                <a:cs typeface="Menlo"/>
                <a:sym typeface="Menlo"/>
              </a:defRPr>
            </a:pPr>
            <a:r>
              <a:t>FileManager manager = </a:t>
            </a:r>
            <a:r>
              <a:rPr b="1">
                <a:solidFill>
                  <a:srgbClr val="011480"/>
                </a:solidFill>
              </a:rPr>
              <a:t>new </a:t>
            </a:r>
            <a:r>
              <a:t>DefaultFileManager();</a:t>
            </a:r>
            <a:br/>
            <a:r>
              <a:rPr b="1">
                <a:solidFill>
                  <a:srgbClr val="011480"/>
                </a:solidFill>
              </a:rPr>
              <a:t>boolean </a:t>
            </a:r>
            <a:r>
              <a:t>opened = manager.openFile();</a:t>
            </a:r>
            <a:br/>
            <a:br/>
            <a:r>
              <a:rPr b="1">
                <a:solidFill>
                  <a:srgbClr val="011480"/>
                </a:solidFill>
              </a:rPr>
              <a:t>if </a:t>
            </a:r>
            <a:r>
              <a:t>(opened)</a:t>
            </a:r>
            <a:br/>
            <a:r>
              <a:t>{</a:t>
            </a:r>
            <a:br/>
            <a:r>
              <a:t>    </a:t>
            </a:r>
            <a:r>
              <a:rPr b="1">
                <a:solidFill>
                  <a:srgbClr val="011480"/>
                </a:solidFill>
              </a:rPr>
              <a:t>if </a:t>
            </a:r>
            <a:r>
              <a:t>(manager.readFile())</a:t>
            </a:r>
            <a:br/>
            <a:r>
              <a:t>    {</a:t>
            </a:r>
            <a:br/>
            <a:r>
              <a:t>        </a:t>
            </a:r>
            <a:r>
              <a:rPr i="1">
                <a:solidFill>
                  <a:srgbClr val="808080"/>
                </a:solidFill>
              </a:rPr>
              <a:t>//...</a:t>
            </a:r>
            <a:br>
              <a:rPr i="1">
                <a:solidFill>
                  <a:srgbClr val="808080"/>
                </a:solidFill>
              </a:rPr>
            </a:br>
            <a:r>
              <a:rPr i="1">
                <a:solidFill>
                  <a:srgbClr val="808080"/>
                </a:solidFill>
              </a:rPr>
              <a:t>        </a:t>
            </a:r>
            <a:r>
              <a:rPr b="1">
                <a:solidFill>
                  <a:srgbClr val="011480"/>
                </a:solidFill>
              </a:rPr>
              <a:t>if </a:t>
            </a:r>
            <a:r>
              <a:t>(!manager.closeFile()) { System.</a:t>
            </a:r>
            <a:r>
              <a:rPr b="1" i="1">
                <a:solidFill>
                  <a:srgbClr val="66187A"/>
                </a:solidFill>
              </a:rPr>
              <a:t>out</a:t>
            </a:r>
            <a:r>
              <a:t>.println(</a:t>
            </a:r>
            <a:r>
              <a:rPr b="1">
                <a:solidFill>
                  <a:srgbClr val="018001"/>
                </a:solidFill>
              </a:rPr>
              <a:t>"Can't close the file."</a:t>
            </a:r>
            <a:r>
              <a:t>); }</a:t>
            </a:r>
            <a:br/>
            <a:r>
              <a:t>    }</a:t>
            </a:r>
            <a:br/>
            <a:r>
              <a:t>    </a:t>
            </a:r>
            <a:r>
              <a:rPr b="1">
                <a:solidFill>
                  <a:srgbClr val="011480"/>
                </a:solidFill>
              </a:rPr>
              <a:t>else </a:t>
            </a:r>
            <a:r>
              <a:t>{ System.</a:t>
            </a:r>
            <a:r>
              <a:rPr b="1" i="1">
                <a:solidFill>
                  <a:srgbClr val="66187A"/>
                </a:solidFill>
              </a:rPr>
              <a:t>out</a:t>
            </a:r>
            <a:r>
              <a:t>.println(</a:t>
            </a:r>
            <a:r>
              <a:rPr b="1">
                <a:solidFill>
                  <a:srgbClr val="018001"/>
                </a:solidFill>
              </a:rPr>
              <a:t>"Can't read from file."</a:t>
            </a:r>
            <a:r>
              <a:t>); }</a:t>
            </a:r>
            <a:br/>
            <a:r>
              <a:t>}</a:t>
            </a:r>
            <a:br/>
            <a:r>
              <a:rPr b="1">
                <a:solidFill>
                  <a:srgbClr val="011480"/>
                </a:solidFill>
              </a:rPr>
              <a:t>else </a:t>
            </a:r>
            <a:r>
              <a:t>{ System.</a:t>
            </a:r>
            <a:r>
              <a:rPr b="1" i="1">
                <a:solidFill>
                  <a:srgbClr val="66187A"/>
                </a:solidFill>
              </a:rPr>
              <a:t>out</a:t>
            </a:r>
            <a:r>
              <a:t>.println(</a:t>
            </a:r>
            <a:r>
              <a:rPr b="1">
                <a:solidFill>
                  <a:srgbClr val="018001"/>
                </a:solidFill>
              </a:rPr>
              <a:t>"Can't open the file."</a:t>
            </a:r>
            <a:r>
              <a:t>); }</a:t>
            </a:r>
          </a:p>
        </p:txBody>
      </p:sp>
      <p:sp>
        <p:nvSpPr>
          <p:cNvPr id="419" name="Shape 419"/>
          <p:cNvSpPr/>
          <p:nvPr/>
        </p:nvSpPr>
        <p:spPr>
          <a:xfrm>
            <a:off x="6065935" y="1245401"/>
            <a:ext cx="2646981" cy="1033779"/>
          </a:xfrm>
          <a:prstGeom prst="rect">
            <a:avLst/>
          </a:prstGeom>
          <a:solidFill>
            <a:srgbClr val="FFFB00"/>
          </a:solidFill>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defTabSz="457200">
              <a:defRPr sz="1600">
                <a:latin typeface="Myriad Pro"/>
                <a:ea typeface="Myriad Pro"/>
                <a:cs typeface="Myriad Pro"/>
                <a:sym typeface="Myriad Pro"/>
              </a:defRPr>
            </a:pPr>
            <a:r>
              <a:t>Method must return:</a:t>
            </a:r>
          </a:p>
          <a:p>
            <a:pPr defTabSz="457200">
              <a:defRPr sz="1600">
                <a:latin typeface="Myriad Pro"/>
                <a:ea typeface="Myriad Pro"/>
                <a:cs typeface="Myriad Pro"/>
                <a:sym typeface="Myriad Pro"/>
              </a:defRPr>
            </a:pPr>
            <a:endParaRPr/>
          </a:p>
          <a:p>
            <a:pPr defTabSz="457200">
              <a:defRPr sz="1600">
                <a:latin typeface="Myriad Pro"/>
                <a:ea typeface="Myriad Pro"/>
                <a:cs typeface="Myriad Pro"/>
                <a:sym typeface="Myriad Pro"/>
              </a:defRPr>
            </a:pPr>
            <a:r>
              <a:t>1. Result of the execution</a:t>
            </a:r>
          </a:p>
          <a:p>
            <a:pPr defTabSz="457200">
              <a:defRPr sz="1600">
                <a:latin typeface="Myriad Pro"/>
                <a:ea typeface="Myriad Pro"/>
                <a:cs typeface="Myriad Pro"/>
                <a:sym typeface="Myriad Pro"/>
              </a:defRPr>
            </a:pPr>
            <a:r>
              <a:t>2. Success status</a:t>
            </a:r>
          </a:p>
        </p:txBody>
      </p:sp>
      <p:sp>
        <p:nvSpPr>
          <p:cNvPr id="420" name="Shape 420"/>
          <p:cNvSpPr/>
          <p:nvPr/>
        </p:nvSpPr>
        <p:spPr>
          <a:xfrm>
            <a:off x="292099" y="4377823"/>
            <a:ext cx="8002586" cy="309879"/>
          </a:xfrm>
          <a:prstGeom prst="rect">
            <a:avLst/>
          </a:prstGeom>
          <a:solidFill>
            <a:srgbClr val="FFFB00"/>
          </a:solidFill>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defTabSz="457200">
              <a:defRPr sz="1600" b="1">
                <a:latin typeface="Myriad Pro"/>
                <a:ea typeface="Myriad Pro"/>
                <a:cs typeface="Myriad Pro"/>
                <a:sym typeface="Myriad Pro"/>
              </a:defRPr>
            </a:lvl1pPr>
          </a:lstStyle>
          <a:p>
            <a:r>
              <a:t>  Application logic is mixed with the exception handling =&gt; we get a messy code.</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Shape 423"/>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Unsafe Code: use exceptions</a:t>
            </a:r>
          </a:p>
        </p:txBody>
      </p:sp>
      <p:sp>
        <p:nvSpPr>
          <p:cNvPr id="424" name="Shape 424"/>
          <p:cNvSpPr/>
          <p:nvPr/>
        </p:nvSpPr>
        <p:spPr>
          <a:xfrm>
            <a:off x="292099" y="761999"/>
            <a:ext cx="6128909" cy="347980"/>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sz="1800" b="1">
                <a:latin typeface="Myriad Pro"/>
                <a:ea typeface="Myriad Pro"/>
                <a:cs typeface="Myriad Pro"/>
                <a:sym typeface="Myriad Pro"/>
              </a:defRPr>
            </a:pPr>
            <a:r>
              <a:t>Option #2 </a:t>
            </a:r>
            <a:r>
              <a:rPr b="0"/>
              <a:t>Let FileManager methods may throw exceptions:</a:t>
            </a:r>
          </a:p>
        </p:txBody>
      </p:sp>
      <p:sp>
        <p:nvSpPr>
          <p:cNvPr id="425" name="Shape 425"/>
          <p:cNvSpPr/>
          <p:nvPr/>
        </p:nvSpPr>
        <p:spPr>
          <a:xfrm>
            <a:off x="292098" y="1523999"/>
            <a:ext cx="4852411" cy="1490979"/>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b="1">
                <a:solidFill>
                  <a:srgbClr val="011480"/>
                </a:solidFill>
                <a:latin typeface="Menlo"/>
                <a:ea typeface="Menlo"/>
                <a:cs typeface="Menlo"/>
                <a:sym typeface="Menlo"/>
              </a:defRPr>
            </a:pPr>
            <a:r>
              <a:t>public interface </a:t>
            </a:r>
            <a:r>
              <a:rPr b="0">
                <a:solidFill>
                  <a:srgbClr val="000000"/>
                </a:solidFill>
              </a:rPr>
              <a:t>FileManager</a:t>
            </a:r>
            <a:br>
              <a:rPr b="0">
                <a:solidFill>
                  <a:srgbClr val="000000"/>
                </a:solidFill>
              </a:rPr>
            </a:br>
            <a:r>
              <a:rPr b="0">
                <a:solidFill>
                  <a:srgbClr val="000000"/>
                </a:solidFill>
              </a:rPr>
              <a:t>{</a:t>
            </a:r>
            <a:br>
              <a:rPr b="0">
                <a:solidFill>
                  <a:srgbClr val="000000"/>
                </a:solidFill>
              </a:rPr>
            </a:br>
            <a:r>
              <a:rPr b="0">
                <a:solidFill>
                  <a:srgbClr val="000000"/>
                </a:solidFill>
              </a:rPr>
              <a:t>    </a:t>
            </a:r>
            <a:r>
              <a:t>boolean </a:t>
            </a:r>
            <a:r>
              <a:rPr b="0">
                <a:solidFill>
                  <a:srgbClr val="000000"/>
                </a:solidFill>
              </a:rPr>
              <a:t>openFile() </a:t>
            </a:r>
            <a:r>
              <a:t>throws </a:t>
            </a:r>
            <a:r>
              <a:rPr b="0">
                <a:solidFill>
                  <a:srgbClr val="000000"/>
                </a:solidFill>
              </a:rPr>
              <a:t>FileNotFoundException;</a:t>
            </a:r>
            <a:br>
              <a:rPr b="0">
                <a:solidFill>
                  <a:srgbClr val="000000"/>
                </a:solidFill>
              </a:rPr>
            </a:br>
            <a:endParaRPr b="0">
              <a:solidFill>
                <a:srgbClr val="000000"/>
              </a:solidFill>
            </a:endParaRPr>
          </a:p>
          <a:p>
            <a:pPr defTabSz="457200">
              <a:defRPr>
                <a:latin typeface="Menlo"/>
                <a:ea typeface="Menlo"/>
                <a:cs typeface="Menlo"/>
                <a:sym typeface="Menlo"/>
              </a:defRPr>
            </a:pPr>
            <a:r>
              <a:t>    </a:t>
            </a:r>
            <a:r>
              <a:rPr b="1">
                <a:solidFill>
                  <a:srgbClr val="011480"/>
                </a:solidFill>
              </a:rPr>
              <a:t>boolean </a:t>
            </a:r>
            <a:r>
              <a:t>readFile() </a:t>
            </a:r>
            <a:r>
              <a:rPr b="1">
                <a:solidFill>
                  <a:srgbClr val="011480"/>
                </a:solidFill>
              </a:rPr>
              <a:t>throws </a:t>
            </a:r>
            <a:r>
              <a:t>IOException;</a:t>
            </a:r>
            <a:br/>
            <a:endParaRPr/>
          </a:p>
          <a:p>
            <a:pPr defTabSz="457200">
              <a:defRPr>
                <a:latin typeface="Menlo"/>
                <a:ea typeface="Menlo"/>
                <a:cs typeface="Menlo"/>
                <a:sym typeface="Menlo"/>
              </a:defRPr>
            </a:pPr>
            <a:r>
              <a:t>    </a:t>
            </a:r>
            <a:r>
              <a:rPr b="1">
                <a:solidFill>
                  <a:srgbClr val="011480"/>
                </a:solidFill>
              </a:rPr>
              <a:t>boolean </a:t>
            </a:r>
            <a:r>
              <a:t>closeFile() </a:t>
            </a:r>
            <a:r>
              <a:rPr b="1">
                <a:solidFill>
                  <a:srgbClr val="011480"/>
                </a:solidFill>
              </a:rPr>
              <a:t>throws </a:t>
            </a:r>
            <a:r>
              <a:t>FileCloseException;</a:t>
            </a:r>
            <a:br/>
            <a:r>
              <a:t>}</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Shape 428"/>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Unsafe Code: use exceptions</a:t>
            </a:r>
          </a:p>
        </p:txBody>
      </p:sp>
      <p:sp>
        <p:nvSpPr>
          <p:cNvPr id="429" name="Shape 429"/>
          <p:cNvSpPr/>
          <p:nvPr/>
        </p:nvSpPr>
        <p:spPr>
          <a:xfrm>
            <a:off x="292099" y="761999"/>
            <a:ext cx="6128909" cy="347980"/>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sz="1800" b="1">
                <a:latin typeface="Myriad Pro"/>
                <a:ea typeface="Myriad Pro"/>
                <a:cs typeface="Myriad Pro"/>
                <a:sym typeface="Myriad Pro"/>
              </a:defRPr>
            </a:pPr>
            <a:r>
              <a:t>Option #2 </a:t>
            </a:r>
            <a:r>
              <a:rPr b="0"/>
              <a:t>Let FileManager methods may throw exceptions:</a:t>
            </a:r>
          </a:p>
        </p:txBody>
      </p:sp>
      <p:sp>
        <p:nvSpPr>
          <p:cNvPr id="430" name="Shape 430"/>
          <p:cNvSpPr/>
          <p:nvPr/>
        </p:nvSpPr>
        <p:spPr>
          <a:xfrm>
            <a:off x="292099" y="3683000"/>
            <a:ext cx="8002586" cy="906779"/>
          </a:xfrm>
          <a:prstGeom prst="rect">
            <a:avLst/>
          </a:prstGeom>
          <a:solidFill>
            <a:srgbClr val="FFFB00"/>
          </a:solidFill>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defTabSz="457200">
              <a:defRPr sz="1800" b="1">
                <a:latin typeface="Myriad Pro"/>
                <a:ea typeface="Myriad Pro"/>
                <a:cs typeface="Myriad Pro"/>
                <a:sym typeface="Myriad Pro"/>
              </a:defRPr>
            </a:pPr>
            <a:r>
              <a:t>Advantages:</a:t>
            </a:r>
          </a:p>
          <a:p>
            <a:pPr marL="285750" indent="-285750" defTabSz="457200">
              <a:buSzPct val="100000"/>
              <a:buChar char="-"/>
              <a:defRPr sz="1800">
                <a:latin typeface="Myriad Pro"/>
                <a:ea typeface="Myriad Pro"/>
                <a:cs typeface="Myriad Pro"/>
                <a:sym typeface="Myriad Pro"/>
              </a:defRPr>
            </a:pPr>
            <a:r>
              <a:t>We can concentrate on code and do not think about exceptions.</a:t>
            </a:r>
          </a:p>
          <a:p>
            <a:pPr marL="285750" indent="-285750" defTabSz="457200">
              <a:buSzPct val="100000"/>
              <a:buChar char="-"/>
              <a:defRPr sz="1800">
                <a:latin typeface="Myriad Pro"/>
                <a:ea typeface="Myriad Pro"/>
                <a:cs typeface="Myriad Pro"/>
                <a:sym typeface="Myriad Pro"/>
              </a:defRPr>
            </a:pPr>
            <a:r>
              <a:t>Handling of all unsafe situations is placed to the single block.</a:t>
            </a:r>
          </a:p>
        </p:txBody>
      </p:sp>
      <p:sp>
        <p:nvSpPr>
          <p:cNvPr id="431" name="Shape 431"/>
          <p:cNvSpPr/>
          <p:nvPr/>
        </p:nvSpPr>
        <p:spPr>
          <a:xfrm>
            <a:off x="297223" y="1270000"/>
            <a:ext cx="7329730" cy="2202179"/>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a:latin typeface="Menlo"/>
                <a:ea typeface="Menlo"/>
                <a:cs typeface="Menlo"/>
                <a:sym typeface="Menlo"/>
              </a:defRPr>
            </a:pPr>
            <a:r>
              <a:t>FileManager manager = </a:t>
            </a:r>
            <a:r>
              <a:rPr b="1">
                <a:solidFill>
                  <a:srgbClr val="011480"/>
                </a:solidFill>
              </a:rPr>
              <a:t>new </a:t>
            </a:r>
            <a:r>
              <a:t>DefaultFileManager();</a:t>
            </a:r>
            <a:br/>
            <a:r>
              <a:rPr b="1">
                <a:solidFill>
                  <a:srgbClr val="011480"/>
                </a:solidFill>
              </a:rPr>
              <a:t>try</a:t>
            </a:r>
            <a:br>
              <a:rPr b="1">
                <a:solidFill>
                  <a:srgbClr val="011480"/>
                </a:solidFill>
              </a:rPr>
            </a:br>
            <a:r>
              <a:t>{</a:t>
            </a:r>
            <a:br/>
            <a:r>
              <a:t>    manager.openFile();</a:t>
            </a:r>
            <a:br/>
            <a:r>
              <a:t>    manager.readFile();</a:t>
            </a:r>
            <a:br/>
            <a:r>
              <a:t>    manager.closeFile();</a:t>
            </a:r>
            <a:br/>
            <a:r>
              <a:t>}</a:t>
            </a:r>
            <a:br/>
            <a:r>
              <a:rPr b="1">
                <a:solidFill>
                  <a:srgbClr val="011480"/>
                </a:solidFill>
              </a:rPr>
              <a:t>catch </a:t>
            </a:r>
            <a:r>
              <a:t>(FileNotFoundException e) { System.</a:t>
            </a:r>
            <a:r>
              <a:rPr b="1" i="1">
                <a:solidFill>
                  <a:srgbClr val="66187A"/>
                </a:solidFill>
              </a:rPr>
              <a:t>out</a:t>
            </a:r>
            <a:r>
              <a:t>.println(</a:t>
            </a:r>
            <a:r>
              <a:rPr b="1">
                <a:solidFill>
                  <a:srgbClr val="018001"/>
                </a:solidFill>
              </a:rPr>
              <a:t>"Can't open the file."</a:t>
            </a:r>
            <a:r>
              <a:t>); }</a:t>
            </a:r>
            <a:br/>
            <a:br/>
            <a:r>
              <a:rPr b="1">
                <a:solidFill>
                  <a:srgbClr val="011480"/>
                </a:solidFill>
              </a:rPr>
              <a:t>catch </a:t>
            </a:r>
            <a:r>
              <a:t>(IOException e) { System.</a:t>
            </a:r>
            <a:r>
              <a:rPr b="1" i="1">
                <a:solidFill>
                  <a:srgbClr val="66187A"/>
                </a:solidFill>
              </a:rPr>
              <a:t>out</a:t>
            </a:r>
            <a:r>
              <a:t>.println(</a:t>
            </a:r>
            <a:r>
              <a:rPr b="1">
                <a:solidFill>
                  <a:srgbClr val="018001"/>
                </a:solidFill>
              </a:rPr>
              <a:t>"Can't read from file."</a:t>
            </a:r>
            <a:r>
              <a:t>); }</a:t>
            </a:r>
            <a:br/>
            <a:br/>
            <a:r>
              <a:rPr b="1">
                <a:solidFill>
                  <a:srgbClr val="011480"/>
                </a:solidFill>
              </a:rPr>
              <a:t>catch </a:t>
            </a:r>
            <a:r>
              <a:t>(FileCloseException e) { System.</a:t>
            </a:r>
            <a:r>
              <a:rPr b="1" i="1">
                <a:solidFill>
                  <a:srgbClr val="66187A"/>
                </a:solidFill>
              </a:rPr>
              <a:t>out</a:t>
            </a:r>
            <a:r>
              <a:t>.println(</a:t>
            </a:r>
            <a:r>
              <a:rPr b="1">
                <a:solidFill>
                  <a:srgbClr val="018001"/>
                </a:solidFill>
              </a:rPr>
              <a:t>"Can't close the file."</a:t>
            </a:r>
            <a:r>
              <a:t>); }</a:t>
            </a:r>
          </a:p>
        </p:txBody>
      </p:sp>
      <p:sp>
        <p:nvSpPr>
          <p:cNvPr id="432" name="Shape 432"/>
          <p:cNvSpPr/>
          <p:nvPr/>
        </p:nvSpPr>
        <p:spPr>
          <a:xfrm>
            <a:off x="3133899" y="1780258"/>
            <a:ext cx="970626" cy="284479"/>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lvl1pPr>
              <a:defRPr sz="1400" b="1">
                <a:latin typeface="Myriad Pro"/>
                <a:ea typeface="Myriad Pro"/>
                <a:cs typeface="Myriad Pro"/>
                <a:sym typeface="Myriad Pro"/>
              </a:defRPr>
            </a:lvl1pPr>
          </a:lstStyle>
          <a:p>
            <a:r>
              <a:t>Safe block</a:t>
            </a:r>
          </a:p>
        </p:txBody>
      </p:sp>
      <p:sp>
        <p:nvSpPr>
          <p:cNvPr id="433" name="Shape 433"/>
          <p:cNvSpPr/>
          <p:nvPr/>
        </p:nvSpPr>
        <p:spPr>
          <a:xfrm>
            <a:off x="7392820" y="2782890"/>
            <a:ext cx="1721414" cy="284479"/>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lvl1pPr>
              <a:defRPr sz="1400" b="1">
                <a:latin typeface="Myriad Pro"/>
                <a:ea typeface="Myriad Pro"/>
                <a:cs typeface="Myriad Pro"/>
                <a:sym typeface="Myriad Pro"/>
              </a:defRPr>
            </a:lvl1pPr>
          </a:lstStyle>
          <a:p>
            <a:r>
              <a:t>Exception handlers</a:t>
            </a:r>
          </a:p>
        </p:txBody>
      </p:sp>
      <p:pic>
        <p:nvPicPr>
          <p:cNvPr id="434" name="image23.png"/>
          <p:cNvPicPr>
            <a:picLocks noChangeAspect="1"/>
          </p:cNvPicPr>
          <p:nvPr/>
        </p:nvPicPr>
        <p:blipFill>
          <a:blip r:embed="rId2">
            <a:extLst/>
          </a:blip>
          <a:stretch>
            <a:fillRect/>
          </a:stretch>
        </p:blipFill>
        <p:spPr>
          <a:xfrm rot="10800000">
            <a:off x="2872738" y="1972802"/>
            <a:ext cx="1193031" cy="166296"/>
          </a:xfrm>
          <a:prstGeom prst="rect">
            <a:avLst/>
          </a:prstGeom>
          <a:ln w="12700">
            <a:miter lim="400000"/>
          </a:ln>
          <a:effectLst>
            <a:outerShdw blurRad="25400" dist="12700" dir="5400000" rotWithShape="0">
              <a:srgbClr val="000000">
                <a:alpha val="38000"/>
              </a:srgbClr>
            </a:outerShdw>
          </a:effectLst>
        </p:spPr>
      </p:pic>
      <p:pic>
        <p:nvPicPr>
          <p:cNvPr id="435" name="image24.png"/>
          <p:cNvPicPr>
            <a:picLocks noChangeAspect="1"/>
          </p:cNvPicPr>
          <p:nvPr/>
        </p:nvPicPr>
        <p:blipFill>
          <a:blip r:embed="rId3">
            <a:extLst/>
          </a:blip>
          <a:stretch>
            <a:fillRect/>
          </a:stretch>
        </p:blipFill>
        <p:spPr>
          <a:xfrm rot="10800000">
            <a:off x="7101195" y="2993402"/>
            <a:ext cx="1978977" cy="166296"/>
          </a:xfrm>
          <a:prstGeom prst="rect">
            <a:avLst/>
          </a:prstGeom>
          <a:ln w="12700">
            <a:miter lim="400000"/>
          </a:ln>
          <a:effectLst>
            <a:outerShdw blurRad="25400" dist="12700" dir="5400000" rotWithShape="0">
              <a:srgbClr val="000000">
                <a:alpha val="38000"/>
              </a:srgbClr>
            </a:outerShdw>
          </a:effectLst>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B0E8737-FA8D-49B3-A948-F44F6642A364}"/>
              </a:ext>
            </a:extLst>
          </p:cNvPr>
          <p:cNvSpPr txBox="1"/>
          <p:nvPr/>
        </p:nvSpPr>
        <p:spPr>
          <a:xfrm>
            <a:off x="802888" y="835272"/>
            <a:ext cx="7538224" cy="26545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marL="0" marR="0" indent="0" algn="l" defTabSz="342900" rtl="0" fontAlgn="auto" latinLnBrk="0" hangingPunct="0">
              <a:lnSpc>
                <a:spcPct val="100000"/>
              </a:lnSpc>
              <a:spcBef>
                <a:spcPts val="0"/>
              </a:spcBef>
              <a:spcAft>
                <a:spcPts val="0"/>
              </a:spcAft>
              <a:buClrTx/>
              <a:buSzTx/>
              <a:buFontTx/>
              <a:buNone/>
              <a:tabLst/>
            </a:pPr>
            <a:r>
              <a:rPr lang="pl-PL" sz="2800" dirty="0">
                <a:latin typeface="Myriad Pro"/>
              </a:rPr>
              <a:t>  9 - 12		Inner classes (break at 11)</a:t>
            </a:r>
          </a:p>
          <a:p>
            <a:pPr marL="0" marR="0" indent="0" algn="l" defTabSz="342900" rtl="0" fontAlgn="auto" latinLnBrk="0" hangingPunct="0">
              <a:lnSpc>
                <a:spcPct val="100000"/>
              </a:lnSpc>
              <a:spcBef>
                <a:spcPts val="0"/>
              </a:spcBef>
              <a:spcAft>
                <a:spcPts val="0"/>
              </a:spcAft>
              <a:buClrTx/>
              <a:buSzTx/>
              <a:buFontTx/>
              <a:buNone/>
              <a:tabLst/>
            </a:pPr>
            <a:r>
              <a:rPr lang="pl-PL" sz="2800" dirty="0">
                <a:latin typeface="Myriad Pro"/>
              </a:rPr>
              <a:t>12 - 13 		Launch</a:t>
            </a:r>
          </a:p>
          <a:p>
            <a:pPr marL="0" marR="0" indent="0" algn="l" defTabSz="342900" rtl="0" fontAlgn="auto" latinLnBrk="0" hangingPunct="0">
              <a:lnSpc>
                <a:spcPct val="100000"/>
              </a:lnSpc>
              <a:spcBef>
                <a:spcPts val="0"/>
              </a:spcBef>
              <a:spcAft>
                <a:spcPts val="0"/>
              </a:spcAft>
              <a:buClrTx/>
              <a:buSzTx/>
              <a:buFontTx/>
              <a:buNone/>
              <a:tabLst/>
            </a:pPr>
            <a:r>
              <a:rPr lang="pl-PL" sz="2800" dirty="0">
                <a:latin typeface="Myriad Pro"/>
              </a:rPr>
              <a:t>13 - 14 		Exercise 1&amp;2</a:t>
            </a:r>
          </a:p>
          <a:p>
            <a:pPr marL="0" marR="0" indent="0" algn="l" defTabSz="342900" rtl="0" fontAlgn="auto" latinLnBrk="0" hangingPunct="0">
              <a:lnSpc>
                <a:spcPct val="100000"/>
              </a:lnSpc>
              <a:spcBef>
                <a:spcPts val="0"/>
              </a:spcBef>
              <a:spcAft>
                <a:spcPts val="0"/>
              </a:spcAft>
              <a:buClrTx/>
              <a:buSzTx/>
              <a:buFontTx/>
              <a:buNone/>
              <a:tabLst/>
            </a:pPr>
            <a:r>
              <a:rPr lang="pl-PL" sz="2800" dirty="0">
                <a:latin typeface="Myriad Pro"/>
              </a:rPr>
              <a:t>15 - 16		Exceptions</a:t>
            </a:r>
          </a:p>
          <a:p>
            <a:pPr marL="0" marR="0" indent="0" algn="l" defTabSz="342900" rtl="0" fontAlgn="auto" latinLnBrk="0" hangingPunct="0">
              <a:lnSpc>
                <a:spcPct val="100000"/>
              </a:lnSpc>
              <a:spcBef>
                <a:spcPts val="0"/>
              </a:spcBef>
              <a:spcAft>
                <a:spcPts val="0"/>
              </a:spcAft>
              <a:buClrTx/>
              <a:buSzTx/>
              <a:buFontTx/>
              <a:buNone/>
              <a:tabLst/>
            </a:pPr>
            <a:r>
              <a:rPr lang="pl-PL" sz="2800" dirty="0">
                <a:latin typeface="Myriad Pro"/>
              </a:rPr>
              <a:t>16 - 17		Excersise 3</a:t>
            </a:r>
          </a:p>
          <a:p>
            <a:pPr marL="0" marR="0" indent="0" algn="l" defTabSz="342900" rtl="0" fontAlgn="auto" latinLnBrk="0" hangingPunct="0">
              <a:lnSpc>
                <a:spcPct val="100000"/>
              </a:lnSpc>
              <a:spcBef>
                <a:spcPts val="0"/>
              </a:spcBef>
              <a:spcAft>
                <a:spcPts val="0"/>
              </a:spcAft>
              <a:buClrTx/>
              <a:buSzTx/>
              <a:buFontTx/>
              <a:buNone/>
              <a:tabLst/>
            </a:pPr>
            <a:endParaRPr kumimoji="0" lang="pl-PL" sz="2800" b="0" i="0" u="none" strike="noStrike" cap="none" spc="0" normalizeH="0" baseline="0" dirty="0">
              <a:ln>
                <a:noFill/>
              </a:ln>
              <a:solidFill>
                <a:srgbClr val="000000"/>
              </a:solidFill>
              <a:effectLst/>
              <a:uFillTx/>
              <a:latin typeface="Myriad Pro"/>
              <a:sym typeface="Avenir Roman"/>
            </a:endParaRPr>
          </a:p>
        </p:txBody>
      </p:sp>
    </p:spTree>
    <p:extLst>
      <p:ext uri="{BB962C8B-B14F-4D97-AF65-F5344CB8AC3E}">
        <p14:creationId xmlns:p14="http://schemas.microsoft.com/office/powerpoint/2010/main" val="1135653744"/>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9" name="Group 439"/>
          <p:cNvGrpSpPr/>
          <p:nvPr/>
        </p:nvGrpSpPr>
        <p:grpSpPr>
          <a:xfrm>
            <a:off x="4863553" y="191824"/>
            <a:ext cx="4280447" cy="4880433"/>
            <a:chOff x="0" y="0"/>
            <a:chExt cx="4280446" cy="4880431"/>
          </a:xfrm>
        </p:grpSpPr>
        <p:pic>
          <p:nvPicPr>
            <p:cNvPr id="437" name="image25.png"/>
            <p:cNvPicPr>
              <a:picLocks noChangeAspect="1"/>
            </p:cNvPicPr>
            <p:nvPr/>
          </p:nvPicPr>
          <p:blipFill>
            <a:blip r:embed="rId2">
              <a:extLst/>
            </a:blip>
            <a:srcRect l="6618"/>
            <a:stretch>
              <a:fillRect/>
            </a:stretch>
          </p:blipFill>
          <p:spPr>
            <a:xfrm>
              <a:off x="-1" y="1359145"/>
              <a:ext cx="2937876" cy="3521288"/>
            </a:xfrm>
            <a:prstGeom prst="rect">
              <a:avLst/>
            </a:prstGeom>
            <a:ln w="12700" cap="flat">
              <a:noFill/>
              <a:miter lim="400000"/>
            </a:ln>
            <a:effectLst/>
          </p:spPr>
        </p:pic>
        <p:pic>
          <p:nvPicPr>
            <p:cNvPr id="438" name="image26.png"/>
            <p:cNvPicPr>
              <a:picLocks noChangeAspect="1"/>
            </p:cNvPicPr>
            <p:nvPr/>
          </p:nvPicPr>
          <p:blipFill>
            <a:blip r:embed="rId3">
              <a:extLst/>
            </a:blip>
            <a:stretch>
              <a:fillRect/>
            </a:stretch>
          </p:blipFill>
          <p:spPr>
            <a:xfrm>
              <a:off x="1640787" y="0"/>
              <a:ext cx="2639659" cy="1828085"/>
            </a:xfrm>
            <a:prstGeom prst="rect">
              <a:avLst/>
            </a:prstGeom>
            <a:ln w="12700" cap="flat">
              <a:noFill/>
              <a:miter lim="400000"/>
            </a:ln>
            <a:effectLst/>
          </p:spPr>
        </p:pic>
      </p:grpSp>
      <p:sp>
        <p:nvSpPr>
          <p:cNvPr id="441" name="Shape 441"/>
          <p:cNvSpPr/>
          <p:nvPr/>
        </p:nvSpPr>
        <p:spPr>
          <a:xfrm>
            <a:off x="292100" y="42616"/>
            <a:ext cx="7000090"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Exception - is an object of type… Exception</a:t>
            </a:r>
          </a:p>
        </p:txBody>
      </p:sp>
      <p:sp>
        <p:nvSpPr>
          <p:cNvPr id="442" name="Shape 442"/>
          <p:cNvSpPr/>
          <p:nvPr/>
        </p:nvSpPr>
        <p:spPr>
          <a:xfrm>
            <a:off x="292099" y="634999"/>
            <a:ext cx="2008083" cy="1490979"/>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b="1">
                <a:solidFill>
                  <a:srgbClr val="011480"/>
                </a:solidFill>
                <a:latin typeface="Menlo"/>
                <a:ea typeface="Menlo"/>
                <a:cs typeface="Menlo"/>
                <a:sym typeface="Menlo"/>
              </a:defRPr>
            </a:pPr>
            <a:r>
              <a:t>try</a:t>
            </a:r>
            <a:br/>
            <a:r>
              <a:rPr b="0">
                <a:solidFill>
                  <a:srgbClr val="000000"/>
                </a:solidFill>
              </a:rPr>
              <a:t>{</a:t>
            </a:r>
            <a:br>
              <a:rPr b="0">
                <a:solidFill>
                  <a:srgbClr val="000000"/>
                </a:solidFill>
              </a:rPr>
            </a:br>
            <a:r>
              <a:rPr b="0">
                <a:solidFill>
                  <a:srgbClr val="000000"/>
                </a:solidFill>
              </a:rPr>
              <a:t>    </a:t>
            </a:r>
            <a:r>
              <a:rPr b="0" i="1">
                <a:solidFill>
                  <a:srgbClr val="808080"/>
                </a:solidFill>
              </a:rPr>
              <a:t>// do risky thing</a:t>
            </a:r>
            <a:br>
              <a:rPr b="0" i="1">
                <a:solidFill>
                  <a:srgbClr val="808080"/>
                </a:solidFill>
              </a:rPr>
            </a:br>
            <a:r>
              <a:rPr b="0">
                <a:solidFill>
                  <a:srgbClr val="000000"/>
                </a:solidFill>
              </a:rPr>
              <a:t>}</a:t>
            </a:r>
            <a:br>
              <a:rPr b="0">
                <a:solidFill>
                  <a:srgbClr val="000000"/>
                </a:solidFill>
              </a:rPr>
            </a:br>
            <a:r>
              <a:t>catch </a:t>
            </a:r>
            <a:r>
              <a:rPr b="0">
                <a:solidFill>
                  <a:srgbClr val="000000"/>
                </a:solidFill>
              </a:rPr>
              <a:t>(Exception e)</a:t>
            </a:r>
            <a:br>
              <a:rPr b="0">
                <a:solidFill>
                  <a:srgbClr val="000000"/>
                </a:solidFill>
              </a:rPr>
            </a:br>
            <a:r>
              <a:rPr b="0">
                <a:solidFill>
                  <a:srgbClr val="000000"/>
                </a:solidFill>
              </a:rPr>
              <a:t>{</a:t>
            </a:r>
            <a:br>
              <a:rPr b="0">
                <a:solidFill>
                  <a:srgbClr val="000000"/>
                </a:solidFill>
              </a:rPr>
            </a:br>
            <a:r>
              <a:rPr b="0">
                <a:solidFill>
                  <a:srgbClr val="000000"/>
                </a:solidFill>
              </a:rPr>
              <a:t>    </a:t>
            </a:r>
            <a:r>
              <a:rPr b="0" i="1">
                <a:solidFill>
                  <a:srgbClr val="808080"/>
                </a:solidFill>
              </a:rPr>
              <a:t>// try to recover</a:t>
            </a:r>
            <a:br>
              <a:rPr b="0" i="1">
                <a:solidFill>
                  <a:srgbClr val="808080"/>
                </a:solidFill>
              </a:rPr>
            </a:br>
            <a:r>
              <a:rPr b="0">
                <a:solidFill>
                  <a:srgbClr val="000000"/>
                </a:solidFill>
              </a:rPr>
              <a:t>}</a:t>
            </a:r>
          </a:p>
        </p:txBody>
      </p:sp>
      <p:sp>
        <p:nvSpPr>
          <p:cNvPr id="443" name="Shape 443"/>
          <p:cNvSpPr/>
          <p:nvPr/>
        </p:nvSpPr>
        <p:spPr>
          <a:xfrm>
            <a:off x="292100" y="2159000"/>
            <a:ext cx="4445000" cy="2341879"/>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algn="just" defTabSz="457200">
              <a:defRPr sz="2000" b="1">
                <a:latin typeface="Myriad Pro"/>
                <a:ea typeface="Myriad Pro"/>
                <a:cs typeface="Myriad Pro"/>
                <a:sym typeface="Myriad Pro"/>
              </a:defRPr>
            </a:pPr>
            <a:r>
              <a:t>How to recover?</a:t>
            </a:r>
          </a:p>
          <a:p>
            <a:pPr algn="just" defTabSz="457200">
              <a:defRPr sz="1800" b="1">
                <a:latin typeface="Myriad Pro"/>
                <a:ea typeface="Myriad Pro"/>
                <a:cs typeface="Myriad Pro"/>
                <a:sym typeface="Myriad Pro"/>
              </a:defRPr>
            </a:pPr>
            <a:endParaRPr/>
          </a:p>
          <a:p>
            <a:pPr marL="285750" indent="-285750" algn="just" defTabSz="457200">
              <a:buSzPct val="100000"/>
              <a:buFont typeface="Arial"/>
              <a:buChar char="•"/>
              <a:defRPr sz="1600">
                <a:latin typeface="Myriad Pro"/>
                <a:ea typeface="Myriad Pro"/>
                <a:cs typeface="Myriad Pro"/>
                <a:sym typeface="Myriad Pro"/>
              </a:defRPr>
            </a:pPr>
            <a:r>
              <a:t>If the server does not respond, you can use catch block to try again or connect to another server.</a:t>
            </a:r>
          </a:p>
          <a:p>
            <a:pPr marL="285750" indent="-285750" algn="just" defTabSz="457200">
              <a:buSzPct val="100000"/>
              <a:buFont typeface="Arial"/>
              <a:buChar char="•"/>
              <a:defRPr sz="1600">
                <a:latin typeface="Myriad Pro"/>
                <a:ea typeface="Myriad Pro"/>
                <a:cs typeface="Myriad Pro"/>
                <a:sym typeface="Myriad Pro"/>
              </a:defRPr>
            </a:pPr>
            <a:r>
              <a:t>If file is not found, you can ask user to help to find it.</a:t>
            </a:r>
          </a:p>
          <a:p>
            <a:pPr marL="285750" indent="-285750" algn="just" defTabSz="457200">
              <a:buSzPct val="100000"/>
              <a:buFont typeface="Arial"/>
              <a:buChar char="•"/>
              <a:defRPr sz="1600">
                <a:latin typeface="Myriad Pro"/>
                <a:ea typeface="Myriad Pro"/>
                <a:cs typeface="Myriad Pro"/>
                <a:sym typeface="Myriad Pro"/>
              </a:defRPr>
            </a:pPr>
            <a:r>
              <a:t>If you cannot fix it, you should inform user/admin/developer about it.</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Shape 446"/>
          <p:cNvSpPr/>
          <p:nvPr/>
        </p:nvSpPr>
        <p:spPr>
          <a:xfrm>
            <a:off x="292100" y="42616"/>
            <a:ext cx="7000090"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Exception hierarchy</a:t>
            </a:r>
          </a:p>
        </p:txBody>
      </p:sp>
      <p:sp>
        <p:nvSpPr>
          <p:cNvPr id="447" name="Shape 447"/>
          <p:cNvSpPr/>
          <p:nvPr/>
        </p:nvSpPr>
        <p:spPr>
          <a:xfrm>
            <a:off x="6405700" y="3719205"/>
            <a:ext cx="1501306" cy="456235"/>
          </a:xfrm>
          <a:prstGeom prst="rect">
            <a:avLst/>
          </a:prstGeom>
          <a:solidFill>
            <a:srgbClr val="FFFFFF"/>
          </a:solidFill>
          <a:ln w="12700">
            <a:miter lim="400000"/>
          </a:ln>
        </p:spPr>
        <p:txBody>
          <a:bodyPr lIns="34289" tIns="34289" rIns="34289" bIns="34289" anchor="ctr"/>
          <a:lstStyle/>
          <a:p>
            <a:pPr>
              <a:defRPr>
                <a:latin typeface="Myriad Pro"/>
                <a:ea typeface="Myriad Pro"/>
                <a:cs typeface="Myriad Pro"/>
                <a:sym typeface="Myriad Pro"/>
              </a:defRPr>
            </a:pPr>
            <a:endParaRPr/>
          </a:p>
        </p:txBody>
      </p:sp>
      <p:sp>
        <p:nvSpPr>
          <p:cNvPr id="448" name="Shape 448"/>
          <p:cNvSpPr/>
          <p:nvPr/>
        </p:nvSpPr>
        <p:spPr>
          <a:xfrm>
            <a:off x="4801491" y="1241577"/>
            <a:ext cx="2357231" cy="313673"/>
          </a:xfrm>
          <a:prstGeom prst="rect">
            <a:avLst/>
          </a:prstGeom>
          <a:solidFill>
            <a:srgbClr val="FFFFFF"/>
          </a:solidFill>
          <a:ln w="12700">
            <a:miter lim="400000"/>
          </a:ln>
        </p:spPr>
        <p:txBody>
          <a:bodyPr lIns="34289" tIns="34289" rIns="34289" bIns="34289" anchor="ctr"/>
          <a:lstStyle/>
          <a:p>
            <a:pPr>
              <a:defRPr>
                <a:latin typeface="Myriad Pro"/>
                <a:ea typeface="Myriad Pro"/>
                <a:cs typeface="Myriad Pro"/>
                <a:sym typeface="Myriad Pro"/>
              </a:defRPr>
            </a:pPr>
            <a:endParaRPr/>
          </a:p>
        </p:txBody>
      </p:sp>
      <p:pic>
        <p:nvPicPr>
          <p:cNvPr id="1026" name="Picture 2" descr="Exception_Classes.png">
            <a:extLst>
              <a:ext uri="{FF2B5EF4-FFF2-40B4-BE49-F238E27FC236}">
                <a16:creationId xmlns:a16="http://schemas.microsoft.com/office/drawing/2014/main" id="{DC606364-4794-4970-8051-98097523D5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33388"/>
            <a:ext cx="7162800" cy="42767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0CF4CF0B-6AE9-4F4B-B32E-015EBCE01C45}"/>
              </a:ext>
            </a:extLst>
          </p:cNvPr>
          <p:cNvSpPr/>
          <p:nvPr/>
        </p:nvSpPr>
        <p:spPr>
          <a:xfrm>
            <a:off x="2648415" y="4631059"/>
            <a:ext cx="5504985" cy="276999"/>
          </a:xfrm>
          <a:prstGeom prst="rect">
            <a:avLst/>
          </a:prstGeom>
        </p:spPr>
        <p:txBody>
          <a:bodyPr wrap="square">
            <a:spAutoFit/>
          </a:bodyPr>
          <a:lstStyle/>
          <a:p>
            <a:r>
              <a:rPr lang="pl-PL" dirty="0"/>
              <a:t>https://www.ntu.edu.sg/home/ehchua/programming/java/J5a_ExceptionAssert.html</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Shape 452"/>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Exception is a class</a:t>
            </a:r>
          </a:p>
        </p:txBody>
      </p:sp>
      <p:sp>
        <p:nvSpPr>
          <p:cNvPr id="453" name="Shape 453"/>
          <p:cNvSpPr/>
          <p:nvPr/>
        </p:nvSpPr>
        <p:spPr>
          <a:xfrm>
            <a:off x="292098" y="507999"/>
            <a:ext cx="8033166" cy="309880"/>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sz="1600" b="1">
                <a:solidFill>
                  <a:srgbClr val="011480"/>
                </a:solidFill>
                <a:latin typeface="Menlo"/>
                <a:ea typeface="Menlo"/>
                <a:cs typeface="Menlo"/>
                <a:sym typeface="Menlo"/>
              </a:defRPr>
            </a:pPr>
            <a:r>
              <a:t>public class </a:t>
            </a:r>
            <a:r>
              <a:rPr b="0">
                <a:solidFill>
                  <a:srgbClr val="000000"/>
                </a:solidFill>
              </a:rPr>
              <a:t>PersonNotFoundException </a:t>
            </a:r>
            <a:r>
              <a:t>extends </a:t>
            </a:r>
            <a:r>
              <a:rPr b="0">
                <a:solidFill>
                  <a:srgbClr val="000000"/>
                </a:solidFill>
              </a:rPr>
              <a:t>RuntimeException { }</a:t>
            </a:r>
          </a:p>
        </p:txBody>
      </p:sp>
      <p:sp>
        <p:nvSpPr>
          <p:cNvPr id="454" name="Shape 454"/>
          <p:cNvSpPr/>
          <p:nvPr/>
        </p:nvSpPr>
        <p:spPr>
          <a:xfrm>
            <a:off x="292100" y="1054099"/>
            <a:ext cx="2988349" cy="347980"/>
          </a:xfrm>
          <a:prstGeom prst="rect">
            <a:avLst/>
          </a:prstGeom>
          <a:solidFill>
            <a:srgbClr val="FFFB00"/>
          </a:solidFill>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lgn="ctr" defTabSz="457200">
              <a:defRPr sz="1800">
                <a:latin typeface="Myriad Pro"/>
                <a:ea typeface="Myriad Pro"/>
                <a:cs typeface="Myriad Pro"/>
                <a:sym typeface="Myriad Pro"/>
              </a:defRPr>
            </a:lvl1pPr>
          </a:lstStyle>
          <a:p>
            <a:r>
              <a:t>And we can use it this way:</a:t>
            </a:r>
          </a:p>
        </p:txBody>
      </p:sp>
      <p:sp>
        <p:nvSpPr>
          <p:cNvPr id="455" name="Shape 455"/>
          <p:cNvSpPr/>
          <p:nvPr/>
        </p:nvSpPr>
        <p:spPr>
          <a:xfrm>
            <a:off x="3366835" y="993496"/>
            <a:ext cx="4470109" cy="1490979"/>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sz="1400">
                <a:latin typeface="Menlo"/>
                <a:ea typeface="Menlo"/>
                <a:cs typeface="Menlo"/>
                <a:sym typeface="Menlo"/>
              </a:defRPr>
            </a:pPr>
            <a:r>
              <a:t>Person person = </a:t>
            </a:r>
            <a:r>
              <a:rPr i="1">
                <a:solidFill>
                  <a:srgbClr val="66187A"/>
                </a:solidFill>
              </a:rPr>
              <a:t>personsHolder</a:t>
            </a:r>
            <a:r>
              <a:t>.find(name);</a:t>
            </a:r>
            <a:br/>
            <a:br/>
            <a:r>
              <a:rPr b="1">
                <a:solidFill>
                  <a:srgbClr val="011480"/>
                </a:solidFill>
              </a:rPr>
              <a:t>if </a:t>
            </a:r>
            <a:r>
              <a:t>(person == </a:t>
            </a:r>
            <a:r>
              <a:rPr b="1">
                <a:solidFill>
                  <a:srgbClr val="011480"/>
                </a:solidFill>
              </a:rPr>
              <a:t>null</a:t>
            </a:r>
            <a:r>
              <a:t>)</a:t>
            </a:r>
            <a:br/>
            <a:r>
              <a:t>{</a:t>
            </a:r>
            <a:br/>
            <a:r>
              <a:t>    </a:t>
            </a:r>
            <a:r>
              <a:rPr b="1">
                <a:solidFill>
                  <a:srgbClr val="011480"/>
                </a:solidFill>
              </a:rPr>
              <a:t>throw new </a:t>
            </a:r>
            <a:r>
              <a:t>PersonNotFoundException();</a:t>
            </a:r>
            <a:br/>
            <a:r>
              <a:t>}</a:t>
            </a:r>
            <a:br/>
            <a:r>
              <a:rPr b="1">
                <a:solidFill>
                  <a:srgbClr val="011480"/>
                </a:solidFill>
              </a:rPr>
              <a:t>return </a:t>
            </a:r>
            <a:r>
              <a:t>person;</a:t>
            </a:r>
          </a:p>
        </p:txBody>
      </p:sp>
      <p:sp>
        <p:nvSpPr>
          <p:cNvPr id="456" name="Shape 456"/>
          <p:cNvSpPr/>
          <p:nvPr/>
        </p:nvSpPr>
        <p:spPr>
          <a:xfrm>
            <a:off x="292099" y="2533672"/>
            <a:ext cx="4922979" cy="347979"/>
          </a:xfrm>
          <a:prstGeom prst="rect">
            <a:avLst/>
          </a:prstGeom>
          <a:solidFill>
            <a:srgbClr val="FFFB00"/>
          </a:solidFill>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lgn="ctr" defTabSz="457200">
              <a:defRPr sz="1800">
                <a:latin typeface="Myriad Pro"/>
                <a:ea typeface="Myriad Pro"/>
                <a:cs typeface="Myriad Pro"/>
                <a:sym typeface="Myriad Pro"/>
              </a:defRPr>
            </a:lvl1pPr>
          </a:lstStyle>
          <a:p>
            <a:r>
              <a:t>Now code to work with person will be like this:</a:t>
            </a:r>
          </a:p>
        </p:txBody>
      </p:sp>
      <p:sp>
        <p:nvSpPr>
          <p:cNvPr id="457" name="Shape 457"/>
          <p:cNvSpPr/>
          <p:nvPr/>
        </p:nvSpPr>
        <p:spPr>
          <a:xfrm>
            <a:off x="3365499" y="2930848"/>
            <a:ext cx="4898288" cy="1897379"/>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sz="1400" b="1">
                <a:solidFill>
                  <a:srgbClr val="011480"/>
                </a:solidFill>
                <a:latin typeface="Menlo"/>
                <a:ea typeface="Menlo"/>
                <a:cs typeface="Menlo"/>
                <a:sym typeface="Menlo"/>
              </a:defRPr>
            </a:pPr>
            <a:r>
              <a:t>try</a:t>
            </a:r>
            <a:br/>
            <a:r>
              <a:rPr b="0">
                <a:solidFill>
                  <a:srgbClr val="000000"/>
                </a:solidFill>
              </a:rPr>
              <a:t>{</a:t>
            </a:r>
            <a:br>
              <a:rPr b="0">
                <a:solidFill>
                  <a:srgbClr val="000000"/>
                </a:solidFill>
              </a:rPr>
            </a:br>
            <a:r>
              <a:rPr b="0">
                <a:solidFill>
                  <a:srgbClr val="000000"/>
                </a:solidFill>
              </a:rPr>
              <a:t>    Person person = </a:t>
            </a:r>
            <a:r>
              <a:rPr b="0" i="1">
                <a:solidFill>
                  <a:srgbClr val="000000"/>
                </a:solidFill>
              </a:rPr>
              <a:t>findPerson</a:t>
            </a:r>
            <a:r>
              <a:rPr b="0">
                <a:solidFill>
                  <a:srgbClr val="000000"/>
                </a:solidFill>
              </a:rPr>
              <a:t>(</a:t>
            </a:r>
            <a:r>
              <a:rPr>
                <a:solidFill>
                  <a:srgbClr val="018001"/>
                </a:solidFill>
              </a:rPr>
              <a:t>"John Smith"</a:t>
            </a:r>
            <a:r>
              <a:rPr b="0">
                <a:solidFill>
                  <a:srgbClr val="000000"/>
                </a:solidFill>
              </a:rPr>
              <a:t>);</a:t>
            </a:r>
            <a:br>
              <a:rPr b="0">
                <a:solidFill>
                  <a:srgbClr val="000000"/>
                </a:solidFill>
              </a:rPr>
            </a:br>
            <a:r>
              <a:rPr b="0">
                <a:solidFill>
                  <a:srgbClr val="000000"/>
                </a:solidFill>
              </a:rPr>
              <a:t>    person.sendMessage(</a:t>
            </a:r>
            <a:r>
              <a:rPr>
                <a:solidFill>
                  <a:srgbClr val="018001"/>
                </a:solidFill>
              </a:rPr>
              <a:t>"Hello John"</a:t>
            </a:r>
            <a:r>
              <a:rPr b="0">
                <a:solidFill>
                  <a:srgbClr val="000000"/>
                </a:solidFill>
              </a:rPr>
              <a:t>);</a:t>
            </a:r>
            <a:br>
              <a:rPr b="0">
                <a:solidFill>
                  <a:srgbClr val="000000"/>
                </a:solidFill>
              </a:rPr>
            </a:br>
            <a:r>
              <a:rPr b="0">
                <a:solidFill>
                  <a:srgbClr val="000000"/>
                </a:solidFill>
              </a:rPr>
              <a:t>}</a:t>
            </a:r>
            <a:br>
              <a:rPr b="0">
                <a:solidFill>
                  <a:srgbClr val="000000"/>
                </a:solidFill>
              </a:rPr>
            </a:br>
            <a:r>
              <a:t>catch </a:t>
            </a:r>
            <a:r>
              <a:rPr b="0">
                <a:solidFill>
                  <a:srgbClr val="000000"/>
                </a:solidFill>
              </a:rPr>
              <a:t>(PersonNotFoundException e)</a:t>
            </a:r>
            <a:br>
              <a:rPr b="0">
                <a:solidFill>
                  <a:srgbClr val="000000"/>
                </a:solidFill>
              </a:rPr>
            </a:br>
            <a:r>
              <a:rPr b="0">
                <a:solidFill>
                  <a:srgbClr val="000000"/>
                </a:solidFill>
              </a:rPr>
              <a:t>{</a:t>
            </a:r>
            <a:br>
              <a:rPr b="0">
                <a:solidFill>
                  <a:srgbClr val="000000"/>
                </a:solidFill>
              </a:rPr>
            </a:br>
            <a:r>
              <a:rPr b="0">
                <a:solidFill>
                  <a:srgbClr val="000000"/>
                </a:solidFill>
              </a:rPr>
              <a:t>    System.</a:t>
            </a:r>
            <a:r>
              <a:rPr i="1">
                <a:solidFill>
                  <a:srgbClr val="66187A"/>
                </a:solidFill>
              </a:rPr>
              <a:t>out</a:t>
            </a:r>
            <a:r>
              <a:rPr b="0">
                <a:solidFill>
                  <a:srgbClr val="000000"/>
                </a:solidFill>
              </a:rPr>
              <a:t>.println(</a:t>
            </a:r>
            <a:r>
              <a:rPr>
                <a:solidFill>
                  <a:srgbClr val="018001"/>
                </a:solidFill>
              </a:rPr>
              <a:t>"Person not found."</a:t>
            </a:r>
            <a:r>
              <a:rPr b="0">
                <a:solidFill>
                  <a:srgbClr val="000000"/>
                </a:solidFill>
              </a:rPr>
              <a:t>);</a:t>
            </a:r>
            <a:br>
              <a:rPr b="0">
                <a:solidFill>
                  <a:srgbClr val="000000"/>
                </a:solidFill>
              </a:rPr>
            </a:br>
            <a:r>
              <a:rPr b="0">
                <a:solidFill>
                  <a:srgbClr val="000000"/>
                </a:solidFill>
              </a:rPr>
              <a:t>}</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Shape 460"/>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Exception with parameters</a:t>
            </a:r>
          </a:p>
        </p:txBody>
      </p:sp>
      <p:sp>
        <p:nvSpPr>
          <p:cNvPr id="461" name="Shape 461"/>
          <p:cNvSpPr/>
          <p:nvPr/>
        </p:nvSpPr>
        <p:spPr>
          <a:xfrm>
            <a:off x="292099" y="635000"/>
            <a:ext cx="5769936" cy="1668779"/>
          </a:xfrm>
          <a:prstGeom prst="rect">
            <a:avLst/>
          </a:prstGeom>
          <a:solidFill>
            <a:srgbClr val="FFFB00"/>
          </a:solidFill>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a:latin typeface="Menlo"/>
                <a:ea typeface="Menlo"/>
                <a:cs typeface="Menlo"/>
                <a:sym typeface="Menlo"/>
              </a:defRPr>
            </a:pPr>
            <a:endParaRPr/>
          </a:p>
          <a:p>
            <a:pPr defTabSz="457200">
              <a:defRPr b="1">
                <a:solidFill>
                  <a:srgbClr val="011480"/>
                </a:solidFill>
                <a:latin typeface="Menlo"/>
                <a:ea typeface="Menlo"/>
                <a:cs typeface="Menlo"/>
                <a:sym typeface="Menlo"/>
              </a:defRPr>
            </a:pPr>
            <a:r>
              <a:t>public class </a:t>
            </a:r>
            <a:r>
              <a:rPr b="0">
                <a:solidFill>
                  <a:srgbClr val="000000"/>
                </a:solidFill>
              </a:rPr>
              <a:t>PersonNotFoundException </a:t>
            </a:r>
            <a:r>
              <a:t>extends </a:t>
            </a:r>
            <a:r>
              <a:rPr b="0">
                <a:solidFill>
                  <a:srgbClr val="000000"/>
                </a:solidFill>
              </a:rPr>
              <a:t>RuntimeException </a:t>
            </a:r>
            <a:br>
              <a:rPr b="0">
                <a:solidFill>
                  <a:srgbClr val="000000"/>
                </a:solidFill>
              </a:rPr>
            </a:br>
            <a:r>
              <a:rPr b="0">
                <a:solidFill>
                  <a:srgbClr val="000000"/>
                </a:solidFill>
              </a:rPr>
              <a:t>{</a:t>
            </a:r>
            <a:br>
              <a:rPr b="0">
                <a:solidFill>
                  <a:srgbClr val="000000"/>
                </a:solidFill>
              </a:rPr>
            </a:br>
            <a:r>
              <a:rPr b="0">
                <a:solidFill>
                  <a:srgbClr val="000000"/>
                </a:solidFill>
              </a:rPr>
              <a:t>    </a:t>
            </a:r>
            <a:r>
              <a:t>private </a:t>
            </a:r>
            <a:r>
              <a:rPr b="0">
                <a:solidFill>
                  <a:srgbClr val="000000"/>
                </a:solidFill>
              </a:rPr>
              <a:t>String </a:t>
            </a:r>
            <a:r>
              <a:rPr>
                <a:solidFill>
                  <a:srgbClr val="66187A"/>
                </a:solidFill>
              </a:rPr>
              <a:t>name</a:t>
            </a:r>
            <a:r>
              <a:rPr b="0">
                <a:solidFill>
                  <a:srgbClr val="000000"/>
                </a:solidFill>
              </a:rPr>
              <a:t>;</a:t>
            </a:r>
            <a:br>
              <a:rPr b="0">
                <a:solidFill>
                  <a:srgbClr val="000000"/>
                </a:solidFill>
              </a:rPr>
            </a:br>
            <a:br>
              <a:rPr b="0">
                <a:solidFill>
                  <a:srgbClr val="000000"/>
                </a:solidFill>
              </a:rPr>
            </a:br>
            <a:r>
              <a:rPr b="0">
                <a:solidFill>
                  <a:srgbClr val="000000"/>
                </a:solidFill>
              </a:rPr>
              <a:t>    </a:t>
            </a:r>
            <a:r>
              <a:t>public </a:t>
            </a:r>
            <a:r>
              <a:rPr b="0">
                <a:solidFill>
                  <a:srgbClr val="000000"/>
                </a:solidFill>
              </a:rPr>
              <a:t>String getName() { </a:t>
            </a:r>
            <a:r>
              <a:t>return </a:t>
            </a:r>
            <a:r>
              <a:rPr>
                <a:solidFill>
                  <a:srgbClr val="66187A"/>
                </a:solidFill>
              </a:rPr>
              <a:t>name</a:t>
            </a:r>
            <a:r>
              <a:rPr b="0">
                <a:solidFill>
                  <a:srgbClr val="000000"/>
                </a:solidFill>
              </a:rPr>
              <a:t>; }</a:t>
            </a:r>
            <a:br>
              <a:rPr b="0">
                <a:solidFill>
                  <a:srgbClr val="000000"/>
                </a:solidFill>
              </a:rPr>
            </a:br>
            <a:br>
              <a:rPr b="0">
                <a:solidFill>
                  <a:srgbClr val="000000"/>
                </a:solidFill>
              </a:rPr>
            </a:br>
            <a:r>
              <a:rPr b="0">
                <a:solidFill>
                  <a:srgbClr val="000000"/>
                </a:solidFill>
              </a:rPr>
              <a:t>    </a:t>
            </a:r>
            <a:r>
              <a:t>public void </a:t>
            </a:r>
            <a:r>
              <a:rPr b="0">
                <a:solidFill>
                  <a:srgbClr val="000000"/>
                </a:solidFill>
              </a:rPr>
              <a:t>setName(String name) { </a:t>
            </a:r>
            <a:r>
              <a:t>this</a:t>
            </a:r>
            <a:r>
              <a:rPr b="0">
                <a:solidFill>
                  <a:srgbClr val="000000"/>
                </a:solidFill>
              </a:rPr>
              <a:t>.</a:t>
            </a:r>
            <a:r>
              <a:rPr>
                <a:solidFill>
                  <a:srgbClr val="66187A"/>
                </a:solidFill>
              </a:rPr>
              <a:t>name </a:t>
            </a:r>
            <a:r>
              <a:rPr b="0">
                <a:solidFill>
                  <a:srgbClr val="000000"/>
                </a:solidFill>
              </a:rPr>
              <a:t>= name; }</a:t>
            </a:r>
            <a:br>
              <a:rPr b="0">
                <a:solidFill>
                  <a:srgbClr val="000000"/>
                </a:solidFill>
              </a:rPr>
            </a:br>
            <a:r>
              <a:rPr b="0">
                <a:solidFill>
                  <a:srgbClr val="000000"/>
                </a:solidFill>
              </a:rPr>
              <a:t>}</a:t>
            </a:r>
          </a:p>
        </p:txBody>
      </p:sp>
      <p:sp>
        <p:nvSpPr>
          <p:cNvPr id="462" name="Shape 462"/>
          <p:cNvSpPr/>
          <p:nvPr/>
        </p:nvSpPr>
        <p:spPr>
          <a:xfrm>
            <a:off x="292099" y="2667000"/>
            <a:ext cx="6932135" cy="1897379"/>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sz="1400" b="1">
                <a:solidFill>
                  <a:srgbClr val="011480"/>
                </a:solidFill>
                <a:latin typeface="Menlo"/>
                <a:ea typeface="Menlo"/>
                <a:cs typeface="Menlo"/>
                <a:sym typeface="Menlo"/>
              </a:defRPr>
            </a:pPr>
            <a:r>
              <a:t>try</a:t>
            </a:r>
            <a:br/>
            <a:r>
              <a:rPr b="0">
                <a:solidFill>
                  <a:srgbClr val="000000"/>
                </a:solidFill>
              </a:rPr>
              <a:t>{</a:t>
            </a:r>
            <a:br>
              <a:rPr b="0">
                <a:solidFill>
                  <a:srgbClr val="000000"/>
                </a:solidFill>
              </a:rPr>
            </a:br>
            <a:r>
              <a:rPr b="0">
                <a:solidFill>
                  <a:srgbClr val="000000"/>
                </a:solidFill>
              </a:rPr>
              <a:t>    Person person = </a:t>
            </a:r>
            <a:r>
              <a:rPr b="0" i="1">
                <a:solidFill>
                  <a:srgbClr val="000000"/>
                </a:solidFill>
              </a:rPr>
              <a:t>findPerson</a:t>
            </a:r>
            <a:r>
              <a:rPr b="0">
                <a:solidFill>
                  <a:srgbClr val="000000"/>
                </a:solidFill>
              </a:rPr>
              <a:t>(</a:t>
            </a:r>
            <a:r>
              <a:rPr>
                <a:solidFill>
                  <a:srgbClr val="018001"/>
                </a:solidFill>
              </a:rPr>
              <a:t>"John Smith"</a:t>
            </a:r>
            <a:r>
              <a:rPr b="0">
                <a:solidFill>
                  <a:srgbClr val="000000"/>
                </a:solidFill>
              </a:rPr>
              <a:t>);</a:t>
            </a:r>
            <a:br>
              <a:rPr b="0">
                <a:solidFill>
                  <a:srgbClr val="000000"/>
                </a:solidFill>
              </a:rPr>
            </a:br>
            <a:r>
              <a:rPr b="0">
                <a:solidFill>
                  <a:srgbClr val="000000"/>
                </a:solidFill>
              </a:rPr>
              <a:t>    person.sendMessage(</a:t>
            </a:r>
            <a:r>
              <a:rPr>
                <a:solidFill>
                  <a:srgbClr val="018001"/>
                </a:solidFill>
              </a:rPr>
              <a:t>"Hello John"</a:t>
            </a:r>
            <a:r>
              <a:rPr b="0">
                <a:solidFill>
                  <a:srgbClr val="000000"/>
                </a:solidFill>
              </a:rPr>
              <a:t>);</a:t>
            </a:r>
            <a:br>
              <a:rPr b="0">
                <a:solidFill>
                  <a:srgbClr val="000000"/>
                </a:solidFill>
              </a:rPr>
            </a:br>
            <a:r>
              <a:rPr b="0">
                <a:solidFill>
                  <a:srgbClr val="000000"/>
                </a:solidFill>
              </a:rPr>
              <a:t>}</a:t>
            </a:r>
            <a:br>
              <a:rPr b="0">
                <a:solidFill>
                  <a:srgbClr val="000000"/>
                </a:solidFill>
              </a:rPr>
            </a:br>
            <a:r>
              <a:t>catch </a:t>
            </a:r>
            <a:r>
              <a:rPr b="0">
                <a:solidFill>
                  <a:srgbClr val="000000"/>
                </a:solidFill>
              </a:rPr>
              <a:t>(PersonNotFoundException e)</a:t>
            </a:r>
            <a:br>
              <a:rPr b="0">
                <a:solidFill>
                  <a:srgbClr val="000000"/>
                </a:solidFill>
              </a:rPr>
            </a:br>
            <a:r>
              <a:rPr b="0">
                <a:solidFill>
                  <a:srgbClr val="000000"/>
                </a:solidFill>
              </a:rPr>
              <a:t>{</a:t>
            </a:r>
            <a:br>
              <a:rPr b="0">
                <a:solidFill>
                  <a:srgbClr val="000000"/>
                </a:solidFill>
              </a:rPr>
            </a:br>
            <a:r>
              <a:rPr b="0">
                <a:solidFill>
                  <a:srgbClr val="000000"/>
                </a:solidFill>
              </a:rPr>
              <a:t>    System.</a:t>
            </a:r>
            <a:r>
              <a:rPr i="1">
                <a:solidFill>
                  <a:srgbClr val="66187A"/>
                </a:solidFill>
              </a:rPr>
              <a:t>out</a:t>
            </a:r>
            <a:r>
              <a:rPr b="0">
                <a:solidFill>
                  <a:srgbClr val="000000"/>
                </a:solidFill>
              </a:rPr>
              <a:t>.println(</a:t>
            </a:r>
            <a:r>
              <a:rPr>
                <a:solidFill>
                  <a:srgbClr val="018001"/>
                </a:solidFill>
              </a:rPr>
              <a:t>"Person " </a:t>
            </a:r>
            <a:r>
              <a:rPr b="0">
                <a:solidFill>
                  <a:srgbClr val="000000"/>
                </a:solidFill>
              </a:rPr>
              <a:t>+ </a:t>
            </a:r>
            <a:r>
              <a:rPr b="0">
                <a:solidFill>
                  <a:srgbClr val="FF2600"/>
                </a:solidFill>
              </a:rPr>
              <a:t>e.getName()</a:t>
            </a:r>
            <a:r>
              <a:rPr b="0">
                <a:solidFill>
                  <a:srgbClr val="000000"/>
                </a:solidFill>
              </a:rPr>
              <a:t> + </a:t>
            </a:r>
            <a:r>
              <a:rPr>
                <a:solidFill>
                  <a:srgbClr val="018001"/>
                </a:solidFill>
              </a:rPr>
              <a:t>" not found."</a:t>
            </a:r>
            <a:r>
              <a:rPr b="0">
                <a:solidFill>
                  <a:srgbClr val="000000"/>
                </a:solidFill>
              </a:rPr>
              <a:t>);</a:t>
            </a:r>
            <a:br>
              <a:rPr b="0">
                <a:solidFill>
                  <a:srgbClr val="000000"/>
                </a:solidFill>
              </a:rPr>
            </a:br>
            <a:r>
              <a:rPr b="0">
                <a:solidFill>
                  <a:srgbClr val="000000"/>
                </a:solidFill>
              </a:rPr>
              <a:t>}</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6" name="Group 466"/>
          <p:cNvGrpSpPr/>
          <p:nvPr/>
        </p:nvGrpSpPr>
        <p:grpSpPr>
          <a:xfrm>
            <a:off x="2803116" y="1033593"/>
            <a:ext cx="6307976" cy="3664526"/>
            <a:chOff x="-1" y="-1"/>
            <a:chExt cx="6307975" cy="3664524"/>
          </a:xfrm>
        </p:grpSpPr>
        <p:pic>
          <p:nvPicPr>
            <p:cNvPr id="464" name="image28.png"/>
            <p:cNvPicPr>
              <a:picLocks noChangeAspect="1"/>
            </p:cNvPicPr>
            <p:nvPr/>
          </p:nvPicPr>
          <p:blipFill>
            <a:blip r:embed="rId3">
              <a:extLst/>
            </a:blip>
            <a:stretch>
              <a:fillRect/>
            </a:stretch>
          </p:blipFill>
          <p:spPr>
            <a:xfrm>
              <a:off x="-2" y="-2"/>
              <a:ext cx="4229104" cy="3479806"/>
            </a:xfrm>
            <a:prstGeom prst="rect">
              <a:avLst/>
            </a:prstGeom>
            <a:ln w="12700" cap="flat">
              <a:noFill/>
              <a:miter lim="400000"/>
            </a:ln>
            <a:effectLst/>
          </p:spPr>
        </p:pic>
        <p:pic>
          <p:nvPicPr>
            <p:cNvPr id="465" name="image29.png"/>
            <p:cNvPicPr>
              <a:picLocks noChangeAspect="1"/>
            </p:cNvPicPr>
            <p:nvPr/>
          </p:nvPicPr>
          <p:blipFill>
            <a:blip r:embed="rId4">
              <a:extLst/>
            </a:blip>
            <a:stretch>
              <a:fillRect/>
            </a:stretch>
          </p:blipFill>
          <p:spPr>
            <a:xfrm>
              <a:off x="4098170" y="1429318"/>
              <a:ext cx="2209805" cy="2235206"/>
            </a:xfrm>
            <a:prstGeom prst="rect">
              <a:avLst/>
            </a:prstGeom>
            <a:ln w="12700" cap="flat">
              <a:noFill/>
              <a:miter lim="400000"/>
            </a:ln>
            <a:effectLst/>
          </p:spPr>
        </p:pic>
      </p:grpSp>
      <p:sp>
        <p:nvSpPr>
          <p:cNvPr id="468" name="Shape 468"/>
          <p:cNvSpPr/>
          <p:nvPr/>
        </p:nvSpPr>
        <p:spPr>
          <a:xfrm>
            <a:off x="292100" y="42617"/>
            <a:ext cx="8509000" cy="869467"/>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rPr dirty="0"/>
              <a:t>The compiler checks for everything except </a:t>
            </a:r>
            <a:r>
              <a:rPr dirty="0" err="1"/>
              <a:t>RuntimeException</a:t>
            </a:r>
            <a:r>
              <a:rPr lang="pl-PL" dirty="0"/>
              <a:t> and Error</a:t>
            </a:r>
            <a:endParaRPr dirty="0"/>
          </a:p>
        </p:txBody>
      </p:sp>
      <p:sp>
        <p:nvSpPr>
          <p:cNvPr id="469" name="Shape 469"/>
          <p:cNvSpPr/>
          <p:nvPr/>
        </p:nvSpPr>
        <p:spPr>
          <a:xfrm>
            <a:off x="292100" y="1079500"/>
            <a:ext cx="3651033" cy="1988819"/>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sz="1800" b="1">
                <a:latin typeface="Myriad Pro"/>
                <a:ea typeface="Myriad Pro"/>
                <a:cs typeface="Myriad Pro"/>
                <a:sym typeface="Myriad Pro"/>
              </a:defRPr>
            </a:pPr>
            <a:r>
              <a:t>Standard unchecked exceptions</a:t>
            </a:r>
          </a:p>
          <a:p>
            <a:pPr defTabSz="457200">
              <a:defRPr sz="1600">
                <a:latin typeface="Myriad Pro"/>
                <a:ea typeface="Myriad Pro"/>
                <a:cs typeface="Myriad Pro"/>
                <a:sym typeface="Myriad Pro"/>
              </a:defRPr>
            </a:pPr>
            <a:endParaRPr/>
          </a:p>
          <a:p>
            <a:pPr marL="285750" indent="-285750" defTabSz="457200">
              <a:lnSpc>
                <a:spcPct val="120000"/>
              </a:lnSpc>
              <a:buSzPct val="100000"/>
              <a:buFont typeface="Arial"/>
              <a:buChar char="•"/>
              <a:defRPr sz="1600">
                <a:latin typeface="Myriad Pro"/>
                <a:ea typeface="Myriad Pro"/>
                <a:cs typeface="Myriad Pro"/>
                <a:sym typeface="Myriad Pro"/>
              </a:defRPr>
            </a:pPr>
            <a:r>
              <a:t>ClassCastException</a:t>
            </a:r>
          </a:p>
          <a:p>
            <a:pPr marL="285750" indent="-285750" defTabSz="457200">
              <a:lnSpc>
                <a:spcPct val="120000"/>
              </a:lnSpc>
              <a:buSzPct val="100000"/>
              <a:buFont typeface="Arial"/>
              <a:buChar char="•"/>
              <a:defRPr sz="1600">
                <a:latin typeface="Myriad Pro"/>
                <a:ea typeface="Myriad Pro"/>
                <a:cs typeface="Myriad Pro"/>
                <a:sym typeface="Myriad Pro"/>
              </a:defRPr>
            </a:pPr>
            <a:r>
              <a:t>NullPointerException</a:t>
            </a:r>
          </a:p>
          <a:p>
            <a:pPr marL="285750" indent="-285750" defTabSz="457200">
              <a:lnSpc>
                <a:spcPct val="120000"/>
              </a:lnSpc>
              <a:buSzPct val="100000"/>
              <a:buFont typeface="Arial"/>
              <a:buChar char="•"/>
              <a:defRPr sz="1600">
                <a:latin typeface="Myriad Pro"/>
                <a:ea typeface="Myriad Pro"/>
                <a:cs typeface="Myriad Pro"/>
                <a:sym typeface="Myriad Pro"/>
              </a:defRPr>
            </a:pPr>
            <a:r>
              <a:t>ArrayIndexOutOfBoundsException</a:t>
            </a:r>
          </a:p>
          <a:p>
            <a:pPr marL="285750" indent="-285750" defTabSz="457200">
              <a:lnSpc>
                <a:spcPct val="120000"/>
              </a:lnSpc>
              <a:buSzPct val="100000"/>
              <a:buFont typeface="Arial"/>
              <a:buChar char="•"/>
              <a:defRPr sz="1600">
                <a:latin typeface="Myriad Pro"/>
                <a:ea typeface="Myriad Pro"/>
                <a:cs typeface="Myriad Pro"/>
                <a:sym typeface="Myriad Pro"/>
              </a:defRPr>
            </a:pPr>
            <a:r>
              <a:t>ArithmeticException</a:t>
            </a:r>
          </a:p>
          <a:p>
            <a:pPr marL="285750" indent="-285750" defTabSz="457200">
              <a:lnSpc>
                <a:spcPct val="120000"/>
              </a:lnSpc>
              <a:buSzPct val="100000"/>
              <a:buFont typeface="Arial"/>
              <a:buChar char="•"/>
              <a:defRPr sz="1600">
                <a:latin typeface="Myriad Pro"/>
                <a:ea typeface="Myriad Pro"/>
                <a:cs typeface="Myriad Pro"/>
                <a:sym typeface="Myriad Pro"/>
              </a:defRPr>
            </a:pPr>
            <a:r>
              <a:t>RuntimeError</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3" name="image30.png"/>
          <p:cNvPicPr>
            <a:picLocks noChangeAspect="1"/>
          </p:cNvPicPr>
          <p:nvPr/>
        </p:nvPicPr>
        <p:blipFill>
          <a:blip r:embed="rId2">
            <a:extLst/>
          </a:blip>
          <a:stretch>
            <a:fillRect/>
          </a:stretch>
        </p:blipFill>
        <p:spPr>
          <a:xfrm>
            <a:off x="3381657" y="1672787"/>
            <a:ext cx="2634897" cy="3293620"/>
          </a:xfrm>
          <a:prstGeom prst="rect">
            <a:avLst/>
          </a:prstGeom>
          <a:ln w="12700">
            <a:miter lim="400000"/>
          </a:ln>
        </p:spPr>
      </p:pic>
      <p:sp>
        <p:nvSpPr>
          <p:cNvPr id="475" name="Shape 475"/>
          <p:cNvSpPr/>
          <p:nvPr/>
        </p:nvSpPr>
        <p:spPr>
          <a:xfrm>
            <a:off x="292100" y="42616"/>
            <a:ext cx="7000090"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Call stack and the Exceptions</a:t>
            </a:r>
          </a:p>
        </p:txBody>
      </p:sp>
      <p:sp>
        <p:nvSpPr>
          <p:cNvPr id="476" name="Shape 476"/>
          <p:cNvSpPr/>
          <p:nvPr/>
        </p:nvSpPr>
        <p:spPr>
          <a:xfrm>
            <a:off x="292099" y="761999"/>
            <a:ext cx="3934886" cy="3980179"/>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b="1">
                <a:solidFill>
                  <a:srgbClr val="011480"/>
                </a:solidFill>
                <a:latin typeface="Menlo"/>
                <a:ea typeface="Menlo"/>
                <a:cs typeface="Menlo"/>
                <a:sym typeface="Menlo"/>
              </a:defRPr>
            </a:pPr>
            <a:r>
              <a:t>public class </a:t>
            </a:r>
            <a:r>
              <a:rPr b="0">
                <a:solidFill>
                  <a:srgbClr val="000000"/>
                </a:solidFill>
              </a:rPr>
              <a:t>MethodCallStackDemo</a:t>
            </a:r>
            <a:br>
              <a:rPr b="0">
                <a:solidFill>
                  <a:srgbClr val="000000"/>
                </a:solidFill>
              </a:rPr>
            </a:br>
            <a:r>
              <a:rPr b="0">
                <a:solidFill>
                  <a:srgbClr val="000000"/>
                </a:solidFill>
              </a:rPr>
              <a:t>{</a:t>
            </a:r>
            <a:br>
              <a:rPr b="0">
                <a:solidFill>
                  <a:srgbClr val="000000"/>
                </a:solidFill>
              </a:rPr>
            </a:br>
            <a:r>
              <a:rPr b="0">
                <a:solidFill>
                  <a:srgbClr val="000000"/>
                </a:solidFill>
              </a:rPr>
              <a:t>    </a:t>
            </a:r>
            <a:r>
              <a:t>public static void </a:t>
            </a:r>
            <a:r>
              <a:rPr b="0">
                <a:solidFill>
                  <a:srgbClr val="000000"/>
                </a:solidFill>
              </a:rPr>
              <a:t>main(String[] args)</a:t>
            </a:r>
            <a:br>
              <a:rPr b="0">
                <a:solidFill>
                  <a:srgbClr val="000000"/>
                </a:solidFill>
              </a:rPr>
            </a:br>
            <a:r>
              <a:rPr b="0">
                <a:solidFill>
                  <a:srgbClr val="000000"/>
                </a:solidFill>
              </a:rPr>
              <a:t>    {</a:t>
            </a:r>
            <a:br>
              <a:rPr b="0">
                <a:solidFill>
                  <a:srgbClr val="000000"/>
                </a:solidFill>
              </a:rPr>
            </a:br>
            <a:r>
              <a:rPr b="0">
                <a:solidFill>
                  <a:srgbClr val="000000"/>
                </a:solidFill>
              </a:rPr>
              <a:t>        </a:t>
            </a:r>
            <a:r>
              <a:rPr b="0" i="1">
                <a:solidFill>
                  <a:srgbClr val="000000"/>
                </a:solidFill>
              </a:rPr>
              <a:t>methodA</a:t>
            </a:r>
            <a:r>
              <a:rPr b="0">
                <a:solidFill>
                  <a:srgbClr val="000000"/>
                </a:solidFill>
              </a:rPr>
              <a:t>();</a:t>
            </a:r>
            <a:br>
              <a:rPr b="0">
                <a:solidFill>
                  <a:srgbClr val="000000"/>
                </a:solidFill>
              </a:rPr>
            </a:br>
            <a:r>
              <a:rPr b="0">
                <a:solidFill>
                  <a:srgbClr val="000000"/>
                </a:solidFill>
              </a:rPr>
              <a:t>    }</a:t>
            </a:r>
            <a:br>
              <a:rPr b="0">
                <a:solidFill>
                  <a:srgbClr val="000000"/>
                </a:solidFill>
              </a:rPr>
            </a:br>
            <a:br>
              <a:rPr b="0">
                <a:solidFill>
                  <a:srgbClr val="000000"/>
                </a:solidFill>
              </a:rPr>
            </a:br>
            <a:r>
              <a:rPr b="0">
                <a:solidFill>
                  <a:srgbClr val="000000"/>
                </a:solidFill>
              </a:rPr>
              <a:t>    </a:t>
            </a:r>
            <a:r>
              <a:t>public static void </a:t>
            </a:r>
            <a:r>
              <a:rPr b="0">
                <a:solidFill>
                  <a:srgbClr val="000000"/>
                </a:solidFill>
              </a:rPr>
              <a:t>methodA()</a:t>
            </a:r>
            <a:br>
              <a:rPr b="0">
                <a:solidFill>
                  <a:srgbClr val="000000"/>
                </a:solidFill>
              </a:rPr>
            </a:br>
            <a:r>
              <a:rPr b="0">
                <a:solidFill>
                  <a:srgbClr val="000000"/>
                </a:solidFill>
              </a:rPr>
              <a:t>    {</a:t>
            </a:r>
            <a:br>
              <a:rPr b="0">
                <a:solidFill>
                  <a:srgbClr val="000000"/>
                </a:solidFill>
              </a:rPr>
            </a:br>
            <a:r>
              <a:rPr b="0">
                <a:solidFill>
                  <a:srgbClr val="000000"/>
                </a:solidFill>
              </a:rPr>
              <a:t>        </a:t>
            </a:r>
            <a:r>
              <a:rPr b="0" i="1">
                <a:solidFill>
                  <a:srgbClr val="000000"/>
                </a:solidFill>
              </a:rPr>
              <a:t>methodB</a:t>
            </a:r>
            <a:r>
              <a:rPr b="0">
                <a:solidFill>
                  <a:srgbClr val="000000"/>
                </a:solidFill>
              </a:rPr>
              <a:t>();</a:t>
            </a:r>
            <a:br>
              <a:rPr b="0">
                <a:solidFill>
                  <a:srgbClr val="000000"/>
                </a:solidFill>
              </a:rPr>
            </a:br>
            <a:r>
              <a:rPr b="0">
                <a:solidFill>
                  <a:srgbClr val="000000"/>
                </a:solidFill>
              </a:rPr>
              <a:t>    }</a:t>
            </a:r>
            <a:br>
              <a:rPr b="0">
                <a:solidFill>
                  <a:srgbClr val="000000"/>
                </a:solidFill>
              </a:rPr>
            </a:br>
            <a:br>
              <a:rPr b="0">
                <a:solidFill>
                  <a:srgbClr val="000000"/>
                </a:solidFill>
              </a:rPr>
            </a:br>
            <a:r>
              <a:rPr b="0">
                <a:solidFill>
                  <a:srgbClr val="000000"/>
                </a:solidFill>
              </a:rPr>
              <a:t>    </a:t>
            </a:r>
            <a:r>
              <a:t>public static void </a:t>
            </a:r>
            <a:r>
              <a:rPr b="0">
                <a:solidFill>
                  <a:srgbClr val="000000"/>
                </a:solidFill>
              </a:rPr>
              <a:t>methodB()</a:t>
            </a:r>
            <a:br>
              <a:rPr b="0">
                <a:solidFill>
                  <a:srgbClr val="000000"/>
                </a:solidFill>
              </a:rPr>
            </a:br>
            <a:r>
              <a:rPr b="0">
                <a:solidFill>
                  <a:srgbClr val="000000"/>
                </a:solidFill>
              </a:rPr>
              <a:t>    {</a:t>
            </a:r>
            <a:br>
              <a:rPr b="0">
                <a:solidFill>
                  <a:srgbClr val="000000"/>
                </a:solidFill>
              </a:rPr>
            </a:br>
            <a:r>
              <a:rPr b="0">
                <a:solidFill>
                  <a:srgbClr val="000000"/>
                </a:solidFill>
              </a:rPr>
              <a:t>        </a:t>
            </a:r>
            <a:r>
              <a:rPr b="0" i="1">
                <a:solidFill>
                  <a:srgbClr val="000000"/>
                </a:solidFill>
              </a:rPr>
              <a:t>methodC</a:t>
            </a:r>
            <a:r>
              <a:rPr b="0">
                <a:solidFill>
                  <a:srgbClr val="000000"/>
                </a:solidFill>
              </a:rPr>
              <a:t>();</a:t>
            </a:r>
            <a:br>
              <a:rPr b="0">
                <a:solidFill>
                  <a:srgbClr val="000000"/>
                </a:solidFill>
              </a:rPr>
            </a:br>
            <a:r>
              <a:rPr b="0">
                <a:solidFill>
                  <a:srgbClr val="000000"/>
                </a:solidFill>
              </a:rPr>
              <a:t>    }</a:t>
            </a:r>
            <a:br>
              <a:rPr b="0">
                <a:solidFill>
                  <a:srgbClr val="000000"/>
                </a:solidFill>
              </a:rPr>
            </a:br>
            <a:br>
              <a:rPr b="0">
                <a:solidFill>
                  <a:srgbClr val="000000"/>
                </a:solidFill>
              </a:rPr>
            </a:br>
            <a:r>
              <a:rPr b="0">
                <a:solidFill>
                  <a:srgbClr val="000000"/>
                </a:solidFill>
              </a:rPr>
              <a:t>    </a:t>
            </a:r>
            <a:r>
              <a:t>public static void </a:t>
            </a:r>
            <a:r>
              <a:rPr b="0">
                <a:solidFill>
                  <a:srgbClr val="000000"/>
                </a:solidFill>
              </a:rPr>
              <a:t>methodC()</a:t>
            </a:r>
            <a:br>
              <a:rPr b="0">
                <a:solidFill>
                  <a:srgbClr val="000000"/>
                </a:solidFill>
              </a:rPr>
            </a:br>
            <a:r>
              <a:rPr b="0">
                <a:solidFill>
                  <a:srgbClr val="000000"/>
                </a:solidFill>
              </a:rPr>
              <a:t>    {</a:t>
            </a:r>
            <a:br>
              <a:rPr b="0">
                <a:solidFill>
                  <a:srgbClr val="000000"/>
                </a:solidFill>
              </a:rPr>
            </a:br>
            <a:br>
              <a:rPr b="0">
                <a:solidFill>
                  <a:srgbClr val="000000"/>
                </a:solidFill>
              </a:rPr>
            </a:br>
            <a:r>
              <a:rPr b="0">
                <a:solidFill>
                  <a:srgbClr val="000000"/>
                </a:solidFill>
              </a:rPr>
              <a:t>    }</a:t>
            </a:r>
            <a:br>
              <a:rPr b="0">
                <a:solidFill>
                  <a:srgbClr val="000000"/>
                </a:solidFill>
              </a:rPr>
            </a:br>
            <a:r>
              <a:rPr b="0">
                <a:solidFill>
                  <a:srgbClr val="000000"/>
                </a:solidFill>
              </a:rPr>
              <a:t>}</a:t>
            </a:r>
          </a:p>
        </p:txBody>
      </p:sp>
      <p:sp>
        <p:nvSpPr>
          <p:cNvPr id="477" name="Shape 477"/>
          <p:cNvSpPr/>
          <p:nvPr/>
        </p:nvSpPr>
        <p:spPr>
          <a:xfrm>
            <a:off x="6244949" y="163478"/>
            <a:ext cx="2634897" cy="2364737"/>
          </a:xfrm>
          <a:prstGeom prst="rect">
            <a:avLst/>
          </a:prstGeom>
          <a:solidFill>
            <a:srgbClr val="000000"/>
          </a:solidFill>
          <a:ln w="38100">
            <a:solidFill>
              <a:srgbClr val="000000"/>
            </a:solidFill>
          </a:ln>
          <a:extLst>
            <a:ext uri="{C572A759-6A51-4108-AA02-DFA0A04FC94B}">
              <ma14:wrappingTextBoxFlag xmlns="" xmlns:ma14="http://schemas.microsoft.com/office/mac/drawingml/2011/main" val="1"/>
            </a:ext>
          </a:extLst>
        </p:spPr>
        <p:txBody>
          <a:bodyPr lIns="45718" tIns="45718" rIns="45718" bIns="45718">
            <a:spAutoFit/>
          </a:bodyPr>
          <a:lstStyle/>
          <a:p>
            <a:pPr defTabSz="457200">
              <a:defRPr sz="1800">
                <a:solidFill>
                  <a:srgbClr val="FFFFFF"/>
                </a:solidFill>
                <a:latin typeface="Myriad Pro"/>
                <a:ea typeface="Myriad Pro"/>
                <a:cs typeface="Myriad Pro"/>
                <a:sym typeface="Myriad Pro"/>
              </a:defRPr>
            </a:pPr>
            <a:r>
              <a:t>Enter main()</a:t>
            </a:r>
          </a:p>
          <a:p>
            <a:pPr defTabSz="457200">
              <a:defRPr sz="1800">
                <a:solidFill>
                  <a:srgbClr val="FFFFFF"/>
                </a:solidFill>
                <a:latin typeface="Myriad Pro"/>
                <a:ea typeface="Myriad Pro"/>
                <a:cs typeface="Myriad Pro"/>
                <a:sym typeface="Myriad Pro"/>
              </a:defRPr>
            </a:pPr>
            <a:r>
              <a:t>Enter methodA()</a:t>
            </a:r>
          </a:p>
          <a:p>
            <a:pPr defTabSz="457200">
              <a:defRPr sz="1800">
                <a:solidFill>
                  <a:srgbClr val="FFFFFF"/>
                </a:solidFill>
                <a:latin typeface="Myriad Pro"/>
                <a:ea typeface="Myriad Pro"/>
                <a:cs typeface="Myriad Pro"/>
                <a:sym typeface="Myriad Pro"/>
              </a:defRPr>
            </a:pPr>
            <a:r>
              <a:t>Enter methodB()</a:t>
            </a:r>
          </a:p>
          <a:p>
            <a:pPr defTabSz="457200">
              <a:defRPr sz="1800">
                <a:solidFill>
                  <a:srgbClr val="FFFFFF"/>
                </a:solidFill>
                <a:latin typeface="Myriad Pro"/>
                <a:ea typeface="Myriad Pro"/>
                <a:cs typeface="Myriad Pro"/>
                <a:sym typeface="Myriad Pro"/>
              </a:defRPr>
            </a:pPr>
            <a:r>
              <a:t>Enter methodC()</a:t>
            </a:r>
          </a:p>
          <a:p>
            <a:pPr defTabSz="457200">
              <a:defRPr sz="1800">
                <a:solidFill>
                  <a:srgbClr val="FFFFFF"/>
                </a:solidFill>
                <a:latin typeface="Myriad Pro"/>
                <a:ea typeface="Myriad Pro"/>
                <a:cs typeface="Myriad Pro"/>
                <a:sym typeface="Myriad Pro"/>
              </a:defRPr>
            </a:pPr>
            <a:r>
              <a:t>Exit methodC()</a:t>
            </a:r>
          </a:p>
          <a:p>
            <a:pPr defTabSz="457200">
              <a:defRPr sz="1800">
                <a:solidFill>
                  <a:srgbClr val="FFFFFF"/>
                </a:solidFill>
                <a:latin typeface="Myriad Pro"/>
                <a:ea typeface="Myriad Pro"/>
                <a:cs typeface="Myriad Pro"/>
                <a:sym typeface="Myriad Pro"/>
              </a:defRPr>
            </a:pPr>
            <a:r>
              <a:t>Exit methodB()</a:t>
            </a:r>
          </a:p>
          <a:p>
            <a:pPr defTabSz="457200">
              <a:defRPr sz="1800">
                <a:solidFill>
                  <a:srgbClr val="FFFFFF"/>
                </a:solidFill>
                <a:latin typeface="Myriad Pro"/>
                <a:ea typeface="Myriad Pro"/>
                <a:cs typeface="Myriad Pro"/>
                <a:sym typeface="Myriad Pro"/>
              </a:defRPr>
            </a:pPr>
            <a:r>
              <a:t>Exit methodA()</a:t>
            </a:r>
          </a:p>
          <a:p>
            <a:pPr defTabSz="457200">
              <a:defRPr sz="1800">
                <a:solidFill>
                  <a:srgbClr val="FFFFFF"/>
                </a:solidFill>
                <a:latin typeface="Myriad Pro"/>
                <a:ea typeface="Myriad Pro"/>
                <a:cs typeface="Myriad Pro"/>
                <a:sym typeface="Myriad Pro"/>
              </a:defRPr>
            </a:pPr>
            <a:r>
              <a:t>Exit main()</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nvSpPr>
        <p:spPr>
          <a:xfrm>
            <a:off x="292100" y="42616"/>
            <a:ext cx="7000090"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Call stack and the Exceptions</a:t>
            </a:r>
          </a:p>
        </p:txBody>
      </p:sp>
      <p:sp>
        <p:nvSpPr>
          <p:cNvPr id="481" name="Shape 481"/>
          <p:cNvSpPr/>
          <p:nvPr/>
        </p:nvSpPr>
        <p:spPr>
          <a:xfrm>
            <a:off x="292099" y="761999"/>
            <a:ext cx="6962720" cy="779780"/>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b="1">
                <a:solidFill>
                  <a:srgbClr val="011480"/>
                </a:solidFill>
                <a:latin typeface="Menlo"/>
                <a:ea typeface="Menlo"/>
                <a:cs typeface="Menlo"/>
                <a:sym typeface="Menlo"/>
              </a:defRPr>
            </a:pPr>
            <a:r>
              <a:t>public static void </a:t>
            </a:r>
            <a:r>
              <a:rPr b="0">
                <a:solidFill>
                  <a:srgbClr val="000000"/>
                </a:solidFill>
              </a:rPr>
              <a:t>methodC()</a:t>
            </a:r>
            <a:br>
              <a:rPr b="0">
                <a:solidFill>
                  <a:srgbClr val="000000"/>
                </a:solidFill>
              </a:rPr>
            </a:br>
            <a:r>
              <a:rPr b="0">
                <a:solidFill>
                  <a:srgbClr val="000000"/>
                </a:solidFill>
              </a:rPr>
              <a:t>{</a:t>
            </a:r>
            <a:br>
              <a:rPr b="0">
                <a:solidFill>
                  <a:srgbClr val="000000"/>
                </a:solidFill>
              </a:rPr>
            </a:br>
            <a:r>
              <a:rPr b="0">
                <a:solidFill>
                  <a:srgbClr val="000000"/>
                </a:solidFill>
              </a:rPr>
              <a:t>    System.</a:t>
            </a:r>
            <a:r>
              <a:rPr i="1">
                <a:solidFill>
                  <a:srgbClr val="66187A"/>
                </a:solidFill>
              </a:rPr>
              <a:t>out</a:t>
            </a:r>
            <a:r>
              <a:rPr b="0">
                <a:solidFill>
                  <a:srgbClr val="000000"/>
                </a:solidFill>
              </a:rPr>
              <a:t>.println(</a:t>
            </a:r>
            <a:r>
              <a:rPr b="0">
                <a:solidFill>
                  <a:srgbClr val="0432FF"/>
                </a:solidFill>
              </a:rPr>
              <a:t>1 </a:t>
            </a:r>
            <a:r>
              <a:rPr b="0">
                <a:solidFill>
                  <a:srgbClr val="000000"/>
                </a:solidFill>
              </a:rPr>
              <a:t>/ </a:t>
            </a:r>
            <a:r>
              <a:rPr b="0">
                <a:solidFill>
                  <a:srgbClr val="0432FF"/>
                </a:solidFill>
              </a:rPr>
              <a:t>0</a:t>
            </a:r>
            <a:r>
              <a:rPr b="0">
                <a:solidFill>
                  <a:srgbClr val="000000"/>
                </a:solidFill>
              </a:rPr>
              <a:t>); </a:t>
            </a:r>
            <a:r>
              <a:rPr b="0" i="1">
                <a:solidFill>
                  <a:srgbClr val="808080"/>
                </a:solidFill>
              </a:rPr>
              <a:t>// this line triggers an ArithmeticException</a:t>
            </a:r>
            <a:br>
              <a:rPr b="0" i="1">
                <a:solidFill>
                  <a:srgbClr val="808080"/>
                </a:solidFill>
              </a:rPr>
            </a:br>
            <a:r>
              <a:rPr b="0">
                <a:solidFill>
                  <a:srgbClr val="000000"/>
                </a:solidFill>
              </a:rPr>
              <a:t>}</a:t>
            </a:r>
          </a:p>
        </p:txBody>
      </p:sp>
      <p:sp>
        <p:nvSpPr>
          <p:cNvPr id="482" name="Shape 482"/>
          <p:cNvSpPr/>
          <p:nvPr/>
        </p:nvSpPr>
        <p:spPr>
          <a:xfrm>
            <a:off x="263252" y="1709982"/>
            <a:ext cx="8690935" cy="2225037"/>
          </a:xfrm>
          <a:prstGeom prst="rect">
            <a:avLst/>
          </a:prstGeom>
          <a:solidFill>
            <a:srgbClr val="000000"/>
          </a:solidFill>
          <a:ln w="76200">
            <a:solidFill>
              <a:srgbClr val="000000"/>
            </a:solidFill>
          </a:ln>
          <a:extLst>
            <a:ext uri="{C572A759-6A51-4108-AA02-DFA0A04FC94B}">
              <ma14:wrappingTextBoxFlag xmlns="" xmlns:ma14="http://schemas.microsoft.com/office/mac/drawingml/2011/main" val="1"/>
            </a:ext>
          </a:extLst>
        </p:spPr>
        <p:txBody>
          <a:bodyPr lIns="45718" tIns="45718" rIns="45718" bIns="45718">
            <a:spAutoFit/>
          </a:bodyPr>
          <a:lstStyle/>
          <a:p>
            <a:pPr defTabSz="457200">
              <a:defRPr sz="1600">
                <a:solidFill>
                  <a:srgbClr val="FFFFFF"/>
                </a:solidFill>
                <a:latin typeface="Courier New"/>
                <a:ea typeface="Courier New"/>
                <a:cs typeface="Courier New"/>
                <a:sym typeface="Courier New"/>
              </a:defRPr>
            </a:pPr>
            <a:r>
              <a:t>Enter main()</a:t>
            </a:r>
          </a:p>
          <a:p>
            <a:pPr defTabSz="457200">
              <a:defRPr sz="1600">
                <a:solidFill>
                  <a:srgbClr val="FFFFFF"/>
                </a:solidFill>
                <a:latin typeface="Courier New"/>
                <a:ea typeface="Courier New"/>
                <a:cs typeface="Courier New"/>
                <a:sym typeface="Courier New"/>
              </a:defRPr>
            </a:pPr>
            <a:r>
              <a:t>Enter methodA()</a:t>
            </a:r>
          </a:p>
          <a:p>
            <a:pPr defTabSz="457200">
              <a:defRPr sz="1600">
                <a:solidFill>
                  <a:srgbClr val="FFFFFF"/>
                </a:solidFill>
                <a:latin typeface="Courier New"/>
                <a:ea typeface="Courier New"/>
                <a:cs typeface="Courier New"/>
                <a:sym typeface="Courier New"/>
              </a:defRPr>
            </a:pPr>
            <a:r>
              <a:t>Enter methodB()</a:t>
            </a:r>
          </a:p>
          <a:p>
            <a:pPr defTabSz="457200">
              <a:defRPr sz="1600">
                <a:solidFill>
                  <a:srgbClr val="FFFFFF"/>
                </a:solidFill>
                <a:latin typeface="Courier New"/>
                <a:ea typeface="Courier New"/>
                <a:cs typeface="Courier New"/>
                <a:sym typeface="Courier New"/>
              </a:defRPr>
            </a:pPr>
            <a:r>
              <a:t>Enter methodC()</a:t>
            </a:r>
          </a:p>
          <a:p>
            <a:pPr defTabSz="457200">
              <a:defRPr sz="1600">
                <a:solidFill>
                  <a:srgbClr val="FFFFFF"/>
                </a:solidFill>
                <a:latin typeface="Courier New"/>
                <a:ea typeface="Courier New"/>
                <a:cs typeface="Courier New"/>
                <a:sym typeface="Courier New"/>
              </a:defRPr>
            </a:pPr>
            <a:r>
              <a:t>Exception in thread "main" java.lang.ArithmeticException: / by zero</a:t>
            </a:r>
          </a:p>
          <a:p>
            <a:pPr defTabSz="457200">
              <a:defRPr sz="1600">
                <a:solidFill>
                  <a:srgbClr val="FFFFFF"/>
                </a:solidFill>
                <a:latin typeface="Courier New"/>
                <a:ea typeface="Courier New"/>
                <a:cs typeface="Courier New"/>
                <a:sym typeface="Courier New"/>
              </a:defRPr>
            </a:pPr>
            <a:r>
              <a:t>        at MethodCallStackDemo.methodC(MethodCallStackDemo.java:22)</a:t>
            </a:r>
          </a:p>
          <a:p>
            <a:pPr defTabSz="457200">
              <a:defRPr sz="1600">
                <a:solidFill>
                  <a:srgbClr val="FFFFFF"/>
                </a:solidFill>
                <a:latin typeface="Courier New"/>
                <a:ea typeface="Courier New"/>
                <a:cs typeface="Courier New"/>
                <a:sym typeface="Courier New"/>
              </a:defRPr>
            </a:pPr>
            <a:r>
              <a:t>        at MethodCallStackDemo.methodB(MethodCallStackDemo.java:16)</a:t>
            </a:r>
          </a:p>
          <a:p>
            <a:pPr defTabSz="457200">
              <a:defRPr sz="1600">
                <a:solidFill>
                  <a:srgbClr val="FFFFFF"/>
                </a:solidFill>
                <a:latin typeface="Courier New"/>
                <a:ea typeface="Courier New"/>
                <a:cs typeface="Courier New"/>
                <a:sym typeface="Courier New"/>
              </a:defRPr>
            </a:pPr>
            <a:r>
              <a:t>        at MethodCallStackDemo.methodA(MethodCallStackDemo.java:10)</a:t>
            </a:r>
          </a:p>
          <a:p>
            <a:pPr defTabSz="457200">
              <a:defRPr sz="1600">
                <a:solidFill>
                  <a:srgbClr val="FFFFFF"/>
                </a:solidFill>
                <a:latin typeface="Courier New"/>
                <a:ea typeface="Courier New"/>
                <a:cs typeface="Courier New"/>
                <a:sym typeface="Courier New"/>
              </a:defRPr>
            </a:pPr>
            <a:r>
              <a:t>        at MethodCallStackDemo.main(MethodCallStackDemo.java:4)</a:t>
            </a:r>
          </a:p>
        </p:txBody>
      </p:sp>
      <p:sp>
        <p:nvSpPr>
          <p:cNvPr id="483" name="Shape 483"/>
          <p:cNvSpPr/>
          <p:nvPr/>
        </p:nvSpPr>
        <p:spPr>
          <a:xfrm>
            <a:off x="253999" y="4166723"/>
            <a:ext cx="5209102" cy="551179"/>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sz="1600">
                <a:latin typeface="Myriad Pro"/>
                <a:ea typeface="Myriad Pro"/>
                <a:cs typeface="Myriad Pro"/>
                <a:sym typeface="Myriad Pro"/>
              </a:defRPr>
            </a:pPr>
            <a:r>
              <a:t>This is a execution stack or call stack.</a:t>
            </a:r>
          </a:p>
          <a:p>
            <a:pPr defTabSz="457200">
              <a:defRPr sz="1600">
                <a:latin typeface="Myriad Pro"/>
                <a:ea typeface="Myriad Pro"/>
                <a:cs typeface="Myriad Pro"/>
                <a:sym typeface="Myriad Pro"/>
              </a:defRPr>
            </a:pPr>
            <a:r>
              <a:t>This is a default behavior of exception.</a:t>
            </a:r>
            <a:r>
              <a:rPr b="1"/>
              <a:t>printStackTrace()</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5" name="image31.png"/>
          <p:cNvPicPr>
            <a:picLocks noChangeAspect="1"/>
          </p:cNvPicPr>
          <p:nvPr/>
        </p:nvPicPr>
        <p:blipFill>
          <a:blip r:embed="rId2">
            <a:extLst/>
          </a:blip>
          <a:stretch>
            <a:fillRect/>
          </a:stretch>
        </p:blipFill>
        <p:spPr>
          <a:xfrm>
            <a:off x="4610560" y="421518"/>
            <a:ext cx="3810002" cy="4552899"/>
          </a:xfrm>
          <a:prstGeom prst="rect">
            <a:avLst/>
          </a:prstGeom>
          <a:ln w="12700">
            <a:miter lim="400000"/>
          </a:ln>
        </p:spPr>
      </p:pic>
      <p:sp>
        <p:nvSpPr>
          <p:cNvPr id="487" name="Shape 487"/>
          <p:cNvSpPr/>
          <p:nvPr/>
        </p:nvSpPr>
        <p:spPr>
          <a:xfrm>
            <a:off x="292100" y="42616"/>
            <a:ext cx="8509000"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Finally: for the things you want to do no matter what</a:t>
            </a:r>
          </a:p>
        </p:txBody>
      </p:sp>
      <p:sp>
        <p:nvSpPr>
          <p:cNvPr id="488" name="Shape 488"/>
          <p:cNvSpPr/>
          <p:nvPr/>
        </p:nvSpPr>
        <p:spPr>
          <a:xfrm>
            <a:off x="292098" y="2485768"/>
            <a:ext cx="3729156" cy="2240279"/>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sz="1600" b="1">
                <a:latin typeface="Myriad Pro"/>
                <a:ea typeface="Myriad Pro"/>
                <a:cs typeface="Myriad Pro"/>
                <a:sym typeface="Myriad Pro"/>
              </a:defRPr>
            </a:pPr>
            <a:r>
              <a:t>If try block fails</a:t>
            </a:r>
          </a:p>
          <a:p>
            <a:pPr defTabSz="457200">
              <a:defRPr sz="1600">
                <a:latin typeface="Myriad Pro"/>
                <a:ea typeface="Myriad Pro"/>
                <a:cs typeface="Myriad Pro"/>
                <a:sym typeface="Myriad Pro"/>
              </a:defRPr>
            </a:pPr>
            <a:r>
              <a:t>    control immediately moves to catch {}</a:t>
            </a:r>
          </a:p>
          <a:p>
            <a:pPr defTabSz="457200">
              <a:defRPr sz="1600">
                <a:latin typeface="Myriad Pro"/>
                <a:ea typeface="Myriad Pro"/>
                <a:cs typeface="Myriad Pro"/>
                <a:sym typeface="Myriad Pro"/>
              </a:defRPr>
            </a:pPr>
            <a:r>
              <a:t>    finally {} block runs</a:t>
            </a:r>
          </a:p>
          <a:p>
            <a:pPr defTabSz="457200">
              <a:defRPr sz="1600">
                <a:latin typeface="Myriad Pro"/>
                <a:ea typeface="Myriad Pro"/>
                <a:cs typeface="Myriad Pro"/>
                <a:sym typeface="Myriad Pro"/>
              </a:defRPr>
            </a:pPr>
            <a:endParaRPr/>
          </a:p>
          <a:p>
            <a:pPr defTabSz="457200">
              <a:defRPr sz="1600" b="1">
                <a:latin typeface="Myriad Pro"/>
                <a:ea typeface="Myriad Pro"/>
                <a:cs typeface="Myriad Pro"/>
                <a:sym typeface="Myriad Pro"/>
              </a:defRPr>
            </a:pPr>
            <a:r>
              <a:t>try block succeeds (</a:t>
            </a:r>
            <a:r>
              <a:rPr i="1"/>
              <a:t>no</a:t>
            </a:r>
            <a:r>
              <a:t> exception)?</a:t>
            </a:r>
          </a:p>
          <a:p>
            <a:pPr defTabSz="457200">
              <a:defRPr sz="1600">
                <a:latin typeface="Myriad Pro"/>
                <a:ea typeface="Myriad Pro"/>
                <a:cs typeface="Myriad Pro"/>
                <a:sym typeface="Myriad Pro"/>
              </a:defRPr>
            </a:pPr>
            <a:r>
              <a:t>    finally {} block runs</a:t>
            </a:r>
          </a:p>
          <a:p>
            <a:pPr defTabSz="457200">
              <a:defRPr sz="1600">
                <a:latin typeface="Myriad Pro"/>
                <a:ea typeface="Myriad Pro"/>
                <a:cs typeface="Myriad Pro"/>
                <a:sym typeface="Myriad Pro"/>
              </a:defRPr>
            </a:pPr>
            <a:endParaRPr/>
          </a:p>
          <a:p>
            <a:pPr defTabSz="457200">
              <a:defRPr sz="1600" b="1">
                <a:latin typeface="Myriad Pro"/>
                <a:ea typeface="Myriad Pro"/>
                <a:cs typeface="Myriad Pro"/>
                <a:sym typeface="Myriad Pro"/>
              </a:defRPr>
            </a:pPr>
            <a:r>
              <a:t>try or catch has return?</a:t>
            </a:r>
          </a:p>
          <a:p>
            <a:pPr defTabSz="457200">
              <a:defRPr sz="1600">
                <a:latin typeface="Myriad Pro"/>
                <a:ea typeface="Myriad Pro"/>
                <a:cs typeface="Myriad Pro"/>
                <a:sym typeface="Myriad Pro"/>
              </a:defRPr>
            </a:pPr>
            <a:r>
              <a:t>    finally {} block runs anyway!</a:t>
            </a:r>
          </a:p>
        </p:txBody>
      </p:sp>
      <p:sp>
        <p:nvSpPr>
          <p:cNvPr id="489" name="Shape 489"/>
          <p:cNvSpPr/>
          <p:nvPr/>
        </p:nvSpPr>
        <p:spPr>
          <a:xfrm>
            <a:off x="292098" y="634999"/>
            <a:ext cx="4118391" cy="1490979"/>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b="1">
                <a:solidFill>
                  <a:srgbClr val="011480"/>
                </a:solidFill>
                <a:latin typeface="Menlo"/>
                <a:ea typeface="Menlo"/>
                <a:cs typeface="Menlo"/>
                <a:sym typeface="Menlo"/>
              </a:defRPr>
            </a:pPr>
            <a:r>
              <a:t>try</a:t>
            </a:r>
            <a:br/>
            <a:r>
              <a:rPr b="0">
                <a:solidFill>
                  <a:srgbClr val="000000"/>
                </a:solidFill>
              </a:rPr>
              <a:t>{</a:t>
            </a:r>
            <a:br>
              <a:rPr b="0">
                <a:solidFill>
                  <a:srgbClr val="000000"/>
                </a:solidFill>
              </a:rPr>
            </a:br>
            <a:r>
              <a:rPr b="0">
                <a:solidFill>
                  <a:srgbClr val="000000"/>
                </a:solidFill>
              </a:rPr>
              <a:t>    turnOvenOn();</a:t>
            </a:r>
            <a:br>
              <a:rPr b="0">
                <a:solidFill>
                  <a:srgbClr val="000000"/>
                </a:solidFill>
              </a:rPr>
            </a:br>
            <a:r>
              <a:rPr b="0">
                <a:solidFill>
                  <a:srgbClr val="000000"/>
                </a:solidFill>
              </a:rPr>
              <a:t>    x.bake();</a:t>
            </a:r>
            <a:br>
              <a:rPr b="0">
                <a:solidFill>
                  <a:srgbClr val="000000"/>
                </a:solidFill>
              </a:rPr>
            </a:br>
            <a:r>
              <a:rPr b="0">
                <a:solidFill>
                  <a:srgbClr val="000000"/>
                </a:solidFill>
              </a:rPr>
              <a:t>}</a:t>
            </a:r>
            <a:br>
              <a:rPr b="0">
                <a:solidFill>
                  <a:srgbClr val="000000"/>
                </a:solidFill>
              </a:rPr>
            </a:br>
            <a:r>
              <a:t>catch </a:t>
            </a:r>
            <a:r>
              <a:rPr b="0">
                <a:solidFill>
                  <a:srgbClr val="000000"/>
                </a:solidFill>
              </a:rPr>
              <a:t>(Exception e) { e.printStackTrace(); }</a:t>
            </a:r>
            <a:br>
              <a:rPr b="0">
                <a:solidFill>
                  <a:srgbClr val="000000"/>
                </a:solidFill>
              </a:rPr>
            </a:br>
            <a:endParaRPr b="0">
              <a:solidFill>
                <a:srgbClr val="000000"/>
              </a:solidFill>
            </a:endParaRPr>
          </a:p>
          <a:p>
            <a:pPr defTabSz="457200">
              <a:defRPr b="1">
                <a:solidFill>
                  <a:srgbClr val="011480"/>
                </a:solidFill>
                <a:latin typeface="Menlo"/>
                <a:ea typeface="Menlo"/>
                <a:cs typeface="Menlo"/>
                <a:sym typeface="Menlo"/>
              </a:defRPr>
            </a:pPr>
            <a:r>
              <a:t>finally </a:t>
            </a:r>
            <a:r>
              <a:rPr b="0">
                <a:solidFill>
                  <a:srgbClr val="000000"/>
                </a:solidFill>
              </a:rPr>
              <a:t>{ turnOvenOff(); }</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 name="Shape 492"/>
          <p:cNvSpPr/>
          <p:nvPr/>
        </p:nvSpPr>
        <p:spPr>
          <a:xfrm>
            <a:off x="292100" y="42616"/>
            <a:ext cx="8509000"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Exceptions are polymorphic</a:t>
            </a:r>
          </a:p>
        </p:txBody>
      </p:sp>
      <p:pic>
        <p:nvPicPr>
          <p:cNvPr id="493" name="image32.png"/>
          <p:cNvPicPr>
            <a:picLocks noChangeAspect="1"/>
          </p:cNvPicPr>
          <p:nvPr/>
        </p:nvPicPr>
        <p:blipFill>
          <a:blip r:embed="rId2">
            <a:extLst/>
          </a:blip>
          <a:stretch>
            <a:fillRect/>
          </a:stretch>
        </p:blipFill>
        <p:spPr>
          <a:xfrm>
            <a:off x="132321" y="491958"/>
            <a:ext cx="4535671" cy="3199583"/>
          </a:xfrm>
          <a:prstGeom prst="rect">
            <a:avLst/>
          </a:prstGeom>
          <a:ln w="12700">
            <a:miter lim="400000"/>
          </a:ln>
        </p:spPr>
      </p:pic>
      <p:pic>
        <p:nvPicPr>
          <p:cNvPr id="494" name="image33.png"/>
          <p:cNvPicPr>
            <a:picLocks noChangeAspect="1"/>
          </p:cNvPicPr>
          <p:nvPr/>
        </p:nvPicPr>
        <p:blipFill>
          <a:blip r:embed="rId3">
            <a:extLst/>
          </a:blip>
          <a:stretch>
            <a:fillRect/>
          </a:stretch>
        </p:blipFill>
        <p:spPr>
          <a:xfrm>
            <a:off x="5181600" y="273757"/>
            <a:ext cx="2940637" cy="4469521"/>
          </a:xfrm>
          <a:prstGeom prst="rect">
            <a:avLst/>
          </a:prstGeom>
          <a:ln w="12700">
            <a:miter lim="400000"/>
          </a:ln>
        </p:spPr>
      </p:pic>
      <p:sp>
        <p:nvSpPr>
          <p:cNvPr id="495" name="Shape 495"/>
          <p:cNvSpPr/>
          <p:nvPr/>
        </p:nvSpPr>
        <p:spPr>
          <a:xfrm>
            <a:off x="3962400" y="3594434"/>
            <a:ext cx="1219200" cy="310001"/>
          </a:xfrm>
          <a:prstGeom prst="rect">
            <a:avLst/>
          </a:prstGeom>
          <a:solidFill>
            <a:srgbClr val="FFFFFF"/>
          </a:solidFill>
          <a:ln w="12700">
            <a:miter lim="400000"/>
          </a:ln>
        </p:spPr>
        <p:txBody>
          <a:bodyPr lIns="34289" tIns="34289" rIns="34289" bIns="34289" anchor="ctr"/>
          <a:lstStyle/>
          <a:p>
            <a:pPr>
              <a:defRPr>
                <a:latin typeface="Myriad Pro"/>
                <a:ea typeface="Myriad Pro"/>
                <a:cs typeface="Myriad Pro"/>
                <a:sym typeface="Myriad Pro"/>
              </a:defRPr>
            </a:pPr>
            <a:endParaRPr/>
          </a:p>
        </p:txBody>
      </p:sp>
      <p:sp>
        <p:nvSpPr>
          <p:cNvPr id="496" name="Shape 496"/>
          <p:cNvSpPr/>
          <p:nvPr/>
        </p:nvSpPr>
        <p:spPr>
          <a:xfrm>
            <a:off x="4231995" y="423117"/>
            <a:ext cx="1219204" cy="462281"/>
          </a:xfrm>
          <a:prstGeom prst="rect">
            <a:avLst/>
          </a:prstGeom>
          <a:solidFill>
            <a:srgbClr val="FFFFFF"/>
          </a:solidFill>
          <a:ln w="12700">
            <a:miter lim="400000"/>
          </a:ln>
        </p:spPr>
        <p:txBody>
          <a:bodyPr lIns="34289" tIns="34289" rIns="34289" bIns="34289" anchor="ctr"/>
          <a:lstStyle/>
          <a:p>
            <a:pPr>
              <a:defRPr>
                <a:latin typeface="Myriad Pro"/>
                <a:ea typeface="Myriad Pro"/>
                <a:cs typeface="Myriad Pro"/>
                <a:sym typeface="Myriad Pro"/>
              </a:defRPr>
            </a:pPr>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9" name="image33.png"/>
          <p:cNvPicPr>
            <a:picLocks noChangeAspect="1"/>
          </p:cNvPicPr>
          <p:nvPr/>
        </p:nvPicPr>
        <p:blipFill>
          <a:blip r:embed="rId2">
            <a:extLst/>
          </a:blip>
          <a:stretch>
            <a:fillRect/>
          </a:stretch>
        </p:blipFill>
        <p:spPr>
          <a:xfrm>
            <a:off x="5272737" y="423117"/>
            <a:ext cx="3001900" cy="4562636"/>
          </a:xfrm>
          <a:prstGeom prst="rect">
            <a:avLst/>
          </a:prstGeom>
          <a:ln w="12700">
            <a:miter lim="400000"/>
          </a:ln>
        </p:spPr>
      </p:pic>
      <p:sp>
        <p:nvSpPr>
          <p:cNvPr id="500" name="Shape 500"/>
          <p:cNvSpPr/>
          <p:nvPr/>
        </p:nvSpPr>
        <p:spPr>
          <a:xfrm>
            <a:off x="3962400" y="3594434"/>
            <a:ext cx="1219200" cy="310001"/>
          </a:xfrm>
          <a:prstGeom prst="rect">
            <a:avLst/>
          </a:prstGeom>
          <a:solidFill>
            <a:srgbClr val="FFFFFF"/>
          </a:solidFill>
          <a:ln w="12700">
            <a:miter lim="400000"/>
          </a:ln>
        </p:spPr>
        <p:txBody>
          <a:bodyPr lIns="34289" tIns="34289" rIns="34289" bIns="34289" anchor="ctr"/>
          <a:lstStyle/>
          <a:p>
            <a:pPr>
              <a:defRPr>
                <a:latin typeface="Myriad Pro"/>
                <a:ea typeface="Myriad Pro"/>
                <a:cs typeface="Myriad Pro"/>
                <a:sym typeface="Myriad Pro"/>
              </a:defRPr>
            </a:pPr>
            <a:endParaRPr/>
          </a:p>
        </p:txBody>
      </p:sp>
      <p:sp>
        <p:nvSpPr>
          <p:cNvPr id="501" name="Shape 501"/>
          <p:cNvSpPr/>
          <p:nvPr/>
        </p:nvSpPr>
        <p:spPr>
          <a:xfrm>
            <a:off x="4231995" y="423117"/>
            <a:ext cx="1219204" cy="462281"/>
          </a:xfrm>
          <a:prstGeom prst="rect">
            <a:avLst/>
          </a:prstGeom>
          <a:solidFill>
            <a:srgbClr val="FFFFFF"/>
          </a:solidFill>
          <a:ln w="12700">
            <a:miter lim="400000"/>
          </a:ln>
        </p:spPr>
        <p:txBody>
          <a:bodyPr lIns="34289" tIns="34289" rIns="34289" bIns="34289" anchor="ctr"/>
          <a:lstStyle/>
          <a:p>
            <a:pPr>
              <a:defRPr>
                <a:latin typeface="Myriad Pro"/>
                <a:ea typeface="Myriad Pro"/>
                <a:cs typeface="Myriad Pro"/>
                <a:sym typeface="Myriad Pro"/>
              </a:defRPr>
            </a:pPr>
            <a:endParaRPr/>
          </a:p>
        </p:txBody>
      </p:sp>
      <p:pic>
        <p:nvPicPr>
          <p:cNvPr id="502" name="image34.png"/>
          <p:cNvPicPr>
            <a:picLocks noChangeAspect="1"/>
          </p:cNvPicPr>
          <p:nvPr/>
        </p:nvPicPr>
        <p:blipFill>
          <a:blip r:embed="rId3">
            <a:extLst/>
          </a:blip>
          <a:stretch>
            <a:fillRect/>
          </a:stretch>
        </p:blipFill>
        <p:spPr>
          <a:xfrm>
            <a:off x="207797" y="165289"/>
            <a:ext cx="3485002" cy="2286001"/>
          </a:xfrm>
          <a:prstGeom prst="rect">
            <a:avLst/>
          </a:prstGeom>
          <a:ln w="12700">
            <a:miter lim="400000"/>
          </a:ln>
        </p:spPr>
      </p:pic>
      <p:pic>
        <p:nvPicPr>
          <p:cNvPr id="503" name="image35.png"/>
          <p:cNvPicPr>
            <a:picLocks noChangeAspect="1"/>
          </p:cNvPicPr>
          <p:nvPr/>
        </p:nvPicPr>
        <p:blipFill>
          <a:blip r:embed="rId4">
            <a:extLst/>
          </a:blip>
          <a:stretch>
            <a:fillRect/>
          </a:stretch>
        </p:blipFill>
        <p:spPr>
          <a:xfrm>
            <a:off x="147945" y="2383015"/>
            <a:ext cx="4116428" cy="2286001"/>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AB1FC2-53D0-4DA6-8DB5-861C33888FE6}"/>
              </a:ext>
            </a:extLst>
          </p:cNvPr>
          <p:cNvSpPr/>
          <p:nvPr/>
        </p:nvSpPr>
        <p:spPr>
          <a:xfrm>
            <a:off x="6771216" y="4380997"/>
            <a:ext cx="1983235" cy="276999"/>
          </a:xfrm>
          <a:prstGeom prst="rect">
            <a:avLst/>
          </a:prstGeom>
        </p:spPr>
        <p:txBody>
          <a:bodyPr wrap="none">
            <a:spAutoFit/>
          </a:bodyPr>
          <a:lstStyle/>
          <a:p>
            <a:r>
              <a:rPr lang="pl-PL" dirty="0"/>
              <a:t>http://www.jitendrazaa.com</a:t>
            </a:r>
          </a:p>
        </p:txBody>
      </p:sp>
      <p:pic>
        <p:nvPicPr>
          <p:cNvPr id="3" name="Picture 2" descr="http://jitendrazaa.com/blog/wp-content/uploads/2011/03/Types-of-Nested-Classes-in-JAVA.jpg">
            <a:extLst>
              <a:ext uri="{FF2B5EF4-FFF2-40B4-BE49-F238E27FC236}">
                <a16:creationId xmlns:a16="http://schemas.microsoft.com/office/drawing/2014/main" id="{AA2BC72A-847C-4231-9797-168FA37F0C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913" y="1276350"/>
            <a:ext cx="5972175"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551779"/>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6" name="image36.png"/>
          <p:cNvPicPr>
            <a:picLocks noChangeAspect="1"/>
          </p:cNvPicPr>
          <p:nvPr/>
        </p:nvPicPr>
        <p:blipFill>
          <a:blip r:embed="rId2">
            <a:extLst/>
          </a:blip>
          <a:stretch>
            <a:fillRect/>
          </a:stretch>
        </p:blipFill>
        <p:spPr>
          <a:xfrm>
            <a:off x="251812" y="269846"/>
            <a:ext cx="7708730" cy="4445004"/>
          </a:xfrm>
          <a:prstGeom prst="rect">
            <a:avLst/>
          </a:prstGeom>
          <a:ln w="12700">
            <a:miter lim="400000"/>
          </a:ln>
        </p:spPr>
      </p:pic>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0" name="Group 510"/>
          <p:cNvGrpSpPr/>
          <p:nvPr/>
        </p:nvGrpSpPr>
        <p:grpSpPr>
          <a:xfrm>
            <a:off x="265362" y="669628"/>
            <a:ext cx="2769477" cy="4191005"/>
            <a:chOff x="0" y="0"/>
            <a:chExt cx="2769475" cy="4191003"/>
          </a:xfrm>
        </p:grpSpPr>
        <p:pic>
          <p:nvPicPr>
            <p:cNvPr id="508" name="image37.png"/>
            <p:cNvPicPr>
              <a:picLocks noChangeAspect="1"/>
            </p:cNvPicPr>
            <p:nvPr/>
          </p:nvPicPr>
          <p:blipFill>
            <a:blip r:embed="rId2">
              <a:extLst/>
            </a:blip>
            <a:stretch>
              <a:fillRect/>
            </a:stretch>
          </p:blipFill>
          <p:spPr>
            <a:xfrm>
              <a:off x="-1" y="2694264"/>
              <a:ext cx="2769477" cy="1496741"/>
            </a:xfrm>
            <a:prstGeom prst="rect">
              <a:avLst/>
            </a:prstGeom>
            <a:ln w="12700" cap="flat">
              <a:noFill/>
              <a:miter lim="400000"/>
            </a:ln>
            <a:effectLst/>
          </p:spPr>
        </p:pic>
        <p:pic>
          <p:nvPicPr>
            <p:cNvPr id="509" name="image38.png"/>
            <p:cNvPicPr>
              <a:picLocks noChangeAspect="1"/>
            </p:cNvPicPr>
            <p:nvPr/>
          </p:nvPicPr>
          <p:blipFill>
            <a:blip r:embed="rId3">
              <a:extLst/>
            </a:blip>
            <a:stretch>
              <a:fillRect/>
            </a:stretch>
          </p:blipFill>
          <p:spPr>
            <a:xfrm>
              <a:off x="5031" y="0"/>
              <a:ext cx="2759412" cy="2802718"/>
            </a:xfrm>
            <a:prstGeom prst="rect">
              <a:avLst/>
            </a:prstGeom>
            <a:ln w="12700" cap="flat">
              <a:noFill/>
              <a:miter lim="400000"/>
            </a:ln>
            <a:effectLst/>
          </p:spPr>
        </p:pic>
      </p:grpSp>
      <p:sp>
        <p:nvSpPr>
          <p:cNvPr id="512" name="Shape 512"/>
          <p:cNvSpPr/>
          <p:nvPr/>
        </p:nvSpPr>
        <p:spPr>
          <a:xfrm>
            <a:off x="292100" y="42617"/>
            <a:ext cx="8509000" cy="855979"/>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Multiple catch blocks must be ordered according to class hierarchy</a:t>
            </a:r>
          </a:p>
        </p:txBody>
      </p:sp>
      <p:grpSp>
        <p:nvGrpSpPr>
          <p:cNvPr id="515" name="Group 515"/>
          <p:cNvGrpSpPr/>
          <p:nvPr/>
        </p:nvGrpSpPr>
        <p:grpSpPr>
          <a:xfrm>
            <a:off x="4194796" y="621812"/>
            <a:ext cx="3810005" cy="3899876"/>
            <a:chOff x="0" y="-1"/>
            <a:chExt cx="3810003" cy="3899874"/>
          </a:xfrm>
        </p:grpSpPr>
        <p:pic>
          <p:nvPicPr>
            <p:cNvPr id="513" name="image39.png"/>
            <p:cNvPicPr>
              <a:picLocks noChangeAspect="1"/>
            </p:cNvPicPr>
            <p:nvPr/>
          </p:nvPicPr>
          <p:blipFill>
            <a:blip r:embed="rId4">
              <a:extLst/>
            </a:blip>
            <a:stretch>
              <a:fillRect/>
            </a:stretch>
          </p:blipFill>
          <p:spPr>
            <a:xfrm>
              <a:off x="-1" y="364593"/>
              <a:ext cx="3810005" cy="3535281"/>
            </a:xfrm>
            <a:prstGeom prst="rect">
              <a:avLst/>
            </a:prstGeom>
            <a:ln w="12700" cap="flat">
              <a:noFill/>
              <a:miter lim="400000"/>
            </a:ln>
            <a:effectLst/>
          </p:spPr>
        </p:pic>
        <p:pic>
          <p:nvPicPr>
            <p:cNvPr id="514" name="image40.png"/>
            <p:cNvPicPr>
              <a:picLocks noChangeAspect="1"/>
            </p:cNvPicPr>
            <p:nvPr/>
          </p:nvPicPr>
          <p:blipFill>
            <a:blip r:embed="rId5">
              <a:extLst/>
            </a:blip>
            <a:stretch>
              <a:fillRect/>
            </a:stretch>
          </p:blipFill>
          <p:spPr>
            <a:xfrm>
              <a:off x="1412926" y="-2"/>
              <a:ext cx="1228008" cy="610374"/>
            </a:xfrm>
            <a:prstGeom prst="rect">
              <a:avLst/>
            </a:prstGeom>
            <a:ln w="12700" cap="flat">
              <a:noFill/>
              <a:miter lim="400000"/>
            </a:ln>
            <a:effectLst/>
          </p:spPr>
        </p:pic>
      </p:gr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0" name="Group 520"/>
          <p:cNvGrpSpPr/>
          <p:nvPr/>
        </p:nvGrpSpPr>
        <p:grpSpPr>
          <a:xfrm>
            <a:off x="292099" y="659792"/>
            <a:ext cx="5846748" cy="2419454"/>
            <a:chOff x="0" y="-1"/>
            <a:chExt cx="5846746" cy="2419452"/>
          </a:xfrm>
        </p:grpSpPr>
        <p:pic>
          <p:nvPicPr>
            <p:cNvPr id="518" name="image41.png"/>
            <p:cNvPicPr>
              <a:picLocks noChangeAspect="1"/>
            </p:cNvPicPr>
            <p:nvPr/>
          </p:nvPicPr>
          <p:blipFill>
            <a:blip r:embed="rId2">
              <a:extLst/>
            </a:blip>
            <a:stretch>
              <a:fillRect/>
            </a:stretch>
          </p:blipFill>
          <p:spPr>
            <a:xfrm>
              <a:off x="-1" y="249748"/>
              <a:ext cx="4227416" cy="2169704"/>
            </a:xfrm>
            <a:prstGeom prst="rect">
              <a:avLst/>
            </a:prstGeom>
            <a:ln w="12700" cap="flat">
              <a:noFill/>
              <a:miter lim="400000"/>
            </a:ln>
            <a:effectLst/>
          </p:spPr>
        </p:pic>
        <p:pic>
          <p:nvPicPr>
            <p:cNvPr id="519" name="image42.png"/>
            <p:cNvPicPr>
              <a:picLocks noChangeAspect="1"/>
            </p:cNvPicPr>
            <p:nvPr/>
          </p:nvPicPr>
          <p:blipFill>
            <a:blip r:embed="rId3">
              <a:extLst/>
            </a:blip>
            <a:stretch>
              <a:fillRect/>
            </a:stretch>
          </p:blipFill>
          <p:spPr>
            <a:xfrm>
              <a:off x="3332142" y="-2"/>
              <a:ext cx="2514605" cy="723904"/>
            </a:xfrm>
            <a:prstGeom prst="rect">
              <a:avLst/>
            </a:prstGeom>
            <a:ln w="12700" cap="flat">
              <a:noFill/>
              <a:miter lim="400000"/>
            </a:ln>
            <a:effectLst/>
          </p:spPr>
        </p:pic>
      </p:grpSp>
      <p:sp>
        <p:nvSpPr>
          <p:cNvPr id="521" name="Shape 521"/>
          <p:cNvSpPr/>
          <p:nvPr/>
        </p:nvSpPr>
        <p:spPr>
          <a:xfrm>
            <a:off x="292100" y="42617"/>
            <a:ext cx="7000090" cy="855979"/>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If it’s your code that catches the exception, then whose code throws it?</a:t>
            </a:r>
          </a:p>
        </p:txBody>
      </p:sp>
      <p:pic>
        <p:nvPicPr>
          <p:cNvPr id="522" name="image43.png"/>
          <p:cNvPicPr>
            <a:picLocks noChangeAspect="1"/>
          </p:cNvPicPr>
          <p:nvPr/>
        </p:nvPicPr>
        <p:blipFill>
          <a:blip r:embed="rId4">
            <a:extLst/>
          </a:blip>
          <a:stretch>
            <a:fillRect/>
          </a:stretch>
        </p:blipFill>
        <p:spPr>
          <a:xfrm>
            <a:off x="3360997" y="1898225"/>
            <a:ext cx="4093730" cy="2347874"/>
          </a:xfrm>
          <a:prstGeom prst="rect">
            <a:avLst/>
          </a:prstGeom>
          <a:ln w="12700">
            <a:miter lim="400000"/>
          </a:ln>
        </p:spPr>
      </p:pic>
      <p:sp>
        <p:nvSpPr>
          <p:cNvPr id="523" name="Shape 523"/>
          <p:cNvSpPr/>
          <p:nvPr/>
        </p:nvSpPr>
        <p:spPr>
          <a:xfrm>
            <a:off x="6405700" y="3719205"/>
            <a:ext cx="1501306" cy="456235"/>
          </a:xfrm>
          <a:prstGeom prst="rect">
            <a:avLst/>
          </a:prstGeom>
          <a:solidFill>
            <a:srgbClr val="FFFFFF"/>
          </a:solidFill>
          <a:ln w="12700">
            <a:miter lim="400000"/>
          </a:ln>
        </p:spPr>
        <p:txBody>
          <a:bodyPr lIns="34289" tIns="34289" rIns="34289" bIns="34289" anchor="ctr"/>
          <a:lstStyle/>
          <a:p>
            <a:pPr>
              <a:defRPr>
                <a:latin typeface="Myriad Pro"/>
                <a:ea typeface="Myriad Pro"/>
                <a:cs typeface="Myriad Pro"/>
                <a:sym typeface="Myriad Pro"/>
              </a:defRPr>
            </a:pPr>
            <a:endParaRPr/>
          </a:p>
        </p:txBody>
      </p:sp>
      <p:pic>
        <p:nvPicPr>
          <p:cNvPr id="524" name="image44.png"/>
          <p:cNvPicPr>
            <a:picLocks noChangeAspect="1"/>
          </p:cNvPicPr>
          <p:nvPr/>
        </p:nvPicPr>
        <p:blipFill>
          <a:blip r:embed="rId5">
            <a:extLst/>
          </a:blip>
          <a:stretch>
            <a:fillRect/>
          </a:stretch>
        </p:blipFill>
        <p:spPr>
          <a:xfrm>
            <a:off x="5545594" y="3849604"/>
            <a:ext cx="3392631" cy="854945"/>
          </a:xfrm>
          <a:prstGeom prst="rect">
            <a:avLst/>
          </a:prstGeom>
          <a:ln w="12700">
            <a:miter lim="400000"/>
          </a:ln>
        </p:spPr>
      </p:pic>
      <p:sp>
        <p:nvSpPr>
          <p:cNvPr id="525" name="Shape 525"/>
          <p:cNvSpPr/>
          <p:nvPr/>
        </p:nvSpPr>
        <p:spPr>
          <a:xfrm>
            <a:off x="4801491" y="1241577"/>
            <a:ext cx="2357231" cy="313673"/>
          </a:xfrm>
          <a:prstGeom prst="rect">
            <a:avLst/>
          </a:prstGeom>
          <a:solidFill>
            <a:srgbClr val="FFFFFF"/>
          </a:solidFill>
          <a:ln w="12700">
            <a:miter lim="400000"/>
          </a:ln>
        </p:spPr>
        <p:txBody>
          <a:bodyPr lIns="34289" tIns="34289" rIns="34289" bIns="34289" anchor="ctr"/>
          <a:lstStyle/>
          <a:p>
            <a:pPr>
              <a:defRPr>
                <a:latin typeface="Myriad Pro"/>
                <a:ea typeface="Myriad Pro"/>
                <a:cs typeface="Myriad Pro"/>
                <a:sym typeface="Myriad Pro"/>
              </a:defRPr>
            </a:pPr>
            <a:endParaRP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8" name="image45.png"/>
          <p:cNvPicPr>
            <a:picLocks noChangeAspect="1"/>
          </p:cNvPicPr>
          <p:nvPr/>
        </p:nvPicPr>
        <p:blipFill>
          <a:blip r:embed="rId2">
            <a:extLst/>
          </a:blip>
          <a:stretch>
            <a:fillRect/>
          </a:stretch>
        </p:blipFill>
        <p:spPr>
          <a:xfrm>
            <a:off x="280808" y="492672"/>
            <a:ext cx="7750694" cy="2396596"/>
          </a:xfrm>
          <a:prstGeom prst="rect">
            <a:avLst/>
          </a:prstGeom>
          <a:ln w="12700">
            <a:miter lim="400000"/>
          </a:ln>
        </p:spPr>
      </p:pic>
      <p:pic>
        <p:nvPicPr>
          <p:cNvPr id="529" name="image46.png"/>
          <p:cNvPicPr>
            <a:picLocks noChangeAspect="1"/>
          </p:cNvPicPr>
          <p:nvPr/>
        </p:nvPicPr>
        <p:blipFill>
          <a:blip r:embed="rId3">
            <a:extLst/>
          </a:blip>
          <a:stretch>
            <a:fillRect/>
          </a:stretch>
        </p:blipFill>
        <p:spPr>
          <a:xfrm>
            <a:off x="224886" y="2721197"/>
            <a:ext cx="8462510" cy="2053486"/>
          </a:xfrm>
          <a:prstGeom prst="rect">
            <a:avLst/>
          </a:prstGeom>
          <a:ln w="12700">
            <a:miter lim="400000"/>
          </a:ln>
        </p:spPr>
      </p:pic>
      <p:sp>
        <p:nvSpPr>
          <p:cNvPr id="530" name="Shape 530"/>
          <p:cNvSpPr/>
          <p:nvPr/>
        </p:nvSpPr>
        <p:spPr>
          <a:xfrm>
            <a:off x="292100" y="42616"/>
            <a:ext cx="7000090"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Checked exceptions: Handle || Declare</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3" name="image47.png"/>
          <p:cNvPicPr>
            <a:picLocks noChangeAspect="1"/>
          </p:cNvPicPr>
          <p:nvPr/>
        </p:nvPicPr>
        <p:blipFill>
          <a:blip r:embed="rId2">
            <a:extLst/>
          </a:blip>
          <a:stretch>
            <a:fillRect/>
          </a:stretch>
        </p:blipFill>
        <p:spPr>
          <a:xfrm>
            <a:off x="1702022" y="85223"/>
            <a:ext cx="5581306" cy="4826002"/>
          </a:xfrm>
          <a:prstGeom prst="rect">
            <a:avLst/>
          </a:prstGeom>
          <a:ln w="12700">
            <a:miter lim="400000"/>
          </a:ln>
        </p:spPr>
      </p:pic>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Shape 536"/>
          <p:cNvSpPr/>
          <p:nvPr/>
        </p:nvSpPr>
        <p:spPr>
          <a:xfrm>
            <a:off x="292100" y="42616"/>
            <a:ext cx="7000090"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Work with resources: Java 6</a:t>
            </a:r>
          </a:p>
        </p:txBody>
      </p:sp>
      <p:sp>
        <p:nvSpPr>
          <p:cNvPr id="537" name="Shape 537"/>
          <p:cNvSpPr/>
          <p:nvPr/>
        </p:nvSpPr>
        <p:spPr>
          <a:xfrm>
            <a:off x="292100" y="761999"/>
            <a:ext cx="8509000" cy="4132579"/>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defTabSz="457200">
              <a:defRPr sz="1400">
                <a:latin typeface="Menlo"/>
                <a:ea typeface="Menlo"/>
                <a:cs typeface="Menlo"/>
                <a:sym typeface="Menlo"/>
              </a:defRPr>
            </a:pPr>
            <a:r>
              <a:t>InputStream in = </a:t>
            </a:r>
            <a:r>
              <a:rPr b="1">
                <a:solidFill>
                  <a:srgbClr val="011480"/>
                </a:solidFill>
              </a:rPr>
              <a:t>null</a:t>
            </a:r>
            <a:r>
              <a:t>;</a:t>
            </a:r>
            <a:br/>
            <a:br/>
            <a:r>
              <a:rPr b="1">
                <a:solidFill>
                  <a:srgbClr val="011480"/>
                </a:solidFill>
              </a:rPr>
              <a:t>try</a:t>
            </a:r>
            <a:br>
              <a:rPr b="1">
                <a:solidFill>
                  <a:srgbClr val="011480"/>
                </a:solidFill>
              </a:rPr>
            </a:br>
            <a:r>
              <a:t>{</a:t>
            </a:r>
            <a:br/>
            <a:r>
              <a:t>    in = </a:t>
            </a:r>
            <a:r>
              <a:rPr b="1">
                <a:solidFill>
                  <a:srgbClr val="011480"/>
                </a:solidFill>
              </a:rPr>
              <a:t>new </a:t>
            </a:r>
            <a:r>
              <a:t>FileInputStream(</a:t>
            </a:r>
            <a:r>
              <a:rPr b="1">
                <a:solidFill>
                  <a:srgbClr val="018001"/>
                </a:solidFill>
              </a:rPr>
              <a:t>"file.txt"</a:t>
            </a:r>
            <a:r>
              <a:t>);</a:t>
            </a:r>
            <a:br/>
            <a:r>
              <a:t>}</a:t>
            </a:r>
            <a:br/>
            <a:r>
              <a:rPr b="1">
                <a:solidFill>
                  <a:srgbClr val="011480"/>
                </a:solidFill>
              </a:rPr>
              <a:t>catch </a:t>
            </a:r>
            <a:r>
              <a:t>(IOException e) { </a:t>
            </a:r>
            <a:r>
              <a:rPr i="1">
                <a:solidFill>
                  <a:srgbClr val="808080"/>
                </a:solidFill>
              </a:rPr>
              <a:t>// try to recover</a:t>
            </a:r>
            <a:r>
              <a:t> }</a:t>
            </a:r>
            <a:br/>
            <a:br/>
            <a:r>
              <a:rPr b="1">
                <a:solidFill>
                  <a:srgbClr val="011480"/>
                </a:solidFill>
              </a:rPr>
              <a:t>finally</a:t>
            </a:r>
            <a:br>
              <a:rPr b="1">
                <a:solidFill>
                  <a:srgbClr val="011480"/>
                </a:solidFill>
              </a:rPr>
            </a:br>
            <a:r>
              <a:t>{</a:t>
            </a:r>
            <a:br/>
            <a:r>
              <a:t>    </a:t>
            </a:r>
            <a:r>
              <a:rPr b="1">
                <a:solidFill>
                  <a:srgbClr val="011480"/>
                </a:solidFill>
              </a:rPr>
              <a:t>try</a:t>
            </a:r>
            <a:br>
              <a:rPr b="1">
                <a:solidFill>
                  <a:srgbClr val="011480"/>
                </a:solidFill>
              </a:rPr>
            </a:br>
            <a:r>
              <a:rPr b="1">
                <a:solidFill>
                  <a:srgbClr val="011480"/>
                </a:solidFill>
              </a:rPr>
              <a:t>    </a:t>
            </a:r>
            <a:r>
              <a:t>{</a:t>
            </a:r>
            <a:br/>
            <a:r>
              <a:t>        </a:t>
            </a:r>
            <a:r>
              <a:rPr b="1">
                <a:solidFill>
                  <a:srgbClr val="011480"/>
                </a:solidFill>
              </a:rPr>
              <a:t>if </a:t>
            </a:r>
            <a:r>
              <a:t>(in != </a:t>
            </a:r>
            <a:r>
              <a:rPr b="1">
                <a:solidFill>
                  <a:srgbClr val="011480"/>
                </a:solidFill>
              </a:rPr>
              <a:t>null</a:t>
            </a:r>
            <a:r>
              <a:t>)</a:t>
            </a:r>
            <a:br/>
            <a:r>
              <a:t>        {</a:t>
            </a:r>
            <a:br/>
            <a:r>
              <a:t>            in.close();</a:t>
            </a:r>
            <a:br/>
            <a:r>
              <a:t>        }</a:t>
            </a:r>
            <a:br/>
            <a:r>
              <a:t>    }</a:t>
            </a:r>
            <a:br/>
            <a:r>
              <a:t>    </a:t>
            </a:r>
            <a:r>
              <a:rPr b="1">
                <a:solidFill>
                  <a:srgbClr val="011480"/>
                </a:solidFill>
              </a:rPr>
              <a:t>catch </a:t>
            </a:r>
            <a:r>
              <a:t>(IOException e) { </a:t>
            </a:r>
            <a:r>
              <a:rPr i="1">
                <a:solidFill>
                  <a:srgbClr val="808080"/>
                </a:solidFill>
              </a:rPr>
              <a:t>// try to recover</a:t>
            </a:r>
            <a:r>
              <a:t> }</a:t>
            </a:r>
            <a:br/>
            <a:r>
              <a:t>}</a:t>
            </a:r>
            <a:br/>
            <a:endParaRP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Shape 540"/>
          <p:cNvSpPr/>
          <p:nvPr/>
        </p:nvSpPr>
        <p:spPr>
          <a:xfrm>
            <a:off x="292100" y="42616"/>
            <a:ext cx="7000090"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Work with resources: Java 7</a:t>
            </a:r>
          </a:p>
        </p:txBody>
      </p:sp>
      <p:sp>
        <p:nvSpPr>
          <p:cNvPr id="541" name="Shape 541"/>
          <p:cNvSpPr/>
          <p:nvPr/>
        </p:nvSpPr>
        <p:spPr>
          <a:xfrm>
            <a:off x="292100" y="762000"/>
            <a:ext cx="8509000" cy="2240279"/>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defTabSz="457200">
              <a:defRPr sz="1600" b="1">
                <a:solidFill>
                  <a:srgbClr val="011480"/>
                </a:solidFill>
                <a:latin typeface="Menlo"/>
                <a:ea typeface="Menlo"/>
                <a:cs typeface="Menlo"/>
                <a:sym typeface="Menlo"/>
              </a:defRPr>
            </a:pPr>
            <a:r>
              <a:t>try </a:t>
            </a:r>
            <a:r>
              <a:rPr b="0">
                <a:solidFill>
                  <a:srgbClr val="000000"/>
                </a:solidFill>
              </a:rPr>
              <a:t>(InputStream in = </a:t>
            </a:r>
            <a:r>
              <a:t>new </a:t>
            </a:r>
            <a:r>
              <a:rPr b="0">
                <a:solidFill>
                  <a:srgbClr val="000000"/>
                </a:solidFill>
              </a:rPr>
              <a:t>FileInputStream(</a:t>
            </a:r>
            <a:r>
              <a:rPr>
                <a:solidFill>
                  <a:srgbClr val="018001"/>
                </a:solidFill>
              </a:rPr>
              <a:t>"file.txt"</a:t>
            </a:r>
            <a:r>
              <a:rPr b="0">
                <a:solidFill>
                  <a:srgbClr val="000000"/>
                </a:solidFill>
              </a:rPr>
              <a:t>))</a:t>
            </a:r>
            <a:br>
              <a:rPr b="0">
                <a:solidFill>
                  <a:srgbClr val="000000"/>
                </a:solidFill>
              </a:rPr>
            </a:br>
            <a:r>
              <a:rPr b="0">
                <a:solidFill>
                  <a:srgbClr val="000000"/>
                </a:solidFill>
              </a:rPr>
              <a:t>{</a:t>
            </a:r>
            <a:br>
              <a:rPr b="0">
                <a:solidFill>
                  <a:srgbClr val="000000"/>
                </a:solidFill>
              </a:rPr>
            </a:br>
            <a:r>
              <a:rPr b="0">
                <a:solidFill>
                  <a:srgbClr val="000000"/>
                </a:solidFill>
              </a:rPr>
              <a:t>    </a:t>
            </a:r>
            <a:r>
              <a:t>int </a:t>
            </a:r>
            <a:r>
              <a:rPr b="0">
                <a:solidFill>
                  <a:srgbClr val="000000"/>
                </a:solidFill>
              </a:rPr>
              <a:t>data = in.read();</a:t>
            </a:r>
            <a:br>
              <a:rPr b="0">
                <a:solidFill>
                  <a:srgbClr val="000000"/>
                </a:solidFill>
              </a:rPr>
            </a:br>
            <a:r>
              <a:rPr b="0">
                <a:solidFill>
                  <a:srgbClr val="000000"/>
                </a:solidFill>
              </a:rPr>
              <a:t>    </a:t>
            </a:r>
            <a:r>
              <a:rPr b="0" i="1">
                <a:solidFill>
                  <a:srgbClr val="808080"/>
                </a:solidFill>
              </a:rPr>
              <a:t>// ...</a:t>
            </a:r>
            <a:br>
              <a:rPr b="0" i="1">
                <a:solidFill>
                  <a:srgbClr val="808080"/>
                </a:solidFill>
              </a:rPr>
            </a:br>
            <a:r>
              <a:rPr b="0">
                <a:solidFill>
                  <a:srgbClr val="000000"/>
                </a:solidFill>
              </a:rPr>
              <a:t>}</a:t>
            </a:r>
            <a:br>
              <a:rPr b="0">
                <a:solidFill>
                  <a:srgbClr val="000000"/>
                </a:solidFill>
              </a:rPr>
            </a:br>
            <a:r>
              <a:t>catch </a:t>
            </a:r>
            <a:r>
              <a:rPr b="0">
                <a:solidFill>
                  <a:srgbClr val="000000"/>
                </a:solidFill>
              </a:rPr>
              <a:t>(IOException e)</a:t>
            </a:r>
            <a:br>
              <a:rPr b="0">
                <a:solidFill>
                  <a:srgbClr val="000000"/>
                </a:solidFill>
              </a:rPr>
            </a:br>
            <a:r>
              <a:rPr b="0">
                <a:solidFill>
                  <a:srgbClr val="000000"/>
                </a:solidFill>
              </a:rPr>
              <a:t>{</a:t>
            </a:r>
            <a:br>
              <a:rPr b="0">
                <a:solidFill>
                  <a:srgbClr val="000000"/>
                </a:solidFill>
              </a:rPr>
            </a:br>
            <a:r>
              <a:rPr b="0">
                <a:solidFill>
                  <a:srgbClr val="000000"/>
                </a:solidFill>
              </a:rPr>
              <a:t>    </a:t>
            </a:r>
            <a:r>
              <a:t>throw new </a:t>
            </a:r>
            <a:r>
              <a:rPr b="0">
                <a:solidFill>
                  <a:srgbClr val="000000"/>
                </a:solidFill>
              </a:rPr>
              <a:t>UncheckedIOException(e);</a:t>
            </a:r>
            <a:br>
              <a:rPr b="0">
                <a:solidFill>
                  <a:srgbClr val="000000"/>
                </a:solidFill>
              </a:rPr>
            </a:br>
            <a:r>
              <a:rPr b="0">
                <a:solidFill>
                  <a:srgbClr val="000000"/>
                </a:solidFill>
              </a:rPr>
              <a:t>}</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 name="Shape 544"/>
          <p:cNvSpPr/>
          <p:nvPr/>
        </p:nvSpPr>
        <p:spPr>
          <a:xfrm>
            <a:off x="292100" y="42616"/>
            <a:ext cx="7000090"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Work with multiple resources: Java 7</a:t>
            </a:r>
          </a:p>
        </p:txBody>
      </p:sp>
      <p:sp>
        <p:nvSpPr>
          <p:cNvPr id="545" name="Shape 545"/>
          <p:cNvSpPr/>
          <p:nvPr/>
        </p:nvSpPr>
        <p:spPr>
          <a:xfrm>
            <a:off x="292100" y="761999"/>
            <a:ext cx="8509000" cy="2964179"/>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defTabSz="457200">
              <a:defRPr sz="1600" b="1">
                <a:solidFill>
                  <a:srgbClr val="011480"/>
                </a:solidFill>
                <a:latin typeface="Menlo"/>
                <a:ea typeface="Menlo"/>
                <a:cs typeface="Menlo"/>
                <a:sym typeface="Menlo"/>
              </a:defRPr>
            </a:pPr>
            <a:r>
              <a:t>try</a:t>
            </a:r>
            <a:br/>
            <a:r>
              <a:rPr b="0">
                <a:solidFill>
                  <a:srgbClr val="000000"/>
                </a:solidFill>
              </a:rPr>
              <a:t>(</a:t>
            </a:r>
            <a:br>
              <a:rPr b="0">
                <a:solidFill>
                  <a:srgbClr val="000000"/>
                </a:solidFill>
              </a:rPr>
            </a:br>
            <a:r>
              <a:rPr b="0">
                <a:solidFill>
                  <a:srgbClr val="000000"/>
                </a:solidFill>
              </a:rPr>
              <a:t>    InputStream in = </a:t>
            </a:r>
            <a:r>
              <a:t>new </a:t>
            </a:r>
            <a:r>
              <a:rPr b="0">
                <a:solidFill>
                  <a:srgbClr val="000000"/>
                </a:solidFill>
              </a:rPr>
              <a:t>FileInputStream(</a:t>
            </a:r>
            <a:r>
              <a:rPr>
                <a:solidFill>
                  <a:srgbClr val="018001"/>
                </a:solidFill>
              </a:rPr>
              <a:t>"file.txt"</a:t>
            </a:r>
            <a:r>
              <a:rPr b="0">
                <a:solidFill>
                  <a:srgbClr val="000000"/>
                </a:solidFill>
              </a:rPr>
              <a:t>);</a:t>
            </a:r>
            <a:br>
              <a:rPr b="0">
                <a:solidFill>
                  <a:srgbClr val="000000"/>
                </a:solidFill>
              </a:rPr>
            </a:br>
            <a:r>
              <a:rPr b="0">
                <a:solidFill>
                  <a:srgbClr val="000000"/>
                </a:solidFill>
              </a:rPr>
              <a:t>    BufferedInputStream buffer = </a:t>
            </a:r>
            <a:r>
              <a:t>new </a:t>
            </a:r>
            <a:r>
              <a:rPr b="0">
                <a:solidFill>
                  <a:srgbClr val="000000"/>
                </a:solidFill>
              </a:rPr>
              <a:t>BufferedInputStream(in)</a:t>
            </a:r>
            <a:br>
              <a:rPr b="0">
                <a:solidFill>
                  <a:srgbClr val="000000"/>
                </a:solidFill>
              </a:rPr>
            </a:br>
            <a:r>
              <a:rPr b="0">
                <a:solidFill>
                  <a:srgbClr val="000000"/>
                </a:solidFill>
              </a:rPr>
              <a:t>){</a:t>
            </a:r>
            <a:br>
              <a:rPr b="0">
                <a:solidFill>
                  <a:srgbClr val="000000"/>
                </a:solidFill>
              </a:rPr>
            </a:br>
            <a:r>
              <a:rPr b="0">
                <a:solidFill>
                  <a:srgbClr val="000000"/>
                </a:solidFill>
              </a:rPr>
              <a:t>    </a:t>
            </a:r>
            <a:r>
              <a:t>int </a:t>
            </a:r>
            <a:r>
              <a:rPr b="0">
                <a:solidFill>
                  <a:srgbClr val="000000"/>
                </a:solidFill>
              </a:rPr>
              <a:t>data = buffer.read();</a:t>
            </a:r>
            <a:br>
              <a:rPr b="0">
                <a:solidFill>
                  <a:srgbClr val="000000"/>
                </a:solidFill>
              </a:rPr>
            </a:br>
            <a:r>
              <a:rPr b="0">
                <a:solidFill>
                  <a:srgbClr val="000000"/>
                </a:solidFill>
              </a:rPr>
              <a:t>    </a:t>
            </a:r>
            <a:r>
              <a:rPr b="0" i="1">
                <a:solidFill>
                  <a:srgbClr val="808080"/>
                </a:solidFill>
              </a:rPr>
              <a:t>// ...</a:t>
            </a:r>
            <a:br>
              <a:rPr b="0" i="1">
                <a:solidFill>
                  <a:srgbClr val="808080"/>
                </a:solidFill>
              </a:rPr>
            </a:br>
            <a:r>
              <a:rPr b="0">
                <a:solidFill>
                  <a:srgbClr val="000000"/>
                </a:solidFill>
              </a:rPr>
              <a:t>}</a:t>
            </a:r>
            <a:br>
              <a:rPr b="0">
                <a:solidFill>
                  <a:srgbClr val="000000"/>
                </a:solidFill>
              </a:rPr>
            </a:br>
            <a:r>
              <a:t>catch </a:t>
            </a:r>
            <a:r>
              <a:rPr b="0">
                <a:solidFill>
                  <a:srgbClr val="000000"/>
                </a:solidFill>
              </a:rPr>
              <a:t>(IOException e)</a:t>
            </a:r>
            <a:br>
              <a:rPr b="0">
                <a:solidFill>
                  <a:srgbClr val="000000"/>
                </a:solidFill>
              </a:rPr>
            </a:br>
            <a:r>
              <a:rPr b="0">
                <a:solidFill>
                  <a:srgbClr val="000000"/>
                </a:solidFill>
              </a:rPr>
              <a:t>{</a:t>
            </a:r>
            <a:br>
              <a:rPr b="0">
                <a:solidFill>
                  <a:srgbClr val="000000"/>
                </a:solidFill>
              </a:rPr>
            </a:br>
            <a:r>
              <a:rPr b="0">
                <a:solidFill>
                  <a:srgbClr val="000000"/>
                </a:solidFill>
              </a:rPr>
              <a:t>    </a:t>
            </a:r>
            <a:r>
              <a:rPr b="0" i="1">
                <a:solidFill>
                  <a:srgbClr val="808080"/>
                </a:solidFill>
              </a:rPr>
              <a:t>// try to recover</a:t>
            </a:r>
            <a:br>
              <a:rPr b="0" i="1">
                <a:solidFill>
                  <a:srgbClr val="808080"/>
                </a:solidFill>
              </a:rPr>
            </a:br>
            <a:r>
              <a:rPr b="0">
                <a:solidFill>
                  <a:srgbClr val="000000"/>
                </a:solidFill>
              </a:rPr>
              <a:t>}</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 name="Shape 548"/>
          <p:cNvSpPr/>
          <p:nvPr/>
        </p:nvSpPr>
        <p:spPr>
          <a:xfrm>
            <a:off x="292100" y="42616"/>
            <a:ext cx="7000090"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Work with resources: AutoClosable</a:t>
            </a:r>
          </a:p>
        </p:txBody>
      </p:sp>
      <p:sp>
        <p:nvSpPr>
          <p:cNvPr id="549" name="Shape 549"/>
          <p:cNvSpPr/>
          <p:nvPr/>
        </p:nvSpPr>
        <p:spPr>
          <a:xfrm>
            <a:off x="292100" y="762000"/>
            <a:ext cx="8509000" cy="2278379"/>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defTabSz="457200">
              <a:defRPr i="1">
                <a:solidFill>
                  <a:srgbClr val="808080"/>
                </a:solidFill>
                <a:latin typeface="Menlo"/>
                <a:ea typeface="Menlo"/>
                <a:cs typeface="Menlo"/>
                <a:sym typeface="Menlo"/>
              </a:defRPr>
            </a:pPr>
            <a:r>
              <a:t>/**</a:t>
            </a:r>
            <a:br/>
            <a:r>
              <a:t> * An object that may hold resources (such as file or socket handles)</a:t>
            </a:r>
            <a:br/>
            <a:r>
              <a:t> * until it is closed...</a:t>
            </a:r>
            <a:br/>
            <a:r>
              <a:t> *</a:t>
            </a:r>
            <a:br/>
            <a:r>
              <a:t> * </a:t>
            </a:r>
            <a:r>
              <a:rPr b="1"/>
              <a:t>@author </a:t>
            </a:r>
            <a:r>
              <a:t>Josh Bloch</a:t>
            </a:r>
            <a:br/>
            <a:r>
              <a:t> * </a:t>
            </a:r>
            <a:r>
              <a:rPr b="1"/>
              <a:t>@since </a:t>
            </a:r>
            <a:r>
              <a:t>1.7</a:t>
            </a:r>
            <a:br/>
            <a:r>
              <a:t> */</a:t>
            </a:r>
          </a:p>
          <a:p>
            <a:pPr defTabSz="457200">
              <a:defRPr sz="1600" b="1">
                <a:solidFill>
                  <a:srgbClr val="011480"/>
                </a:solidFill>
                <a:latin typeface="Menlo"/>
                <a:ea typeface="Menlo"/>
                <a:cs typeface="Menlo"/>
                <a:sym typeface="Menlo"/>
              </a:defRPr>
            </a:pPr>
            <a:r>
              <a:t>public interface </a:t>
            </a:r>
            <a:r>
              <a:rPr b="0">
                <a:solidFill>
                  <a:srgbClr val="000000"/>
                </a:solidFill>
              </a:rPr>
              <a:t>AutoCloseable</a:t>
            </a:r>
            <a:endParaRPr i="1">
              <a:solidFill>
                <a:srgbClr val="808080"/>
              </a:solidFill>
            </a:endParaRPr>
          </a:p>
          <a:p>
            <a:pPr defTabSz="457200">
              <a:defRPr sz="1600">
                <a:latin typeface="Menlo"/>
                <a:ea typeface="Menlo"/>
                <a:cs typeface="Menlo"/>
                <a:sym typeface="Menlo"/>
              </a:defRPr>
            </a:pPr>
            <a:r>
              <a:t>{</a:t>
            </a:r>
            <a:endParaRPr i="1">
              <a:solidFill>
                <a:srgbClr val="808080"/>
              </a:solidFill>
            </a:endParaRPr>
          </a:p>
          <a:p>
            <a:pPr defTabSz="457200">
              <a:defRPr sz="1600">
                <a:latin typeface="Menlo"/>
                <a:ea typeface="Menlo"/>
                <a:cs typeface="Menlo"/>
                <a:sym typeface="Menlo"/>
              </a:defRPr>
            </a:pPr>
            <a:r>
              <a:t>    </a:t>
            </a:r>
            <a:r>
              <a:rPr b="1">
                <a:solidFill>
                  <a:srgbClr val="011480"/>
                </a:solidFill>
              </a:rPr>
              <a:t>void </a:t>
            </a:r>
            <a:r>
              <a:t>close() </a:t>
            </a:r>
            <a:r>
              <a:rPr b="1">
                <a:solidFill>
                  <a:srgbClr val="011480"/>
                </a:solidFill>
              </a:rPr>
              <a:t>throws </a:t>
            </a:r>
            <a:r>
              <a:t>Exception;</a:t>
            </a:r>
            <a:br/>
            <a:r>
              <a:t>}</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Shape 552"/>
          <p:cNvSpPr/>
          <p:nvPr/>
        </p:nvSpPr>
        <p:spPr>
          <a:xfrm>
            <a:off x="292100" y="42616"/>
            <a:ext cx="7000090"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Catching multiple exceptions: Java 7</a:t>
            </a:r>
          </a:p>
        </p:txBody>
      </p:sp>
      <p:sp>
        <p:nvSpPr>
          <p:cNvPr id="553" name="Shape 553"/>
          <p:cNvSpPr/>
          <p:nvPr/>
        </p:nvSpPr>
        <p:spPr>
          <a:xfrm>
            <a:off x="292100" y="762000"/>
            <a:ext cx="8509000" cy="2151379"/>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defTabSz="457200">
              <a:defRPr sz="1600" b="1">
                <a:solidFill>
                  <a:srgbClr val="011480"/>
                </a:solidFill>
                <a:latin typeface="Menlo"/>
                <a:ea typeface="Menlo"/>
                <a:cs typeface="Menlo"/>
                <a:sym typeface="Menlo"/>
              </a:defRPr>
            </a:pPr>
            <a:r>
              <a:t>try</a:t>
            </a:r>
            <a:br/>
            <a:r>
              <a:rPr b="0">
                <a:solidFill>
                  <a:srgbClr val="000000"/>
                </a:solidFill>
              </a:rPr>
              <a:t>{</a:t>
            </a:r>
            <a:br>
              <a:rPr b="0">
                <a:solidFill>
                  <a:srgbClr val="000000"/>
                </a:solidFill>
              </a:rPr>
            </a:br>
            <a:r>
              <a:rPr b="0">
                <a:solidFill>
                  <a:srgbClr val="000000"/>
                </a:solidFill>
              </a:rPr>
              <a:t>    </a:t>
            </a:r>
            <a:r>
              <a:rPr b="0" i="1">
                <a:solidFill>
                  <a:srgbClr val="808080"/>
                </a:solidFill>
              </a:rPr>
              <a:t>// ...</a:t>
            </a:r>
            <a:br>
              <a:rPr b="0" i="1">
                <a:solidFill>
                  <a:srgbClr val="808080"/>
                </a:solidFill>
              </a:rPr>
            </a:br>
            <a:r>
              <a:rPr b="0">
                <a:solidFill>
                  <a:srgbClr val="000000"/>
                </a:solidFill>
              </a:rPr>
              <a:t>}</a:t>
            </a:r>
            <a:br>
              <a:rPr b="0">
                <a:solidFill>
                  <a:srgbClr val="000000"/>
                </a:solidFill>
              </a:rPr>
            </a:br>
            <a:r>
              <a:t>catch </a:t>
            </a:r>
            <a:r>
              <a:rPr b="0">
                <a:solidFill>
                  <a:srgbClr val="000000"/>
                </a:solidFill>
              </a:rPr>
              <a:t>(SQLException </a:t>
            </a:r>
            <a:r>
              <a:rPr sz="2700" b="0">
                <a:solidFill>
                  <a:srgbClr val="FF2600"/>
                </a:solidFill>
              </a:rPr>
              <a:t>|</a:t>
            </a:r>
            <a:r>
              <a:rPr b="0">
                <a:solidFill>
                  <a:srgbClr val="000000"/>
                </a:solidFill>
              </a:rPr>
              <a:t> IOException e)</a:t>
            </a:r>
            <a:br>
              <a:rPr b="0">
                <a:solidFill>
                  <a:srgbClr val="000000"/>
                </a:solidFill>
              </a:rPr>
            </a:br>
            <a:r>
              <a:rPr b="0">
                <a:solidFill>
                  <a:srgbClr val="000000"/>
                </a:solidFill>
              </a:rPr>
              <a:t>{</a:t>
            </a:r>
            <a:br>
              <a:rPr b="0">
                <a:solidFill>
                  <a:srgbClr val="000000"/>
                </a:solidFill>
              </a:rPr>
            </a:br>
            <a:r>
              <a:rPr b="0">
                <a:solidFill>
                  <a:srgbClr val="000000"/>
                </a:solidFill>
              </a:rPr>
              <a:t>    log(e);</a:t>
            </a:r>
            <a:br>
              <a:rPr b="0">
                <a:solidFill>
                  <a:srgbClr val="000000"/>
                </a:solidFill>
              </a:rPr>
            </a:br>
            <a:r>
              <a:rPr b="0">
                <a:solidFill>
                  <a:srgbClr val="000000"/>
                </a:solidFill>
              </a:rPr>
              <a: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Shape 291"/>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Inner class</a:t>
            </a:r>
          </a:p>
        </p:txBody>
      </p:sp>
      <p:sp>
        <p:nvSpPr>
          <p:cNvPr id="292" name="Shape 292"/>
          <p:cNvSpPr/>
          <p:nvPr/>
        </p:nvSpPr>
        <p:spPr>
          <a:xfrm>
            <a:off x="292100" y="889000"/>
            <a:ext cx="8509000" cy="855979"/>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defTabSz="685800">
              <a:spcBef>
                <a:spcPts val="500"/>
              </a:spcBef>
              <a:defRPr sz="2600">
                <a:latin typeface="Myriad Pro"/>
                <a:ea typeface="Myriad Pro"/>
                <a:cs typeface="Myriad Pro"/>
                <a:sym typeface="Myriad Pro"/>
              </a:defRPr>
            </a:lvl1pPr>
          </a:lstStyle>
          <a:p>
            <a:r>
              <a:t>You can declare a class in any block including blocks that are part of a method.</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 name="Shape 556"/>
          <p:cNvSpPr/>
          <p:nvPr/>
        </p:nvSpPr>
        <p:spPr>
          <a:xfrm>
            <a:off x="292100" y="42616"/>
            <a:ext cx="7000090"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Exceptions and inheritance</a:t>
            </a:r>
          </a:p>
        </p:txBody>
      </p:sp>
      <p:sp>
        <p:nvSpPr>
          <p:cNvPr id="557" name="Shape 557"/>
          <p:cNvSpPr/>
          <p:nvPr/>
        </p:nvSpPr>
        <p:spPr>
          <a:xfrm>
            <a:off x="292100" y="761999"/>
            <a:ext cx="8509000" cy="3522979"/>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defTabSz="457200">
              <a:defRPr sz="1400" b="1">
                <a:solidFill>
                  <a:srgbClr val="011480"/>
                </a:solidFill>
                <a:latin typeface="Menlo"/>
                <a:ea typeface="Menlo"/>
                <a:cs typeface="Menlo"/>
                <a:sym typeface="Menlo"/>
              </a:defRPr>
            </a:pPr>
            <a:r>
              <a:t>public interface </a:t>
            </a:r>
            <a:r>
              <a:rPr b="0">
                <a:solidFill>
                  <a:srgbClr val="000000"/>
                </a:solidFill>
              </a:rPr>
              <a:t>I</a:t>
            </a:r>
            <a:br>
              <a:rPr b="0">
                <a:solidFill>
                  <a:srgbClr val="000000"/>
                </a:solidFill>
              </a:rPr>
            </a:br>
            <a:r>
              <a:rPr b="0">
                <a:solidFill>
                  <a:srgbClr val="000000"/>
                </a:solidFill>
              </a:rPr>
              <a:t>{</a:t>
            </a:r>
            <a:br>
              <a:rPr b="0">
                <a:solidFill>
                  <a:srgbClr val="000000"/>
                </a:solidFill>
              </a:rPr>
            </a:br>
            <a:r>
              <a:rPr b="0">
                <a:solidFill>
                  <a:srgbClr val="000000"/>
                </a:solidFill>
              </a:rPr>
              <a:t>    </a:t>
            </a:r>
            <a:r>
              <a:t>void </a:t>
            </a:r>
            <a:r>
              <a:rPr b="0">
                <a:solidFill>
                  <a:srgbClr val="000000"/>
                </a:solidFill>
              </a:rPr>
              <a:t>i();</a:t>
            </a:r>
            <a:br>
              <a:rPr b="0">
                <a:solidFill>
                  <a:srgbClr val="000000"/>
                </a:solidFill>
              </a:rPr>
            </a:br>
            <a:r>
              <a:rPr b="0">
                <a:solidFill>
                  <a:srgbClr val="000000"/>
                </a:solidFill>
              </a:rPr>
              <a:t>}</a:t>
            </a:r>
            <a:br>
              <a:rPr b="0">
                <a:solidFill>
                  <a:srgbClr val="000000"/>
                </a:solidFill>
              </a:rPr>
            </a:br>
            <a:br>
              <a:rPr b="0">
                <a:solidFill>
                  <a:srgbClr val="000000"/>
                </a:solidFill>
              </a:rPr>
            </a:br>
            <a:r>
              <a:t>public class </a:t>
            </a:r>
            <a:r>
              <a:rPr b="0">
                <a:solidFill>
                  <a:srgbClr val="000000"/>
                </a:solidFill>
              </a:rPr>
              <a:t>A</a:t>
            </a:r>
            <a:br>
              <a:rPr b="0">
                <a:solidFill>
                  <a:srgbClr val="000000"/>
                </a:solidFill>
              </a:rPr>
            </a:br>
            <a:r>
              <a:rPr b="0">
                <a:solidFill>
                  <a:srgbClr val="000000"/>
                </a:solidFill>
              </a:rPr>
              <a:t>{</a:t>
            </a:r>
            <a:br>
              <a:rPr b="0">
                <a:solidFill>
                  <a:srgbClr val="000000"/>
                </a:solidFill>
              </a:rPr>
            </a:br>
            <a:r>
              <a:rPr b="0">
                <a:solidFill>
                  <a:srgbClr val="000000"/>
                </a:solidFill>
              </a:rPr>
              <a:t>    </a:t>
            </a:r>
            <a:r>
              <a:t>public void </a:t>
            </a:r>
            <a:r>
              <a:rPr b="0">
                <a:solidFill>
                  <a:srgbClr val="000000"/>
                </a:solidFill>
              </a:rPr>
              <a:t>a() { };</a:t>
            </a:r>
            <a:br>
              <a:rPr b="0">
                <a:solidFill>
                  <a:srgbClr val="000000"/>
                </a:solidFill>
              </a:rPr>
            </a:br>
            <a:r>
              <a:rPr b="0">
                <a:solidFill>
                  <a:srgbClr val="000000"/>
                </a:solidFill>
              </a:rPr>
              <a:t>}</a:t>
            </a:r>
            <a:br>
              <a:rPr b="0">
                <a:solidFill>
                  <a:srgbClr val="000000"/>
                </a:solidFill>
              </a:rPr>
            </a:br>
            <a:br>
              <a:rPr b="0">
                <a:solidFill>
                  <a:srgbClr val="000000"/>
                </a:solidFill>
              </a:rPr>
            </a:br>
            <a:r>
              <a:t>public class </a:t>
            </a:r>
            <a:r>
              <a:rPr b="0">
                <a:solidFill>
                  <a:srgbClr val="000000"/>
                </a:solidFill>
              </a:rPr>
              <a:t>B </a:t>
            </a:r>
            <a:r>
              <a:t>extends </a:t>
            </a:r>
            <a:r>
              <a:rPr b="0">
                <a:solidFill>
                  <a:srgbClr val="000000"/>
                </a:solidFill>
              </a:rPr>
              <a:t>A </a:t>
            </a:r>
            <a:r>
              <a:t>implements </a:t>
            </a:r>
            <a:r>
              <a:rPr b="0">
                <a:solidFill>
                  <a:srgbClr val="000000"/>
                </a:solidFill>
              </a:rPr>
              <a:t>I</a:t>
            </a:r>
            <a:br>
              <a:rPr b="0">
                <a:solidFill>
                  <a:srgbClr val="000000"/>
                </a:solidFill>
              </a:rPr>
            </a:br>
            <a:r>
              <a:rPr b="0">
                <a:solidFill>
                  <a:srgbClr val="000000"/>
                </a:solidFill>
              </a:rPr>
              <a:t>{</a:t>
            </a:r>
            <a:br>
              <a:rPr b="0">
                <a:solidFill>
                  <a:srgbClr val="000000"/>
                </a:solidFill>
              </a:rPr>
            </a:br>
            <a:r>
              <a:rPr b="0">
                <a:solidFill>
                  <a:srgbClr val="000000"/>
                </a:solidFill>
              </a:rPr>
              <a:t>    </a:t>
            </a:r>
            <a:r>
              <a:t>public void </a:t>
            </a:r>
            <a:r>
              <a:rPr b="0">
                <a:solidFill>
                  <a:srgbClr val="000000"/>
                </a:solidFill>
              </a:rPr>
              <a:t>i() </a:t>
            </a:r>
            <a:r>
              <a:t>throws </a:t>
            </a:r>
            <a:r>
              <a:rPr b="0">
                <a:solidFill>
                  <a:srgbClr val="FF2600"/>
                </a:solidFill>
              </a:rPr>
              <a:t>Exception</a:t>
            </a:r>
            <a:r>
              <a:rPr b="0">
                <a:solidFill>
                  <a:srgbClr val="000000"/>
                </a:solidFill>
              </a:rPr>
              <a:t> {}; </a:t>
            </a:r>
            <a:r>
              <a:rPr b="0" i="1">
                <a:solidFill>
                  <a:srgbClr val="808080"/>
                </a:solidFill>
              </a:rPr>
              <a:t>// will not compile</a:t>
            </a:r>
            <a:br>
              <a:rPr b="0" i="1">
                <a:solidFill>
                  <a:srgbClr val="808080"/>
                </a:solidFill>
              </a:rPr>
            </a:br>
            <a:br>
              <a:rPr b="0" i="1">
                <a:solidFill>
                  <a:srgbClr val="808080"/>
                </a:solidFill>
              </a:rPr>
            </a:br>
            <a:r>
              <a:rPr b="0" i="1">
                <a:solidFill>
                  <a:srgbClr val="808080"/>
                </a:solidFill>
              </a:rPr>
              <a:t>    </a:t>
            </a:r>
            <a:r>
              <a:rPr b="0">
                <a:solidFill>
                  <a:srgbClr val="808002"/>
                </a:solidFill>
              </a:rPr>
              <a:t>@Override</a:t>
            </a:r>
            <a:br>
              <a:rPr b="0">
                <a:solidFill>
                  <a:srgbClr val="808002"/>
                </a:solidFill>
              </a:rPr>
            </a:br>
            <a:r>
              <a:rPr b="0">
                <a:solidFill>
                  <a:srgbClr val="808002"/>
                </a:solidFill>
              </a:rPr>
              <a:t>    </a:t>
            </a:r>
            <a:r>
              <a:t>public void </a:t>
            </a:r>
            <a:r>
              <a:rPr b="0">
                <a:solidFill>
                  <a:srgbClr val="000000"/>
                </a:solidFill>
              </a:rPr>
              <a:t>a() </a:t>
            </a:r>
            <a:r>
              <a:t>throws </a:t>
            </a:r>
            <a:r>
              <a:rPr b="0">
                <a:solidFill>
                  <a:srgbClr val="FF2600"/>
                </a:solidFill>
              </a:rPr>
              <a:t>Exception</a:t>
            </a:r>
            <a:r>
              <a:rPr b="0">
                <a:solidFill>
                  <a:srgbClr val="000000"/>
                </a:solidFill>
              </a:rPr>
              <a:t> {}; </a:t>
            </a:r>
            <a:r>
              <a:rPr b="0" i="1">
                <a:solidFill>
                  <a:srgbClr val="808080"/>
                </a:solidFill>
              </a:rPr>
              <a:t>// will not compile</a:t>
            </a:r>
            <a:br>
              <a:rPr b="0" i="1">
                <a:solidFill>
                  <a:srgbClr val="808080"/>
                </a:solidFill>
              </a:rPr>
            </a:br>
            <a:r>
              <a:rPr b="0">
                <a:solidFill>
                  <a:srgbClr val="000000"/>
                </a:solidFill>
              </a:rPr>
              <a:t>}</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 name="Shape 559"/>
          <p:cNvSpPr>
            <a:spLocks noGrp="1"/>
          </p:cNvSpPr>
          <p:nvPr>
            <p:ph type="body" idx="4294967295"/>
          </p:nvPr>
        </p:nvSpPr>
        <p:spPr>
          <a:xfrm>
            <a:off x="292099" y="866775"/>
            <a:ext cx="8509001" cy="2821783"/>
          </a:xfrm>
          <a:prstGeom prst="rect">
            <a:avLst/>
          </a:prstGeom>
        </p:spPr>
        <p:txBody>
          <a:bodyPr/>
          <a:lstStyle>
            <a:lvl1pPr marL="300789" indent="-300789">
              <a:buClrTx/>
              <a:buSzPct val="100000"/>
              <a:buFontTx/>
              <a:buChar char="•"/>
              <a:defRPr sz="3000">
                <a:solidFill>
                  <a:srgbClr val="000000"/>
                </a:solidFill>
                <a:latin typeface="Myriad Pro"/>
                <a:ea typeface="Myriad Pro"/>
                <a:cs typeface="Myriad Pro"/>
                <a:sym typeface="Myriad Pro"/>
              </a:defRPr>
            </a:lvl1pPr>
          </a:lstStyle>
          <a:p>
            <a:pPr>
              <a:defRPr sz="3000">
                <a:solidFill>
                  <a:srgbClr val="000000"/>
                </a:solidFill>
                <a:latin typeface="Myriad Pro"/>
                <a:ea typeface="Myriad Pro"/>
                <a:cs typeface="Myriad Pro"/>
                <a:sym typeface="Myriad Pro"/>
              </a:defRPr>
            </a:pPr>
            <a:r>
              <a:rPr lang="pl-PL" dirty="0"/>
              <a:t>Exercise 3 - Bank Application (Exceptions)</a:t>
            </a:r>
          </a:p>
        </p:txBody>
      </p:sp>
      <p:sp>
        <p:nvSpPr>
          <p:cNvPr id="560" name="Shape 560"/>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Exception Handling</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Shape 297"/>
          <p:cNvSpPr/>
          <p:nvPr/>
        </p:nvSpPr>
        <p:spPr>
          <a:xfrm>
            <a:off x="292099" y="888999"/>
            <a:ext cx="7971998" cy="3947232"/>
          </a:xfrm>
          <a:prstGeom prst="rect">
            <a:avLst/>
          </a:prstGeom>
          <a:ln w="12700">
            <a:miter lim="400000"/>
          </a:ln>
          <a:extLst>
            <a:ext uri="{C572A759-6A51-4108-AA02-DFA0A04FC94B}">
              <ma14:wrappingTextBoxFlag xmlns="" xmlns:ma14="http://schemas.microsoft.com/office/mac/drawingml/2011/main" val="1"/>
            </a:ext>
          </a:extLst>
        </p:spPr>
        <p:txBody>
          <a:bodyPr wrap="square" lIns="34289" tIns="34289" rIns="34289" bIns="34289">
            <a:spAutoFit/>
          </a:bodyPr>
          <a:lstStyle/>
          <a:p>
            <a:pPr defTabSz="457200">
              <a:defRPr b="1">
                <a:solidFill>
                  <a:srgbClr val="011480"/>
                </a:solidFill>
                <a:latin typeface="Menlo"/>
                <a:ea typeface="Menlo"/>
                <a:cs typeface="Menlo"/>
                <a:sym typeface="Menlo"/>
              </a:defRPr>
            </a:pPr>
            <a:r>
              <a:rPr dirty="0"/>
              <a:t>public class </a:t>
            </a:r>
            <a:r>
              <a:rPr b="0" dirty="0">
                <a:solidFill>
                  <a:srgbClr val="000000"/>
                </a:solidFill>
              </a:rPr>
              <a:t>Dog</a:t>
            </a:r>
            <a:br>
              <a:rPr b="0" dirty="0">
                <a:solidFill>
                  <a:srgbClr val="000000"/>
                </a:solidFill>
              </a:rPr>
            </a:br>
            <a:r>
              <a:rPr b="0" dirty="0">
                <a:solidFill>
                  <a:srgbClr val="000000"/>
                </a:solidFill>
              </a:rPr>
              <a:t>{</a:t>
            </a:r>
            <a:br>
              <a:rPr b="0" dirty="0">
                <a:solidFill>
                  <a:srgbClr val="000000"/>
                </a:solidFill>
              </a:rPr>
            </a:br>
            <a:r>
              <a:rPr b="0" dirty="0">
                <a:solidFill>
                  <a:srgbClr val="000000"/>
                </a:solidFill>
              </a:rPr>
              <a:t>    </a:t>
            </a:r>
            <a:r>
              <a:rPr dirty="0"/>
              <a:t>private </a:t>
            </a:r>
            <a:r>
              <a:rPr dirty="0" err="1"/>
              <a:t>boolean</a:t>
            </a:r>
            <a:r>
              <a:rPr dirty="0"/>
              <a:t> </a:t>
            </a:r>
            <a:r>
              <a:rPr dirty="0" err="1">
                <a:solidFill>
                  <a:srgbClr val="66187A"/>
                </a:solidFill>
              </a:rPr>
              <a:t>isAngry</a:t>
            </a:r>
            <a:r>
              <a:rPr b="0" dirty="0">
                <a:solidFill>
                  <a:srgbClr val="000000"/>
                </a:solidFill>
              </a:rPr>
              <a:t>;</a:t>
            </a:r>
            <a:br>
              <a:rPr b="0" dirty="0">
                <a:solidFill>
                  <a:srgbClr val="000000"/>
                </a:solidFill>
              </a:rPr>
            </a:br>
            <a:br>
              <a:rPr b="0" dirty="0">
                <a:solidFill>
                  <a:srgbClr val="000000"/>
                </a:solidFill>
              </a:rPr>
            </a:br>
            <a:r>
              <a:rPr b="0" dirty="0">
                <a:solidFill>
                  <a:srgbClr val="000000"/>
                </a:solidFill>
              </a:rPr>
              <a:t>    </a:t>
            </a:r>
            <a:r>
              <a:rPr dirty="0"/>
              <a:t>public void </a:t>
            </a:r>
            <a:r>
              <a:rPr b="0" dirty="0">
                <a:solidFill>
                  <a:srgbClr val="000000"/>
                </a:solidFill>
              </a:rPr>
              <a:t>bark()</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        </a:t>
            </a:r>
            <a:r>
              <a:rPr dirty="0"/>
              <a:t>if </a:t>
            </a:r>
            <a:r>
              <a:rPr b="0" dirty="0">
                <a:solidFill>
                  <a:srgbClr val="000000"/>
                </a:solidFill>
              </a:rPr>
              <a:t>(</a:t>
            </a:r>
            <a:r>
              <a:rPr dirty="0" err="1">
                <a:solidFill>
                  <a:srgbClr val="66187A"/>
                </a:solidFill>
              </a:rPr>
              <a:t>isAngry</a:t>
            </a:r>
            <a:r>
              <a:rPr b="0" dirty="0">
                <a:solidFill>
                  <a:srgbClr val="000000"/>
                </a:solidFill>
              </a:rPr>
              <a:t>)</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            </a:t>
            </a:r>
            <a:r>
              <a:rPr dirty="0"/>
              <a:t>class </a:t>
            </a:r>
            <a:r>
              <a:rPr b="0" dirty="0" err="1">
                <a:solidFill>
                  <a:srgbClr val="000000"/>
                </a:solidFill>
              </a:rPr>
              <a:t>SecretPartOfTheBrain</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                </a:t>
            </a:r>
            <a:r>
              <a:rPr dirty="0"/>
              <a:t>private </a:t>
            </a:r>
            <a:r>
              <a:rPr b="0" dirty="0">
                <a:solidFill>
                  <a:srgbClr val="000000"/>
                </a:solidFill>
              </a:rPr>
              <a:t>String </a:t>
            </a:r>
            <a:r>
              <a:rPr dirty="0" err="1">
                <a:solidFill>
                  <a:srgbClr val="66187A"/>
                </a:solidFill>
              </a:rPr>
              <a:t>theThoughts</a:t>
            </a:r>
            <a:r>
              <a:rPr dirty="0">
                <a:solidFill>
                  <a:srgbClr val="66187A"/>
                </a:solidFill>
              </a:rPr>
              <a:t> </a:t>
            </a:r>
            <a:r>
              <a:rPr b="0" dirty="0">
                <a:solidFill>
                  <a:srgbClr val="000000"/>
                </a:solidFill>
              </a:rPr>
              <a:t>= </a:t>
            </a:r>
            <a:r>
              <a:rPr dirty="0">
                <a:solidFill>
                  <a:srgbClr val="018001"/>
                </a:solidFill>
              </a:rPr>
              <a:t>"No, barking is not enough this time..."</a:t>
            </a:r>
            <a:r>
              <a:rPr b="0" dirty="0">
                <a:solidFill>
                  <a:srgbClr val="000000"/>
                </a:solidFill>
              </a:rPr>
              <a:t>;</a:t>
            </a:r>
            <a:br>
              <a:rPr b="0" dirty="0">
                <a:solidFill>
                  <a:srgbClr val="000000"/>
                </a:solidFill>
              </a:rPr>
            </a:br>
            <a:br>
              <a:rPr b="0" dirty="0">
                <a:solidFill>
                  <a:srgbClr val="000000"/>
                </a:solidFill>
              </a:rPr>
            </a:br>
            <a:r>
              <a:rPr b="0" dirty="0">
                <a:solidFill>
                  <a:srgbClr val="000000"/>
                </a:solidFill>
              </a:rPr>
              <a:t>                </a:t>
            </a:r>
            <a:r>
              <a:rPr dirty="0"/>
              <a:t>public void </a:t>
            </a:r>
            <a:r>
              <a:rPr b="0" dirty="0">
                <a:solidFill>
                  <a:srgbClr val="000000"/>
                </a:solidFill>
              </a:rPr>
              <a:t>action()</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                    </a:t>
            </a:r>
            <a:r>
              <a:rPr b="0" i="1" dirty="0">
                <a:solidFill>
                  <a:srgbClr val="808080"/>
                </a:solidFill>
              </a:rPr>
              <a:t>// ...</a:t>
            </a:r>
            <a:br>
              <a:rPr b="0" i="1" dirty="0">
                <a:solidFill>
                  <a:srgbClr val="808080"/>
                </a:solidFill>
              </a:rPr>
            </a:br>
            <a:r>
              <a:rPr b="0" i="1" dirty="0">
                <a:solidFill>
                  <a:srgbClr val="808080"/>
                </a:solidFill>
              </a:rPr>
              <a:t>                </a:t>
            </a:r>
            <a:r>
              <a:rPr b="0" dirty="0">
                <a:solidFill>
                  <a:srgbClr val="000000"/>
                </a:solidFill>
              </a:rPr>
              <a:t>}</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            </a:t>
            </a:r>
            <a:r>
              <a:rPr dirty="0"/>
              <a:t>new </a:t>
            </a:r>
            <a:r>
              <a:rPr b="0" dirty="0" err="1">
                <a:solidFill>
                  <a:srgbClr val="000000"/>
                </a:solidFill>
              </a:rPr>
              <a:t>SecretPartOfTheBrain</a:t>
            </a:r>
            <a:r>
              <a:rPr b="0" dirty="0">
                <a:solidFill>
                  <a:srgbClr val="000000"/>
                </a:solidFill>
              </a:rPr>
              <a:t>().action();</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a:t>
            </a:r>
          </a:p>
        </p:txBody>
      </p:sp>
      <p:pic>
        <p:nvPicPr>
          <p:cNvPr id="294" name="image18.png"/>
          <p:cNvPicPr>
            <a:picLocks noChangeAspect="1"/>
          </p:cNvPicPr>
          <p:nvPr/>
        </p:nvPicPr>
        <p:blipFill>
          <a:blip r:embed="rId3">
            <a:extLst/>
          </a:blip>
          <a:stretch>
            <a:fillRect/>
          </a:stretch>
        </p:blipFill>
        <p:spPr>
          <a:xfrm>
            <a:off x="564937" y="2217893"/>
            <a:ext cx="2134613" cy="551183"/>
          </a:xfrm>
          <a:prstGeom prst="rect">
            <a:avLst/>
          </a:prstGeom>
          <a:ln w="12700">
            <a:miter lim="400000"/>
          </a:ln>
          <a:effectLst>
            <a:outerShdw blurRad="25400" dist="12700" dir="5400000" rotWithShape="0">
              <a:srgbClr val="000000">
                <a:alpha val="35000"/>
              </a:srgbClr>
            </a:outerShdw>
          </a:effectLst>
        </p:spPr>
      </p:pic>
      <p:sp>
        <p:nvSpPr>
          <p:cNvPr id="296" name="Shape 296"/>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Inner class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Shape 302"/>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Inner class</a:t>
            </a:r>
          </a:p>
        </p:txBody>
      </p:sp>
      <p:sp>
        <p:nvSpPr>
          <p:cNvPr id="303" name="Shape 303"/>
          <p:cNvSpPr/>
          <p:nvPr/>
        </p:nvSpPr>
        <p:spPr>
          <a:xfrm>
            <a:off x="292100" y="889000"/>
            <a:ext cx="8509000" cy="2519679"/>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defTabSz="685800">
              <a:spcBef>
                <a:spcPts val="500"/>
              </a:spcBef>
              <a:defRPr sz="2000">
                <a:latin typeface="Myriad Pro"/>
                <a:ea typeface="Myriad Pro"/>
                <a:cs typeface="Myriad Pro"/>
                <a:sym typeface="Myriad Pro"/>
              </a:defRPr>
            </a:pPr>
            <a:r>
              <a:t>After compilation, a separate file created with the name generated according to the next template:</a:t>
            </a:r>
          </a:p>
          <a:p>
            <a:pPr defTabSz="685800">
              <a:spcBef>
                <a:spcPts val="500"/>
              </a:spcBef>
              <a:defRPr sz="2000">
                <a:latin typeface="Myriad Pro"/>
                <a:ea typeface="Myriad Pro"/>
                <a:cs typeface="Myriad Pro"/>
                <a:sym typeface="Myriad Pro"/>
              </a:defRPr>
            </a:pPr>
            <a:endParaRPr/>
          </a:p>
          <a:p>
            <a:pPr defTabSz="685800">
              <a:spcBef>
                <a:spcPts val="500"/>
              </a:spcBef>
              <a:defRPr sz="2000">
                <a:solidFill>
                  <a:srgbClr val="008F00"/>
                </a:solidFill>
                <a:latin typeface="Myriad Pro"/>
                <a:ea typeface="Myriad Pro"/>
                <a:cs typeface="Myriad Pro"/>
                <a:sym typeface="Myriad Pro"/>
              </a:defRPr>
            </a:pPr>
            <a:r>
              <a:t>OuterClassName$</a:t>
            </a:r>
            <a:r>
              <a:rPr>
                <a:solidFill>
                  <a:srgbClr val="FF2600"/>
                </a:solidFill>
              </a:rPr>
              <a:t>InnerClassName.class</a:t>
            </a:r>
          </a:p>
          <a:p>
            <a:pPr defTabSz="685800">
              <a:spcBef>
                <a:spcPts val="500"/>
              </a:spcBef>
              <a:defRPr sz="2000">
                <a:solidFill>
                  <a:srgbClr val="FF2600"/>
                </a:solidFill>
                <a:latin typeface="Myriad Pro"/>
                <a:ea typeface="Myriad Pro"/>
                <a:cs typeface="Myriad Pro"/>
                <a:sym typeface="Myriad Pro"/>
              </a:defRPr>
            </a:pPr>
            <a:endParaRPr>
              <a:solidFill>
                <a:srgbClr val="FF2600"/>
              </a:solidFill>
            </a:endParaRPr>
          </a:p>
          <a:p>
            <a:pPr defTabSz="685800">
              <a:spcBef>
                <a:spcPts val="500"/>
              </a:spcBef>
              <a:defRPr sz="2000">
                <a:latin typeface="Myriad Pro"/>
                <a:ea typeface="Myriad Pro"/>
                <a:cs typeface="Myriad Pro"/>
                <a:sym typeface="Myriad Pro"/>
              </a:defRPr>
            </a:pPr>
            <a:r>
              <a:t>The full name of the inner class will look like this:</a:t>
            </a:r>
          </a:p>
          <a:p>
            <a:pPr defTabSz="685800">
              <a:spcBef>
                <a:spcPts val="500"/>
              </a:spcBef>
              <a:defRPr sz="2000">
                <a:solidFill>
                  <a:srgbClr val="011993"/>
                </a:solidFill>
                <a:latin typeface="Myriad Pro"/>
                <a:ea typeface="Myriad Pro"/>
                <a:cs typeface="Myriad Pro"/>
                <a:sym typeface="Myriad Pro"/>
              </a:defRPr>
            </a:pPr>
            <a:r>
              <a:t>packageName.</a:t>
            </a:r>
            <a:r>
              <a:rPr>
                <a:solidFill>
                  <a:srgbClr val="008F00"/>
                </a:solidFill>
              </a:rPr>
              <a:t>OuterClassName.</a:t>
            </a:r>
            <a:r>
              <a:rPr>
                <a:solidFill>
                  <a:srgbClr val="FF2600"/>
                </a:solidFill>
              </a:rPr>
              <a:t>InnerClassName</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Shape 310"/>
          <p:cNvSpPr/>
          <p:nvPr/>
        </p:nvSpPr>
        <p:spPr>
          <a:xfrm>
            <a:off x="292099" y="1523750"/>
            <a:ext cx="6825091" cy="2468879"/>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sz="1800" b="1">
                <a:solidFill>
                  <a:srgbClr val="011480"/>
                </a:solidFill>
                <a:latin typeface="Menlo"/>
                <a:ea typeface="Menlo"/>
                <a:cs typeface="Menlo"/>
                <a:sym typeface="Menlo"/>
              </a:defRPr>
            </a:pPr>
            <a:r>
              <a:rPr dirty="0"/>
              <a:t>public class </a:t>
            </a:r>
            <a:r>
              <a:rPr b="0" dirty="0">
                <a:solidFill>
                  <a:srgbClr val="000000"/>
                </a:solidFill>
              </a:rPr>
              <a:t>Outer</a:t>
            </a:r>
            <a:br>
              <a:rPr b="0" dirty="0">
                <a:solidFill>
                  <a:srgbClr val="000000"/>
                </a:solidFill>
              </a:rPr>
            </a:br>
            <a:r>
              <a:rPr b="0" dirty="0">
                <a:solidFill>
                  <a:srgbClr val="000000"/>
                </a:solidFill>
              </a:rPr>
              <a:t>{</a:t>
            </a:r>
            <a:br>
              <a:rPr b="0" dirty="0">
                <a:solidFill>
                  <a:srgbClr val="000000"/>
                </a:solidFill>
              </a:rPr>
            </a:br>
            <a:r>
              <a:rPr b="0" dirty="0">
                <a:solidFill>
                  <a:srgbClr val="000000"/>
                </a:solidFill>
              </a:rPr>
              <a:t>    </a:t>
            </a:r>
            <a:r>
              <a:rPr dirty="0"/>
              <a:t>public class </a:t>
            </a:r>
            <a:r>
              <a:rPr b="0" dirty="0">
                <a:solidFill>
                  <a:srgbClr val="000000"/>
                </a:solidFill>
              </a:rPr>
              <a:t>Inner {}</a:t>
            </a:r>
            <a:br>
              <a:rPr b="0" dirty="0">
                <a:solidFill>
                  <a:srgbClr val="000000"/>
                </a:solidFill>
              </a:rPr>
            </a:br>
            <a:br>
              <a:rPr b="0" dirty="0">
                <a:solidFill>
                  <a:srgbClr val="000000"/>
                </a:solidFill>
              </a:rPr>
            </a:br>
            <a:r>
              <a:rPr b="0" dirty="0">
                <a:solidFill>
                  <a:srgbClr val="000000"/>
                </a:solidFill>
              </a:rPr>
              <a:t>    </a:t>
            </a:r>
            <a:r>
              <a:rPr dirty="0"/>
              <a:t>public static void </a:t>
            </a:r>
            <a:r>
              <a:rPr b="0" dirty="0">
                <a:solidFill>
                  <a:srgbClr val="000000"/>
                </a:solidFill>
              </a:rPr>
              <a:t>main(String[] </a:t>
            </a:r>
            <a:r>
              <a:rPr b="0" dirty="0" err="1">
                <a:solidFill>
                  <a:srgbClr val="000000"/>
                </a:solidFill>
              </a:rPr>
              <a:t>args</a:t>
            </a:r>
            <a:r>
              <a:rPr b="0" dirty="0">
                <a:solidFill>
                  <a:srgbClr val="000000"/>
                </a:solidFill>
              </a:rPr>
              <a:t>)</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        Inner instance = </a:t>
            </a:r>
            <a:r>
              <a:rPr dirty="0"/>
              <a:t>new </a:t>
            </a:r>
            <a:r>
              <a:rPr b="0" dirty="0">
                <a:solidFill>
                  <a:srgbClr val="000000"/>
                </a:solidFill>
              </a:rPr>
              <a:t>Outer().</a:t>
            </a:r>
            <a:r>
              <a:rPr dirty="0"/>
              <a:t>new </a:t>
            </a:r>
            <a:r>
              <a:rPr b="0" dirty="0">
                <a:solidFill>
                  <a:srgbClr val="000000"/>
                </a:solidFill>
              </a:rPr>
              <a:t>Inner();</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a:t>
            </a:r>
          </a:p>
        </p:txBody>
      </p:sp>
      <p:pic>
        <p:nvPicPr>
          <p:cNvPr id="305" name="image19.png"/>
          <p:cNvPicPr>
            <a:picLocks noChangeAspect="1"/>
          </p:cNvPicPr>
          <p:nvPr/>
        </p:nvPicPr>
        <p:blipFill>
          <a:blip r:embed="rId2">
            <a:extLst/>
          </a:blip>
          <a:stretch>
            <a:fillRect/>
          </a:stretch>
        </p:blipFill>
        <p:spPr>
          <a:xfrm>
            <a:off x="1511659" y="1956379"/>
            <a:ext cx="1143225" cy="649708"/>
          </a:xfrm>
          <a:prstGeom prst="rect">
            <a:avLst/>
          </a:prstGeom>
          <a:ln w="12700">
            <a:miter lim="400000"/>
          </a:ln>
          <a:effectLst>
            <a:outerShdw blurRad="25400" dist="12700" dir="5400000" rotWithShape="0">
              <a:srgbClr val="000000">
                <a:alpha val="35000"/>
              </a:srgbClr>
            </a:outerShdw>
          </a:effectLst>
        </p:spPr>
      </p:pic>
      <p:sp>
        <p:nvSpPr>
          <p:cNvPr id="307" name="Shape 307"/>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Inner class</a:t>
            </a:r>
          </a:p>
        </p:txBody>
      </p:sp>
      <p:sp>
        <p:nvSpPr>
          <p:cNvPr id="308" name="Shape 308"/>
          <p:cNvSpPr/>
          <p:nvPr/>
        </p:nvSpPr>
        <p:spPr>
          <a:xfrm>
            <a:off x="292100" y="888999"/>
            <a:ext cx="8509000" cy="3733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defTabSz="685800">
              <a:spcBef>
                <a:spcPts val="500"/>
              </a:spcBef>
              <a:defRPr sz="2000">
                <a:latin typeface="Myriad Pro"/>
                <a:ea typeface="Myriad Pro"/>
                <a:cs typeface="Myriad Pro"/>
                <a:sym typeface="Myriad Pro"/>
              </a:defRPr>
            </a:lvl1pPr>
          </a:lstStyle>
          <a:p>
            <a:r>
              <a:t>Inner classes can only be instantiated through an outer class instance.</a:t>
            </a:r>
          </a:p>
        </p:txBody>
      </p:sp>
      <p:sp>
        <p:nvSpPr>
          <p:cNvPr id="309" name="Shape 309"/>
          <p:cNvSpPr/>
          <p:nvPr/>
        </p:nvSpPr>
        <p:spPr>
          <a:xfrm>
            <a:off x="242042" y="4322455"/>
            <a:ext cx="6489000" cy="349318"/>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685800">
              <a:spcBef>
                <a:spcPts val="500"/>
              </a:spcBef>
              <a:defRPr sz="1800">
                <a:latin typeface="Myriad Pro"/>
                <a:ea typeface="Myriad Pro"/>
                <a:cs typeface="Myriad Pro"/>
                <a:sym typeface="Myriad Pro"/>
              </a:defRPr>
            </a:pPr>
            <a:r>
              <a:t>Can be </a:t>
            </a:r>
            <a:r>
              <a:rPr b="1">
                <a:solidFill>
                  <a:srgbClr val="011480"/>
                </a:solidFill>
                <a:latin typeface="Menlo"/>
                <a:ea typeface="Menlo"/>
                <a:cs typeface="Menlo"/>
                <a:sym typeface="Menlo"/>
              </a:rPr>
              <a:t>public</a:t>
            </a:r>
            <a:r>
              <a:t>, </a:t>
            </a:r>
            <a:r>
              <a:rPr b="1">
                <a:solidFill>
                  <a:srgbClr val="011480"/>
                </a:solidFill>
                <a:latin typeface="Menlo"/>
                <a:ea typeface="Menlo"/>
                <a:cs typeface="Menlo"/>
                <a:sym typeface="Menlo"/>
              </a:rPr>
              <a:t>private</a:t>
            </a:r>
            <a:r>
              <a:rPr b="1"/>
              <a:t>,</a:t>
            </a:r>
            <a:r>
              <a:t> </a:t>
            </a:r>
            <a:r>
              <a:rPr b="1">
                <a:solidFill>
                  <a:srgbClr val="011480"/>
                </a:solidFill>
                <a:latin typeface="Menlo"/>
                <a:ea typeface="Menlo"/>
                <a:cs typeface="Menlo"/>
                <a:sym typeface="Menlo"/>
              </a:rPr>
              <a:t>protected</a:t>
            </a:r>
            <a:r>
              <a:rPr b="1">
                <a:solidFill>
                  <a:srgbClr val="993366"/>
                </a:solidFill>
              </a:rPr>
              <a:t> </a:t>
            </a:r>
            <a:r>
              <a:t>or with default access.</a:t>
            </a:r>
          </a:p>
        </p:txBody>
      </p:sp>
      <p:pic>
        <p:nvPicPr>
          <p:cNvPr id="311" name="image20.png"/>
          <p:cNvPicPr>
            <a:picLocks noChangeAspect="1"/>
          </p:cNvPicPr>
          <p:nvPr/>
        </p:nvPicPr>
        <p:blipFill>
          <a:blip r:embed="rId3">
            <a:extLst/>
          </a:blip>
          <a:stretch>
            <a:fillRect/>
          </a:stretch>
        </p:blipFill>
        <p:spPr>
          <a:xfrm>
            <a:off x="815057" y="2377616"/>
            <a:ext cx="2536427" cy="1906241"/>
          </a:xfrm>
          <a:prstGeom prst="rect">
            <a:avLst/>
          </a:prstGeom>
          <a:ln w="12700">
            <a:miter lim="400000"/>
          </a:ln>
          <a:effectLst>
            <a:outerShdw blurRad="25400" dist="12700" dir="5400000" rotWithShape="0">
              <a:srgbClr val="000000">
                <a:alpha val="38000"/>
              </a:srgbClr>
            </a:outerShdw>
          </a:effectLst>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Shape 316"/>
          <p:cNvSpPr/>
          <p:nvPr/>
        </p:nvSpPr>
        <p:spPr>
          <a:xfrm>
            <a:off x="292099" y="1778000"/>
            <a:ext cx="5097084" cy="2964179"/>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sz="1600" b="1">
                <a:solidFill>
                  <a:srgbClr val="011480"/>
                </a:solidFill>
                <a:latin typeface="Menlo"/>
                <a:ea typeface="Menlo"/>
                <a:cs typeface="Menlo"/>
                <a:sym typeface="Menlo"/>
              </a:defRPr>
            </a:pPr>
            <a:r>
              <a:rPr dirty="0"/>
              <a:t>public class </a:t>
            </a:r>
            <a:r>
              <a:rPr b="0" dirty="0">
                <a:solidFill>
                  <a:srgbClr val="000000"/>
                </a:solidFill>
              </a:rPr>
              <a:t>Outer</a:t>
            </a:r>
            <a:br>
              <a:rPr b="0" dirty="0">
                <a:solidFill>
                  <a:srgbClr val="000000"/>
                </a:solidFill>
              </a:rPr>
            </a:br>
            <a:r>
              <a:rPr b="0" dirty="0">
                <a:solidFill>
                  <a:srgbClr val="000000"/>
                </a:solidFill>
              </a:rPr>
              <a:t>{</a:t>
            </a:r>
            <a:br>
              <a:rPr b="0" dirty="0">
                <a:solidFill>
                  <a:srgbClr val="000000"/>
                </a:solidFill>
              </a:rPr>
            </a:br>
            <a:r>
              <a:rPr b="0" dirty="0">
                <a:solidFill>
                  <a:srgbClr val="000000"/>
                </a:solidFill>
              </a:rPr>
              <a:t>    </a:t>
            </a:r>
            <a:r>
              <a:rPr dirty="0"/>
              <a:t>private </a:t>
            </a:r>
            <a:r>
              <a:rPr dirty="0" err="1"/>
              <a:t>int</a:t>
            </a:r>
            <a:r>
              <a:rPr dirty="0"/>
              <a:t> </a:t>
            </a:r>
            <a:r>
              <a:rPr dirty="0">
                <a:solidFill>
                  <a:srgbClr val="66187A"/>
                </a:solidFill>
              </a:rPr>
              <a:t>data</a:t>
            </a:r>
            <a:r>
              <a:rPr b="0" dirty="0">
                <a:solidFill>
                  <a:srgbClr val="000000"/>
                </a:solidFill>
              </a:rPr>
              <a:t>;</a:t>
            </a:r>
            <a:br>
              <a:rPr b="0" dirty="0">
                <a:solidFill>
                  <a:srgbClr val="000000"/>
                </a:solidFill>
              </a:rPr>
            </a:br>
            <a:br>
              <a:rPr b="0" dirty="0">
                <a:solidFill>
                  <a:srgbClr val="000000"/>
                </a:solidFill>
              </a:rPr>
            </a:br>
            <a:r>
              <a:rPr b="0" dirty="0">
                <a:solidFill>
                  <a:srgbClr val="000000"/>
                </a:solidFill>
              </a:rPr>
              <a:t>    </a:t>
            </a:r>
            <a:r>
              <a:rPr dirty="0"/>
              <a:t>class </a:t>
            </a:r>
            <a:r>
              <a:rPr b="0" dirty="0">
                <a:solidFill>
                  <a:srgbClr val="000000"/>
                </a:solidFill>
              </a:rPr>
              <a:t>Inner</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        </a:t>
            </a:r>
            <a:r>
              <a:rPr dirty="0"/>
              <a:t>public </a:t>
            </a:r>
            <a:r>
              <a:rPr dirty="0" err="1"/>
              <a:t>int</a:t>
            </a:r>
            <a:r>
              <a:rPr dirty="0"/>
              <a:t> </a:t>
            </a:r>
            <a:r>
              <a:rPr b="0" dirty="0">
                <a:solidFill>
                  <a:srgbClr val="000000"/>
                </a:solidFill>
              </a:rPr>
              <a:t>calculate()</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            </a:t>
            </a:r>
            <a:r>
              <a:rPr dirty="0"/>
              <a:t>return </a:t>
            </a:r>
            <a:r>
              <a:rPr b="0" dirty="0">
                <a:solidFill>
                  <a:srgbClr val="000000"/>
                </a:solidFill>
              </a:rPr>
              <a:t>(</a:t>
            </a:r>
            <a:r>
              <a:rPr dirty="0">
                <a:solidFill>
                  <a:srgbClr val="66187A"/>
                </a:solidFill>
              </a:rPr>
              <a:t>data </a:t>
            </a:r>
            <a:r>
              <a:rPr b="0" dirty="0">
                <a:solidFill>
                  <a:srgbClr val="000000"/>
                </a:solidFill>
              </a:rPr>
              <a:t>+ </a:t>
            </a:r>
            <a:r>
              <a:rPr dirty="0">
                <a:solidFill>
                  <a:srgbClr val="66187A"/>
                </a:solidFill>
              </a:rPr>
              <a:t>data</a:t>
            </a:r>
            <a:r>
              <a:rPr b="0" dirty="0">
                <a:solidFill>
                  <a:srgbClr val="000000"/>
                </a:solidFill>
              </a:rPr>
              <a:t>) * </a:t>
            </a:r>
            <a:r>
              <a:rPr b="0" dirty="0">
                <a:solidFill>
                  <a:srgbClr val="0433FF"/>
                </a:solidFill>
              </a:rPr>
              <a:t>2</a:t>
            </a:r>
            <a:r>
              <a:rPr b="0" dirty="0">
                <a:solidFill>
                  <a:srgbClr val="000000"/>
                </a:solidFill>
              </a:rPr>
              <a:t>;    </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a:t>
            </a:r>
          </a:p>
        </p:txBody>
      </p:sp>
      <p:sp>
        <p:nvSpPr>
          <p:cNvPr id="314" name="Shape 314"/>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Inner class</a:t>
            </a:r>
          </a:p>
        </p:txBody>
      </p:sp>
      <p:sp>
        <p:nvSpPr>
          <p:cNvPr id="315" name="Shape 315"/>
          <p:cNvSpPr/>
          <p:nvPr/>
        </p:nvSpPr>
        <p:spPr>
          <a:xfrm>
            <a:off x="292100" y="889000"/>
            <a:ext cx="8509000" cy="679667"/>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defTabSz="685800">
              <a:spcBef>
                <a:spcPts val="500"/>
              </a:spcBef>
              <a:defRPr sz="2000">
                <a:latin typeface="Myriad Pro"/>
                <a:ea typeface="Myriad Pro"/>
                <a:cs typeface="Myriad Pro"/>
                <a:sym typeface="Myriad Pro"/>
              </a:defRPr>
            </a:pPr>
            <a:r>
              <a:t>Inner classes instance has access to all the data of enclosing type including </a:t>
            </a:r>
            <a:r>
              <a:rPr b="1">
                <a:solidFill>
                  <a:srgbClr val="011480"/>
                </a:solidFill>
                <a:latin typeface="Menlo"/>
                <a:ea typeface="Menlo"/>
                <a:cs typeface="Menlo"/>
                <a:sym typeface="Menlo"/>
              </a:rPr>
              <a:t>private</a:t>
            </a:r>
            <a:r>
              <a:t>.</a:t>
            </a:r>
          </a:p>
        </p:txBody>
      </p:sp>
      <p:pic>
        <p:nvPicPr>
          <p:cNvPr id="317" name="image21.png"/>
          <p:cNvPicPr>
            <a:picLocks noChangeAspect="1"/>
          </p:cNvPicPr>
          <p:nvPr/>
        </p:nvPicPr>
        <p:blipFill>
          <a:blip r:embed="rId2">
            <a:extLst/>
          </a:blip>
          <a:stretch>
            <a:fillRect/>
          </a:stretch>
        </p:blipFill>
        <p:spPr>
          <a:xfrm>
            <a:off x="1122414" y="2518782"/>
            <a:ext cx="760483" cy="76200"/>
          </a:xfrm>
          <a:prstGeom prst="rect">
            <a:avLst/>
          </a:prstGeom>
          <a:ln w="12700">
            <a:miter lim="400000"/>
          </a:ln>
          <a:effectLst>
            <a:outerShdw blurRad="25400" dist="12700" dir="5400000" rotWithShape="0">
              <a:srgbClr val="000000">
                <a:alpha val="38000"/>
              </a:srgbClr>
            </a:outerShdw>
          </a:effectLst>
        </p:spPr>
      </p:pic>
      <p:pic>
        <p:nvPicPr>
          <p:cNvPr id="318" name="image22.png"/>
          <p:cNvPicPr>
            <a:picLocks noChangeAspect="1"/>
          </p:cNvPicPr>
          <p:nvPr/>
        </p:nvPicPr>
        <p:blipFill>
          <a:blip r:embed="rId3">
            <a:extLst/>
          </a:blip>
          <a:stretch>
            <a:fillRect/>
          </a:stretch>
        </p:blipFill>
        <p:spPr>
          <a:xfrm>
            <a:off x="1362056" y="4007882"/>
            <a:ext cx="1597359" cy="76203"/>
          </a:xfrm>
          <a:prstGeom prst="rect">
            <a:avLst/>
          </a:prstGeom>
          <a:ln w="12700">
            <a:miter lim="400000"/>
          </a:ln>
          <a:effectLst>
            <a:outerShdw blurRad="25400" dist="12700" dir="5400000" rotWithShape="0">
              <a:srgbClr val="000000">
                <a:alpha val="38000"/>
              </a:srgbClr>
            </a:outerShdw>
          </a:effectLst>
        </p:spPr>
      </p:pic>
    </p:spTree>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004281"/>
      </a:accent1>
      <a:accent2>
        <a:srgbClr val="296DAD"/>
      </a:accent2>
      <a:accent3>
        <a:srgbClr val="8D9BCE"/>
      </a:accent3>
      <a:accent4>
        <a:srgbClr val="F36F23"/>
      </a:accent4>
      <a:accent5>
        <a:srgbClr val="F78C5F"/>
      </a:accent5>
      <a:accent6>
        <a:srgbClr val="EE1C25"/>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25400" dist="12700" dir="5400000" rotWithShape="0">
              <a:srgbClr val="000000">
                <a:alpha val="35000"/>
              </a:srgbClr>
            </a:outerShdw>
          </a:effectLst>
        </a:effectStyle>
        <a:effectStyle>
          <a:effectLst>
            <a:outerShdw blurRad="25400" dist="12700" dir="5400000" rotWithShape="0">
              <a:srgbClr val="000000">
                <a:alpha val="35000"/>
              </a:srgbClr>
            </a:outerShdw>
          </a:effectLst>
        </a:effectStyle>
        <a:effectStyle>
          <a:effectLst>
            <a:outerShdw blurRad="25400" dist="127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25400" dist="12700" dir="5400000" rotWithShape="0">
            <a:srgbClr val="000000">
              <a:alpha val="35000"/>
            </a:srgbClr>
          </a:outerShdw>
        </a:effectLst>
        <a:sp3d/>
      </a:spPr>
      <a:bodyPr rot="0" spcFirstLastPara="1" vertOverflow="overflow" horzOverflow="overflow" vert="horz" wrap="square" lIns="34289" tIns="34289" rIns="34289" bIns="34289" numCol="1" spcCol="38100" rtlCol="0" anchor="ctr">
        <a:spAutoFit/>
      </a:bodyPr>
      <a:lstStyle>
        <a:defPPr marL="0" marR="0" indent="0" algn="l" defTabSz="3429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j-lt"/>
            <a:ea typeface="+mj-ea"/>
            <a:cs typeface="+mj-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25400" dist="127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34289" tIns="34289" rIns="34289" bIns="34289" numCol="1" spcCol="38100" rtlCol="0" anchor="t">
        <a:spAutoFit/>
      </a:bodyPr>
      <a:lstStyle>
        <a:defPPr marL="0" marR="0" indent="0" algn="l" defTabSz="3429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j-lt"/>
            <a:ea typeface="+mj-ea"/>
            <a:cs typeface="+mj-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004281"/>
      </a:accent1>
      <a:accent2>
        <a:srgbClr val="296DAD"/>
      </a:accent2>
      <a:accent3>
        <a:srgbClr val="8D9BCE"/>
      </a:accent3>
      <a:accent4>
        <a:srgbClr val="F36F23"/>
      </a:accent4>
      <a:accent5>
        <a:srgbClr val="F78C5F"/>
      </a:accent5>
      <a:accent6>
        <a:srgbClr val="EE1C25"/>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25400" dist="12700" dir="5400000" rotWithShape="0">
              <a:srgbClr val="000000">
                <a:alpha val="35000"/>
              </a:srgbClr>
            </a:outerShdw>
          </a:effectLst>
        </a:effectStyle>
        <a:effectStyle>
          <a:effectLst>
            <a:outerShdw blurRad="25400" dist="12700" dir="5400000" rotWithShape="0">
              <a:srgbClr val="000000">
                <a:alpha val="35000"/>
              </a:srgbClr>
            </a:outerShdw>
          </a:effectLst>
        </a:effectStyle>
        <a:effectStyle>
          <a:effectLst>
            <a:outerShdw blurRad="25400" dist="127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25400" dist="12700" dir="5400000" rotWithShape="0">
            <a:srgbClr val="000000">
              <a:alpha val="35000"/>
            </a:srgbClr>
          </a:outerShdw>
        </a:effectLst>
        <a:sp3d/>
      </a:spPr>
      <a:bodyPr rot="0" spcFirstLastPara="1" vertOverflow="overflow" horzOverflow="overflow" vert="horz" wrap="square" lIns="34289" tIns="34289" rIns="34289" bIns="34289" numCol="1" spcCol="38100" rtlCol="0" anchor="ctr">
        <a:spAutoFit/>
      </a:bodyPr>
      <a:lstStyle>
        <a:defPPr marL="0" marR="0" indent="0" algn="l" defTabSz="3429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j-lt"/>
            <a:ea typeface="+mj-ea"/>
            <a:cs typeface="+mj-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25400" dist="127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34289" tIns="34289" rIns="34289" bIns="34289" numCol="1" spcCol="38100" rtlCol="0" anchor="t">
        <a:spAutoFit/>
      </a:bodyPr>
      <a:lstStyle>
        <a:defPPr marL="0" marR="0" indent="0" algn="l" defTabSz="3429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j-lt"/>
            <a:ea typeface="+mj-ea"/>
            <a:cs typeface="+mj-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718</TotalTime>
  <Words>1697</Words>
  <Application>Microsoft Office PowerPoint</Application>
  <PresentationFormat>On-screen Show (16:9)</PresentationFormat>
  <Paragraphs>236</Paragraphs>
  <Slides>51</Slides>
  <Notes>11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51</vt:i4>
      </vt:variant>
    </vt:vector>
  </HeadingPairs>
  <TitlesOfParts>
    <vt:vector size="63" baseType="lpstr">
      <vt:lpstr>a_FuturaRoundDemi</vt:lpstr>
      <vt:lpstr>Arial</vt:lpstr>
      <vt:lpstr>Avenir Heavy</vt:lpstr>
      <vt:lpstr>Avenir Roman</vt:lpstr>
      <vt:lpstr>Courier New</vt:lpstr>
      <vt:lpstr>Helvetica</vt:lpstr>
      <vt:lpstr>Menlo</vt:lpstr>
      <vt:lpstr>Myriad Pro</vt:lpstr>
      <vt:lpstr>Open Sans</vt:lpstr>
      <vt:lpstr>Segoe UI Semibold</vt:lpstr>
      <vt:lpstr>Wingdings</vt:lpstr>
      <vt:lpstr>Default</vt:lpstr>
      <vt:lpstr>Java SE 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SE 7</dc:title>
  <dc:creator>Pawel Beder</dc:creator>
  <cp:lastModifiedBy>Pawel Beder</cp:lastModifiedBy>
  <cp:revision>23</cp:revision>
  <dcterms:modified xsi:type="dcterms:W3CDTF">2017-10-03T18:05:13Z</dcterms:modified>
</cp:coreProperties>
</file>