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5" r:id="rId3"/>
    <p:sldId id="271" r:id="rId4"/>
    <p:sldId id="260" r:id="rId5"/>
    <p:sldId id="257" r:id="rId6"/>
    <p:sldId id="259" r:id="rId7"/>
    <p:sldId id="258" r:id="rId8"/>
    <p:sldId id="262" r:id="rId9"/>
    <p:sldId id="263" r:id="rId10"/>
    <p:sldId id="265" r:id="rId11"/>
    <p:sldId id="264" r:id="rId12"/>
    <p:sldId id="268" r:id="rId13"/>
    <p:sldId id="266" r:id="rId14"/>
    <p:sldId id="261" r:id="rId15"/>
    <p:sldId id="267" r:id="rId16"/>
    <p:sldId id="269" r:id="rId17"/>
    <p:sldId id="270" r:id="rId18"/>
    <p:sldId id="272" r:id="rId19"/>
    <p:sldId id="273" r:id="rId20"/>
    <p:sldId id="274"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F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7" autoAdjust="0"/>
    <p:restoredTop sz="83993" autoAdjust="0"/>
  </p:normalViewPr>
  <p:slideViewPr>
    <p:cSldViewPr snapToGrid="0">
      <p:cViewPr varScale="1">
        <p:scale>
          <a:sx n="79" d="100"/>
          <a:sy n="79" d="100"/>
        </p:scale>
        <p:origin x="118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33C9A-B3CC-4ED5-9A16-CDFEA376818B}" type="datetimeFigureOut">
              <a:rPr lang="en-US" smtClean="0"/>
              <a:t>8/16/2019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ED320-3571-4CB2-A3E4-61608521505E}" type="slidenum">
              <a:rPr lang="en-US" smtClean="0"/>
              <a:t>‹#›</a:t>
            </a:fld>
            <a:endParaRPr lang="en-US"/>
          </a:p>
        </p:txBody>
      </p:sp>
    </p:spTree>
    <p:extLst>
      <p:ext uri="{BB962C8B-B14F-4D97-AF65-F5344CB8AC3E}">
        <p14:creationId xmlns:p14="http://schemas.microsoft.com/office/powerpoint/2010/main" val="2087000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8ED320-3571-4CB2-A3E4-61608521505E}" type="slidenum">
              <a:rPr lang="en-US" smtClean="0"/>
              <a:t>10</a:t>
            </a:fld>
            <a:endParaRPr lang="en-US"/>
          </a:p>
        </p:txBody>
      </p:sp>
    </p:spTree>
    <p:extLst>
      <p:ext uri="{BB962C8B-B14F-4D97-AF65-F5344CB8AC3E}">
        <p14:creationId xmlns:p14="http://schemas.microsoft.com/office/powerpoint/2010/main" val="3692180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definitions</a:t>
            </a:r>
            <a:r>
              <a:rPr lang="en-US" baseline="0" dirty="0" smtClean="0"/>
              <a:t> of the different strain tensor elements constitute how I think about them, but there might be more precise language.</a:t>
            </a:r>
            <a:endParaRPr lang="en-US" dirty="0"/>
          </a:p>
        </p:txBody>
      </p:sp>
      <p:sp>
        <p:nvSpPr>
          <p:cNvPr id="4" name="Slide Number Placeholder 3"/>
          <p:cNvSpPr>
            <a:spLocks noGrp="1"/>
          </p:cNvSpPr>
          <p:nvPr>
            <p:ph type="sldNum" sz="quarter" idx="10"/>
          </p:nvPr>
        </p:nvSpPr>
        <p:spPr/>
        <p:txBody>
          <a:bodyPr/>
          <a:lstStyle/>
          <a:p>
            <a:fld id="{A78ED320-3571-4CB2-A3E4-61608521505E}" type="slidenum">
              <a:rPr lang="en-US" smtClean="0"/>
              <a:t>11</a:t>
            </a:fld>
            <a:endParaRPr lang="en-US"/>
          </a:p>
        </p:txBody>
      </p:sp>
    </p:spTree>
    <p:extLst>
      <p:ext uri="{BB962C8B-B14F-4D97-AF65-F5344CB8AC3E}">
        <p14:creationId xmlns:p14="http://schemas.microsoft.com/office/powerpoint/2010/main" val="2491227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Unfiltered</a:t>
            </a:r>
            <a:r>
              <a:rPr lang="en-US" baseline="0" dirty="0" smtClean="0"/>
              <a:t> here referring to only plotting things on a certain interval on the z-axis.</a:t>
            </a:r>
            <a:endParaRPr lang="en-US" dirty="0"/>
          </a:p>
        </p:txBody>
      </p:sp>
      <p:sp>
        <p:nvSpPr>
          <p:cNvPr id="4" name="Slide Number Placeholder 3"/>
          <p:cNvSpPr>
            <a:spLocks noGrp="1"/>
          </p:cNvSpPr>
          <p:nvPr>
            <p:ph type="sldNum" sz="quarter" idx="10"/>
          </p:nvPr>
        </p:nvSpPr>
        <p:spPr/>
        <p:txBody>
          <a:bodyPr/>
          <a:lstStyle/>
          <a:p>
            <a:fld id="{A78ED320-3571-4CB2-A3E4-61608521505E}" type="slidenum">
              <a:rPr lang="en-US" smtClean="0"/>
              <a:t>12</a:t>
            </a:fld>
            <a:endParaRPr lang="en-US"/>
          </a:p>
        </p:txBody>
      </p:sp>
    </p:spTree>
    <p:extLst>
      <p:ext uri="{BB962C8B-B14F-4D97-AF65-F5344CB8AC3E}">
        <p14:creationId xmlns:p14="http://schemas.microsoft.com/office/powerpoint/2010/main" val="429459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Unfiltered</a:t>
            </a:r>
            <a:r>
              <a:rPr lang="en-US" baseline="0" dirty="0" smtClean="0"/>
              <a:t> here referring to only plotting things on a certain interval on the z-axis. Filtered means that I have constrained the </a:t>
            </a:r>
            <a:r>
              <a:rPr lang="en-US" baseline="0" dirty="0" err="1" smtClean="0"/>
              <a:t>colormap</a:t>
            </a:r>
            <a:r>
              <a:rPr lang="en-US" baseline="0" dirty="0" smtClean="0"/>
              <a:t> axis to be between -0.005 and 0.005. The reason that the theta map is a lot more choppy is because it tends to have a larger variance than the other elements of the strain tensor, and some of them get cut off when we restrict the range like this.</a:t>
            </a:r>
            <a:endParaRPr lang="en-US" dirty="0"/>
          </a:p>
        </p:txBody>
      </p:sp>
      <p:sp>
        <p:nvSpPr>
          <p:cNvPr id="4" name="Slide Number Placeholder 3"/>
          <p:cNvSpPr>
            <a:spLocks noGrp="1"/>
          </p:cNvSpPr>
          <p:nvPr>
            <p:ph type="sldNum" sz="quarter" idx="10"/>
          </p:nvPr>
        </p:nvSpPr>
        <p:spPr/>
        <p:txBody>
          <a:bodyPr/>
          <a:lstStyle/>
          <a:p>
            <a:fld id="{A78ED320-3571-4CB2-A3E4-61608521505E}" type="slidenum">
              <a:rPr lang="en-US" smtClean="0"/>
              <a:t>13</a:t>
            </a:fld>
            <a:endParaRPr lang="en-US"/>
          </a:p>
        </p:txBody>
      </p:sp>
    </p:spTree>
    <p:extLst>
      <p:ext uri="{BB962C8B-B14F-4D97-AF65-F5344CB8AC3E}">
        <p14:creationId xmlns:p14="http://schemas.microsoft.com/office/powerpoint/2010/main" val="2310321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8ED320-3571-4CB2-A3E4-61608521505E}" type="slidenum">
              <a:rPr lang="en-US" smtClean="0"/>
              <a:t>17</a:t>
            </a:fld>
            <a:endParaRPr lang="en-US"/>
          </a:p>
        </p:txBody>
      </p:sp>
    </p:spTree>
    <p:extLst>
      <p:ext uri="{BB962C8B-B14F-4D97-AF65-F5344CB8AC3E}">
        <p14:creationId xmlns:p14="http://schemas.microsoft.com/office/powerpoint/2010/main" val="3429406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8ED320-3571-4CB2-A3E4-61608521505E}" type="slidenum">
              <a:rPr lang="en-US" smtClean="0"/>
              <a:t>18</a:t>
            </a:fld>
            <a:endParaRPr lang="en-US"/>
          </a:p>
        </p:txBody>
      </p:sp>
    </p:spTree>
    <p:extLst>
      <p:ext uri="{BB962C8B-B14F-4D97-AF65-F5344CB8AC3E}">
        <p14:creationId xmlns:p14="http://schemas.microsoft.com/office/powerpoint/2010/main" val="1545709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major</a:t>
            </a:r>
            <a:r>
              <a:rPr lang="en-US" baseline="0" dirty="0" smtClean="0"/>
              <a:t> changes in the convolution map as you change additive vs. non additive.</a:t>
            </a:r>
            <a:endParaRPr lang="en-US" dirty="0"/>
          </a:p>
        </p:txBody>
      </p:sp>
      <p:sp>
        <p:nvSpPr>
          <p:cNvPr id="4" name="Slide Number Placeholder 3"/>
          <p:cNvSpPr>
            <a:spLocks noGrp="1"/>
          </p:cNvSpPr>
          <p:nvPr>
            <p:ph type="sldNum" sz="quarter" idx="10"/>
          </p:nvPr>
        </p:nvSpPr>
        <p:spPr/>
        <p:txBody>
          <a:bodyPr/>
          <a:lstStyle/>
          <a:p>
            <a:fld id="{A78ED320-3571-4CB2-A3E4-61608521505E}" type="slidenum">
              <a:rPr lang="en-US" smtClean="0"/>
              <a:t>21</a:t>
            </a:fld>
            <a:endParaRPr lang="en-US"/>
          </a:p>
        </p:txBody>
      </p:sp>
    </p:spTree>
    <p:extLst>
      <p:ext uri="{BB962C8B-B14F-4D97-AF65-F5344CB8AC3E}">
        <p14:creationId xmlns:p14="http://schemas.microsoft.com/office/powerpoint/2010/main" val="1685816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graphs are produced from around 40-50 of the graphs on the previous slide. For each, we take a horizontal slice across the convolution graph at the y-value where the centers of both disks are located.</a:t>
            </a:r>
          </a:p>
          <a:p>
            <a:r>
              <a:rPr lang="en-US" baseline="0" dirty="0" smtClean="0"/>
              <a:t>That becomes a row vector representing the convolution map, which we then stack on top of each other as a function of the spacing between the disks. The blue dots indicate the maxima of those vectors. When we have two blue dots, this signifies that our two Bragg disks are successfully resolved. When we get only one dot, then they are not resolved. Mathematically I think it should be possible to resolve them for all </a:t>
            </a:r>
            <a:r>
              <a:rPr lang="en-US" baseline="0" dirty="0" err="1" smtClean="0"/>
              <a:t>spacings</a:t>
            </a:r>
            <a:r>
              <a:rPr lang="en-US" baseline="0" dirty="0" smtClean="0"/>
              <a:t> in the absence of error given the proper kernel radius, but the breakdown here around 30 pixel separation is indicative of the problem with </a:t>
            </a:r>
            <a:r>
              <a:rPr lang="en-US" baseline="0" dirty="0" err="1" smtClean="0"/>
              <a:t>pixelation</a:t>
            </a:r>
            <a:r>
              <a:rPr lang="en-US" baseline="0" dirty="0" smtClean="0"/>
              <a:t> around the edges of the disks.</a:t>
            </a:r>
          </a:p>
        </p:txBody>
      </p:sp>
      <p:sp>
        <p:nvSpPr>
          <p:cNvPr id="4" name="Slide Number Placeholder 3"/>
          <p:cNvSpPr>
            <a:spLocks noGrp="1"/>
          </p:cNvSpPr>
          <p:nvPr>
            <p:ph type="sldNum" sz="quarter" idx="10"/>
          </p:nvPr>
        </p:nvSpPr>
        <p:spPr/>
        <p:txBody>
          <a:bodyPr/>
          <a:lstStyle/>
          <a:p>
            <a:fld id="{A78ED320-3571-4CB2-A3E4-61608521505E}" type="slidenum">
              <a:rPr lang="en-US" smtClean="0"/>
              <a:t>22</a:t>
            </a:fld>
            <a:endParaRPr lang="en-US"/>
          </a:p>
        </p:txBody>
      </p:sp>
    </p:spTree>
    <p:extLst>
      <p:ext uri="{BB962C8B-B14F-4D97-AF65-F5344CB8AC3E}">
        <p14:creationId xmlns:p14="http://schemas.microsoft.com/office/powerpoint/2010/main" val="1511809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9361B4-B47D-4160-B0FB-74CB3AC4C2F2}"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BF73-4B88-4FED-A8A4-CFA32DC17F77}" type="slidenum">
              <a:rPr lang="en-US" smtClean="0"/>
              <a:t>‹#›</a:t>
            </a:fld>
            <a:endParaRPr lang="en-US"/>
          </a:p>
        </p:txBody>
      </p:sp>
    </p:spTree>
    <p:extLst>
      <p:ext uri="{BB962C8B-B14F-4D97-AF65-F5344CB8AC3E}">
        <p14:creationId xmlns:p14="http://schemas.microsoft.com/office/powerpoint/2010/main" val="19610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9361B4-B47D-4160-B0FB-74CB3AC4C2F2}"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BF73-4B88-4FED-A8A4-CFA32DC17F77}" type="slidenum">
              <a:rPr lang="en-US" smtClean="0"/>
              <a:t>‹#›</a:t>
            </a:fld>
            <a:endParaRPr lang="en-US"/>
          </a:p>
        </p:txBody>
      </p:sp>
    </p:spTree>
    <p:extLst>
      <p:ext uri="{BB962C8B-B14F-4D97-AF65-F5344CB8AC3E}">
        <p14:creationId xmlns:p14="http://schemas.microsoft.com/office/powerpoint/2010/main" val="3526402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9361B4-B47D-4160-B0FB-74CB3AC4C2F2}"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BF73-4B88-4FED-A8A4-CFA32DC17F77}" type="slidenum">
              <a:rPr lang="en-US" smtClean="0"/>
              <a:t>‹#›</a:t>
            </a:fld>
            <a:endParaRPr lang="en-US"/>
          </a:p>
        </p:txBody>
      </p:sp>
    </p:spTree>
    <p:extLst>
      <p:ext uri="{BB962C8B-B14F-4D97-AF65-F5344CB8AC3E}">
        <p14:creationId xmlns:p14="http://schemas.microsoft.com/office/powerpoint/2010/main" val="344969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9361B4-B47D-4160-B0FB-74CB3AC4C2F2}"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BF73-4B88-4FED-A8A4-CFA32DC17F77}" type="slidenum">
              <a:rPr lang="en-US" smtClean="0"/>
              <a:t>‹#›</a:t>
            </a:fld>
            <a:endParaRPr lang="en-US"/>
          </a:p>
        </p:txBody>
      </p:sp>
    </p:spTree>
    <p:extLst>
      <p:ext uri="{BB962C8B-B14F-4D97-AF65-F5344CB8AC3E}">
        <p14:creationId xmlns:p14="http://schemas.microsoft.com/office/powerpoint/2010/main" val="895490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9361B4-B47D-4160-B0FB-74CB3AC4C2F2}"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BF73-4B88-4FED-A8A4-CFA32DC17F77}" type="slidenum">
              <a:rPr lang="en-US" smtClean="0"/>
              <a:t>‹#›</a:t>
            </a:fld>
            <a:endParaRPr lang="en-US"/>
          </a:p>
        </p:txBody>
      </p:sp>
    </p:spTree>
    <p:extLst>
      <p:ext uri="{BB962C8B-B14F-4D97-AF65-F5344CB8AC3E}">
        <p14:creationId xmlns:p14="http://schemas.microsoft.com/office/powerpoint/2010/main" val="135680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9361B4-B47D-4160-B0FB-74CB3AC4C2F2}" type="datetimeFigureOut">
              <a:rPr lang="en-US" smtClean="0"/>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9BF73-4B88-4FED-A8A4-CFA32DC17F77}" type="slidenum">
              <a:rPr lang="en-US" smtClean="0"/>
              <a:t>‹#›</a:t>
            </a:fld>
            <a:endParaRPr lang="en-US"/>
          </a:p>
        </p:txBody>
      </p:sp>
    </p:spTree>
    <p:extLst>
      <p:ext uri="{BB962C8B-B14F-4D97-AF65-F5344CB8AC3E}">
        <p14:creationId xmlns:p14="http://schemas.microsoft.com/office/powerpoint/2010/main" val="222186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9361B4-B47D-4160-B0FB-74CB3AC4C2F2}" type="datetimeFigureOut">
              <a:rPr lang="en-US" smtClean="0"/>
              <a:t>8/16/2019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B9BF73-4B88-4FED-A8A4-CFA32DC17F77}" type="slidenum">
              <a:rPr lang="en-US" smtClean="0"/>
              <a:t>‹#›</a:t>
            </a:fld>
            <a:endParaRPr lang="en-US"/>
          </a:p>
        </p:txBody>
      </p:sp>
    </p:spTree>
    <p:extLst>
      <p:ext uri="{BB962C8B-B14F-4D97-AF65-F5344CB8AC3E}">
        <p14:creationId xmlns:p14="http://schemas.microsoft.com/office/powerpoint/2010/main" val="294510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9361B4-B47D-4160-B0FB-74CB3AC4C2F2}" type="datetimeFigureOut">
              <a:rPr lang="en-US" smtClean="0"/>
              <a:t>8/16/2019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B9BF73-4B88-4FED-A8A4-CFA32DC17F77}" type="slidenum">
              <a:rPr lang="en-US" smtClean="0"/>
              <a:t>‹#›</a:t>
            </a:fld>
            <a:endParaRPr lang="en-US"/>
          </a:p>
        </p:txBody>
      </p:sp>
    </p:spTree>
    <p:extLst>
      <p:ext uri="{BB962C8B-B14F-4D97-AF65-F5344CB8AC3E}">
        <p14:creationId xmlns:p14="http://schemas.microsoft.com/office/powerpoint/2010/main" val="205690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361B4-B47D-4160-B0FB-74CB3AC4C2F2}" type="datetimeFigureOut">
              <a:rPr lang="en-US" smtClean="0"/>
              <a:t>8/16/2019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B9BF73-4B88-4FED-A8A4-CFA32DC17F77}" type="slidenum">
              <a:rPr lang="en-US" smtClean="0"/>
              <a:t>‹#›</a:t>
            </a:fld>
            <a:endParaRPr lang="en-US"/>
          </a:p>
        </p:txBody>
      </p:sp>
    </p:spTree>
    <p:extLst>
      <p:ext uri="{BB962C8B-B14F-4D97-AF65-F5344CB8AC3E}">
        <p14:creationId xmlns:p14="http://schemas.microsoft.com/office/powerpoint/2010/main" val="3657907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9361B4-B47D-4160-B0FB-74CB3AC4C2F2}" type="datetimeFigureOut">
              <a:rPr lang="en-US" smtClean="0"/>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9BF73-4B88-4FED-A8A4-CFA32DC17F77}" type="slidenum">
              <a:rPr lang="en-US" smtClean="0"/>
              <a:t>‹#›</a:t>
            </a:fld>
            <a:endParaRPr lang="en-US"/>
          </a:p>
        </p:txBody>
      </p:sp>
    </p:spTree>
    <p:extLst>
      <p:ext uri="{BB962C8B-B14F-4D97-AF65-F5344CB8AC3E}">
        <p14:creationId xmlns:p14="http://schemas.microsoft.com/office/powerpoint/2010/main" val="1322922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9361B4-B47D-4160-B0FB-74CB3AC4C2F2}" type="datetimeFigureOut">
              <a:rPr lang="en-US" smtClean="0"/>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9BF73-4B88-4FED-A8A4-CFA32DC17F77}" type="slidenum">
              <a:rPr lang="en-US" smtClean="0"/>
              <a:t>‹#›</a:t>
            </a:fld>
            <a:endParaRPr lang="en-US"/>
          </a:p>
        </p:txBody>
      </p:sp>
    </p:spTree>
    <p:extLst>
      <p:ext uri="{BB962C8B-B14F-4D97-AF65-F5344CB8AC3E}">
        <p14:creationId xmlns:p14="http://schemas.microsoft.com/office/powerpoint/2010/main" val="828216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361B4-B47D-4160-B0FB-74CB3AC4C2F2}" type="datetimeFigureOut">
              <a:rPr lang="en-US" smtClean="0"/>
              <a:t>8/16/2019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B9BF73-4B88-4FED-A8A4-CFA32DC17F77}" type="slidenum">
              <a:rPr lang="en-US" smtClean="0"/>
              <a:t>‹#›</a:t>
            </a:fld>
            <a:endParaRPr lang="en-US"/>
          </a:p>
        </p:txBody>
      </p:sp>
    </p:spTree>
    <p:extLst>
      <p:ext uri="{BB962C8B-B14F-4D97-AF65-F5344CB8AC3E}">
        <p14:creationId xmlns:p14="http://schemas.microsoft.com/office/powerpoint/2010/main" val="2049539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4DSTEM Data Analysis</a:t>
            </a:r>
            <a:endParaRPr lang="en-US" dirty="0"/>
          </a:p>
        </p:txBody>
      </p:sp>
      <p:sp>
        <p:nvSpPr>
          <p:cNvPr id="3" name="Subtitle 2"/>
          <p:cNvSpPr>
            <a:spLocks noGrp="1"/>
          </p:cNvSpPr>
          <p:nvPr>
            <p:ph type="subTitle" idx="1"/>
          </p:nvPr>
        </p:nvSpPr>
        <p:spPr/>
        <p:txBody>
          <a:bodyPr/>
          <a:lstStyle/>
          <a:p>
            <a:r>
              <a:rPr lang="en-US" dirty="0" smtClean="0"/>
              <a:t>Nathanael </a:t>
            </a:r>
            <a:r>
              <a:rPr lang="en-US" dirty="0" err="1" smtClean="0"/>
              <a:t>Kazmierczak</a:t>
            </a:r>
            <a:endParaRPr lang="en-US" dirty="0" smtClean="0"/>
          </a:p>
          <a:p>
            <a:r>
              <a:rPr lang="en-US" dirty="0" smtClean="0"/>
              <a:t>08/15/2019</a:t>
            </a:r>
            <a:endParaRPr lang="en-US" dirty="0"/>
          </a:p>
        </p:txBody>
      </p:sp>
    </p:spTree>
    <p:extLst>
      <p:ext uri="{BB962C8B-B14F-4D97-AF65-F5344CB8AC3E}">
        <p14:creationId xmlns:p14="http://schemas.microsoft.com/office/powerpoint/2010/main" val="3654036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428" y="0"/>
            <a:ext cx="10515600" cy="1325563"/>
          </a:xfrm>
        </p:spPr>
        <p:txBody>
          <a:bodyPr/>
          <a:lstStyle/>
          <a:p>
            <a:pPr algn="ctr"/>
            <a:r>
              <a:rPr lang="en-US" dirty="0" smtClean="0"/>
              <a:t>Calculation of Lattice Vectors</a:t>
            </a:r>
            <a:endParaRPr lang="en-US" dirty="0"/>
          </a:p>
        </p:txBody>
      </p:sp>
      <p:pic>
        <p:nvPicPr>
          <p:cNvPr id="4" name="Picture 3"/>
          <p:cNvPicPr>
            <a:picLocks noChangeAspect="1"/>
          </p:cNvPicPr>
          <p:nvPr/>
        </p:nvPicPr>
        <p:blipFill>
          <a:blip r:embed="rId3"/>
          <a:stretch>
            <a:fillRect/>
          </a:stretch>
        </p:blipFill>
        <p:spPr>
          <a:xfrm>
            <a:off x="5559490" y="1690688"/>
            <a:ext cx="5947538" cy="4687466"/>
          </a:xfrm>
          <a:prstGeom prst="rect">
            <a:avLst/>
          </a:prstGeom>
        </p:spPr>
      </p:pic>
      <p:sp>
        <p:nvSpPr>
          <p:cNvPr id="7" name="Content Placeholder 2"/>
          <p:cNvSpPr>
            <a:spLocks noGrp="1"/>
          </p:cNvSpPr>
          <p:nvPr>
            <p:ph idx="1"/>
          </p:nvPr>
        </p:nvSpPr>
        <p:spPr>
          <a:xfrm>
            <a:off x="104723" y="1546783"/>
            <a:ext cx="5301539" cy="4351338"/>
          </a:xfrm>
        </p:spPr>
        <p:txBody>
          <a:bodyPr>
            <a:normAutofit/>
          </a:bodyPr>
          <a:lstStyle/>
          <a:p>
            <a:r>
              <a:rPr lang="en-US" dirty="0" smtClean="0"/>
              <a:t>Computer now has five disks to fit for each graphene</a:t>
            </a:r>
          </a:p>
          <a:p>
            <a:r>
              <a:rPr lang="en-US" dirty="0" smtClean="0"/>
              <a:t>Refines the lattice vectors and origin for the best possible fit</a:t>
            </a:r>
            <a:endParaRPr lang="en-US" dirty="0"/>
          </a:p>
        </p:txBody>
      </p:sp>
      <p:sp>
        <p:nvSpPr>
          <p:cNvPr id="8" name="TextBox 7"/>
          <p:cNvSpPr txBox="1"/>
          <p:nvPr/>
        </p:nvSpPr>
        <p:spPr>
          <a:xfrm>
            <a:off x="10278516" y="4464772"/>
            <a:ext cx="746448" cy="369332"/>
          </a:xfrm>
          <a:prstGeom prst="rect">
            <a:avLst/>
          </a:prstGeom>
          <a:noFill/>
        </p:spPr>
        <p:txBody>
          <a:bodyPr wrap="square" rtlCol="0">
            <a:spAutoFit/>
          </a:bodyPr>
          <a:lstStyle/>
          <a:p>
            <a:r>
              <a:rPr lang="en-US" dirty="0" smtClean="0">
                <a:solidFill>
                  <a:srgbClr val="97F0FF"/>
                </a:solidFill>
              </a:rPr>
              <a:t>(1,0)</a:t>
            </a:r>
            <a:endParaRPr lang="en-US" dirty="0">
              <a:solidFill>
                <a:srgbClr val="97F0FF"/>
              </a:solidFill>
            </a:endParaRPr>
          </a:p>
        </p:txBody>
      </p:sp>
      <p:sp>
        <p:nvSpPr>
          <p:cNvPr id="9" name="TextBox 8"/>
          <p:cNvSpPr txBox="1"/>
          <p:nvPr/>
        </p:nvSpPr>
        <p:spPr>
          <a:xfrm>
            <a:off x="10301796" y="2922025"/>
            <a:ext cx="746448" cy="369332"/>
          </a:xfrm>
          <a:prstGeom prst="rect">
            <a:avLst/>
          </a:prstGeom>
          <a:noFill/>
        </p:spPr>
        <p:txBody>
          <a:bodyPr wrap="square" rtlCol="0">
            <a:spAutoFit/>
          </a:bodyPr>
          <a:lstStyle/>
          <a:p>
            <a:r>
              <a:rPr lang="en-US" dirty="0" smtClean="0">
                <a:solidFill>
                  <a:srgbClr val="97F0FF"/>
                </a:solidFill>
              </a:rPr>
              <a:t>(0,1)</a:t>
            </a:r>
            <a:endParaRPr lang="en-US" dirty="0">
              <a:solidFill>
                <a:srgbClr val="97F0FF"/>
              </a:solidFill>
            </a:endParaRPr>
          </a:p>
        </p:txBody>
      </p:sp>
      <p:sp>
        <p:nvSpPr>
          <p:cNvPr id="10" name="TextBox 9"/>
          <p:cNvSpPr txBox="1"/>
          <p:nvPr/>
        </p:nvSpPr>
        <p:spPr>
          <a:xfrm>
            <a:off x="8645225" y="2218390"/>
            <a:ext cx="746448" cy="369332"/>
          </a:xfrm>
          <a:prstGeom prst="rect">
            <a:avLst/>
          </a:prstGeom>
          <a:noFill/>
        </p:spPr>
        <p:txBody>
          <a:bodyPr wrap="square" rtlCol="0">
            <a:spAutoFit/>
          </a:bodyPr>
          <a:lstStyle/>
          <a:p>
            <a:r>
              <a:rPr lang="en-US" dirty="0" smtClean="0">
                <a:solidFill>
                  <a:srgbClr val="97F0FF"/>
                </a:solidFill>
              </a:rPr>
              <a:t>(-1,1)</a:t>
            </a:r>
            <a:endParaRPr lang="en-US" dirty="0">
              <a:solidFill>
                <a:srgbClr val="97F0FF"/>
              </a:solidFill>
            </a:endParaRPr>
          </a:p>
        </p:txBody>
      </p:sp>
      <p:sp>
        <p:nvSpPr>
          <p:cNvPr id="11" name="TextBox 10"/>
          <p:cNvSpPr txBox="1"/>
          <p:nvPr/>
        </p:nvSpPr>
        <p:spPr>
          <a:xfrm>
            <a:off x="6856861" y="2922025"/>
            <a:ext cx="746448" cy="369332"/>
          </a:xfrm>
          <a:prstGeom prst="rect">
            <a:avLst/>
          </a:prstGeom>
          <a:noFill/>
        </p:spPr>
        <p:txBody>
          <a:bodyPr wrap="square" rtlCol="0">
            <a:spAutoFit/>
          </a:bodyPr>
          <a:lstStyle/>
          <a:p>
            <a:r>
              <a:rPr lang="en-US" dirty="0" smtClean="0">
                <a:solidFill>
                  <a:srgbClr val="97F0FF"/>
                </a:solidFill>
              </a:rPr>
              <a:t>(-1,0)</a:t>
            </a:r>
            <a:endParaRPr lang="en-US" dirty="0">
              <a:solidFill>
                <a:srgbClr val="97F0FF"/>
              </a:solidFill>
            </a:endParaRPr>
          </a:p>
        </p:txBody>
      </p:sp>
      <p:sp>
        <p:nvSpPr>
          <p:cNvPr id="12" name="TextBox 11"/>
          <p:cNvSpPr txBox="1"/>
          <p:nvPr/>
        </p:nvSpPr>
        <p:spPr>
          <a:xfrm>
            <a:off x="6636037" y="4464772"/>
            <a:ext cx="746448" cy="369332"/>
          </a:xfrm>
          <a:prstGeom prst="rect">
            <a:avLst/>
          </a:prstGeom>
          <a:noFill/>
        </p:spPr>
        <p:txBody>
          <a:bodyPr wrap="square" rtlCol="0">
            <a:spAutoFit/>
          </a:bodyPr>
          <a:lstStyle/>
          <a:p>
            <a:r>
              <a:rPr lang="en-US" dirty="0" smtClean="0">
                <a:solidFill>
                  <a:srgbClr val="97F0FF"/>
                </a:solidFill>
              </a:rPr>
              <a:t>(0,-1)</a:t>
            </a:r>
            <a:endParaRPr lang="en-US" dirty="0">
              <a:solidFill>
                <a:srgbClr val="97F0FF"/>
              </a:solidFill>
            </a:endParaRPr>
          </a:p>
        </p:txBody>
      </p:sp>
      <p:sp>
        <p:nvSpPr>
          <p:cNvPr id="13" name="TextBox 12"/>
          <p:cNvSpPr txBox="1"/>
          <p:nvPr/>
        </p:nvSpPr>
        <p:spPr>
          <a:xfrm>
            <a:off x="10353960" y="4212139"/>
            <a:ext cx="746448" cy="369332"/>
          </a:xfrm>
          <a:prstGeom prst="rect">
            <a:avLst/>
          </a:prstGeom>
          <a:noFill/>
        </p:spPr>
        <p:txBody>
          <a:bodyPr wrap="square" rtlCol="0">
            <a:spAutoFit/>
          </a:bodyPr>
          <a:lstStyle/>
          <a:p>
            <a:r>
              <a:rPr lang="en-US" dirty="0" smtClean="0">
                <a:solidFill>
                  <a:srgbClr val="FF0000"/>
                </a:solidFill>
              </a:rPr>
              <a:t>(1,0)</a:t>
            </a:r>
            <a:endParaRPr lang="en-US" dirty="0">
              <a:solidFill>
                <a:srgbClr val="FF0000"/>
              </a:solidFill>
            </a:endParaRPr>
          </a:p>
        </p:txBody>
      </p:sp>
      <p:sp>
        <p:nvSpPr>
          <p:cNvPr id="14" name="TextBox 13"/>
          <p:cNvSpPr txBox="1"/>
          <p:nvPr/>
        </p:nvSpPr>
        <p:spPr>
          <a:xfrm>
            <a:off x="10154943" y="2708398"/>
            <a:ext cx="746448" cy="369332"/>
          </a:xfrm>
          <a:prstGeom prst="rect">
            <a:avLst/>
          </a:prstGeom>
          <a:noFill/>
        </p:spPr>
        <p:txBody>
          <a:bodyPr wrap="square" rtlCol="0">
            <a:spAutoFit/>
          </a:bodyPr>
          <a:lstStyle/>
          <a:p>
            <a:r>
              <a:rPr lang="en-US" dirty="0" smtClean="0">
                <a:solidFill>
                  <a:srgbClr val="FF0000"/>
                </a:solidFill>
              </a:rPr>
              <a:t>(0,1)</a:t>
            </a:r>
            <a:endParaRPr lang="en-US" dirty="0">
              <a:solidFill>
                <a:srgbClr val="FF0000"/>
              </a:solidFill>
            </a:endParaRPr>
          </a:p>
        </p:txBody>
      </p:sp>
      <p:sp>
        <p:nvSpPr>
          <p:cNvPr id="15" name="TextBox 14"/>
          <p:cNvSpPr txBox="1"/>
          <p:nvPr/>
        </p:nvSpPr>
        <p:spPr>
          <a:xfrm>
            <a:off x="8067996" y="2234093"/>
            <a:ext cx="746448" cy="369332"/>
          </a:xfrm>
          <a:prstGeom prst="rect">
            <a:avLst/>
          </a:prstGeom>
          <a:noFill/>
        </p:spPr>
        <p:txBody>
          <a:bodyPr wrap="square" rtlCol="0">
            <a:spAutoFit/>
          </a:bodyPr>
          <a:lstStyle/>
          <a:p>
            <a:r>
              <a:rPr lang="en-US" dirty="0" smtClean="0">
                <a:solidFill>
                  <a:srgbClr val="FF0000"/>
                </a:solidFill>
              </a:rPr>
              <a:t>(-1,1)</a:t>
            </a:r>
            <a:endParaRPr lang="en-US" dirty="0">
              <a:solidFill>
                <a:srgbClr val="FF0000"/>
              </a:solidFill>
            </a:endParaRPr>
          </a:p>
        </p:txBody>
      </p:sp>
      <p:sp>
        <p:nvSpPr>
          <p:cNvPr id="16" name="TextBox 15"/>
          <p:cNvSpPr txBox="1"/>
          <p:nvPr/>
        </p:nvSpPr>
        <p:spPr>
          <a:xfrm>
            <a:off x="6508794" y="3229180"/>
            <a:ext cx="746448" cy="369332"/>
          </a:xfrm>
          <a:prstGeom prst="rect">
            <a:avLst/>
          </a:prstGeom>
          <a:noFill/>
        </p:spPr>
        <p:txBody>
          <a:bodyPr wrap="square" rtlCol="0">
            <a:spAutoFit/>
          </a:bodyPr>
          <a:lstStyle/>
          <a:p>
            <a:r>
              <a:rPr lang="en-US" dirty="0" smtClean="0">
                <a:solidFill>
                  <a:srgbClr val="FF0000"/>
                </a:solidFill>
              </a:rPr>
              <a:t>(-1,0)</a:t>
            </a:r>
            <a:endParaRPr lang="en-US" dirty="0">
              <a:solidFill>
                <a:srgbClr val="FF0000"/>
              </a:solidFill>
            </a:endParaRPr>
          </a:p>
        </p:txBody>
      </p:sp>
      <p:sp>
        <p:nvSpPr>
          <p:cNvPr id="17" name="TextBox 16"/>
          <p:cNvSpPr txBox="1"/>
          <p:nvPr/>
        </p:nvSpPr>
        <p:spPr>
          <a:xfrm>
            <a:off x="6788713" y="4739262"/>
            <a:ext cx="746448" cy="369332"/>
          </a:xfrm>
          <a:prstGeom prst="rect">
            <a:avLst/>
          </a:prstGeom>
          <a:noFill/>
        </p:spPr>
        <p:txBody>
          <a:bodyPr wrap="square" rtlCol="0">
            <a:spAutoFit/>
          </a:bodyPr>
          <a:lstStyle/>
          <a:p>
            <a:r>
              <a:rPr lang="en-US" dirty="0" smtClean="0">
                <a:solidFill>
                  <a:srgbClr val="FF0000"/>
                </a:solidFill>
              </a:rPr>
              <a:t>(0,-1)</a:t>
            </a:r>
            <a:endParaRPr lang="en-US" dirty="0">
              <a:solidFill>
                <a:srgbClr val="FF0000"/>
              </a:solidFill>
            </a:endParaRPr>
          </a:p>
        </p:txBody>
      </p:sp>
      <p:pic>
        <p:nvPicPr>
          <p:cNvPr id="28" name="Picture 27"/>
          <p:cNvPicPr>
            <a:picLocks noChangeAspect="1"/>
          </p:cNvPicPr>
          <p:nvPr/>
        </p:nvPicPr>
        <p:blipFill>
          <a:blip r:embed="rId4"/>
          <a:stretch>
            <a:fillRect/>
          </a:stretch>
        </p:blipFill>
        <p:spPr>
          <a:xfrm>
            <a:off x="8729774" y="3855122"/>
            <a:ext cx="111689" cy="159556"/>
          </a:xfrm>
          <a:prstGeom prst="rect">
            <a:avLst/>
          </a:prstGeom>
        </p:spPr>
      </p:pic>
      <p:sp>
        <p:nvSpPr>
          <p:cNvPr id="19" name="Right Arrow 18"/>
          <p:cNvSpPr/>
          <p:nvPr/>
        </p:nvSpPr>
        <p:spPr>
          <a:xfrm rot="19857704">
            <a:off x="8750681" y="3322780"/>
            <a:ext cx="1515862" cy="400935"/>
          </a:xfrm>
          <a:prstGeom prst="rightArrow">
            <a:avLst/>
          </a:prstGeom>
          <a:solidFill>
            <a:srgbClr val="97F0FF">
              <a:alpha val="45000"/>
            </a:srgbClr>
          </a:solidFill>
          <a:ln>
            <a:solidFill>
              <a:srgbClr val="97F0FF">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alpha val="33000"/>
                  </a:schemeClr>
                </a:solidFill>
              </a:rPr>
              <a:t>u</a:t>
            </a:r>
            <a:r>
              <a:rPr lang="en-US" dirty="0">
                <a:solidFill>
                  <a:schemeClr val="tx1">
                    <a:alpha val="33000"/>
                  </a:schemeClr>
                </a:solidFill>
              </a:rPr>
              <a:t>2</a:t>
            </a:r>
            <a:r>
              <a:rPr lang="en-US" dirty="0" smtClean="0">
                <a:solidFill>
                  <a:schemeClr val="tx1">
                    <a:alpha val="33000"/>
                  </a:schemeClr>
                </a:solidFill>
              </a:rPr>
              <a:t> guess</a:t>
            </a:r>
            <a:endParaRPr lang="en-US" dirty="0">
              <a:solidFill>
                <a:schemeClr val="tx1">
                  <a:alpha val="33000"/>
                </a:schemeClr>
              </a:solidFill>
            </a:endParaRPr>
          </a:p>
        </p:txBody>
      </p:sp>
      <p:sp>
        <p:nvSpPr>
          <p:cNvPr id="6" name="Right Arrow 5"/>
          <p:cNvSpPr/>
          <p:nvPr/>
        </p:nvSpPr>
        <p:spPr>
          <a:xfrm rot="19895968">
            <a:off x="8844308" y="3392008"/>
            <a:ext cx="1412487" cy="422322"/>
          </a:xfrm>
          <a:prstGeom prst="rightArrow">
            <a:avLst/>
          </a:prstGeom>
          <a:solidFill>
            <a:srgbClr val="97F0FF"/>
          </a:solidFill>
          <a:ln>
            <a:solidFill>
              <a:srgbClr val="97F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a:t>
            </a:r>
            <a:r>
              <a:rPr lang="en-US" dirty="0">
                <a:solidFill>
                  <a:schemeClr val="tx1"/>
                </a:solidFill>
              </a:rPr>
              <a:t>2</a:t>
            </a:r>
            <a:r>
              <a:rPr lang="en-US" dirty="0" smtClean="0">
                <a:solidFill>
                  <a:schemeClr val="tx1"/>
                </a:solidFill>
              </a:rPr>
              <a:t> </a:t>
            </a:r>
            <a:r>
              <a:rPr lang="en-US" dirty="0" err="1" smtClean="0">
                <a:solidFill>
                  <a:schemeClr val="tx1"/>
                </a:solidFill>
              </a:rPr>
              <a:t>calc</a:t>
            </a:r>
            <a:endParaRPr lang="en-US" dirty="0">
              <a:solidFill>
                <a:schemeClr val="tx1"/>
              </a:solidFill>
            </a:endParaRPr>
          </a:p>
        </p:txBody>
      </p:sp>
      <p:sp>
        <p:nvSpPr>
          <p:cNvPr id="18" name="Right Arrow 17"/>
          <p:cNvSpPr/>
          <p:nvPr/>
        </p:nvSpPr>
        <p:spPr>
          <a:xfrm rot="1638515">
            <a:off x="8802767" y="4097477"/>
            <a:ext cx="1412487" cy="422322"/>
          </a:xfrm>
          <a:prstGeom prst="rightArrow">
            <a:avLst/>
          </a:prstGeom>
          <a:solidFill>
            <a:srgbClr val="97F0FF">
              <a:alpha val="45000"/>
            </a:srgbClr>
          </a:solidFill>
          <a:ln>
            <a:solidFill>
              <a:srgbClr val="97F0FF">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alpha val="33000"/>
                  </a:schemeClr>
                </a:solidFill>
              </a:rPr>
              <a:t>u</a:t>
            </a:r>
            <a:r>
              <a:rPr lang="en-US" dirty="0" smtClean="0">
                <a:solidFill>
                  <a:schemeClr val="tx1">
                    <a:alpha val="33000"/>
                  </a:schemeClr>
                </a:solidFill>
              </a:rPr>
              <a:t>1 guess</a:t>
            </a:r>
            <a:endParaRPr lang="en-US" dirty="0">
              <a:solidFill>
                <a:schemeClr val="tx1">
                  <a:alpha val="33000"/>
                </a:schemeClr>
              </a:solidFill>
            </a:endParaRPr>
          </a:p>
        </p:txBody>
      </p:sp>
      <p:sp>
        <p:nvSpPr>
          <p:cNvPr id="5" name="Right Arrow 4"/>
          <p:cNvSpPr/>
          <p:nvPr/>
        </p:nvSpPr>
        <p:spPr>
          <a:xfrm rot="1397511">
            <a:off x="8840089" y="4041494"/>
            <a:ext cx="1412487" cy="422322"/>
          </a:xfrm>
          <a:prstGeom prst="rightArrow">
            <a:avLst/>
          </a:prstGeom>
          <a:solidFill>
            <a:srgbClr val="97F0FF"/>
          </a:solidFill>
          <a:ln>
            <a:solidFill>
              <a:srgbClr val="97F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a:t>
            </a:r>
            <a:r>
              <a:rPr lang="en-US" dirty="0" smtClean="0">
                <a:solidFill>
                  <a:schemeClr val="tx1"/>
                </a:solidFill>
              </a:rPr>
              <a:t>1 </a:t>
            </a:r>
            <a:r>
              <a:rPr lang="en-US" dirty="0" err="1" smtClean="0">
                <a:solidFill>
                  <a:schemeClr val="tx1"/>
                </a:solidFill>
              </a:rPr>
              <a:t>calc</a:t>
            </a:r>
            <a:endParaRPr lang="en-US" dirty="0">
              <a:solidFill>
                <a:schemeClr val="tx1"/>
              </a:solidFill>
            </a:endParaRPr>
          </a:p>
        </p:txBody>
      </p:sp>
      <p:sp>
        <p:nvSpPr>
          <p:cNvPr id="27" name="Rectangle 26"/>
          <p:cNvSpPr/>
          <p:nvPr/>
        </p:nvSpPr>
        <p:spPr>
          <a:xfrm>
            <a:off x="8721660" y="3931536"/>
            <a:ext cx="113363" cy="197878"/>
          </a:xfrm>
          <a:prstGeom prst="rect">
            <a:avLst/>
          </a:prstGeom>
          <a:blipFill dpi="0" rotWithShape="1">
            <a:blip r:embed="rId5"/>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721660" y="3870919"/>
            <a:ext cx="113363" cy="197878"/>
          </a:xfrm>
          <a:prstGeom prst="rect">
            <a:avLst/>
          </a:prstGeom>
          <a:blipFill dpi="0" rotWithShape="1">
            <a:blip r:embed="rId5">
              <a:alphaModFix amt="35000"/>
            </a:blip>
            <a:srcRect/>
            <a:stretch>
              <a:fillRect/>
            </a:stretch>
          </a:blip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3479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133" y="118531"/>
            <a:ext cx="10515600" cy="1325563"/>
          </a:xfrm>
        </p:spPr>
        <p:txBody>
          <a:bodyPr/>
          <a:lstStyle/>
          <a:p>
            <a:pPr algn="ctr"/>
            <a:r>
              <a:rPr lang="en-US" dirty="0" smtClean="0"/>
              <a:t>Strain Map</a:t>
            </a:r>
            <a:endParaRPr lang="en-US" dirty="0"/>
          </a:p>
        </p:txBody>
      </p:sp>
      <p:pic>
        <p:nvPicPr>
          <p:cNvPr id="4" name="Content Placeholder 3"/>
          <p:cNvPicPr>
            <a:picLocks noGrp="1" noChangeAspect="1"/>
          </p:cNvPicPr>
          <p:nvPr>
            <p:ph idx="1"/>
          </p:nvPr>
        </p:nvPicPr>
        <p:blipFill>
          <a:blip r:embed="rId3"/>
          <a:stretch>
            <a:fillRect/>
          </a:stretch>
        </p:blipFill>
        <p:spPr>
          <a:xfrm>
            <a:off x="5537199" y="1690688"/>
            <a:ext cx="6026905" cy="4684977"/>
          </a:xfrm>
          <a:prstGeom prst="rect">
            <a:avLst/>
          </a:prstGeom>
        </p:spPr>
      </p:pic>
      <p:sp>
        <p:nvSpPr>
          <p:cNvPr id="5" name="Content Placeholder 2"/>
          <p:cNvSpPr txBox="1">
            <a:spLocks/>
          </p:cNvSpPr>
          <p:nvPr/>
        </p:nvSpPr>
        <p:spPr>
          <a:xfrm>
            <a:off x="235660" y="1690688"/>
            <a:ext cx="530153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4</a:t>
            </a:r>
            <a:r>
              <a:rPr lang="en-US" dirty="0" smtClean="0"/>
              <a:t> different parameters for each lattice, 8 plots total.</a:t>
            </a:r>
          </a:p>
          <a:p>
            <a:r>
              <a:rPr lang="en-US" dirty="0" err="1"/>
              <a:t>ε</a:t>
            </a:r>
            <a:r>
              <a:rPr lang="en-US" baseline="-25000" dirty="0" err="1" smtClean="0"/>
              <a:t>xx</a:t>
            </a:r>
            <a:r>
              <a:rPr lang="en-US" dirty="0" smtClean="0"/>
              <a:t>: stretching along x-axis</a:t>
            </a:r>
          </a:p>
          <a:p>
            <a:r>
              <a:rPr lang="en-US" dirty="0" err="1" smtClean="0"/>
              <a:t>ε</a:t>
            </a:r>
            <a:r>
              <a:rPr lang="en-US" baseline="-25000" dirty="0" err="1" smtClean="0"/>
              <a:t>yy</a:t>
            </a:r>
            <a:r>
              <a:rPr lang="en-US" dirty="0" smtClean="0"/>
              <a:t>: stretching along y-axis</a:t>
            </a:r>
          </a:p>
          <a:p>
            <a:r>
              <a:rPr lang="en-US" dirty="0" err="1" smtClean="0"/>
              <a:t>ε</a:t>
            </a:r>
            <a:r>
              <a:rPr lang="en-US" baseline="-25000" dirty="0" err="1"/>
              <a:t>x</a:t>
            </a:r>
            <a:r>
              <a:rPr lang="en-US" baseline="-25000" dirty="0" err="1" smtClean="0"/>
              <a:t>y</a:t>
            </a:r>
            <a:r>
              <a:rPr lang="en-US" dirty="0" smtClean="0"/>
              <a:t>: inter-axis shearing</a:t>
            </a:r>
          </a:p>
          <a:p>
            <a:r>
              <a:rPr lang="en-US" dirty="0" smtClean="0"/>
              <a:t>θ: shearing angle</a:t>
            </a:r>
            <a:endParaRPr lang="en-US" dirty="0"/>
          </a:p>
        </p:txBody>
      </p:sp>
    </p:spTree>
    <p:extLst>
      <p:ext uri="{BB962C8B-B14F-4D97-AF65-F5344CB8AC3E}">
        <p14:creationId xmlns:p14="http://schemas.microsoft.com/office/powerpoint/2010/main" val="2724197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1633008"/>
            <a:ext cx="12192000" cy="5191932"/>
          </a:xfrm>
          <a:prstGeom prst="rect">
            <a:avLst/>
          </a:prstGeom>
        </p:spPr>
      </p:pic>
      <p:sp>
        <p:nvSpPr>
          <p:cNvPr id="5" name="Title 1"/>
          <p:cNvSpPr>
            <a:spLocks noGrp="1"/>
          </p:cNvSpPr>
          <p:nvPr>
            <p:ph type="title"/>
          </p:nvPr>
        </p:nvSpPr>
        <p:spPr>
          <a:xfrm>
            <a:off x="0" y="118531"/>
            <a:ext cx="12191999" cy="1325563"/>
          </a:xfrm>
        </p:spPr>
        <p:txBody>
          <a:bodyPr/>
          <a:lstStyle/>
          <a:p>
            <a:pPr algn="ctr"/>
            <a:r>
              <a:rPr lang="en-US" dirty="0" smtClean="0"/>
              <a:t>Unfiltered 6.7</a:t>
            </a:r>
            <a:r>
              <a:rPr lang="en-US" baseline="30000" dirty="0" smtClean="0"/>
              <a:t>o</a:t>
            </a:r>
            <a:r>
              <a:rPr lang="en-US" dirty="0" smtClean="0"/>
              <a:t> Twist Angle, No Subpixel Detection</a:t>
            </a:r>
            <a:endParaRPr lang="en-US" dirty="0"/>
          </a:p>
        </p:txBody>
      </p:sp>
    </p:spTree>
    <p:extLst>
      <p:ext uri="{BB962C8B-B14F-4D97-AF65-F5344CB8AC3E}">
        <p14:creationId xmlns:p14="http://schemas.microsoft.com/office/powerpoint/2010/main" val="2872741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118531"/>
            <a:ext cx="12191999" cy="1325563"/>
          </a:xfrm>
        </p:spPr>
        <p:txBody>
          <a:bodyPr>
            <a:normAutofit/>
          </a:bodyPr>
          <a:lstStyle/>
          <a:p>
            <a:pPr algn="ctr"/>
            <a:r>
              <a:rPr lang="en-US" sz="4000" dirty="0"/>
              <a:t>F</a:t>
            </a:r>
            <a:r>
              <a:rPr lang="en-US" sz="4000" dirty="0" smtClean="0"/>
              <a:t>iltered 6.7</a:t>
            </a:r>
            <a:r>
              <a:rPr lang="en-US" sz="4000" baseline="30000" dirty="0" smtClean="0"/>
              <a:t>o</a:t>
            </a:r>
            <a:r>
              <a:rPr lang="en-US" sz="4000" dirty="0" smtClean="0"/>
              <a:t> Twist Angle, Parabolic Subpixel Detection</a:t>
            </a:r>
            <a:endParaRPr lang="en-US" sz="4000" dirty="0"/>
          </a:p>
        </p:txBody>
      </p:sp>
      <p:pic>
        <p:nvPicPr>
          <p:cNvPr id="6" name="Picture 5"/>
          <p:cNvPicPr>
            <a:picLocks noChangeAspect="1"/>
          </p:cNvPicPr>
          <p:nvPr/>
        </p:nvPicPr>
        <p:blipFill rotWithShape="1">
          <a:blip r:embed="rId3"/>
          <a:srcRect l="9889" t="17848" r="10415"/>
          <a:stretch/>
        </p:blipFill>
        <p:spPr>
          <a:xfrm>
            <a:off x="1" y="2154328"/>
            <a:ext cx="12191999" cy="4703672"/>
          </a:xfrm>
          <a:prstGeom prst="rect">
            <a:avLst/>
          </a:prstGeom>
        </p:spPr>
      </p:pic>
      <p:sp>
        <p:nvSpPr>
          <p:cNvPr id="7" name="Content Placeholder 2"/>
          <p:cNvSpPr txBox="1">
            <a:spLocks/>
          </p:cNvSpPr>
          <p:nvPr/>
        </p:nvSpPr>
        <p:spPr>
          <a:xfrm>
            <a:off x="201794" y="1444094"/>
            <a:ext cx="10889540" cy="46364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Square-like structure seems to go away with better algorithm.</a:t>
            </a:r>
            <a:endParaRPr lang="en-US" dirty="0"/>
          </a:p>
        </p:txBody>
      </p:sp>
    </p:spTree>
    <p:extLst>
      <p:ext uri="{BB962C8B-B14F-4D97-AF65-F5344CB8AC3E}">
        <p14:creationId xmlns:p14="http://schemas.microsoft.com/office/powerpoint/2010/main" val="1704997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2: Overview of Zoomed-in </a:t>
            </a:r>
            <a:r>
              <a:rPr lang="en-US" dirty="0"/>
              <a:t>D</a:t>
            </a:r>
            <a:r>
              <a:rPr lang="en-US" dirty="0" smtClean="0"/>
              <a:t>ata </a:t>
            </a:r>
            <a:r>
              <a:rPr lang="en-US" dirty="0"/>
              <a:t>A</a:t>
            </a:r>
            <a:r>
              <a:rPr lang="en-US" dirty="0" smtClean="0"/>
              <a:t>nalysis</a:t>
            </a:r>
            <a:endParaRPr lang="en-US" dirty="0"/>
          </a:p>
        </p:txBody>
      </p:sp>
      <p:sp>
        <p:nvSpPr>
          <p:cNvPr id="3" name="Content Placeholder 2"/>
          <p:cNvSpPr>
            <a:spLocks noGrp="1"/>
          </p:cNvSpPr>
          <p:nvPr>
            <p:ph idx="1"/>
          </p:nvPr>
        </p:nvSpPr>
        <p:spPr>
          <a:xfrm>
            <a:off x="838200" y="1825625"/>
            <a:ext cx="11107366" cy="4351338"/>
          </a:xfrm>
        </p:spPr>
        <p:txBody>
          <a:bodyPr/>
          <a:lstStyle/>
          <a:p>
            <a:r>
              <a:rPr lang="en-US" dirty="0" smtClean="0"/>
              <a:t>Synthetic triangular kernel for disk registration</a:t>
            </a:r>
          </a:p>
          <a:p>
            <a:r>
              <a:rPr lang="en-US" dirty="0" smtClean="0"/>
              <a:t>Have only two good Bragg peaks, cannot fit three parameters (two primitive lattice vectors + origin) to two data points</a:t>
            </a:r>
          </a:p>
          <a:p>
            <a:r>
              <a:rPr lang="en-US" dirty="0" smtClean="0"/>
              <a:t>Power law fit elastically scattered electrons for center of beam position</a:t>
            </a:r>
          </a:p>
          <a:p>
            <a:r>
              <a:rPr lang="en-US" dirty="0" smtClean="0"/>
              <a:t>Lattice vectors become simple displacements of Bragg triangles from fixed center</a:t>
            </a:r>
          </a:p>
          <a:p>
            <a:r>
              <a:rPr lang="en-US" dirty="0" smtClean="0"/>
              <a:t>Strain computed relative to average vectors again.</a:t>
            </a:r>
          </a:p>
        </p:txBody>
      </p:sp>
    </p:spTree>
    <p:extLst>
      <p:ext uri="{BB962C8B-B14F-4D97-AF65-F5344CB8AC3E}">
        <p14:creationId xmlns:p14="http://schemas.microsoft.com/office/powerpoint/2010/main" val="1784318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333"/>
            <a:ext cx="10515600" cy="1325563"/>
          </a:xfrm>
        </p:spPr>
        <p:txBody>
          <a:bodyPr/>
          <a:lstStyle/>
          <a:p>
            <a:pPr algn="ctr"/>
            <a:r>
              <a:rPr lang="en-US" dirty="0" smtClean="0"/>
              <a:t>Power Law Fitting</a:t>
            </a:r>
            <a:endParaRPr lang="en-US" dirty="0"/>
          </a:p>
        </p:txBody>
      </p:sp>
      <p:sp>
        <p:nvSpPr>
          <p:cNvPr id="3" name="Content Placeholder 2"/>
          <p:cNvSpPr>
            <a:spLocks noGrp="1"/>
          </p:cNvSpPr>
          <p:nvPr>
            <p:ph idx="1"/>
          </p:nvPr>
        </p:nvSpPr>
        <p:spPr>
          <a:xfrm>
            <a:off x="838200" y="1494896"/>
            <a:ext cx="10515600" cy="4351338"/>
          </a:xfrm>
        </p:spPr>
        <p:txBody>
          <a:bodyPr/>
          <a:lstStyle/>
          <a:p>
            <a:r>
              <a:rPr lang="en-US" dirty="0" smtClean="0"/>
              <a:t>Three ways of doing this:</a:t>
            </a:r>
          </a:p>
          <a:p>
            <a:pPr lvl="1"/>
            <a:r>
              <a:rPr lang="en-US" dirty="0" smtClean="0"/>
              <a:t>“Regular” power law least-squares fit</a:t>
            </a:r>
          </a:p>
          <a:p>
            <a:pPr lvl="1"/>
            <a:r>
              <a:rPr lang="en-US" dirty="0" smtClean="0"/>
              <a:t>Logarithmic power law least-squares fit</a:t>
            </a:r>
          </a:p>
          <a:p>
            <a:pPr lvl="1"/>
            <a:r>
              <a:rPr lang="en-US" dirty="0" smtClean="0"/>
              <a:t>Poisson maximum likelihood power law fit</a:t>
            </a:r>
          </a:p>
          <a:p>
            <a:pPr lvl="2"/>
            <a:r>
              <a:rPr lang="en-US" dirty="0" smtClean="0"/>
              <a:t>Poisson MLE should be the most accurate due to statistical considerations</a:t>
            </a:r>
          </a:p>
          <a:p>
            <a:r>
              <a:rPr lang="en-US" dirty="0" smtClean="0"/>
              <a:t>Two validation methods:</a:t>
            </a:r>
          </a:p>
          <a:p>
            <a:pPr lvl="1"/>
            <a:r>
              <a:rPr lang="en-US" dirty="0" smtClean="0"/>
              <a:t>Center of mass of the six </a:t>
            </a:r>
            <a:r>
              <a:rPr lang="en-US" dirty="0" err="1" smtClean="0"/>
              <a:t>hBN</a:t>
            </a:r>
            <a:r>
              <a:rPr lang="en-US" dirty="0" smtClean="0"/>
              <a:t> peaks in the inner ring</a:t>
            </a:r>
          </a:p>
          <a:p>
            <a:pPr lvl="1"/>
            <a:r>
              <a:rPr lang="en-US" dirty="0" smtClean="0"/>
              <a:t>Center of mass of eight graphene peaks in the outer ring</a:t>
            </a:r>
          </a:p>
          <a:p>
            <a:r>
              <a:rPr lang="en-US" dirty="0" err="1" smtClean="0"/>
              <a:t>Psuedo</a:t>
            </a:r>
            <a:r>
              <a:rPr lang="en-US" dirty="0" smtClean="0"/>
              <a:t>-Voigt peak profiles could be a better shape than a power law for the future</a:t>
            </a:r>
          </a:p>
        </p:txBody>
      </p:sp>
    </p:spTree>
    <p:extLst>
      <p:ext uri="{BB962C8B-B14F-4D97-AF65-F5344CB8AC3E}">
        <p14:creationId xmlns:p14="http://schemas.microsoft.com/office/powerpoint/2010/main" val="1664467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Masking</a:t>
            </a:r>
            <a:endParaRPr lang="en-US" dirty="0"/>
          </a:p>
        </p:txBody>
      </p:sp>
      <p:sp>
        <p:nvSpPr>
          <p:cNvPr id="3" name="Content Placeholder 2"/>
          <p:cNvSpPr>
            <a:spLocks noGrp="1"/>
          </p:cNvSpPr>
          <p:nvPr>
            <p:ph idx="1"/>
          </p:nvPr>
        </p:nvSpPr>
        <p:spPr>
          <a:xfrm>
            <a:off x="838200" y="1825625"/>
            <a:ext cx="4749800" cy="4351338"/>
          </a:xfrm>
        </p:spPr>
        <p:txBody>
          <a:bodyPr/>
          <a:lstStyle/>
          <a:p>
            <a:r>
              <a:rPr lang="en-US" dirty="0" smtClean="0"/>
              <a:t>Draw polygon mask to cut out </a:t>
            </a:r>
            <a:r>
              <a:rPr lang="en-US" dirty="0" err="1" smtClean="0"/>
              <a:t>beamstop</a:t>
            </a:r>
            <a:r>
              <a:rPr lang="en-US" dirty="0" smtClean="0"/>
              <a:t>, avoid inner Bragg disk ring</a:t>
            </a:r>
          </a:p>
          <a:p>
            <a:r>
              <a:rPr lang="en-US" dirty="0" smtClean="0"/>
              <a:t>Dark blue has been cut out</a:t>
            </a:r>
          </a:p>
          <a:p>
            <a:r>
              <a:rPr lang="en-US" dirty="0" smtClean="0"/>
              <a:t>Same method as defining polygon regions for Bragg disk detection</a:t>
            </a:r>
            <a:endParaRPr lang="en-US" dirty="0"/>
          </a:p>
        </p:txBody>
      </p:sp>
      <p:pic>
        <p:nvPicPr>
          <p:cNvPr id="5" name="Picture 4"/>
          <p:cNvPicPr>
            <a:picLocks noChangeAspect="1"/>
          </p:cNvPicPr>
          <p:nvPr/>
        </p:nvPicPr>
        <p:blipFill>
          <a:blip r:embed="rId2"/>
          <a:stretch>
            <a:fillRect/>
          </a:stretch>
        </p:blipFill>
        <p:spPr>
          <a:xfrm>
            <a:off x="6096000" y="1825625"/>
            <a:ext cx="5638800" cy="4543729"/>
          </a:xfrm>
          <a:prstGeom prst="rect">
            <a:avLst/>
          </a:prstGeom>
        </p:spPr>
      </p:pic>
    </p:spTree>
    <p:extLst>
      <p:ext uri="{BB962C8B-B14F-4D97-AF65-F5344CB8AC3E}">
        <p14:creationId xmlns:p14="http://schemas.microsoft.com/office/powerpoint/2010/main" val="1109385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25563"/>
          </a:xfrm>
        </p:spPr>
        <p:txBody>
          <a:bodyPr/>
          <a:lstStyle/>
          <a:p>
            <a:pPr algn="ctr"/>
            <a:r>
              <a:rPr lang="en-US" dirty="0" smtClean="0"/>
              <a:t>Center of Mass and Power Law Fits Do </a:t>
            </a:r>
            <a:r>
              <a:rPr lang="en-US" dirty="0"/>
              <a:t>N</a:t>
            </a:r>
            <a:r>
              <a:rPr lang="en-US" dirty="0" smtClean="0"/>
              <a:t>ot </a:t>
            </a:r>
            <a:r>
              <a:rPr lang="en-US" dirty="0"/>
              <a:t>A</a:t>
            </a:r>
            <a:r>
              <a:rPr lang="en-US" dirty="0" smtClean="0"/>
              <a:t>gree</a:t>
            </a:r>
            <a:endParaRPr lang="en-US" dirty="0"/>
          </a:p>
        </p:txBody>
      </p:sp>
      <p:pic>
        <p:nvPicPr>
          <p:cNvPr id="4" name="Picture 3"/>
          <p:cNvPicPr>
            <a:picLocks noChangeAspect="1"/>
          </p:cNvPicPr>
          <p:nvPr/>
        </p:nvPicPr>
        <p:blipFill rotWithShape="1">
          <a:blip r:embed="rId3"/>
          <a:srcRect l="7307" t="16636" r="8244" b="4888"/>
          <a:stretch/>
        </p:blipFill>
        <p:spPr>
          <a:xfrm>
            <a:off x="837496" y="1825096"/>
            <a:ext cx="4893734" cy="4893734"/>
          </a:xfrm>
          <a:prstGeom prst="rect">
            <a:avLst/>
          </a:prstGeom>
        </p:spPr>
      </p:pic>
      <p:pic>
        <p:nvPicPr>
          <p:cNvPr id="5" name="Picture 4"/>
          <p:cNvPicPr>
            <a:picLocks noChangeAspect="1"/>
          </p:cNvPicPr>
          <p:nvPr/>
        </p:nvPicPr>
        <p:blipFill rotWithShape="1">
          <a:blip r:embed="rId4"/>
          <a:srcRect l="7394" t="16758" r="8314" b="5603"/>
          <a:stretch/>
        </p:blipFill>
        <p:spPr>
          <a:xfrm>
            <a:off x="6616064" y="1791230"/>
            <a:ext cx="4978400" cy="4927600"/>
          </a:xfrm>
          <a:prstGeom prst="rect">
            <a:avLst/>
          </a:prstGeom>
        </p:spPr>
      </p:pic>
      <p:sp>
        <p:nvSpPr>
          <p:cNvPr id="6" name="Content Placeholder 2"/>
          <p:cNvSpPr txBox="1">
            <a:spLocks/>
          </p:cNvSpPr>
          <p:nvPr/>
        </p:nvSpPr>
        <p:spPr>
          <a:xfrm>
            <a:off x="286460" y="1263607"/>
            <a:ext cx="10889540" cy="46364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Each seems to be doing exactly what it was designed to do.</a:t>
            </a:r>
            <a:endParaRPr lang="en-US" dirty="0"/>
          </a:p>
        </p:txBody>
      </p:sp>
    </p:spTree>
    <p:extLst>
      <p:ext uri="{BB962C8B-B14F-4D97-AF65-F5344CB8AC3E}">
        <p14:creationId xmlns:p14="http://schemas.microsoft.com/office/powerpoint/2010/main" val="2375979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pPr algn="ctr"/>
            <a:r>
              <a:rPr lang="en-US" dirty="0" smtClean="0"/>
              <a:t>COM/Power Law Offset Seems Consistent</a:t>
            </a:r>
            <a:endParaRPr lang="en-US" dirty="0"/>
          </a:p>
        </p:txBody>
      </p:sp>
      <p:pic>
        <p:nvPicPr>
          <p:cNvPr id="4" name="Picture 3"/>
          <p:cNvPicPr>
            <a:picLocks noChangeAspect="1"/>
          </p:cNvPicPr>
          <p:nvPr/>
        </p:nvPicPr>
        <p:blipFill>
          <a:blip r:embed="rId3"/>
          <a:stretch>
            <a:fillRect/>
          </a:stretch>
        </p:blipFill>
        <p:spPr>
          <a:xfrm>
            <a:off x="5740400" y="1458020"/>
            <a:ext cx="6194068" cy="5399979"/>
          </a:xfrm>
          <a:prstGeom prst="rect">
            <a:avLst/>
          </a:prstGeom>
        </p:spPr>
      </p:pic>
      <p:sp>
        <p:nvSpPr>
          <p:cNvPr id="5" name="Content Placeholder 2"/>
          <p:cNvSpPr>
            <a:spLocks noGrp="1"/>
          </p:cNvSpPr>
          <p:nvPr>
            <p:ph idx="1"/>
          </p:nvPr>
        </p:nvSpPr>
        <p:spPr>
          <a:xfrm>
            <a:off x="287867" y="1825625"/>
            <a:ext cx="5300133" cy="4351338"/>
          </a:xfrm>
        </p:spPr>
        <p:txBody>
          <a:bodyPr/>
          <a:lstStyle/>
          <a:p>
            <a:r>
              <a:rPr lang="en-US" dirty="0" smtClean="0"/>
              <a:t>Wild red points occur when graphene disks were </a:t>
            </a:r>
            <a:r>
              <a:rPr lang="en-US" dirty="0" err="1" smtClean="0"/>
              <a:t>mis</a:t>
            </a:r>
            <a:r>
              <a:rPr lang="en-US" dirty="0" smtClean="0"/>
              <a:t>-detected</a:t>
            </a:r>
          </a:p>
          <a:p>
            <a:pPr lvl="1"/>
            <a:r>
              <a:rPr lang="en-US" dirty="0" smtClean="0"/>
              <a:t>Problem has since been corrected</a:t>
            </a:r>
          </a:p>
          <a:p>
            <a:r>
              <a:rPr lang="en-US" dirty="0" smtClean="0"/>
              <a:t>Disagreement is by 6 pixels in y, 1 pixel in x</a:t>
            </a:r>
          </a:p>
          <a:p>
            <a:r>
              <a:rPr lang="en-US" dirty="0" smtClean="0"/>
              <a:t>70 diffraction patterns represented</a:t>
            </a:r>
            <a:endParaRPr lang="en-US" dirty="0"/>
          </a:p>
        </p:txBody>
      </p:sp>
    </p:spTree>
    <p:extLst>
      <p:ext uri="{BB962C8B-B14F-4D97-AF65-F5344CB8AC3E}">
        <p14:creationId xmlns:p14="http://schemas.microsoft.com/office/powerpoint/2010/main" val="380857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Poisson MLE Robust Against Noise</a:t>
            </a:r>
            <a:endParaRPr lang="en-US" dirty="0"/>
          </a:p>
        </p:txBody>
      </p:sp>
      <p:sp>
        <p:nvSpPr>
          <p:cNvPr id="3" name="Content Placeholder 2"/>
          <p:cNvSpPr>
            <a:spLocks noGrp="1"/>
          </p:cNvSpPr>
          <p:nvPr>
            <p:ph idx="1"/>
          </p:nvPr>
        </p:nvSpPr>
        <p:spPr>
          <a:xfrm>
            <a:off x="313267" y="1453092"/>
            <a:ext cx="4682067" cy="4351338"/>
          </a:xfrm>
        </p:spPr>
        <p:txBody>
          <a:bodyPr/>
          <a:lstStyle/>
          <a:p>
            <a:r>
              <a:rPr lang="en-US" dirty="0" smtClean="0"/>
              <a:t>30 fold bootstrap of Poisson MLE coordinates conducted</a:t>
            </a:r>
          </a:p>
          <a:p>
            <a:r>
              <a:rPr lang="en-US" dirty="0" smtClean="0"/>
              <a:t>Range of origin coordinates given by white box</a:t>
            </a:r>
          </a:p>
          <a:p>
            <a:r>
              <a:rPr lang="en-US" dirty="0" smtClean="0"/>
              <a:t>Interpretation: the random noise in the data set does not hamper the power law fit</a:t>
            </a:r>
          </a:p>
          <a:p>
            <a:r>
              <a:rPr lang="en-US" dirty="0" err="1" smtClean="0"/>
              <a:t>Beamstop</a:t>
            </a:r>
            <a:r>
              <a:rPr lang="en-US" dirty="0" smtClean="0"/>
              <a:t> distortions may still be an issue</a:t>
            </a:r>
            <a:endParaRPr lang="en-US" dirty="0"/>
          </a:p>
        </p:txBody>
      </p:sp>
      <p:pic>
        <p:nvPicPr>
          <p:cNvPr id="4" name="Picture 3"/>
          <p:cNvPicPr>
            <a:picLocks noChangeAspect="1"/>
          </p:cNvPicPr>
          <p:nvPr/>
        </p:nvPicPr>
        <p:blipFill rotWithShape="1">
          <a:blip r:embed="rId2"/>
          <a:srcRect l="5768" t="18584" r="6649" b="2474"/>
          <a:stretch/>
        </p:blipFill>
        <p:spPr>
          <a:xfrm>
            <a:off x="5249332" y="1325563"/>
            <a:ext cx="6468533" cy="5249335"/>
          </a:xfrm>
          <a:prstGeom prst="rect">
            <a:avLst/>
          </a:prstGeom>
        </p:spPr>
      </p:pic>
    </p:spTree>
    <p:extLst>
      <p:ext uri="{BB962C8B-B14F-4D97-AF65-F5344CB8AC3E}">
        <p14:creationId xmlns:p14="http://schemas.microsoft.com/office/powerpoint/2010/main" val="491004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Contents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Standard strain mapping analysis (6.7</a:t>
            </a:r>
            <a:r>
              <a:rPr lang="en-US" baseline="30000" dirty="0" smtClean="0"/>
              <a:t>o</a:t>
            </a:r>
            <a:r>
              <a:rPr lang="en-US" dirty="0" smtClean="0"/>
              <a:t> twist angle)</a:t>
            </a:r>
          </a:p>
          <a:p>
            <a:pPr marL="514350" indent="-514350">
              <a:buFont typeface="+mj-lt"/>
              <a:buAutoNum type="arabicPeriod"/>
            </a:pPr>
            <a:r>
              <a:rPr lang="en-US" dirty="0" smtClean="0"/>
              <a:t>Non-standard analysis (1.2</a:t>
            </a:r>
            <a:r>
              <a:rPr lang="en-US" baseline="30000" dirty="0" smtClean="0"/>
              <a:t>o</a:t>
            </a:r>
            <a:r>
              <a:rPr lang="en-US" dirty="0" smtClean="0"/>
              <a:t> twist angle)</a:t>
            </a:r>
          </a:p>
          <a:p>
            <a:pPr marL="514350" indent="-514350">
              <a:buFont typeface="+mj-lt"/>
              <a:buAutoNum type="arabicPeriod"/>
            </a:pPr>
            <a:r>
              <a:rPr lang="en-US" dirty="0" smtClean="0"/>
              <a:t>Simulating overlap/resolution of Bragg disks, effects of strain</a:t>
            </a:r>
            <a:endParaRPr lang="en-US" dirty="0"/>
          </a:p>
        </p:txBody>
      </p:sp>
    </p:spTree>
    <p:extLst>
      <p:ext uri="{BB962C8B-B14F-4D97-AF65-F5344CB8AC3E}">
        <p14:creationId xmlns:p14="http://schemas.microsoft.com/office/powerpoint/2010/main" val="2635586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133" y="0"/>
            <a:ext cx="10515600" cy="1325563"/>
          </a:xfrm>
        </p:spPr>
        <p:txBody>
          <a:bodyPr/>
          <a:lstStyle/>
          <a:p>
            <a:pPr algn="ctr"/>
            <a:r>
              <a:rPr lang="en-US" dirty="0" smtClean="0"/>
              <a:t>3: Simulations: Lattice </a:t>
            </a:r>
            <a:r>
              <a:rPr lang="en-US" dirty="0" err="1" smtClean="0"/>
              <a:t>defomation</a:t>
            </a:r>
            <a:endParaRPr lang="en-US" dirty="0"/>
          </a:p>
        </p:txBody>
      </p:sp>
      <p:pic>
        <p:nvPicPr>
          <p:cNvPr id="4" name="Picture 3"/>
          <p:cNvPicPr>
            <a:picLocks noChangeAspect="1"/>
          </p:cNvPicPr>
          <p:nvPr/>
        </p:nvPicPr>
        <p:blipFill rotWithShape="1">
          <a:blip r:embed="rId2"/>
          <a:srcRect l="2512" t="17146" r="7807"/>
          <a:stretch/>
        </p:blipFill>
        <p:spPr>
          <a:xfrm>
            <a:off x="5452533" y="1625600"/>
            <a:ext cx="6079067" cy="5232400"/>
          </a:xfrm>
          <a:prstGeom prst="rect">
            <a:avLst/>
          </a:prstGeom>
        </p:spPr>
      </p:pic>
      <p:sp>
        <p:nvSpPr>
          <p:cNvPr id="5" name="Content Placeholder 2"/>
          <p:cNvSpPr>
            <a:spLocks noGrp="1"/>
          </p:cNvSpPr>
          <p:nvPr>
            <p:ph idx="1"/>
          </p:nvPr>
        </p:nvSpPr>
        <p:spPr>
          <a:xfrm>
            <a:off x="313267" y="1453092"/>
            <a:ext cx="4682067" cy="4351338"/>
          </a:xfrm>
        </p:spPr>
        <p:txBody>
          <a:bodyPr/>
          <a:lstStyle/>
          <a:p>
            <a:r>
              <a:rPr lang="en-US" dirty="0" smtClean="0"/>
              <a:t>Center of mass of a hexagon does not seem to change under arbitrary strain</a:t>
            </a:r>
          </a:p>
          <a:p>
            <a:r>
              <a:rPr lang="en-US" dirty="0" smtClean="0"/>
              <a:t>Supports the disk center-of-mass approach for determining beam center</a:t>
            </a:r>
            <a:endParaRPr lang="en-US" dirty="0"/>
          </a:p>
        </p:txBody>
      </p:sp>
    </p:spTree>
    <p:extLst>
      <p:ext uri="{BB962C8B-B14F-4D97-AF65-F5344CB8AC3E}">
        <p14:creationId xmlns:p14="http://schemas.microsoft.com/office/powerpoint/2010/main" val="1576827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267" y="0"/>
            <a:ext cx="10515600" cy="1325563"/>
          </a:xfrm>
        </p:spPr>
        <p:txBody>
          <a:bodyPr/>
          <a:lstStyle/>
          <a:p>
            <a:pPr algn="ctr"/>
            <a:r>
              <a:rPr lang="en-US" dirty="0" smtClean="0"/>
              <a:t>Convolution of Overlapping Disks</a:t>
            </a:r>
            <a:endParaRPr lang="en-US" dirty="0"/>
          </a:p>
        </p:txBody>
      </p:sp>
      <p:pic>
        <p:nvPicPr>
          <p:cNvPr id="4" name="Picture 3"/>
          <p:cNvPicPr>
            <a:picLocks noChangeAspect="1"/>
          </p:cNvPicPr>
          <p:nvPr/>
        </p:nvPicPr>
        <p:blipFill rotWithShape="1">
          <a:blip r:embed="rId3"/>
          <a:srcRect l="5641" t="18116" r="9862"/>
          <a:stretch/>
        </p:blipFill>
        <p:spPr>
          <a:xfrm>
            <a:off x="145289" y="1370542"/>
            <a:ext cx="5822840" cy="5097992"/>
          </a:xfrm>
          <a:prstGeom prst="rect">
            <a:avLst/>
          </a:prstGeom>
        </p:spPr>
      </p:pic>
      <p:pic>
        <p:nvPicPr>
          <p:cNvPr id="5" name="Picture 4"/>
          <p:cNvPicPr>
            <a:picLocks noChangeAspect="1"/>
          </p:cNvPicPr>
          <p:nvPr/>
        </p:nvPicPr>
        <p:blipFill rotWithShape="1">
          <a:blip r:embed="rId4"/>
          <a:srcRect l="5474" t="18821" r="7132"/>
          <a:stretch/>
        </p:blipFill>
        <p:spPr>
          <a:xfrm>
            <a:off x="6035861" y="1370542"/>
            <a:ext cx="6073944" cy="5097992"/>
          </a:xfrm>
          <a:prstGeom prst="rect">
            <a:avLst/>
          </a:prstGeom>
        </p:spPr>
      </p:pic>
    </p:spTree>
    <p:extLst>
      <p:ext uri="{BB962C8B-B14F-4D97-AF65-F5344CB8AC3E}">
        <p14:creationId xmlns:p14="http://schemas.microsoft.com/office/powerpoint/2010/main" val="1733468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531"/>
            <a:ext cx="10515600" cy="1325563"/>
          </a:xfrm>
        </p:spPr>
        <p:txBody>
          <a:bodyPr/>
          <a:lstStyle/>
          <a:p>
            <a:pPr algn="ctr"/>
            <a:r>
              <a:rPr lang="en-US" dirty="0" smtClean="0"/>
              <a:t>When Are Disks No Longer Resolved?</a:t>
            </a:r>
            <a:endParaRPr lang="en-US" dirty="0"/>
          </a:p>
        </p:txBody>
      </p:sp>
      <p:pic>
        <p:nvPicPr>
          <p:cNvPr id="4" name="Picture 3"/>
          <p:cNvPicPr>
            <a:picLocks noChangeAspect="1"/>
          </p:cNvPicPr>
          <p:nvPr/>
        </p:nvPicPr>
        <p:blipFill rotWithShape="1">
          <a:blip r:embed="rId3"/>
          <a:srcRect t="17717" r="7400"/>
          <a:stretch/>
        </p:blipFill>
        <p:spPr>
          <a:xfrm>
            <a:off x="6241588" y="2138367"/>
            <a:ext cx="5738746" cy="4609040"/>
          </a:xfrm>
          <a:prstGeom prst="rect">
            <a:avLst/>
          </a:prstGeom>
        </p:spPr>
      </p:pic>
      <p:pic>
        <p:nvPicPr>
          <p:cNvPr id="5" name="Picture 4"/>
          <p:cNvPicPr>
            <a:picLocks noChangeAspect="1"/>
          </p:cNvPicPr>
          <p:nvPr/>
        </p:nvPicPr>
        <p:blipFill rotWithShape="1">
          <a:blip r:embed="rId4"/>
          <a:srcRect t="17560" r="7032"/>
          <a:stretch/>
        </p:blipFill>
        <p:spPr>
          <a:xfrm>
            <a:off x="211666" y="2138366"/>
            <a:ext cx="5750561" cy="4609041"/>
          </a:xfrm>
          <a:prstGeom prst="rect">
            <a:avLst/>
          </a:prstGeom>
        </p:spPr>
      </p:pic>
      <p:sp>
        <p:nvSpPr>
          <p:cNvPr id="6" name="Content Placeholder 2"/>
          <p:cNvSpPr>
            <a:spLocks noGrp="1"/>
          </p:cNvSpPr>
          <p:nvPr>
            <p:ph idx="1"/>
          </p:nvPr>
        </p:nvSpPr>
        <p:spPr>
          <a:xfrm>
            <a:off x="355639" y="1510244"/>
            <a:ext cx="11428819" cy="443441"/>
          </a:xfrm>
        </p:spPr>
        <p:txBody>
          <a:bodyPr>
            <a:normAutofit fontScale="92500" lnSpcReduction="10000"/>
          </a:bodyPr>
          <a:lstStyle/>
          <a:p>
            <a:r>
              <a:rPr lang="en-US" dirty="0" smtClean="0"/>
              <a:t>Disk radius is 100 pixels (see notes for graph description)</a:t>
            </a:r>
            <a:endParaRPr lang="en-US" dirty="0"/>
          </a:p>
        </p:txBody>
      </p:sp>
    </p:spTree>
    <p:extLst>
      <p:ext uri="{BB962C8B-B14F-4D97-AF65-F5344CB8AC3E}">
        <p14:creationId xmlns:p14="http://schemas.microsoft.com/office/powerpoint/2010/main" val="888303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(Near) Future Work</a:t>
            </a:r>
            <a:endParaRPr lang="en-US" dirty="0"/>
          </a:p>
        </p:txBody>
      </p:sp>
      <p:sp>
        <p:nvSpPr>
          <p:cNvPr id="3" name="Content Placeholder 2"/>
          <p:cNvSpPr>
            <a:spLocks noGrp="1"/>
          </p:cNvSpPr>
          <p:nvPr>
            <p:ph idx="1"/>
          </p:nvPr>
        </p:nvSpPr>
        <p:spPr/>
        <p:txBody>
          <a:bodyPr/>
          <a:lstStyle/>
          <a:p>
            <a:r>
              <a:rPr lang="en-US" dirty="0" smtClean="0"/>
              <a:t>Disk registration for the overlapping triangles (1.2</a:t>
            </a:r>
            <a:r>
              <a:rPr lang="en-US" baseline="30000" dirty="0" smtClean="0"/>
              <a:t>o</a:t>
            </a:r>
            <a:r>
              <a:rPr lang="en-US" dirty="0" smtClean="0"/>
              <a:t> twist angle)</a:t>
            </a:r>
          </a:p>
          <a:p>
            <a:r>
              <a:rPr lang="en-US" dirty="0" smtClean="0"/>
              <a:t>Power law fitting for the beam center (1.2</a:t>
            </a:r>
            <a:r>
              <a:rPr lang="en-US" baseline="30000" dirty="0" smtClean="0"/>
              <a:t>o</a:t>
            </a:r>
            <a:r>
              <a:rPr lang="en-US" dirty="0" smtClean="0"/>
              <a:t> twist angle)</a:t>
            </a:r>
          </a:p>
          <a:p>
            <a:r>
              <a:rPr lang="en-US" dirty="0" smtClean="0"/>
              <a:t>Strain mapping (1.2</a:t>
            </a:r>
            <a:r>
              <a:rPr lang="en-US" baseline="30000" dirty="0" smtClean="0"/>
              <a:t>o</a:t>
            </a:r>
            <a:r>
              <a:rPr lang="en-US" dirty="0" smtClean="0"/>
              <a:t> twist angle)</a:t>
            </a:r>
          </a:p>
          <a:p>
            <a:r>
              <a:rPr lang="en-US" dirty="0" err="1" smtClean="0"/>
              <a:t>Github</a:t>
            </a:r>
            <a:r>
              <a:rPr lang="en-US" dirty="0" smtClean="0"/>
              <a:t> for code transfer</a:t>
            </a:r>
          </a:p>
          <a:p>
            <a:r>
              <a:rPr lang="en-US" dirty="0" smtClean="0"/>
              <a:t>Look into transferring large data files online (Google Drive, Dropbox)</a:t>
            </a:r>
          </a:p>
          <a:p>
            <a:r>
              <a:rPr lang="en-US" dirty="0" smtClean="0"/>
              <a:t>Decide on data binning</a:t>
            </a:r>
          </a:p>
          <a:p>
            <a:r>
              <a:rPr lang="en-US" dirty="0" smtClean="0"/>
              <a:t>Timetables? </a:t>
            </a:r>
          </a:p>
        </p:txBody>
      </p:sp>
    </p:spTree>
    <p:extLst>
      <p:ext uri="{BB962C8B-B14F-4D97-AF65-F5344CB8AC3E}">
        <p14:creationId xmlns:p14="http://schemas.microsoft.com/office/powerpoint/2010/main" val="261211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Data Examples (Two Sessions)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1690688"/>
            <a:ext cx="4876800" cy="4876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690688"/>
            <a:ext cx="4876800" cy="4876800"/>
          </a:xfrm>
          <a:prstGeom prst="rect">
            <a:avLst/>
          </a:prstGeom>
        </p:spPr>
      </p:pic>
      <p:sp>
        <p:nvSpPr>
          <p:cNvPr id="6" name="TextBox 5"/>
          <p:cNvSpPr txBox="1"/>
          <p:nvPr/>
        </p:nvSpPr>
        <p:spPr>
          <a:xfrm>
            <a:off x="2269066" y="1321356"/>
            <a:ext cx="1693333" cy="369332"/>
          </a:xfrm>
          <a:prstGeom prst="rect">
            <a:avLst/>
          </a:prstGeom>
          <a:noFill/>
        </p:spPr>
        <p:txBody>
          <a:bodyPr wrap="square" rtlCol="0">
            <a:spAutoFit/>
          </a:bodyPr>
          <a:lstStyle/>
          <a:p>
            <a:r>
              <a:rPr lang="en-US" dirty="0" smtClean="0"/>
              <a:t>6.7</a:t>
            </a:r>
            <a:r>
              <a:rPr lang="en-US" baseline="30000" dirty="0" smtClean="0"/>
              <a:t>o</a:t>
            </a:r>
            <a:r>
              <a:rPr lang="en-US" dirty="0" smtClean="0"/>
              <a:t> twist angle</a:t>
            </a:r>
            <a:endParaRPr lang="en-US" dirty="0"/>
          </a:p>
        </p:txBody>
      </p:sp>
      <p:sp>
        <p:nvSpPr>
          <p:cNvPr id="7" name="TextBox 6"/>
          <p:cNvSpPr txBox="1"/>
          <p:nvPr/>
        </p:nvSpPr>
        <p:spPr>
          <a:xfrm>
            <a:off x="7840133" y="1321356"/>
            <a:ext cx="1693333" cy="369332"/>
          </a:xfrm>
          <a:prstGeom prst="rect">
            <a:avLst/>
          </a:prstGeom>
          <a:noFill/>
        </p:spPr>
        <p:txBody>
          <a:bodyPr wrap="square" rtlCol="0">
            <a:spAutoFit/>
          </a:bodyPr>
          <a:lstStyle/>
          <a:p>
            <a:r>
              <a:rPr lang="en-US" dirty="0" smtClean="0"/>
              <a:t>1.2</a:t>
            </a:r>
            <a:r>
              <a:rPr lang="en-US" baseline="30000" dirty="0" smtClean="0"/>
              <a:t>o</a:t>
            </a:r>
            <a:r>
              <a:rPr lang="en-US" dirty="0" smtClean="0"/>
              <a:t> twist angle</a:t>
            </a:r>
            <a:endParaRPr lang="en-US" dirty="0"/>
          </a:p>
        </p:txBody>
      </p:sp>
    </p:spTree>
    <p:extLst>
      <p:ext uri="{BB962C8B-B14F-4D97-AF65-F5344CB8AC3E}">
        <p14:creationId xmlns:p14="http://schemas.microsoft.com/office/powerpoint/2010/main" val="3342853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1: Overview of Standard Analysis</a:t>
            </a:r>
            <a:endParaRPr lang="en-US" dirty="0"/>
          </a:p>
        </p:txBody>
      </p:sp>
      <p:sp>
        <p:nvSpPr>
          <p:cNvPr id="3" name="Content Placeholder 2"/>
          <p:cNvSpPr>
            <a:spLocks noGrp="1"/>
          </p:cNvSpPr>
          <p:nvPr>
            <p:ph idx="1"/>
          </p:nvPr>
        </p:nvSpPr>
        <p:spPr>
          <a:xfrm>
            <a:off x="838200" y="1825624"/>
            <a:ext cx="10515600" cy="4575175"/>
          </a:xfrm>
        </p:spPr>
        <p:txBody>
          <a:bodyPr/>
          <a:lstStyle/>
          <a:p>
            <a:pPr marL="514350" indent="-514350">
              <a:buFont typeface="+mj-lt"/>
              <a:buAutoNum type="arabicPeriod"/>
            </a:pPr>
            <a:r>
              <a:rPr lang="en-US" dirty="0" smtClean="0"/>
              <a:t>Define the disks which belong to graphene</a:t>
            </a:r>
          </a:p>
          <a:p>
            <a:pPr marL="514350" indent="-514350">
              <a:buFont typeface="+mj-lt"/>
              <a:buAutoNum type="arabicPeriod"/>
            </a:pPr>
            <a:r>
              <a:rPr lang="en-US" dirty="0" smtClean="0"/>
              <a:t>Detect the center of the Bragg disks (“center of mass”)</a:t>
            </a:r>
          </a:p>
          <a:p>
            <a:pPr lvl="1"/>
            <a:r>
              <a:rPr lang="en-US" dirty="0" smtClean="0"/>
              <a:t>Synthetic kernels given that the vacuum probe seems so much larger</a:t>
            </a:r>
          </a:p>
          <a:p>
            <a:pPr marL="514350" indent="-514350">
              <a:buFont typeface="+mj-lt"/>
              <a:buAutoNum type="arabicPeriod"/>
            </a:pPr>
            <a:r>
              <a:rPr lang="en-US" dirty="0" smtClean="0"/>
              <a:t>Sort the Bragg disks into two sets for each graphene layer</a:t>
            </a:r>
          </a:p>
          <a:p>
            <a:pPr marL="514350" indent="-514350">
              <a:buFont typeface="+mj-lt"/>
              <a:buAutoNum type="arabicPeriod"/>
            </a:pPr>
            <a:r>
              <a:rPr lang="en-US" dirty="0" smtClean="0"/>
              <a:t>Index each disk according to Miller indices</a:t>
            </a:r>
          </a:p>
          <a:p>
            <a:pPr marL="514350" indent="-514350">
              <a:buFont typeface="+mj-lt"/>
              <a:buAutoNum type="arabicPeriod"/>
            </a:pPr>
            <a:r>
              <a:rPr lang="en-US" dirty="0" smtClean="0"/>
              <a:t>Compute the primitive lattice vectors and beam center which best match the Bragg disk locations.</a:t>
            </a:r>
          </a:p>
          <a:p>
            <a:pPr marL="514350" indent="-514350">
              <a:buFont typeface="+mj-lt"/>
              <a:buAutoNum type="arabicPeriod"/>
            </a:pPr>
            <a:r>
              <a:rPr lang="en-US" dirty="0" smtClean="0"/>
              <a:t>Define “unstrained” lattice as median of all primitive lattice vectors</a:t>
            </a:r>
          </a:p>
          <a:p>
            <a:pPr marL="514350" indent="-514350">
              <a:buFont typeface="+mj-lt"/>
              <a:buAutoNum type="arabicPeriod"/>
            </a:pPr>
            <a:r>
              <a:rPr lang="en-US" dirty="0" smtClean="0"/>
              <a:t>Compute strain through deviations from this lattice</a:t>
            </a:r>
            <a:endParaRPr lang="en-US" dirty="0"/>
          </a:p>
        </p:txBody>
      </p:sp>
    </p:spTree>
    <p:extLst>
      <p:ext uri="{BB962C8B-B14F-4D97-AF65-F5344CB8AC3E}">
        <p14:creationId xmlns:p14="http://schemas.microsoft.com/office/powerpoint/2010/main" val="67500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506" y="0"/>
            <a:ext cx="10515600" cy="1325563"/>
          </a:xfrm>
        </p:spPr>
        <p:txBody>
          <a:bodyPr/>
          <a:lstStyle/>
          <a:p>
            <a:pPr algn="ctr"/>
            <a:r>
              <a:rPr lang="en-US" dirty="0" smtClean="0"/>
              <a:t>Overview of Standard Analysis</a:t>
            </a:r>
            <a:endParaRPr lang="en-US" dirty="0"/>
          </a:p>
        </p:txBody>
      </p:sp>
      <p:pic>
        <p:nvPicPr>
          <p:cNvPr id="4" name="Picture 3"/>
          <p:cNvPicPr>
            <a:picLocks noChangeAspect="1"/>
          </p:cNvPicPr>
          <p:nvPr/>
        </p:nvPicPr>
        <p:blipFill>
          <a:blip r:embed="rId2"/>
          <a:stretch>
            <a:fillRect/>
          </a:stretch>
        </p:blipFill>
        <p:spPr>
          <a:xfrm>
            <a:off x="149192" y="1960045"/>
            <a:ext cx="5136297" cy="4142175"/>
          </a:xfrm>
          <a:prstGeom prst="rect">
            <a:avLst/>
          </a:prstGeom>
        </p:spPr>
      </p:pic>
      <p:pic>
        <p:nvPicPr>
          <p:cNvPr id="5" name="Picture 4"/>
          <p:cNvPicPr>
            <a:picLocks noChangeAspect="1"/>
          </p:cNvPicPr>
          <p:nvPr/>
        </p:nvPicPr>
        <p:blipFill>
          <a:blip r:embed="rId3"/>
          <a:stretch>
            <a:fillRect/>
          </a:stretch>
        </p:blipFill>
        <p:spPr>
          <a:xfrm>
            <a:off x="6650101" y="1960045"/>
            <a:ext cx="5380444" cy="4142175"/>
          </a:xfrm>
          <a:prstGeom prst="rect">
            <a:avLst/>
          </a:prstGeom>
        </p:spPr>
      </p:pic>
      <p:sp>
        <p:nvSpPr>
          <p:cNvPr id="6" name="Right Arrow 5"/>
          <p:cNvSpPr/>
          <p:nvPr/>
        </p:nvSpPr>
        <p:spPr>
          <a:xfrm>
            <a:off x="4904106" y="3676569"/>
            <a:ext cx="2127379" cy="7091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Draw Polygons</a:t>
            </a:r>
            <a:endParaRPr lang="en-US" dirty="0"/>
          </a:p>
        </p:txBody>
      </p:sp>
    </p:spTree>
    <p:extLst>
      <p:ext uri="{BB962C8B-B14F-4D97-AF65-F5344CB8AC3E}">
        <p14:creationId xmlns:p14="http://schemas.microsoft.com/office/powerpoint/2010/main" val="2964687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6343713" y="3065518"/>
            <a:ext cx="5200650" cy="3638550"/>
          </a:xfrm>
          <a:prstGeom prst="rect">
            <a:avLst/>
          </a:prstGeom>
        </p:spPr>
      </p:pic>
      <p:sp>
        <p:nvSpPr>
          <p:cNvPr id="2" name="Title 1"/>
          <p:cNvSpPr>
            <a:spLocks noGrp="1"/>
          </p:cNvSpPr>
          <p:nvPr>
            <p:ph type="title"/>
          </p:nvPr>
        </p:nvSpPr>
        <p:spPr>
          <a:xfrm>
            <a:off x="93305" y="39120"/>
            <a:ext cx="4366728" cy="1325563"/>
          </a:xfrm>
        </p:spPr>
        <p:txBody>
          <a:bodyPr/>
          <a:lstStyle/>
          <a:p>
            <a:pPr algn="ctr"/>
            <a:r>
              <a:rPr lang="en-US" dirty="0" smtClean="0"/>
              <a:t>Convolutions</a:t>
            </a:r>
            <a:endParaRPr lang="en-US" dirty="0"/>
          </a:p>
        </p:txBody>
      </p:sp>
      <p:sp>
        <p:nvSpPr>
          <p:cNvPr id="3" name="Content Placeholder 2"/>
          <p:cNvSpPr>
            <a:spLocks noGrp="1"/>
          </p:cNvSpPr>
          <p:nvPr>
            <p:ph idx="1"/>
          </p:nvPr>
        </p:nvSpPr>
        <p:spPr>
          <a:xfrm>
            <a:off x="104723" y="1546783"/>
            <a:ext cx="5169159" cy="4351338"/>
          </a:xfrm>
        </p:spPr>
        <p:txBody>
          <a:bodyPr>
            <a:normAutofit lnSpcReduction="10000"/>
          </a:bodyPr>
          <a:lstStyle/>
          <a:p>
            <a:pPr marL="0" indent="0">
              <a:buNone/>
            </a:pPr>
            <a:r>
              <a:rPr lang="en-US" dirty="0" smtClean="0"/>
              <a:t>Four ways of thinking about what a convolution is doing:</a:t>
            </a:r>
          </a:p>
          <a:p>
            <a:r>
              <a:rPr lang="en-US" dirty="0" smtClean="0"/>
              <a:t>Sliding a shape across an image.</a:t>
            </a:r>
          </a:p>
          <a:p>
            <a:r>
              <a:rPr lang="en-US" dirty="0" smtClean="0"/>
              <a:t>Moving overlap integral</a:t>
            </a:r>
          </a:p>
          <a:p>
            <a:r>
              <a:rPr lang="en-US" dirty="0" smtClean="0"/>
              <a:t>2-dimensional moving average</a:t>
            </a:r>
          </a:p>
          <a:p>
            <a:r>
              <a:rPr lang="en-US" dirty="0" smtClean="0"/>
              <a:t>Vector inner product </a:t>
            </a:r>
          </a:p>
          <a:p>
            <a:pPr marL="0" indent="0">
              <a:buNone/>
            </a:pPr>
            <a:r>
              <a:rPr lang="en-US" dirty="0" smtClean="0"/>
              <a:t>Fourier transforms allow this to be calculated quite quickly.</a:t>
            </a:r>
          </a:p>
          <a:p>
            <a:pPr marL="0" indent="0">
              <a:buNone/>
            </a:pPr>
            <a:r>
              <a:rPr lang="en-US" dirty="0" smtClean="0"/>
              <a:t>Bragg peak locations are the local maxima of the convolution map.</a:t>
            </a:r>
            <a:endParaRPr lang="en-US" dirty="0"/>
          </a:p>
        </p:txBody>
      </p:sp>
      <p:pic>
        <p:nvPicPr>
          <p:cNvPr id="4" name="Picture 3"/>
          <p:cNvPicPr>
            <a:picLocks noChangeAspect="1"/>
          </p:cNvPicPr>
          <p:nvPr/>
        </p:nvPicPr>
        <p:blipFill>
          <a:blip r:embed="rId3"/>
          <a:stretch>
            <a:fillRect/>
          </a:stretch>
        </p:blipFill>
        <p:spPr>
          <a:xfrm>
            <a:off x="5122506" y="126432"/>
            <a:ext cx="3665160" cy="2840703"/>
          </a:xfrm>
          <a:prstGeom prst="rect">
            <a:avLst/>
          </a:prstGeom>
        </p:spPr>
      </p:pic>
      <p:sp>
        <p:nvSpPr>
          <p:cNvPr id="5" name="Oval 4"/>
          <p:cNvSpPr/>
          <p:nvPr/>
        </p:nvSpPr>
        <p:spPr>
          <a:xfrm>
            <a:off x="5377543" y="380456"/>
            <a:ext cx="631177" cy="597160"/>
          </a:xfrm>
          <a:prstGeom prst="ellipse">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5832367" y="977616"/>
            <a:ext cx="1731714" cy="32052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rotWithShape="1">
          <a:blip r:embed="rId3"/>
          <a:srcRect r="8432"/>
          <a:stretch/>
        </p:blipFill>
        <p:spPr>
          <a:xfrm>
            <a:off x="8784019" y="126432"/>
            <a:ext cx="3356100" cy="2840703"/>
          </a:xfrm>
          <a:prstGeom prst="rect">
            <a:avLst/>
          </a:prstGeom>
        </p:spPr>
      </p:pic>
      <p:sp>
        <p:nvSpPr>
          <p:cNvPr id="12" name="Oval 11"/>
          <p:cNvSpPr/>
          <p:nvPr/>
        </p:nvSpPr>
        <p:spPr>
          <a:xfrm>
            <a:off x="9628352" y="361001"/>
            <a:ext cx="631177" cy="597160"/>
          </a:xfrm>
          <a:prstGeom prst="ellipse">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8152842" y="977616"/>
            <a:ext cx="1658978" cy="32052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081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3127" y="1567543"/>
            <a:ext cx="5540996" cy="4362061"/>
          </a:xfrm>
          <a:prstGeom prst="rect">
            <a:avLst/>
          </a:prstGeom>
        </p:spPr>
      </p:pic>
      <p:pic>
        <p:nvPicPr>
          <p:cNvPr id="8" name="Picture 7"/>
          <p:cNvPicPr>
            <a:picLocks noChangeAspect="1"/>
          </p:cNvPicPr>
          <p:nvPr/>
        </p:nvPicPr>
        <p:blipFill>
          <a:blip r:embed="rId3"/>
          <a:stretch>
            <a:fillRect/>
          </a:stretch>
        </p:blipFill>
        <p:spPr>
          <a:xfrm>
            <a:off x="6469419" y="1442941"/>
            <a:ext cx="5722581" cy="4597220"/>
          </a:xfrm>
          <a:prstGeom prst="rect">
            <a:avLst/>
          </a:prstGeom>
        </p:spPr>
      </p:pic>
      <p:sp>
        <p:nvSpPr>
          <p:cNvPr id="9" name="Right Arrow 8"/>
          <p:cNvSpPr/>
          <p:nvPr/>
        </p:nvSpPr>
        <p:spPr>
          <a:xfrm>
            <a:off x="4375767" y="2543953"/>
            <a:ext cx="3215755" cy="2047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Overlay convolution peaks onto image</a:t>
            </a:r>
            <a:endParaRPr lang="en-US" dirty="0"/>
          </a:p>
        </p:txBody>
      </p:sp>
    </p:spTree>
    <p:extLst>
      <p:ext uri="{BB962C8B-B14F-4D97-AF65-F5344CB8AC3E}">
        <p14:creationId xmlns:p14="http://schemas.microsoft.com/office/powerpoint/2010/main" val="1640667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861" y="0"/>
            <a:ext cx="10515600" cy="1325563"/>
          </a:xfrm>
        </p:spPr>
        <p:txBody>
          <a:bodyPr/>
          <a:lstStyle/>
          <a:p>
            <a:pPr algn="ctr"/>
            <a:r>
              <a:rPr lang="en-US" dirty="0" smtClean="0"/>
              <a:t>Sort Graphene Layers</a:t>
            </a:r>
            <a:endParaRPr lang="en-US" dirty="0"/>
          </a:p>
        </p:txBody>
      </p:sp>
      <p:pic>
        <p:nvPicPr>
          <p:cNvPr id="4" name="Picture 3"/>
          <p:cNvPicPr>
            <a:picLocks noChangeAspect="1"/>
          </p:cNvPicPr>
          <p:nvPr/>
        </p:nvPicPr>
        <p:blipFill>
          <a:blip r:embed="rId2"/>
          <a:stretch>
            <a:fillRect/>
          </a:stretch>
        </p:blipFill>
        <p:spPr>
          <a:xfrm>
            <a:off x="5876731" y="1546783"/>
            <a:ext cx="5947538" cy="4687466"/>
          </a:xfrm>
          <a:prstGeom prst="rect">
            <a:avLst/>
          </a:prstGeom>
        </p:spPr>
      </p:pic>
      <p:sp>
        <p:nvSpPr>
          <p:cNvPr id="5" name="Content Placeholder 2"/>
          <p:cNvSpPr>
            <a:spLocks noGrp="1"/>
          </p:cNvSpPr>
          <p:nvPr>
            <p:ph idx="1"/>
          </p:nvPr>
        </p:nvSpPr>
        <p:spPr>
          <a:xfrm>
            <a:off x="104723" y="1546783"/>
            <a:ext cx="5301539" cy="4351338"/>
          </a:xfrm>
        </p:spPr>
        <p:txBody>
          <a:bodyPr>
            <a:normAutofit/>
          </a:bodyPr>
          <a:lstStyle/>
          <a:p>
            <a:r>
              <a:rPr lang="en-US" dirty="0" smtClean="0"/>
              <a:t>“Origin” found from center of mass of all disk positions except the topmost two.</a:t>
            </a:r>
          </a:p>
          <a:p>
            <a:r>
              <a:rPr lang="en-US" dirty="0" smtClean="0"/>
              <a:t>Peaks sorted by polar coordinates angle from the origin</a:t>
            </a:r>
            <a:endParaRPr lang="en-US" dirty="0"/>
          </a:p>
        </p:txBody>
      </p:sp>
    </p:spTree>
    <p:extLst>
      <p:ext uri="{BB962C8B-B14F-4D97-AF65-F5344CB8AC3E}">
        <p14:creationId xmlns:p14="http://schemas.microsoft.com/office/powerpoint/2010/main" val="25260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428" y="0"/>
            <a:ext cx="10515600" cy="1325563"/>
          </a:xfrm>
        </p:spPr>
        <p:txBody>
          <a:bodyPr/>
          <a:lstStyle/>
          <a:p>
            <a:pPr algn="ctr"/>
            <a:r>
              <a:rPr lang="en-US" dirty="0" smtClean="0"/>
              <a:t>Indexing of Bragg Disks</a:t>
            </a:r>
            <a:endParaRPr lang="en-US" dirty="0"/>
          </a:p>
        </p:txBody>
      </p:sp>
      <p:pic>
        <p:nvPicPr>
          <p:cNvPr id="4" name="Picture 3"/>
          <p:cNvPicPr>
            <a:picLocks noChangeAspect="1"/>
          </p:cNvPicPr>
          <p:nvPr/>
        </p:nvPicPr>
        <p:blipFill>
          <a:blip r:embed="rId2"/>
          <a:stretch>
            <a:fillRect/>
          </a:stretch>
        </p:blipFill>
        <p:spPr>
          <a:xfrm>
            <a:off x="5559490" y="1690688"/>
            <a:ext cx="5947538" cy="4687466"/>
          </a:xfrm>
          <a:prstGeom prst="rect">
            <a:avLst/>
          </a:prstGeom>
        </p:spPr>
      </p:pic>
      <p:sp>
        <p:nvSpPr>
          <p:cNvPr id="5" name="Right Arrow 4"/>
          <p:cNvSpPr/>
          <p:nvPr/>
        </p:nvSpPr>
        <p:spPr>
          <a:xfrm rot="1638515">
            <a:off x="8802767" y="4097477"/>
            <a:ext cx="1412487" cy="422322"/>
          </a:xfrm>
          <a:prstGeom prst="rightArrow">
            <a:avLst/>
          </a:prstGeom>
          <a:solidFill>
            <a:srgbClr val="97F0FF"/>
          </a:solidFill>
          <a:ln>
            <a:solidFill>
              <a:srgbClr val="97F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a:t>
            </a:r>
            <a:r>
              <a:rPr lang="en-US" dirty="0" smtClean="0">
                <a:solidFill>
                  <a:schemeClr val="tx1"/>
                </a:solidFill>
              </a:rPr>
              <a:t>1 guess</a:t>
            </a:r>
            <a:endParaRPr lang="en-US" dirty="0">
              <a:solidFill>
                <a:schemeClr val="tx1"/>
              </a:solidFill>
            </a:endParaRPr>
          </a:p>
        </p:txBody>
      </p:sp>
      <p:sp>
        <p:nvSpPr>
          <p:cNvPr id="6" name="Right Arrow 5"/>
          <p:cNvSpPr/>
          <p:nvPr/>
        </p:nvSpPr>
        <p:spPr>
          <a:xfrm rot="19857704">
            <a:off x="8750681" y="3322780"/>
            <a:ext cx="1515862" cy="400935"/>
          </a:xfrm>
          <a:prstGeom prst="rightArrow">
            <a:avLst/>
          </a:prstGeom>
          <a:solidFill>
            <a:srgbClr val="97F0FF"/>
          </a:solidFill>
          <a:ln>
            <a:solidFill>
              <a:srgbClr val="97F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a:t>
            </a:r>
            <a:r>
              <a:rPr lang="en-US" dirty="0">
                <a:solidFill>
                  <a:schemeClr val="tx1"/>
                </a:solidFill>
              </a:rPr>
              <a:t>2</a:t>
            </a:r>
            <a:r>
              <a:rPr lang="en-US" dirty="0" smtClean="0">
                <a:solidFill>
                  <a:schemeClr val="tx1"/>
                </a:solidFill>
              </a:rPr>
              <a:t> guess</a:t>
            </a:r>
            <a:endParaRPr lang="en-US" dirty="0">
              <a:solidFill>
                <a:schemeClr val="tx1"/>
              </a:solidFill>
            </a:endParaRPr>
          </a:p>
        </p:txBody>
      </p:sp>
      <p:sp>
        <p:nvSpPr>
          <p:cNvPr id="7" name="Content Placeholder 2"/>
          <p:cNvSpPr>
            <a:spLocks noGrp="1"/>
          </p:cNvSpPr>
          <p:nvPr>
            <p:ph idx="1"/>
          </p:nvPr>
        </p:nvSpPr>
        <p:spPr>
          <a:xfrm>
            <a:off x="104723" y="1546783"/>
            <a:ext cx="5301539" cy="4351338"/>
          </a:xfrm>
        </p:spPr>
        <p:txBody>
          <a:bodyPr>
            <a:normAutofit/>
          </a:bodyPr>
          <a:lstStyle/>
          <a:p>
            <a:r>
              <a:rPr lang="en-US" dirty="0" smtClean="0"/>
              <a:t>User draws to lattice vectors which provide a good initial guess as to the lattice</a:t>
            </a:r>
          </a:p>
          <a:p>
            <a:r>
              <a:rPr lang="en-US" dirty="0" smtClean="0"/>
              <a:t>Bragg disks are subsequently indexed by the computer</a:t>
            </a:r>
            <a:endParaRPr lang="en-US" dirty="0"/>
          </a:p>
        </p:txBody>
      </p:sp>
      <p:sp>
        <p:nvSpPr>
          <p:cNvPr id="8" name="TextBox 7"/>
          <p:cNvSpPr txBox="1"/>
          <p:nvPr/>
        </p:nvSpPr>
        <p:spPr>
          <a:xfrm>
            <a:off x="10278516" y="4464772"/>
            <a:ext cx="746448" cy="369332"/>
          </a:xfrm>
          <a:prstGeom prst="rect">
            <a:avLst/>
          </a:prstGeom>
          <a:noFill/>
        </p:spPr>
        <p:txBody>
          <a:bodyPr wrap="square" rtlCol="0">
            <a:spAutoFit/>
          </a:bodyPr>
          <a:lstStyle/>
          <a:p>
            <a:r>
              <a:rPr lang="en-US" dirty="0" smtClean="0">
                <a:solidFill>
                  <a:srgbClr val="97F0FF"/>
                </a:solidFill>
              </a:rPr>
              <a:t>(1,0)</a:t>
            </a:r>
            <a:endParaRPr lang="en-US" dirty="0">
              <a:solidFill>
                <a:srgbClr val="97F0FF"/>
              </a:solidFill>
            </a:endParaRPr>
          </a:p>
        </p:txBody>
      </p:sp>
      <p:sp>
        <p:nvSpPr>
          <p:cNvPr id="9" name="TextBox 8"/>
          <p:cNvSpPr txBox="1"/>
          <p:nvPr/>
        </p:nvSpPr>
        <p:spPr>
          <a:xfrm>
            <a:off x="10301796" y="2922025"/>
            <a:ext cx="746448" cy="369332"/>
          </a:xfrm>
          <a:prstGeom prst="rect">
            <a:avLst/>
          </a:prstGeom>
          <a:noFill/>
        </p:spPr>
        <p:txBody>
          <a:bodyPr wrap="square" rtlCol="0">
            <a:spAutoFit/>
          </a:bodyPr>
          <a:lstStyle/>
          <a:p>
            <a:r>
              <a:rPr lang="en-US" dirty="0" smtClean="0">
                <a:solidFill>
                  <a:srgbClr val="97F0FF"/>
                </a:solidFill>
              </a:rPr>
              <a:t>(0,1)</a:t>
            </a:r>
            <a:endParaRPr lang="en-US" dirty="0">
              <a:solidFill>
                <a:srgbClr val="97F0FF"/>
              </a:solidFill>
            </a:endParaRPr>
          </a:p>
        </p:txBody>
      </p:sp>
      <p:sp>
        <p:nvSpPr>
          <p:cNvPr id="10" name="TextBox 9"/>
          <p:cNvSpPr txBox="1"/>
          <p:nvPr/>
        </p:nvSpPr>
        <p:spPr>
          <a:xfrm>
            <a:off x="8645225" y="2218390"/>
            <a:ext cx="746448" cy="369332"/>
          </a:xfrm>
          <a:prstGeom prst="rect">
            <a:avLst/>
          </a:prstGeom>
          <a:noFill/>
        </p:spPr>
        <p:txBody>
          <a:bodyPr wrap="square" rtlCol="0">
            <a:spAutoFit/>
          </a:bodyPr>
          <a:lstStyle/>
          <a:p>
            <a:r>
              <a:rPr lang="en-US" dirty="0" smtClean="0">
                <a:solidFill>
                  <a:srgbClr val="97F0FF"/>
                </a:solidFill>
              </a:rPr>
              <a:t>(-1,1)</a:t>
            </a:r>
            <a:endParaRPr lang="en-US" dirty="0">
              <a:solidFill>
                <a:srgbClr val="97F0FF"/>
              </a:solidFill>
            </a:endParaRPr>
          </a:p>
        </p:txBody>
      </p:sp>
      <p:sp>
        <p:nvSpPr>
          <p:cNvPr id="11" name="TextBox 10"/>
          <p:cNvSpPr txBox="1"/>
          <p:nvPr/>
        </p:nvSpPr>
        <p:spPr>
          <a:xfrm>
            <a:off x="6856861" y="2922025"/>
            <a:ext cx="746448" cy="369332"/>
          </a:xfrm>
          <a:prstGeom prst="rect">
            <a:avLst/>
          </a:prstGeom>
          <a:noFill/>
        </p:spPr>
        <p:txBody>
          <a:bodyPr wrap="square" rtlCol="0">
            <a:spAutoFit/>
          </a:bodyPr>
          <a:lstStyle/>
          <a:p>
            <a:r>
              <a:rPr lang="en-US" dirty="0" smtClean="0">
                <a:solidFill>
                  <a:srgbClr val="97F0FF"/>
                </a:solidFill>
              </a:rPr>
              <a:t>(-1,0)</a:t>
            </a:r>
            <a:endParaRPr lang="en-US" dirty="0">
              <a:solidFill>
                <a:srgbClr val="97F0FF"/>
              </a:solidFill>
            </a:endParaRPr>
          </a:p>
        </p:txBody>
      </p:sp>
      <p:sp>
        <p:nvSpPr>
          <p:cNvPr id="12" name="TextBox 11"/>
          <p:cNvSpPr txBox="1"/>
          <p:nvPr/>
        </p:nvSpPr>
        <p:spPr>
          <a:xfrm>
            <a:off x="6636037" y="4464772"/>
            <a:ext cx="746448" cy="369332"/>
          </a:xfrm>
          <a:prstGeom prst="rect">
            <a:avLst/>
          </a:prstGeom>
          <a:noFill/>
        </p:spPr>
        <p:txBody>
          <a:bodyPr wrap="square" rtlCol="0">
            <a:spAutoFit/>
          </a:bodyPr>
          <a:lstStyle/>
          <a:p>
            <a:r>
              <a:rPr lang="en-US" dirty="0" smtClean="0">
                <a:solidFill>
                  <a:srgbClr val="97F0FF"/>
                </a:solidFill>
              </a:rPr>
              <a:t>(0,-1)</a:t>
            </a:r>
            <a:endParaRPr lang="en-US" dirty="0">
              <a:solidFill>
                <a:srgbClr val="97F0FF"/>
              </a:solidFill>
            </a:endParaRPr>
          </a:p>
        </p:txBody>
      </p:sp>
      <p:sp>
        <p:nvSpPr>
          <p:cNvPr id="13" name="TextBox 12"/>
          <p:cNvSpPr txBox="1"/>
          <p:nvPr/>
        </p:nvSpPr>
        <p:spPr>
          <a:xfrm>
            <a:off x="10353960" y="4212139"/>
            <a:ext cx="746448" cy="369332"/>
          </a:xfrm>
          <a:prstGeom prst="rect">
            <a:avLst/>
          </a:prstGeom>
          <a:noFill/>
        </p:spPr>
        <p:txBody>
          <a:bodyPr wrap="square" rtlCol="0">
            <a:spAutoFit/>
          </a:bodyPr>
          <a:lstStyle/>
          <a:p>
            <a:r>
              <a:rPr lang="en-US" dirty="0" smtClean="0">
                <a:solidFill>
                  <a:srgbClr val="FF0000"/>
                </a:solidFill>
              </a:rPr>
              <a:t>(1,0)</a:t>
            </a:r>
            <a:endParaRPr lang="en-US" dirty="0">
              <a:solidFill>
                <a:srgbClr val="FF0000"/>
              </a:solidFill>
            </a:endParaRPr>
          </a:p>
        </p:txBody>
      </p:sp>
      <p:sp>
        <p:nvSpPr>
          <p:cNvPr id="14" name="TextBox 13"/>
          <p:cNvSpPr txBox="1"/>
          <p:nvPr/>
        </p:nvSpPr>
        <p:spPr>
          <a:xfrm>
            <a:off x="10154943" y="2708398"/>
            <a:ext cx="746448" cy="369332"/>
          </a:xfrm>
          <a:prstGeom prst="rect">
            <a:avLst/>
          </a:prstGeom>
          <a:noFill/>
        </p:spPr>
        <p:txBody>
          <a:bodyPr wrap="square" rtlCol="0">
            <a:spAutoFit/>
          </a:bodyPr>
          <a:lstStyle/>
          <a:p>
            <a:r>
              <a:rPr lang="en-US" dirty="0" smtClean="0">
                <a:solidFill>
                  <a:srgbClr val="FF0000"/>
                </a:solidFill>
              </a:rPr>
              <a:t>(0,1)</a:t>
            </a:r>
            <a:endParaRPr lang="en-US" dirty="0">
              <a:solidFill>
                <a:srgbClr val="FF0000"/>
              </a:solidFill>
            </a:endParaRPr>
          </a:p>
        </p:txBody>
      </p:sp>
      <p:sp>
        <p:nvSpPr>
          <p:cNvPr id="15" name="TextBox 14"/>
          <p:cNvSpPr txBox="1"/>
          <p:nvPr/>
        </p:nvSpPr>
        <p:spPr>
          <a:xfrm>
            <a:off x="8067996" y="2234093"/>
            <a:ext cx="746448" cy="369332"/>
          </a:xfrm>
          <a:prstGeom prst="rect">
            <a:avLst/>
          </a:prstGeom>
          <a:noFill/>
        </p:spPr>
        <p:txBody>
          <a:bodyPr wrap="square" rtlCol="0">
            <a:spAutoFit/>
          </a:bodyPr>
          <a:lstStyle/>
          <a:p>
            <a:r>
              <a:rPr lang="en-US" dirty="0" smtClean="0">
                <a:solidFill>
                  <a:srgbClr val="FF0000"/>
                </a:solidFill>
              </a:rPr>
              <a:t>(-1,1)</a:t>
            </a:r>
            <a:endParaRPr lang="en-US" dirty="0">
              <a:solidFill>
                <a:srgbClr val="FF0000"/>
              </a:solidFill>
            </a:endParaRPr>
          </a:p>
        </p:txBody>
      </p:sp>
      <p:sp>
        <p:nvSpPr>
          <p:cNvPr id="16" name="TextBox 15"/>
          <p:cNvSpPr txBox="1"/>
          <p:nvPr/>
        </p:nvSpPr>
        <p:spPr>
          <a:xfrm>
            <a:off x="6508794" y="3229180"/>
            <a:ext cx="746448" cy="369332"/>
          </a:xfrm>
          <a:prstGeom prst="rect">
            <a:avLst/>
          </a:prstGeom>
          <a:noFill/>
        </p:spPr>
        <p:txBody>
          <a:bodyPr wrap="square" rtlCol="0">
            <a:spAutoFit/>
          </a:bodyPr>
          <a:lstStyle/>
          <a:p>
            <a:r>
              <a:rPr lang="en-US" dirty="0" smtClean="0">
                <a:solidFill>
                  <a:srgbClr val="FF0000"/>
                </a:solidFill>
              </a:rPr>
              <a:t>(-1,0)</a:t>
            </a:r>
            <a:endParaRPr lang="en-US" dirty="0">
              <a:solidFill>
                <a:srgbClr val="FF0000"/>
              </a:solidFill>
            </a:endParaRPr>
          </a:p>
        </p:txBody>
      </p:sp>
      <p:sp>
        <p:nvSpPr>
          <p:cNvPr id="17" name="TextBox 16"/>
          <p:cNvSpPr txBox="1"/>
          <p:nvPr/>
        </p:nvSpPr>
        <p:spPr>
          <a:xfrm>
            <a:off x="6788713" y="4739262"/>
            <a:ext cx="746448" cy="369332"/>
          </a:xfrm>
          <a:prstGeom prst="rect">
            <a:avLst/>
          </a:prstGeom>
          <a:noFill/>
        </p:spPr>
        <p:txBody>
          <a:bodyPr wrap="square" rtlCol="0">
            <a:spAutoFit/>
          </a:bodyPr>
          <a:lstStyle/>
          <a:p>
            <a:r>
              <a:rPr lang="en-US" dirty="0" smtClean="0">
                <a:solidFill>
                  <a:srgbClr val="FF0000"/>
                </a:solidFill>
              </a:rPr>
              <a:t>(0,-1)</a:t>
            </a:r>
            <a:endParaRPr lang="en-US" dirty="0">
              <a:solidFill>
                <a:srgbClr val="FF0000"/>
              </a:solidFill>
            </a:endParaRPr>
          </a:p>
        </p:txBody>
      </p:sp>
    </p:spTree>
    <p:extLst>
      <p:ext uri="{BB962C8B-B14F-4D97-AF65-F5344CB8AC3E}">
        <p14:creationId xmlns:p14="http://schemas.microsoft.com/office/powerpoint/2010/main" val="1335832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959</TotalTime>
  <Words>1093</Words>
  <Application>Microsoft Office PowerPoint</Application>
  <PresentationFormat>Widescreen</PresentationFormat>
  <Paragraphs>134</Paragraphs>
  <Slides>23</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4DSTEM Data Analysis</vt:lpstr>
      <vt:lpstr>Contents</vt:lpstr>
      <vt:lpstr>Data Examples (Two Sessions)</vt:lpstr>
      <vt:lpstr>1: Overview of Standard Analysis</vt:lpstr>
      <vt:lpstr>Overview of Standard Analysis</vt:lpstr>
      <vt:lpstr>Convolutions</vt:lpstr>
      <vt:lpstr>PowerPoint Presentation</vt:lpstr>
      <vt:lpstr>Sort Graphene Layers</vt:lpstr>
      <vt:lpstr>Indexing of Bragg Disks</vt:lpstr>
      <vt:lpstr>Calculation of Lattice Vectors</vt:lpstr>
      <vt:lpstr>Strain Map</vt:lpstr>
      <vt:lpstr>Unfiltered 6.7o Twist Angle, No Subpixel Detection</vt:lpstr>
      <vt:lpstr>Filtered 6.7o Twist Angle, Parabolic Subpixel Detection</vt:lpstr>
      <vt:lpstr>2: Overview of Zoomed-in Data Analysis</vt:lpstr>
      <vt:lpstr>Power Law Fitting</vt:lpstr>
      <vt:lpstr>Masking</vt:lpstr>
      <vt:lpstr>Center of Mass and Power Law Fits Do Not Agree</vt:lpstr>
      <vt:lpstr>COM/Power Law Offset Seems Consistent</vt:lpstr>
      <vt:lpstr>Poisson MLE Robust Against Noise</vt:lpstr>
      <vt:lpstr>3: Simulations: Lattice defomation</vt:lpstr>
      <vt:lpstr>Convolution of Overlapping Disks</vt:lpstr>
      <vt:lpstr>When Are Disks No Longer Resolved?</vt:lpstr>
      <vt:lpstr>(Near) Future Work</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4DSTEM Data Analysis</dc:title>
  <dc:creator>Bediako Lab</dc:creator>
  <cp:lastModifiedBy>Bediako Lab</cp:lastModifiedBy>
  <cp:revision>78</cp:revision>
  <dcterms:created xsi:type="dcterms:W3CDTF">2019-08-15T06:11:01Z</dcterms:created>
  <dcterms:modified xsi:type="dcterms:W3CDTF">2019-08-16T23:48:28Z</dcterms:modified>
</cp:coreProperties>
</file>