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0" r:id="rId4"/>
    <p:sldId id="259" r:id="rId5"/>
    <p:sldId id="261" r:id="rId6"/>
    <p:sldId id="262" r:id="rId7"/>
    <p:sldId id="271" r:id="rId8"/>
    <p:sldId id="263" r:id="rId9"/>
    <p:sldId id="264" r:id="rId10"/>
    <p:sldId id="270"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varScale="1">
        <p:scale>
          <a:sx n="94" d="100"/>
          <a:sy n="94" d="100"/>
        </p:scale>
        <p:origin x="58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1110A-4D25-4C14-8CCE-271D5A497E35}" type="datetimeFigureOut">
              <a:rPr lang="en-US" smtClean="0"/>
              <a:t>8/16/2019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5DB64-D086-455F-9198-8B4FA7A9F194}" type="slidenum">
              <a:rPr lang="en-US" smtClean="0"/>
              <a:t>‹#›</a:t>
            </a:fld>
            <a:endParaRPr lang="en-US"/>
          </a:p>
        </p:txBody>
      </p:sp>
    </p:spTree>
    <p:extLst>
      <p:ext uri="{BB962C8B-B14F-4D97-AF65-F5344CB8AC3E}">
        <p14:creationId xmlns:p14="http://schemas.microsoft.com/office/powerpoint/2010/main" val="52000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Unfiltered</a:t>
            </a:r>
            <a:r>
              <a:rPr lang="en-US" baseline="0" dirty="0" smtClean="0"/>
              <a:t> here referring to only plotting things on a certain interval on the z-axis.</a:t>
            </a:r>
            <a:endParaRPr lang="en-US" dirty="0"/>
          </a:p>
        </p:txBody>
      </p:sp>
      <p:sp>
        <p:nvSpPr>
          <p:cNvPr id="4" name="Slide Number Placeholder 3"/>
          <p:cNvSpPr>
            <a:spLocks noGrp="1"/>
          </p:cNvSpPr>
          <p:nvPr>
            <p:ph type="sldNum" sz="quarter" idx="10"/>
          </p:nvPr>
        </p:nvSpPr>
        <p:spPr/>
        <p:txBody>
          <a:bodyPr/>
          <a:lstStyle/>
          <a:p>
            <a:fld id="{A78ED320-3571-4CB2-A3E4-61608521505E}" type="slidenum">
              <a:rPr lang="en-US" smtClean="0"/>
              <a:t>6</a:t>
            </a:fld>
            <a:endParaRPr lang="en-US"/>
          </a:p>
        </p:txBody>
      </p:sp>
    </p:spTree>
    <p:extLst>
      <p:ext uri="{BB962C8B-B14F-4D97-AF65-F5344CB8AC3E}">
        <p14:creationId xmlns:p14="http://schemas.microsoft.com/office/powerpoint/2010/main" val="778669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Unfiltered</a:t>
            </a:r>
            <a:r>
              <a:rPr lang="en-US" baseline="0" dirty="0" smtClean="0"/>
              <a:t> here referring to only plotting things on a certain interval on the z-axis. Filtered means that I have constrained the </a:t>
            </a:r>
            <a:r>
              <a:rPr lang="en-US" baseline="0" dirty="0" err="1" smtClean="0"/>
              <a:t>colormap</a:t>
            </a:r>
            <a:r>
              <a:rPr lang="en-US" baseline="0" dirty="0" smtClean="0"/>
              <a:t> axis to be between -0.005 and 0.005. The reason that the theta map is a lot more choppy is because it tends to have a larger variance than the other elements of the strain tensor, and some of them get cut off when we restrict the range like this.</a:t>
            </a:r>
            <a:endParaRPr lang="en-US" dirty="0"/>
          </a:p>
        </p:txBody>
      </p:sp>
      <p:sp>
        <p:nvSpPr>
          <p:cNvPr id="4" name="Slide Number Placeholder 3"/>
          <p:cNvSpPr>
            <a:spLocks noGrp="1"/>
          </p:cNvSpPr>
          <p:nvPr>
            <p:ph type="sldNum" sz="quarter" idx="10"/>
          </p:nvPr>
        </p:nvSpPr>
        <p:spPr/>
        <p:txBody>
          <a:bodyPr/>
          <a:lstStyle/>
          <a:p>
            <a:fld id="{A78ED320-3571-4CB2-A3E4-61608521505E}" type="slidenum">
              <a:rPr lang="en-US" smtClean="0"/>
              <a:t>8</a:t>
            </a:fld>
            <a:endParaRPr lang="en-US"/>
          </a:p>
        </p:txBody>
      </p:sp>
    </p:spTree>
    <p:extLst>
      <p:ext uri="{BB962C8B-B14F-4D97-AF65-F5344CB8AC3E}">
        <p14:creationId xmlns:p14="http://schemas.microsoft.com/office/powerpoint/2010/main" val="913665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8ED320-3571-4CB2-A3E4-61608521505E}" type="slidenum">
              <a:rPr lang="en-US" smtClean="0"/>
              <a:t>12</a:t>
            </a:fld>
            <a:endParaRPr lang="en-US"/>
          </a:p>
        </p:txBody>
      </p:sp>
    </p:spTree>
    <p:extLst>
      <p:ext uri="{BB962C8B-B14F-4D97-AF65-F5344CB8AC3E}">
        <p14:creationId xmlns:p14="http://schemas.microsoft.com/office/powerpoint/2010/main" val="717031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8ED320-3571-4CB2-A3E4-61608521505E}" type="slidenum">
              <a:rPr lang="en-US" smtClean="0"/>
              <a:t>13</a:t>
            </a:fld>
            <a:endParaRPr lang="en-US"/>
          </a:p>
        </p:txBody>
      </p:sp>
    </p:spTree>
    <p:extLst>
      <p:ext uri="{BB962C8B-B14F-4D97-AF65-F5344CB8AC3E}">
        <p14:creationId xmlns:p14="http://schemas.microsoft.com/office/powerpoint/2010/main" val="1641875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2E43AE-269F-4B95-BB96-76FC5A20DB9D}"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AFB55-C05D-4F15-A378-C0D23A0F5D15}" type="slidenum">
              <a:rPr lang="en-US" smtClean="0"/>
              <a:t>‹#›</a:t>
            </a:fld>
            <a:endParaRPr lang="en-US"/>
          </a:p>
        </p:txBody>
      </p:sp>
    </p:spTree>
    <p:extLst>
      <p:ext uri="{BB962C8B-B14F-4D97-AF65-F5344CB8AC3E}">
        <p14:creationId xmlns:p14="http://schemas.microsoft.com/office/powerpoint/2010/main" val="220550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E43AE-269F-4B95-BB96-76FC5A20DB9D}"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AFB55-C05D-4F15-A378-C0D23A0F5D15}" type="slidenum">
              <a:rPr lang="en-US" smtClean="0"/>
              <a:t>‹#›</a:t>
            </a:fld>
            <a:endParaRPr lang="en-US"/>
          </a:p>
        </p:txBody>
      </p:sp>
    </p:spTree>
    <p:extLst>
      <p:ext uri="{BB962C8B-B14F-4D97-AF65-F5344CB8AC3E}">
        <p14:creationId xmlns:p14="http://schemas.microsoft.com/office/powerpoint/2010/main" val="982411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E43AE-269F-4B95-BB96-76FC5A20DB9D}"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AFB55-C05D-4F15-A378-C0D23A0F5D15}" type="slidenum">
              <a:rPr lang="en-US" smtClean="0"/>
              <a:t>‹#›</a:t>
            </a:fld>
            <a:endParaRPr lang="en-US"/>
          </a:p>
        </p:txBody>
      </p:sp>
    </p:spTree>
    <p:extLst>
      <p:ext uri="{BB962C8B-B14F-4D97-AF65-F5344CB8AC3E}">
        <p14:creationId xmlns:p14="http://schemas.microsoft.com/office/powerpoint/2010/main" val="221757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E43AE-269F-4B95-BB96-76FC5A20DB9D}"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AFB55-C05D-4F15-A378-C0D23A0F5D15}" type="slidenum">
              <a:rPr lang="en-US" smtClean="0"/>
              <a:t>‹#›</a:t>
            </a:fld>
            <a:endParaRPr lang="en-US"/>
          </a:p>
        </p:txBody>
      </p:sp>
    </p:spTree>
    <p:extLst>
      <p:ext uri="{BB962C8B-B14F-4D97-AF65-F5344CB8AC3E}">
        <p14:creationId xmlns:p14="http://schemas.microsoft.com/office/powerpoint/2010/main" val="417664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2E43AE-269F-4B95-BB96-76FC5A20DB9D}"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AFB55-C05D-4F15-A378-C0D23A0F5D15}" type="slidenum">
              <a:rPr lang="en-US" smtClean="0"/>
              <a:t>‹#›</a:t>
            </a:fld>
            <a:endParaRPr lang="en-US"/>
          </a:p>
        </p:txBody>
      </p:sp>
    </p:spTree>
    <p:extLst>
      <p:ext uri="{BB962C8B-B14F-4D97-AF65-F5344CB8AC3E}">
        <p14:creationId xmlns:p14="http://schemas.microsoft.com/office/powerpoint/2010/main" val="703703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2E43AE-269F-4B95-BB96-76FC5A20DB9D}"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AFB55-C05D-4F15-A378-C0D23A0F5D15}" type="slidenum">
              <a:rPr lang="en-US" smtClean="0"/>
              <a:t>‹#›</a:t>
            </a:fld>
            <a:endParaRPr lang="en-US"/>
          </a:p>
        </p:txBody>
      </p:sp>
    </p:spTree>
    <p:extLst>
      <p:ext uri="{BB962C8B-B14F-4D97-AF65-F5344CB8AC3E}">
        <p14:creationId xmlns:p14="http://schemas.microsoft.com/office/powerpoint/2010/main" val="67058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2E43AE-269F-4B95-BB96-76FC5A20DB9D}" type="datetimeFigureOut">
              <a:rPr lang="en-US" smtClean="0"/>
              <a:t>8/16/2019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BAFB55-C05D-4F15-A378-C0D23A0F5D15}" type="slidenum">
              <a:rPr lang="en-US" smtClean="0"/>
              <a:t>‹#›</a:t>
            </a:fld>
            <a:endParaRPr lang="en-US"/>
          </a:p>
        </p:txBody>
      </p:sp>
    </p:spTree>
    <p:extLst>
      <p:ext uri="{BB962C8B-B14F-4D97-AF65-F5344CB8AC3E}">
        <p14:creationId xmlns:p14="http://schemas.microsoft.com/office/powerpoint/2010/main" val="3202063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2E43AE-269F-4B95-BB96-76FC5A20DB9D}" type="datetimeFigureOut">
              <a:rPr lang="en-US" smtClean="0"/>
              <a:t>8/16/2019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BAFB55-C05D-4F15-A378-C0D23A0F5D15}" type="slidenum">
              <a:rPr lang="en-US" smtClean="0"/>
              <a:t>‹#›</a:t>
            </a:fld>
            <a:endParaRPr lang="en-US"/>
          </a:p>
        </p:txBody>
      </p:sp>
    </p:spTree>
    <p:extLst>
      <p:ext uri="{BB962C8B-B14F-4D97-AF65-F5344CB8AC3E}">
        <p14:creationId xmlns:p14="http://schemas.microsoft.com/office/powerpoint/2010/main" val="3921009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E43AE-269F-4B95-BB96-76FC5A20DB9D}" type="datetimeFigureOut">
              <a:rPr lang="en-US" smtClean="0"/>
              <a:t>8/16/2019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BAFB55-C05D-4F15-A378-C0D23A0F5D15}" type="slidenum">
              <a:rPr lang="en-US" smtClean="0"/>
              <a:t>‹#›</a:t>
            </a:fld>
            <a:endParaRPr lang="en-US"/>
          </a:p>
        </p:txBody>
      </p:sp>
    </p:spTree>
    <p:extLst>
      <p:ext uri="{BB962C8B-B14F-4D97-AF65-F5344CB8AC3E}">
        <p14:creationId xmlns:p14="http://schemas.microsoft.com/office/powerpoint/2010/main" val="2320326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2E43AE-269F-4B95-BB96-76FC5A20DB9D}"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AFB55-C05D-4F15-A378-C0D23A0F5D15}" type="slidenum">
              <a:rPr lang="en-US" smtClean="0"/>
              <a:t>‹#›</a:t>
            </a:fld>
            <a:endParaRPr lang="en-US"/>
          </a:p>
        </p:txBody>
      </p:sp>
    </p:spTree>
    <p:extLst>
      <p:ext uri="{BB962C8B-B14F-4D97-AF65-F5344CB8AC3E}">
        <p14:creationId xmlns:p14="http://schemas.microsoft.com/office/powerpoint/2010/main" val="62810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2E43AE-269F-4B95-BB96-76FC5A20DB9D}"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AFB55-C05D-4F15-A378-C0D23A0F5D15}" type="slidenum">
              <a:rPr lang="en-US" smtClean="0"/>
              <a:t>‹#›</a:t>
            </a:fld>
            <a:endParaRPr lang="en-US"/>
          </a:p>
        </p:txBody>
      </p:sp>
    </p:spTree>
    <p:extLst>
      <p:ext uri="{BB962C8B-B14F-4D97-AF65-F5344CB8AC3E}">
        <p14:creationId xmlns:p14="http://schemas.microsoft.com/office/powerpoint/2010/main" val="4212024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E43AE-269F-4B95-BB96-76FC5A20DB9D}" type="datetimeFigureOut">
              <a:rPr lang="en-US" smtClean="0"/>
              <a:t>8/16/2019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AFB55-C05D-4F15-A378-C0D23A0F5D15}" type="slidenum">
              <a:rPr lang="en-US" smtClean="0"/>
              <a:t>‹#›</a:t>
            </a:fld>
            <a:endParaRPr lang="en-US"/>
          </a:p>
        </p:txBody>
      </p:sp>
    </p:spTree>
    <p:extLst>
      <p:ext uri="{BB962C8B-B14F-4D97-AF65-F5344CB8AC3E}">
        <p14:creationId xmlns:p14="http://schemas.microsoft.com/office/powerpoint/2010/main" val="2148105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Strain Mapping of Twisted Bilayer Graphene</a:t>
            </a:r>
            <a:endParaRPr lang="en-US" dirty="0"/>
          </a:p>
        </p:txBody>
      </p:sp>
      <p:sp>
        <p:nvSpPr>
          <p:cNvPr id="3" name="Subtitle 2"/>
          <p:cNvSpPr>
            <a:spLocks noGrp="1"/>
          </p:cNvSpPr>
          <p:nvPr>
            <p:ph type="subTitle" idx="1"/>
          </p:nvPr>
        </p:nvSpPr>
        <p:spPr/>
        <p:txBody>
          <a:bodyPr/>
          <a:lstStyle/>
          <a:p>
            <a:r>
              <a:rPr lang="en-US" dirty="0" smtClean="0"/>
              <a:t>Madeline Van Winkle and Nathanael </a:t>
            </a:r>
            <a:r>
              <a:rPr lang="en-US" dirty="0" err="1" smtClean="0"/>
              <a:t>Kazmierczak</a:t>
            </a:r>
            <a:endParaRPr lang="en-US" dirty="0" smtClean="0"/>
          </a:p>
          <a:p>
            <a:r>
              <a:rPr lang="en-US" dirty="0" smtClean="0"/>
              <a:t>08/16/2019</a:t>
            </a:r>
          </a:p>
          <a:p>
            <a:r>
              <a:rPr lang="en-US" dirty="0" smtClean="0"/>
              <a:t>National Center for Electron Microscopy</a:t>
            </a:r>
          </a:p>
        </p:txBody>
      </p:sp>
    </p:spTree>
    <p:extLst>
      <p:ext uri="{BB962C8B-B14F-4D97-AF65-F5344CB8AC3E}">
        <p14:creationId xmlns:p14="http://schemas.microsoft.com/office/powerpoint/2010/main" val="1433341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following are extra slides that we will only use if zooming in / determination of the central beam position come up in our conversation</a:t>
            </a:r>
            <a:endParaRPr lang="en-US" dirty="0"/>
          </a:p>
        </p:txBody>
      </p:sp>
    </p:spTree>
    <p:extLst>
      <p:ext uri="{BB962C8B-B14F-4D97-AF65-F5344CB8AC3E}">
        <p14:creationId xmlns:p14="http://schemas.microsoft.com/office/powerpoint/2010/main" val="138434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Masking</a:t>
            </a:r>
            <a:endParaRPr lang="en-US" dirty="0"/>
          </a:p>
        </p:txBody>
      </p:sp>
      <p:sp>
        <p:nvSpPr>
          <p:cNvPr id="3" name="Content Placeholder 2"/>
          <p:cNvSpPr>
            <a:spLocks noGrp="1"/>
          </p:cNvSpPr>
          <p:nvPr>
            <p:ph idx="1"/>
          </p:nvPr>
        </p:nvSpPr>
        <p:spPr>
          <a:xfrm>
            <a:off x="452120" y="1832610"/>
            <a:ext cx="4749800" cy="4351338"/>
          </a:xfrm>
        </p:spPr>
        <p:txBody>
          <a:bodyPr/>
          <a:lstStyle/>
          <a:p>
            <a:r>
              <a:rPr lang="en-US" dirty="0" smtClean="0"/>
              <a:t>Draw polygon mask to cut out </a:t>
            </a:r>
            <a:r>
              <a:rPr lang="en-US" dirty="0" err="1" smtClean="0"/>
              <a:t>beamstop</a:t>
            </a:r>
            <a:r>
              <a:rPr lang="en-US" dirty="0" smtClean="0"/>
              <a:t>, avoid inner Bragg disk ring</a:t>
            </a:r>
          </a:p>
          <a:p>
            <a:r>
              <a:rPr lang="en-US" dirty="0" smtClean="0"/>
              <a:t>Dark blue has been cut out</a:t>
            </a:r>
          </a:p>
          <a:p>
            <a:r>
              <a:rPr lang="en-US" dirty="0" smtClean="0"/>
              <a:t>Same method as defining polygon regions for Bragg disk detection</a:t>
            </a:r>
            <a:endParaRPr lang="en-US" dirty="0"/>
          </a:p>
        </p:txBody>
      </p:sp>
      <p:pic>
        <p:nvPicPr>
          <p:cNvPr id="5" name="Picture 4"/>
          <p:cNvPicPr>
            <a:picLocks noChangeAspect="1"/>
          </p:cNvPicPr>
          <p:nvPr/>
        </p:nvPicPr>
        <p:blipFill>
          <a:blip r:embed="rId2"/>
          <a:stretch>
            <a:fillRect/>
          </a:stretch>
        </p:blipFill>
        <p:spPr>
          <a:xfrm>
            <a:off x="6096000" y="1825625"/>
            <a:ext cx="5638800" cy="4543729"/>
          </a:xfrm>
          <a:prstGeom prst="rect">
            <a:avLst/>
          </a:prstGeom>
        </p:spPr>
      </p:pic>
    </p:spTree>
    <p:extLst>
      <p:ext uri="{BB962C8B-B14F-4D97-AF65-F5344CB8AC3E}">
        <p14:creationId xmlns:p14="http://schemas.microsoft.com/office/powerpoint/2010/main" val="253593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25563"/>
          </a:xfrm>
        </p:spPr>
        <p:txBody>
          <a:bodyPr/>
          <a:lstStyle/>
          <a:p>
            <a:pPr algn="ctr"/>
            <a:r>
              <a:rPr lang="en-US" dirty="0" smtClean="0"/>
              <a:t>Center of Mass and Power Law Fits Do </a:t>
            </a:r>
            <a:r>
              <a:rPr lang="en-US" dirty="0"/>
              <a:t>N</a:t>
            </a:r>
            <a:r>
              <a:rPr lang="en-US" dirty="0" smtClean="0"/>
              <a:t>ot </a:t>
            </a:r>
            <a:r>
              <a:rPr lang="en-US" dirty="0"/>
              <a:t>A</a:t>
            </a:r>
            <a:r>
              <a:rPr lang="en-US" dirty="0" smtClean="0"/>
              <a:t>gree</a:t>
            </a:r>
            <a:endParaRPr lang="en-US" dirty="0"/>
          </a:p>
        </p:txBody>
      </p:sp>
      <p:pic>
        <p:nvPicPr>
          <p:cNvPr id="4" name="Picture 3"/>
          <p:cNvPicPr>
            <a:picLocks noChangeAspect="1"/>
          </p:cNvPicPr>
          <p:nvPr/>
        </p:nvPicPr>
        <p:blipFill rotWithShape="1">
          <a:blip r:embed="rId3"/>
          <a:srcRect l="7307" t="16636" r="8244" b="4888"/>
          <a:stretch/>
        </p:blipFill>
        <p:spPr>
          <a:xfrm>
            <a:off x="837496" y="1825096"/>
            <a:ext cx="4893734" cy="4893734"/>
          </a:xfrm>
          <a:prstGeom prst="rect">
            <a:avLst/>
          </a:prstGeom>
        </p:spPr>
      </p:pic>
      <p:pic>
        <p:nvPicPr>
          <p:cNvPr id="5" name="Picture 4"/>
          <p:cNvPicPr>
            <a:picLocks noChangeAspect="1"/>
          </p:cNvPicPr>
          <p:nvPr/>
        </p:nvPicPr>
        <p:blipFill rotWithShape="1">
          <a:blip r:embed="rId4"/>
          <a:srcRect l="7394" t="16758" r="8314" b="5603"/>
          <a:stretch/>
        </p:blipFill>
        <p:spPr>
          <a:xfrm>
            <a:off x="6616064" y="1791230"/>
            <a:ext cx="4978400" cy="4927600"/>
          </a:xfrm>
          <a:prstGeom prst="rect">
            <a:avLst/>
          </a:prstGeom>
        </p:spPr>
      </p:pic>
      <p:sp>
        <p:nvSpPr>
          <p:cNvPr id="6" name="Content Placeholder 2"/>
          <p:cNvSpPr txBox="1">
            <a:spLocks/>
          </p:cNvSpPr>
          <p:nvPr/>
        </p:nvSpPr>
        <p:spPr>
          <a:xfrm>
            <a:off x="286460" y="1263607"/>
            <a:ext cx="10889540" cy="4636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Each seems to be doing exactly what it was designed to do.</a:t>
            </a:r>
            <a:endParaRPr lang="en-US" dirty="0"/>
          </a:p>
        </p:txBody>
      </p:sp>
    </p:spTree>
    <p:extLst>
      <p:ext uri="{BB962C8B-B14F-4D97-AF65-F5344CB8AC3E}">
        <p14:creationId xmlns:p14="http://schemas.microsoft.com/office/powerpoint/2010/main" val="789528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US" dirty="0" smtClean="0"/>
              <a:t>COM/Power Law Offset Seems Consistent</a:t>
            </a:r>
            <a:endParaRPr lang="en-US" dirty="0"/>
          </a:p>
        </p:txBody>
      </p:sp>
      <p:pic>
        <p:nvPicPr>
          <p:cNvPr id="4" name="Picture 3"/>
          <p:cNvPicPr>
            <a:picLocks noChangeAspect="1"/>
          </p:cNvPicPr>
          <p:nvPr/>
        </p:nvPicPr>
        <p:blipFill rotWithShape="1">
          <a:blip r:embed="rId3"/>
          <a:srcRect l="2297" t="21730" r="5519"/>
          <a:stretch/>
        </p:blipFill>
        <p:spPr>
          <a:xfrm>
            <a:off x="5588000" y="1666240"/>
            <a:ext cx="6478565" cy="4795520"/>
          </a:xfrm>
          <a:prstGeom prst="rect">
            <a:avLst/>
          </a:prstGeom>
        </p:spPr>
      </p:pic>
      <p:sp>
        <p:nvSpPr>
          <p:cNvPr id="5" name="Content Placeholder 2"/>
          <p:cNvSpPr>
            <a:spLocks noGrp="1"/>
          </p:cNvSpPr>
          <p:nvPr>
            <p:ph idx="1"/>
          </p:nvPr>
        </p:nvSpPr>
        <p:spPr>
          <a:xfrm>
            <a:off x="287867" y="1825625"/>
            <a:ext cx="5300133" cy="4351338"/>
          </a:xfrm>
        </p:spPr>
        <p:txBody>
          <a:bodyPr/>
          <a:lstStyle/>
          <a:p>
            <a:r>
              <a:rPr lang="en-US" dirty="0" smtClean="0"/>
              <a:t>Wild red points occur when graphene disks were </a:t>
            </a:r>
            <a:r>
              <a:rPr lang="en-US" dirty="0" err="1" smtClean="0"/>
              <a:t>mis</a:t>
            </a:r>
            <a:r>
              <a:rPr lang="en-US" dirty="0" smtClean="0"/>
              <a:t>-detected</a:t>
            </a:r>
          </a:p>
          <a:p>
            <a:pPr lvl="1"/>
            <a:r>
              <a:rPr lang="en-US" dirty="0" smtClean="0"/>
              <a:t>Problem has since been corrected</a:t>
            </a:r>
          </a:p>
          <a:p>
            <a:r>
              <a:rPr lang="en-US" dirty="0" smtClean="0"/>
              <a:t>Disagreement is by 6 pixels in y, 1 pixel in x</a:t>
            </a:r>
          </a:p>
          <a:p>
            <a:r>
              <a:rPr lang="en-US" dirty="0" smtClean="0"/>
              <a:t>70 diffraction patterns represented</a:t>
            </a:r>
            <a:endParaRPr lang="en-US" dirty="0"/>
          </a:p>
        </p:txBody>
      </p:sp>
    </p:spTree>
    <p:extLst>
      <p:ext uri="{BB962C8B-B14F-4D97-AF65-F5344CB8AC3E}">
        <p14:creationId xmlns:p14="http://schemas.microsoft.com/office/powerpoint/2010/main" val="945933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Poisson MLE Robust Against Noise</a:t>
            </a:r>
            <a:endParaRPr lang="en-US" dirty="0"/>
          </a:p>
        </p:txBody>
      </p:sp>
      <p:sp>
        <p:nvSpPr>
          <p:cNvPr id="3" name="Content Placeholder 2"/>
          <p:cNvSpPr>
            <a:spLocks noGrp="1"/>
          </p:cNvSpPr>
          <p:nvPr>
            <p:ph idx="1"/>
          </p:nvPr>
        </p:nvSpPr>
        <p:spPr>
          <a:xfrm>
            <a:off x="313267" y="1453092"/>
            <a:ext cx="4682067" cy="4351338"/>
          </a:xfrm>
        </p:spPr>
        <p:txBody>
          <a:bodyPr/>
          <a:lstStyle/>
          <a:p>
            <a:r>
              <a:rPr lang="en-US" dirty="0" smtClean="0"/>
              <a:t>30 fold bootstrap of Poisson MLE coordinates conducted</a:t>
            </a:r>
          </a:p>
          <a:p>
            <a:r>
              <a:rPr lang="en-US" dirty="0" smtClean="0"/>
              <a:t>Range of origin coordinates given by white box</a:t>
            </a:r>
          </a:p>
          <a:p>
            <a:r>
              <a:rPr lang="en-US" dirty="0" smtClean="0"/>
              <a:t>Interpretation: the random noise in the data set does not hamper the power law fit</a:t>
            </a:r>
          </a:p>
          <a:p>
            <a:r>
              <a:rPr lang="en-US" dirty="0" err="1" smtClean="0"/>
              <a:t>Beamstop</a:t>
            </a:r>
            <a:r>
              <a:rPr lang="en-US" dirty="0" smtClean="0"/>
              <a:t> distortions may still be an issue</a:t>
            </a:r>
            <a:endParaRPr lang="en-US" dirty="0"/>
          </a:p>
        </p:txBody>
      </p:sp>
      <p:pic>
        <p:nvPicPr>
          <p:cNvPr id="4" name="Picture 3"/>
          <p:cNvPicPr>
            <a:picLocks noChangeAspect="1"/>
          </p:cNvPicPr>
          <p:nvPr/>
        </p:nvPicPr>
        <p:blipFill rotWithShape="1">
          <a:blip r:embed="rId2"/>
          <a:srcRect l="5768" t="18584" r="6649" b="2474"/>
          <a:stretch/>
        </p:blipFill>
        <p:spPr>
          <a:xfrm>
            <a:off x="5249332" y="1325563"/>
            <a:ext cx="6468533" cy="5249335"/>
          </a:xfrm>
          <a:prstGeom prst="rect">
            <a:avLst/>
          </a:prstGeom>
        </p:spPr>
      </p:pic>
    </p:spTree>
    <p:extLst>
      <p:ext uri="{BB962C8B-B14F-4D97-AF65-F5344CB8AC3E}">
        <p14:creationId xmlns:p14="http://schemas.microsoft.com/office/powerpoint/2010/main" val="375465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Data Examples (Two Sessions)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1690688"/>
            <a:ext cx="4876800" cy="4876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690688"/>
            <a:ext cx="4876800" cy="4876800"/>
          </a:xfrm>
          <a:prstGeom prst="rect">
            <a:avLst/>
          </a:prstGeom>
        </p:spPr>
      </p:pic>
      <p:sp>
        <p:nvSpPr>
          <p:cNvPr id="6" name="TextBox 5"/>
          <p:cNvSpPr txBox="1"/>
          <p:nvPr/>
        </p:nvSpPr>
        <p:spPr>
          <a:xfrm>
            <a:off x="2269066" y="1321356"/>
            <a:ext cx="1693333" cy="369332"/>
          </a:xfrm>
          <a:prstGeom prst="rect">
            <a:avLst/>
          </a:prstGeom>
          <a:noFill/>
        </p:spPr>
        <p:txBody>
          <a:bodyPr wrap="square" rtlCol="0">
            <a:spAutoFit/>
          </a:bodyPr>
          <a:lstStyle/>
          <a:p>
            <a:r>
              <a:rPr lang="en-US" dirty="0" smtClean="0"/>
              <a:t>6.7</a:t>
            </a:r>
            <a:r>
              <a:rPr lang="en-US" baseline="30000" dirty="0" smtClean="0"/>
              <a:t>o</a:t>
            </a:r>
            <a:r>
              <a:rPr lang="en-US" dirty="0" smtClean="0"/>
              <a:t> twist angle</a:t>
            </a:r>
            <a:endParaRPr lang="en-US" dirty="0"/>
          </a:p>
        </p:txBody>
      </p:sp>
      <p:sp>
        <p:nvSpPr>
          <p:cNvPr id="7" name="TextBox 6"/>
          <p:cNvSpPr txBox="1"/>
          <p:nvPr/>
        </p:nvSpPr>
        <p:spPr>
          <a:xfrm>
            <a:off x="7840133" y="1321356"/>
            <a:ext cx="1693333" cy="369332"/>
          </a:xfrm>
          <a:prstGeom prst="rect">
            <a:avLst/>
          </a:prstGeom>
          <a:noFill/>
        </p:spPr>
        <p:txBody>
          <a:bodyPr wrap="square" rtlCol="0">
            <a:spAutoFit/>
          </a:bodyPr>
          <a:lstStyle/>
          <a:p>
            <a:r>
              <a:rPr lang="en-US" dirty="0" smtClean="0"/>
              <a:t>1.2</a:t>
            </a:r>
            <a:r>
              <a:rPr lang="en-US" baseline="30000" dirty="0" smtClean="0"/>
              <a:t>o</a:t>
            </a:r>
            <a:r>
              <a:rPr lang="en-US" dirty="0" smtClean="0"/>
              <a:t> twist angle</a:t>
            </a:r>
            <a:endParaRPr lang="en-US" dirty="0"/>
          </a:p>
        </p:txBody>
      </p:sp>
    </p:spTree>
    <p:extLst>
      <p:ext uri="{BB962C8B-B14F-4D97-AF65-F5344CB8AC3E}">
        <p14:creationId xmlns:p14="http://schemas.microsoft.com/office/powerpoint/2010/main" val="405153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506" y="0"/>
            <a:ext cx="10515600" cy="1325563"/>
          </a:xfrm>
        </p:spPr>
        <p:txBody>
          <a:bodyPr/>
          <a:lstStyle/>
          <a:p>
            <a:pPr algn="ctr"/>
            <a:r>
              <a:rPr lang="en-US" dirty="0" smtClean="0"/>
              <a:t>Overview of </a:t>
            </a:r>
            <a:r>
              <a:rPr lang="en-US" dirty="0" smtClean="0"/>
              <a:t>Analysis</a:t>
            </a:r>
            <a:endParaRPr lang="en-US" dirty="0"/>
          </a:p>
        </p:txBody>
      </p:sp>
      <p:pic>
        <p:nvPicPr>
          <p:cNvPr id="4" name="Picture 3"/>
          <p:cNvPicPr>
            <a:picLocks noChangeAspect="1"/>
          </p:cNvPicPr>
          <p:nvPr/>
        </p:nvPicPr>
        <p:blipFill>
          <a:blip r:embed="rId2"/>
          <a:stretch>
            <a:fillRect/>
          </a:stretch>
        </p:blipFill>
        <p:spPr>
          <a:xfrm>
            <a:off x="149192" y="2650925"/>
            <a:ext cx="5136297" cy="4142175"/>
          </a:xfrm>
          <a:prstGeom prst="rect">
            <a:avLst/>
          </a:prstGeom>
        </p:spPr>
      </p:pic>
      <p:pic>
        <p:nvPicPr>
          <p:cNvPr id="5" name="Picture 4"/>
          <p:cNvPicPr>
            <a:picLocks noChangeAspect="1"/>
          </p:cNvPicPr>
          <p:nvPr/>
        </p:nvPicPr>
        <p:blipFill>
          <a:blip r:embed="rId3"/>
          <a:stretch>
            <a:fillRect/>
          </a:stretch>
        </p:blipFill>
        <p:spPr>
          <a:xfrm>
            <a:off x="6650101" y="2650925"/>
            <a:ext cx="5380444" cy="4142175"/>
          </a:xfrm>
          <a:prstGeom prst="rect">
            <a:avLst/>
          </a:prstGeom>
        </p:spPr>
      </p:pic>
      <p:sp>
        <p:nvSpPr>
          <p:cNvPr id="6" name="Right Arrow 5"/>
          <p:cNvSpPr/>
          <p:nvPr/>
        </p:nvSpPr>
        <p:spPr>
          <a:xfrm>
            <a:off x="4904106" y="4367449"/>
            <a:ext cx="2127379" cy="7091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Draw Polygons</a:t>
            </a:r>
            <a:endParaRPr lang="en-US" dirty="0"/>
          </a:p>
        </p:txBody>
      </p:sp>
      <p:sp>
        <p:nvSpPr>
          <p:cNvPr id="7" name="Content Placeholder 2"/>
          <p:cNvSpPr>
            <a:spLocks noGrp="1"/>
          </p:cNvSpPr>
          <p:nvPr>
            <p:ph idx="1"/>
          </p:nvPr>
        </p:nvSpPr>
        <p:spPr>
          <a:xfrm>
            <a:off x="149192" y="1009691"/>
            <a:ext cx="10857917" cy="1641233"/>
          </a:xfrm>
        </p:spPr>
        <p:txBody>
          <a:bodyPr>
            <a:normAutofit fontScale="92500" lnSpcReduction="10000"/>
          </a:bodyPr>
          <a:lstStyle/>
          <a:p>
            <a:r>
              <a:rPr lang="en-US" dirty="0" smtClean="0"/>
              <a:t>Done mostly in </a:t>
            </a:r>
            <a:r>
              <a:rPr lang="en-US" dirty="0" err="1" smtClean="0"/>
              <a:t>Matlab</a:t>
            </a:r>
            <a:endParaRPr lang="en-US" dirty="0" smtClean="0"/>
          </a:p>
          <a:p>
            <a:r>
              <a:rPr lang="en-US" dirty="0" smtClean="0"/>
              <a:t>Use of region-of-interest image processing to separately handle the two graphene lattices, eliminate hexagonal boron nitride peaks</a:t>
            </a:r>
          </a:p>
          <a:p>
            <a:r>
              <a:rPr lang="en-US" dirty="0" smtClean="0"/>
              <a:t>Conceptually the same as py4DSTEM, occasionally calls the Python code itself</a:t>
            </a:r>
          </a:p>
          <a:p>
            <a:endParaRPr lang="en-US" dirty="0"/>
          </a:p>
        </p:txBody>
      </p:sp>
    </p:spTree>
    <p:extLst>
      <p:ext uri="{BB962C8B-B14F-4D97-AF65-F5344CB8AC3E}">
        <p14:creationId xmlns:p14="http://schemas.microsoft.com/office/powerpoint/2010/main" val="357305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861" y="0"/>
            <a:ext cx="10515600" cy="1325563"/>
          </a:xfrm>
        </p:spPr>
        <p:txBody>
          <a:bodyPr/>
          <a:lstStyle/>
          <a:p>
            <a:pPr algn="ctr"/>
            <a:r>
              <a:rPr lang="en-US" dirty="0" smtClean="0"/>
              <a:t>Sort Graphene Layers</a:t>
            </a:r>
            <a:endParaRPr lang="en-US" dirty="0"/>
          </a:p>
        </p:txBody>
      </p:sp>
      <p:pic>
        <p:nvPicPr>
          <p:cNvPr id="4" name="Picture 3"/>
          <p:cNvPicPr>
            <a:picLocks noChangeAspect="1"/>
          </p:cNvPicPr>
          <p:nvPr/>
        </p:nvPicPr>
        <p:blipFill>
          <a:blip r:embed="rId2"/>
          <a:stretch>
            <a:fillRect/>
          </a:stretch>
        </p:blipFill>
        <p:spPr>
          <a:xfrm>
            <a:off x="5876731" y="1546783"/>
            <a:ext cx="5947538" cy="4687466"/>
          </a:xfrm>
          <a:prstGeom prst="rect">
            <a:avLst/>
          </a:prstGeom>
        </p:spPr>
      </p:pic>
      <p:sp>
        <p:nvSpPr>
          <p:cNvPr id="5" name="Content Placeholder 2"/>
          <p:cNvSpPr>
            <a:spLocks noGrp="1"/>
          </p:cNvSpPr>
          <p:nvPr>
            <p:ph idx="1"/>
          </p:nvPr>
        </p:nvSpPr>
        <p:spPr>
          <a:xfrm>
            <a:off x="104723" y="1546783"/>
            <a:ext cx="5301539" cy="4351338"/>
          </a:xfrm>
        </p:spPr>
        <p:txBody>
          <a:bodyPr>
            <a:normAutofit/>
          </a:bodyPr>
          <a:lstStyle/>
          <a:p>
            <a:r>
              <a:rPr lang="en-US" dirty="0" smtClean="0"/>
              <a:t>Peaks sorted by polar coordinates angle from the origin</a:t>
            </a:r>
          </a:p>
          <a:p>
            <a:r>
              <a:rPr lang="en-US" dirty="0" smtClean="0"/>
              <a:t>“</a:t>
            </a:r>
            <a:r>
              <a:rPr lang="en-US" dirty="0" smtClean="0"/>
              <a:t>Origin” found from center of mass of all disk positions except the topmost </a:t>
            </a:r>
            <a:r>
              <a:rPr lang="en-US" dirty="0" smtClean="0"/>
              <a:t>two</a:t>
            </a:r>
            <a:endParaRPr lang="en-US" dirty="0" smtClean="0"/>
          </a:p>
        </p:txBody>
      </p:sp>
    </p:spTree>
    <p:extLst>
      <p:ext uri="{BB962C8B-B14F-4D97-AF65-F5344CB8AC3E}">
        <p14:creationId xmlns:p14="http://schemas.microsoft.com/office/powerpoint/2010/main" val="424767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6343713" y="3065518"/>
            <a:ext cx="5200650" cy="3638550"/>
          </a:xfrm>
          <a:prstGeom prst="rect">
            <a:avLst/>
          </a:prstGeom>
        </p:spPr>
      </p:pic>
      <p:sp>
        <p:nvSpPr>
          <p:cNvPr id="2" name="Title 1"/>
          <p:cNvSpPr>
            <a:spLocks noGrp="1"/>
          </p:cNvSpPr>
          <p:nvPr>
            <p:ph type="title"/>
          </p:nvPr>
        </p:nvSpPr>
        <p:spPr>
          <a:xfrm>
            <a:off x="93305" y="39120"/>
            <a:ext cx="4366728" cy="1325563"/>
          </a:xfrm>
        </p:spPr>
        <p:txBody>
          <a:bodyPr/>
          <a:lstStyle/>
          <a:p>
            <a:pPr algn="ctr"/>
            <a:r>
              <a:rPr lang="en-US" dirty="0" smtClean="0"/>
              <a:t>Disk Registration</a:t>
            </a:r>
            <a:endParaRPr lang="en-US" dirty="0"/>
          </a:p>
        </p:txBody>
      </p:sp>
      <p:sp>
        <p:nvSpPr>
          <p:cNvPr id="3" name="Content Placeholder 2"/>
          <p:cNvSpPr>
            <a:spLocks noGrp="1"/>
          </p:cNvSpPr>
          <p:nvPr>
            <p:ph idx="1"/>
          </p:nvPr>
        </p:nvSpPr>
        <p:spPr>
          <a:xfrm>
            <a:off x="104723" y="1546783"/>
            <a:ext cx="5169159" cy="4351338"/>
          </a:xfrm>
        </p:spPr>
        <p:txBody>
          <a:bodyPr>
            <a:normAutofit/>
          </a:bodyPr>
          <a:lstStyle/>
          <a:p>
            <a:r>
              <a:rPr lang="en-US" dirty="0" smtClean="0"/>
              <a:t>Using cross-correlation</a:t>
            </a:r>
          </a:p>
          <a:p>
            <a:r>
              <a:rPr lang="en-US" dirty="0" smtClean="0"/>
              <a:t>Synthetic kernels (flat disk with radius = 5 pixels)</a:t>
            </a:r>
          </a:p>
          <a:p>
            <a:r>
              <a:rPr lang="en-US" dirty="0" smtClean="0"/>
              <a:t>Vacuum probe measurement has not worked (beam too big?)</a:t>
            </a:r>
            <a:endParaRPr lang="en-US" dirty="0"/>
          </a:p>
        </p:txBody>
      </p:sp>
      <p:pic>
        <p:nvPicPr>
          <p:cNvPr id="4" name="Picture 3"/>
          <p:cNvPicPr>
            <a:picLocks noChangeAspect="1"/>
          </p:cNvPicPr>
          <p:nvPr/>
        </p:nvPicPr>
        <p:blipFill>
          <a:blip r:embed="rId3"/>
          <a:stretch>
            <a:fillRect/>
          </a:stretch>
        </p:blipFill>
        <p:spPr>
          <a:xfrm>
            <a:off x="5122506" y="126432"/>
            <a:ext cx="3665160" cy="2840703"/>
          </a:xfrm>
          <a:prstGeom prst="rect">
            <a:avLst/>
          </a:prstGeom>
        </p:spPr>
      </p:pic>
      <p:sp>
        <p:nvSpPr>
          <p:cNvPr id="5" name="Oval 4"/>
          <p:cNvSpPr/>
          <p:nvPr/>
        </p:nvSpPr>
        <p:spPr>
          <a:xfrm>
            <a:off x="5377543" y="380456"/>
            <a:ext cx="631177" cy="597160"/>
          </a:xfrm>
          <a:prstGeom prst="ellipse">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5832367" y="977616"/>
            <a:ext cx="1731714" cy="3205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3"/>
          <a:srcRect r="8432"/>
          <a:stretch/>
        </p:blipFill>
        <p:spPr>
          <a:xfrm>
            <a:off x="8784019" y="126432"/>
            <a:ext cx="3356100" cy="2840703"/>
          </a:xfrm>
          <a:prstGeom prst="rect">
            <a:avLst/>
          </a:prstGeom>
        </p:spPr>
      </p:pic>
      <p:sp>
        <p:nvSpPr>
          <p:cNvPr id="12" name="Oval 11"/>
          <p:cNvSpPr/>
          <p:nvPr/>
        </p:nvSpPr>
        <p:spPr>
          <a:xfrm>
            <a:off x="9628352" y="361001"/>
            <a:ext cx="631177" cy="597160"/>
          </a:xfrm>
          <a:prstGeom prst="ellipse">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8152842" y="977616"/>
            <a:ext cx="1658978" cy="3205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87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1633008"/>
            <a:ext cx="12192000" cy="5191932"/>
          </a:xfrm>
          <a:prstGeom prst="rect">
            <a:avLst/>
          </a:prstGeom>
        </p:spPr>
      </p:pic>
      <p:sp>
        <p:nvSpPr>
          <p:cNvPr id="5" name="Title 1"/>
          <p:cNvSpPr>
            <a:spLocks noGrp="1"/>
          </p:cNvSpPr>
          <p:nvPr>
            <p:ph type="title"/>
          </p:nvPr>
        </p:nvSpPr>
        <p:spPr>
          <a:xfrm>
            <a:off x="0" y="118531"/>
            <a:ext cx="12191999" cy="1325563"/>
          </a:xfrm>
        </p:spPr>
        <p:txBody>
          <a:bodyPr/>
          <a:lstStyle/>
          <a:p>
            <a:pPr algn="ctr"/>
            <a:r>
              <a:rPr lang="en-US" dirty="0" smtClean="0"/>
              <a:t>6.7</a:t>
            </a:r>
            <a:r>
              <a:rPr lang="en-US" baseline="30000" dirty="0" smtClean="0"/>
              <a:t>o</a:t>
            </a:r>
            <a:r>
              <a:rPr lang="en-US" dirty="0" smtClean="0"/>
              <a:t> </a:t>
            </a:r>
            <a:r>
              <a:rPr lang="en-US" dirty="0" smtClean="0"/>
              <a:t>Twist Angle, No Subpixel Detection</a:t>
            </a:r>
            <a:endParaRPr lang="en-US" dirty="0"/>
          </a:p>
        </p:txBody>
      </p:sp>
    </p:spTree>
    <p:extLst>
      <p:ext uri="{BB962C8B-B14F-4D97-AF65-F5344CB8AC3E}">
        <p14:creationId xmlns:p14="http://schemas.microsoft.com/office/powerpoint/2010/main" val="3870960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22720" y="1452499"/>
            <a:ext cx="5201920" cy="5192141"/>
          </a:xfrm>
          <a:prstGeom prst="rect">
            <a:avLst/>
          </a:prstGeom>
        </p:spPr>
      </p:pic>
      <p:sp>
        <p:nvSpPr>
          <p:cNvPr id="5" name="Title 1"/>
          <p:cNvSpPr>
            <a:spLocks noGrp="1"/>
          </p:cNvSpPr>
          <p:nvPr>
            <p:ph type="title"/>
          </p:nvPr>
        </p:nvSpPr>
        <p:spPr>
          <a:xfrm>
            <a:off x="1" y="0"/>
            <a:ext cx="12191999" cy="1325563"/>
          </a:xfrm>
        </p:spPr>
        <p:txBody>
          <a:bodyPr/>
          <a:lstStyle/>
          <a:p>
            <a:pPr algn="ctr"/>
            <a:r>
              <a:rPr lang="en-US" dirty="0" smtClean="0"/>
              <a:t>6.7</a:t>
            </a:r>
            <a:r>
              <a:rPr lang="en-US" baseline="30000" dirty="0" smtClean="0"/>
              <a:t>o</a:t>
            </a:r>
            <a:r>
              <a:rPr lang="en-US" dirty="0" smtClean="0"/>
              <a:t> Twist Angle </a:t>
            </a:r>
            <a:r>
              <a:rPr lang="en-US" dirty="0" smtClean="0"/>
              <a:t>Real Space Image From py4DSTEM </a:t>
            </a:r>
            <a:endParaRPr lang="en-US" dirty="0"/>
          </a:p>
        </p:txBody>
      </p:sp>
      <p:sp>
        <p:nvSpPr>
          <p:cNvPr id="6" name="Content Placeholder 2"/>
          <p:cNvSpPr>
            <a:spLocks noGrp="1"/>
          </p:cNvSpPr>
          <p:nvPr>
            <p:ph idx="1"/>
          </p:nvPr>
        </p:nvSpPr>
        <p:spPr>
          <a:xfrm>
            <a:off x="104723" y="1546783"/>
            <a:ext cx="5301539" cy="4351338"/>
          </a:xfrm>
        </p:spPr>
        <p:txBody>
          <a:bodyPr>
            <a:normAutofit/>
          </a:bodyPr>
          <a:lstStyle/>
          <a:p>
            <a:r>
              <a:rPr lang="en-US" dirty="0" smtClean="0"/>
              <a:t>What does this represent?</a:t>
            </a:r>
          </a:p>
          <a:p>
            <a:r>
              <a:rPr lang="en-US" dirty="0" smtClean="0"/>
              <a:t>Similar square pattern to the no-subpixel strain maps</a:t>
            </a:r>
            <a:endParaRPr lang="en-US" dirty="0"/>
          </a:p>
        </p:txBody>
      </p:sp>
    </p:spTree>
    <p:extLst>
      <p:ext uri="{BB962C8B-B14F-4D97-AF65-F5344CB8AC3E}">
        <p14:creationId xmlns:p14="http://schemas.microsoft.com/office/powerpoint/2010/main" val="4067347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2687"/>
            <a:ext cx="12191999" cy="1325563"/>
          </a:xfrm>
        </p:spPr>
        <p:txBody>
          <a:bodyPr>
            <a:normAutofit/>
          </a:bodyPr>
          <a:lstStyle/>
          <a:p>
            <a:pPr algn="ctr"/>
            <a:r>
              <a:rPr lang="en-US" sz="4000" dirty="0" smtClean="0"/>
              <a:t>6.7</a:t>
            </a:r>
            <a:r>
              <a:rPr lang="en-US" sz="4000" baseline="30000" dirty="0" smtClean="0"/>
              <a:t>o</a:t>
            </a:r>
            <a:r>
              <a:rPr lang="en-US" sz="4000" dirty="0" smtClean="0"/>
              <a:t> </a:t>
            </a:r>
            <a:r>
              <a:rPr lang="en-US" sz="4000" dirty="0" smtClean="0"/>
              <a:t>Twist Angle, Parabolic Subpixel Detection</a:t>
            </a:r>
            <a:endParaRPr lang="en-US" sz="4000" dirty="0"/>
          </a:p>
        </p:txBody>
      </p:sp>
      <p:pic>
        <p:nvPicPr>
          <p:cNvPr id="6" name="Picture 5"/>
          <p:cNvPicPr>
            <a:picLocks noChangeAspect="1"/>
          </p:cNvPicPr>
          <p:nvPr/>
        </p:nvPicPr>
        <p:blipFill rotWithShape="1">
          <a:blip r:embed="rId3"/>
          <a:srcRect l="9889" t="17848" r="10415"/>
          <a:stretch/>
        </p:blipFill>
        <p:spPr>
          <a:xfrm>
            <a:off x="1" y="2154328"/>
            <a:ext cx="12191999" cy="4703672"/>
          </a:xfrm>
          <a:prstGeom prst="rect">
            <a:avLst/>
          </a:prstGeom>
        </p:spPr>
      </p:pic>
      <p:sp>
        <p:nvSpPr>
          <p:cNvPr id="7" name="Content Placeholder 2"/>
          <p:cNvSpPr txBox="1">
            <a:spLocks/>
          </p:cNvSpPr>
          <p:nvPr/>
        </p:nvSpPr>
        <p:spPr>
          <a:xfrm>
            <a:off x="201794" y="1444094"/>
            <a:ext cx="11858126" cy="4636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Square-like structure seems to go away with better </a:t>
            </a:r>
            <a:r>
              <a:rPr lang="en-US" dirty="0" smtClean="0"/>
              <a:t>disk registration algorithm</a:t>
            </a:r>
            <a:r>
              <a:rPr lang="en-US" dirty="0" smtClean="0"/>
              <a:t>.</a:t>
            </a:r>
            <a:endParaRPr lang="en-US" dirty="0"/>
          </a:p>
        </p:txBody>
      </p:sp>
    </p:spTree>
    <p:extLst>
      <p:ext uri="{BB962C8B-B14F-4D97-AF65-F5344CB8AC3E}">
        <p14:creationId xmlns:p14="http://schemas.microsoft.com/office/powerpoint/2010/main" val="191404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(Maddie’s stuff goes in here)</a:t>
            </a:r>
            <a:endParaRPr lang="en-US" dirty="0"/>
          </a:p>
        </p:txBody>
      </p:sp>
      <p:sp>
        <p:nvSpPr>
          <p:cNvPr id="3" name="Content Placeholder 2"/>
          <p:cNvSpPr>
            <a:spLocks noGrp="1"/>
          </p:cNvSpPr>
          <p:nvPr>
            <p:ph idx="1"/>
          </p:nvPr>
        </p:nvSpPr>
        <p:spPr/>
        <p:txBody>
          <a:bodyPr/>
          <a:lstStyle/>
          <a:p>
            <a:r>
              <a:rPr lang="en-US" dirty="0" smtClean="0"/>
              <a:t>Do you have a generic introductory slide talking about atomic reconstruction in twisted bilayer graphene and generally what it is we are trying to do? My slides launch right into the data analysis.</a:t>
            </a:r>
          </a:p>
          <a:p>
            <a:r>
              <a:rPr lang="en-US" dirty="0" smtClean="0"/>
              <a:t>Another thing you could perhaps do is have an image with measurement of the vacuum probe, since we are confused as to how that is supposed to work for convolutions given that it seems to be of a different size.</a:t>
            </a:r>
            <a:endParaRPr lang="en-US" dirty="0"/>
          </a:p>
        </p:txBody>
      </p:sp>
    </p:spTree>
    <p:extLst>
      <p:ext uri="{BB962C8B-B14F-4D97-AF65-F5344CB8AC3E}">
        <p14:creationId xmlns:p14="http://schemas.microsoft.com/office/powerpoint/2010/main" val="1299791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506</Words>
  <Application>Microsoft Office PowerPoint</Application>
  <PresentationFormat>Widescreen</PresentationFormat>
  <Paragraphs>51</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Strain Mapping of Twisted Bilayer Graphene</vt:lpstr>
      <vt:lpstr>Data Examples (Two Sessions)</vt:lpstr>
      <vt:lpstr>Overview of Analysis</vt:lpstr>
      <vt:lpstr>Sort Graphene Layers</vt:lpstr>
      <vt:lpstr>Disk Registration</vt:lpstr>
      <vt:lpstr>6.7o Twist Angle, No Subpixel Detection</vt:lpstr>
      <vt:lpstr>6.7o Twist Angle Real Space Image From py4DSTEM </vt:lpstr>
      <vt:lpstr>6.7o Twist Angle, Parabolic Subpixel Detection</vt:lpstr>
      <vt:lpstr>(Maddie’s stuff goes in here)</vt:lpstr>
      <vt:lpstr>The following are extra slides that we will only use if zooming in / determination of the central beam position come up in our conversation</vt:lpstr>
      <vt:lpstr>Masking</vt:lpstr>
      <vt:lpstr>Center of Mass and Power Law Fits Do Not Agree</vt:lpstr>
      <vt:lpstr>COM/Power Law Offset Seems Consistent</vt:lpstr>
      <vt:lpstr>Poisson MLE Robust Against Noise</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Strain Mapping of Twisted Bilayer Graphene</dc:title>
  <dc:creator>Bediako Lab</dc:creator>
  <cp:lastModifiedBy>Bediako Lab</cp:lastModifiedBy>
  <cp:revision>22</cp:revision>
  <dcterms:created xsi:type="dcterms:W3CDTF">2019-08-16T23:04:00Z</dcterms:created>
  <dcterms:modified xsi:type="dcterms:W3CDTF">2019-08-16T23:43:12Z</dcterms:modified>
</cp:coreProperties>
</file>