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01C8-1029-41C1-9F10-E556F3DE9078}" type="datetimeFigureOut">
              <a:rPr lang="en-US" smtClean="0"/>
              <a:t>11/4/2021</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F8756-BDC0-4304-A526-10558237F7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hasCustomPrompt="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hasCustomPrompt="1"/>
          </p:nvPr>
        </p:nvSpPr>
        <p:spPr>
          <a:xfrm>
            <a:off x="8724900" y="414778"/>
            <a:ext cx="2628900" cy="5757421"/>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hasCustomPrompt="1"/>
          </p:nvPr>
        </p:nvSpPr>
        <p:spPr>
          <a:xfrm>
            <a:off x="838200" y="414778"/>
            <a:ext cx="7734300" cy="5757422"/>
          </a:xfrm>
        </p:spPr>
        <p:txBody>
          <a:bodyPr vert="eaVert" lIns="45720" tIns="0" rIns="45720" bIns="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tr-TR"/>
              <a:t>Asıl başlık stili için tıklatın</a:t>
            </a:r>
            <a:endParaRPr lang="en-US" dirty="0"/>
          </a:p>
        </p:txBody>
      </p:sp>
      <p:sp>
        <p:nvSpPr>
          <p:cNvPr id="3" name="Content Placeholder 2"/>
          <p:cNvSpPr>
            <a:spLocks noGrp="1"/>
          </p:cNvSpPr>
          <p:nvPr>
            <p:ph idx="1" hasCustomPrompt="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ACE651A-0F9A-4192-9647-AB98BD34500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hasCustomPrompt="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0ACE651A-0F9A-4192-9647-AB98BD345001}" type="datetimeFigureOut">
              <a:rPr lang="en-US" smtClean="0"/>
              <a:t>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7B7FE-F556-433F-B107-9496AEBB906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1097280" y="286603"/>
            <a:ext cx="10058400" cy="1450757"/>
          </a:xfrm>
        </p:spPr>
        <p:txBody>
          <a:bodyPr/>
          <a:lstStyle/>
          <a:p>
            <a:r>
              <a:rPr lang="tr-TR"/>
              <a:t>Asıl başlık stili için tıklatın</a:t>
            </a:r>
            <a:endParaRPr lang="en-US" dirty="0"/>
          </a:p>
        </p:txBody>
      </p:sp>
      <p:sp>
        <p:nvSpPr>
          <p:cNvPr id="3" name="Content Placeholder 2"/>
          <p:cNvSpPr>
            <a:spLocks noGrp="1"/>
          </p:cNvSpPr>
          <p:nvPr>
            <p:ph sz="half" idx="1" hasCustomPrompt="1"/>
          </p:nvPr>
        </p:nvSpPr>
        <p:spPr>
          <a:xfrm>
            <a:off x="1097279" y="1845734"/>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6217920" y="1845735"/>
            <a:ext cx="49377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ACE651A-0F9A-4192-9647-AB98BD345001}"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1097280" y="286603"/>
            <a:ext cx="10058400" cy="1450757"/>
          </a:xfrm>
        </p:spPr>
        <p:txBody>
          <a:bodyPr/>
          <a:lstStyle/>
          <a:p>
            <a:r>
              <a:rPr lang="tr-TR"/>
              <a:t>Asıl başlık stili için tıklatın</a:t>
            </a:r>
            <a:endParaRPr lang="en-US" dirty="0"/>
          </a:p>
        </p:txBody>
      </p:sp>
      <p:sp>
        <p:nvSpPr>
          <p:cNvPr id="3" name="Text Placeholder 2"/>
          <p:cNvSpPr>
            <a:spLocks noGrp="1"/>
          </p:cNvSpPr>
          <p:nvPr>
            <p:ph type="body" idx="1" hasCustomPrompt="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hasCustomPrompt="1"/>
          </p:nvPr>
        </p:nvSpPr>
        <p:spPr>
          <a:xfrm>
            <a:off x="109728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hasCustomPrompt="1"/>
          </p:nvPr>
        </p:nvSpPr>
        <p:spPr>
          <a:xfrm>
            <a:off x="6217920" y="2582334"/>
            <a:ext cx="4937760" cy="33782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ACE651A-0F9A-4192-9647-AB98BD345001}" type="datetimeFigureOut">
              <a:rPr lang="en-US" smtClean="0"/>
              <a:t>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0ACE651A-0F9A-4192-9647-AB98BD345001}" type="datetimeFigureOut">
              <a:rPr lang="en-US" smtClean="0"/>
              <a:t>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CE651A-0F9A-4192-9647-AB98BD345001}" type="datetimeFigureOut">
              <a:rPr lang="en-US" smtClean="0"/>
              <a:t>11/4/2021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457200" y="594359"/>
            <a:ext cx="32004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hasCustomPrompt="1"/>
          </p:nvPr>
        </p:nvSpPr>
        <p:spPr>
          <a:xfrm>
            <a:off x="4800600" y="731520"/>
            <a:ext cx="6492240" cy="525780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CE651A-0F9A-4192-9647-AB98BD345001}" type="datetimeFigureOut">
              <a:rPr lang="en-US" smtClean="0"/>
              <a:t>11/4/2021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37B7FE-F556-433F-B107-9496AEBB90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hasCustomPrompt="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hasCustomPrompt="1"/>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0ACE651A-0F9A-4192-9647-AB98BD345001}" type="datetimeFigureOut">
              <a:rPr lang="en-US" smtClean="0"/>
              <a:t>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7B7FE-F556-433F-B107-9496AEBB90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CE651A-0F9A-4192-9647-AB98BD345001}" type="datetimeFigureOut">
              <a:rPr lang="en-US" smtClean="0"/>
              <a:t>11/4/2021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37B7FE-F556-433F-B107-9496AEBB906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roofwiki.org/wiki/Length_of_Angle_Bisector" TargetMode="External"/><Relationship Id="rId7" Type="http://schemas.openxmlformats.org/officeDocument/2006/relationships/hyperlink" Target="https://www.geeksforgeeks.org/console-class-in-c-sharp/" TargetMode="External"/><Relationship Id="rId2" Type="http://schemas.openxmlformats.org/officeDocument/2006/relationships/hyperlink" Target="https://docs.microsoft.com/tr-tr/dotnet/api/system.int32.tryparse?view=net-5.0" TargetMode="External"/><Relationship Id="rId1" Type="http://schemas.openxmlformats.org/officeDocument/2006/relationships/slideLayout" Target="../slideLayouts/slideLayout2.xml"/><Relationship Id="rId6" Type="http://schemas.openxmlformats.org/officeDocument/2006/relationships/hyperlink" Target="https://en.wikipedia.org/wiki/Main_Page" TargetMode="External"/><Relationship Id="rId5" Type="http://schemas.openxmlformats.org/officeDocument/2006/relationships/hyperlink" Target="https://docs.microsoft.com/en-us/dotnet/csharp/programming-guide/" TargetMode="External"/><Relationship Id="rId4" Type="http://schemas.openxmlformats.org/officeDocument/2006/relationships/hyperlink" Target="https://byjus.com/maths/triangl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843759" y="1212536"/>
            <a:ext cx="7360309" cy="2006478"/>
          </a:xfrm>
        </p:spPr>
        <p:txBody>
          <a:bodyPr>
            <a:normAutofit/>
          </a:bodyPr>
          <a:lstStyle/>
          <a:p>
            <a:r>
              <a:rPr lang="en-US" b="1" dirty="0"/>
              <a:t>PROJECT – I</a:t>
            </a:r>
            <a:br>
              <a:rPr lang="tr-TR" b="1" dirty="0"/>
            </a:br>
            <a:r>
              <a:rPr lang="tr-TR" sz="6000" b="1" dirty="0"/>
              <a:t>THE BATTLESHIP GAME</a:t>
            </a:r>
            <a:endParaRPr lang="en-US" dirty="0"/>
          </a:p>
        </p:txBody>
      </p:sp>
      <p:sp>
        <p:nvSpPr>
          <p:cNvPr id="3" name="Alt Başlık 2"/>
          <p:cNvSpPr>
            <a:spLocks noGrp="1"/>
          </p:cNvSpPr>
          <p:nvPr>
            <p:ph type="subTitle" idx="1"/>
          </p:nvPr>
        </p:nvSpPr>
        <p:spPr>
          <a:xfrm>
            <a:off x="1524000" y="4498856"/>
            <a:ext cx="9144000" cy="1655762"/>
          </a:xfrm>
        </p:spPr>
        <p:txBody>
          <a:bodyPr>
            <a:normAutofit fontScale="92500" lnSpcReduction="20000"/>
          </a:bodyPr>
          <a:lstStyle/>
          <a:p>
            <a:r>
              <a:rPr lang="en-US" b="1" dirty="0"/>
              <a:t>by</a:t>
            </a:r>
          </a:p>
          <a:p>
            <a:r>
              <a:rPr lang="tr-TR" b="1" dirty="0"/>
              <a:t>2021510008 Alperen aydın</a:t>
            </a:r>
          </a:p>
          <a:p>
            <a:r>
              <a:rPr lang="tr-TR" b="1" dirty="0"/>
              <a:t>2020510010 arda Aslaner</a:t>
            </a:r>
          </a:p>
          <a:p>
            <a:r>
              <a:rPr lang="tr-TR" b="1" dirty="0"/>
              <a:t>2020510047 Bedirhan </a:t>
            </a:r>
            <a:r>
              <a:rPr lang="tr-TR" b="1" dirty="0" err="1"/>
              <a:t>karaahmetlI</a:t>
            </a:r>
            <a:endParaRPr lang="en-US" dirty="0"/>
          </a:p>
          <a:p>
            <a:endParaRPr lang="en-US" dirty="0"/>
          </a:p>
        </p:txBody>
      </p:sp>
      <p:sp>
        <p:nvSpPr>
          <p:cNvPr id="8" name="Veri Yer Tutucusu 7"/>
          <p:cNvSpPr>
            <a:spLocks noGrp="1"/>
          </p:cNvSpPr>
          <p:nvPr>
            <p:ph type="dt" sz="half" idx="10"/>
          </p:nvPr>
        </p:nvSpPr>
        <p:spPr>
          <a:xfrm>
            <a:off x="11220045" y="6391519"/>
            <a:ext cx="867508" cy="365125"/>
          </a:xfrm>
        </p:spPr>
        <p:txBody>
          <a:bodyPr/>
          <a:lstStyle/>
          <a:p>
            <a:fld id="{E94191AE-CA65-42B0-BD87-0E5E9FE2C8F2}" type="datetime1">
              <a:rPr lang="en-US" smtClean="0"/>
              <a:t>11/4/2021</a:t>
            </a:fld>
            <a:endParaRPr lang="en-US" dirty="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437" y="96715"/>
            <a:ext cx="1371600" cy="1371600"/>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037" y="2312538"/>
            <a:ext cx="2379700" cy="800859"/>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8900" y="96715"/>
            <a:ext cx="1371600" cy="1282918"/>
          </a:xfrm>
          <a:prstGeom prst="rect">
            <a:avLst/>
          </a:prstGeom>
        </p:spPr>
      </p:pic>
      <p:sp>
        <p:nvSpPr>
          <p:cNvPr id="9" name="Veri Yer Tutucusu 7"/>
          <p:cNvSpPr txBox="1"/>
          <p:nvPr/>
        </p:nvSpPr>
        <p:spPr>
          <a:xfrm>
            <a:off x="6096000" y="6437658"/>
            <a:ext cx="867508"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tr-TR" dirty="0"/>
              <a:t>IZMIR</a:t>
            </a:r>
            <a:endParaRPr lang="en-US" dirty="0"/>
          </a:p>
        </p:txBody>
      </p:sp>
      <p:sp>
        <p:nvSpPr>
          <p:cNvPr id="7" name="Dikdörtgen 6"/>
          <p:cNvSpPr/>
          <p:nvPr/>
        </p:nvSpPr>
        <p:spPr>
          <a:xfrm>
            <a:off x="5486401" y="3846484"/>
            <a:ext cx="5591908" cy="461665"/>
          </a:xfrm>
          <a:prstGeom prst="rect">
            <a:avLst/>
          </a:prstGeom>
        </p:spPr>
        <p:txBody>
          <a:bodyPr wrap="square">
            <a:spAutoFit/>
          </a:bodyPr>
          <a:lstStyle/>
          <a:p>
            <a:pPr algn="r"/>
            <a:r>
              <a:rPr lang="en-US" sz="2400" dirty="0">
                <a:latin typeface="Calibri Light (Başlıklar)"/>
              </a:rPr>
              <a:t>CME1251 Project Based Learning -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F755F9-6A8D-469F-B23A-FA0D016B4DB1}"/>
              </a:ext>
            </a:extLst>
          </p:cNvPr>
          <p:cNvSpPr>
            <a:spLocks noGrp="1"/>
          </p:cNvSpPr>
          <p:nvPr>
            <p:ph type="title"/>
          </p:nvPr>
        </p:nvSpPr>
        <p:spPr/>
        <p:txBody>
          <a:bodyPr>
            <a:normAutofit/>
          </a:bodyPr>
          <a:lstStyle/>
          <a:p>
            <a:br>
              <a:rPr lang="tr-TR" b="1" cap="all" dirty="0"/>
            </a:br>
            <a:r>
              <a:rPr lang="tr-TR" b="1" cap="all" dirty="0"/>
              <a:t>3.PROBLEMS ENCOUNTERED</a:t>
            </a:r>
            <a:endParaRPr lang="tr-TR" dirty="0"/>
          </a:p>
        </p:txBody>
      </p:sp>
      <p:sp>
        <p:nvSpPr>
          <p:cNvPr id="3" name="İçerik Yer Tutucusu 2">
            <a:extLst>
              <a:ext uri="{FF2B5EF4-FFF2-40B4-BE49-F238E27FC236}">
                <a16:creationId xmlns:a16="http://schemas.microsoft.com/office/drawing/2014/main" id="{62B8539B-00DB-4CF6-82C8-715303AA0617}"/>
              </a:ext>
            </a:extLst>
          </p:cNvPr>
          <p:cNvSpPr>
            <a:spLocks noGrp="1"/>
          </p:cNvSpPr>
          <p:nvPr>
            <p:ph idx="1"/>
          </p:nvPr>
        </p:nvSpPr>
        <p:spPr/>
        <p:txBody>
          <a:bodyPr>
            <a:normAutofit/>
          </a:bodyPr>
          <a:lstStyle/>
          <a:p>
            <a:r>
              <a:rPr lang="tr-TR" sz="2800" dirty="0"/>
              <a:t>• </a:t>
            </a:r>
            <a:r>
              <a:rPr kumimoji="0" lang="tr-TR" altLang="tr-TR" sz="2800" b="0" i="0" u="none" strike="noStrike" cap="none" normalizeH="0" baseline="0" dirty="0" err="1">
                <a:ln>
                  <a:noFill/>
                </a:ln>
                <a:solidFill>
                  <a:srgbClr val="202124"/>
                </a:solidFill>
                <a:effectLst/>
              </a:rPr>
              <a:t>Fixed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compatibility</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issue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between</a:t>
            </a:r>
            <a:r>
              <a:rPr kumimoji="0" lang="tr-TR" altLang="tr-TR" sz="2800" b="0" i="0" u="none" strike="noStrike" cap="none" normalizeH="0" baseline="0" dirty="0">
                <a:ln>
                  <a:noFill/>
                </a:ln>
                <a:solidFill>
                  <a:srgbClr val="202124"/>
                </a:solidFill>
                <a:effectLst/>
              </a:rPr>
              <a:t> Windows </a:t>
            </a:r>
            <a:r>
              <a:rPr kumimoji="0" lang="tr-TR" altLang="tr-TR" sz="2800" b="0" i="0" u="none" strike="noStrike" cap="none" normalizeH="0" baseline="0" dirty="0" err="1">
                <a:ln>
                  <a:noFill/>
                </a:ln>
                <a:solidFill>
                  <a:srgbClr val="202124"/>
                </a:solidFill>
                <a:effectLst/>
              </a:rPr>
              <a:t>and</a:t>
            </a:r>
            <a:r>
              <a:rPr kumimoji="0" lang="tr-TR" altLang="tr-TR" sz="2800" b="0" i="0" u="none" strike="noStrike" cap="none" normalizeH="0" baseline="0" dirty="0">
                <a:ln>
                  <a:noFill/>
                </a:ln>
                <a:solidFill>
                  <a:srgbClr val="202124"/>
                </a:solidFill>
                <a:effectLst/>
              </a:rPr>
              <a:t> Mac </a:t>
            </a:r>
            <a:r>
              <a:rPr kumimoji="0" lang="tr-TR" altLang="tr-TR" sz="2800" b="0" i="0" u="none" strike="noStrike" cap="none" normalizeH="0" baseline="0" dirty="0" err="1">
                <a:ln>
                  <a:noFill/>
                </a:ln>
                <a:solidFill>
                  <a:srgbClr val="202124"/>
                </a:solidFill>
                <a:effectLst/>
              </a:rPr>
              <a:t>devices</a:t>
            </a:r>
            <a:r>
              <a:rPr kumimoji="0" lang="tr-TR" altLang="tr-TR" sz="2800" b="0" i="0" u="none" strike="noStrike" cap="none" normalizeH="0" baseline="0" dirty="0">
                <a:ln>
                  <a:noFill/>
                </a:ln>
                <a:solidFill>
                  <a:srgbClr val="202124"/>
                </a:solidFill>
                <a:effectLst/>
              </a:rPr>
              <a:t>.</a:t>
            </a:r>
            <a:r>
              <a:rPr kumimoji="0" lang="tr-TR" altLang="tr-TR" sz="2800" b="0" i="0" u="none" strike="noStrike" cap="none" normalizeH="0" baseline="0" dirty="0">
                <a:ln>
                  <a:noFill/>
                </a:ln>
                <a:solidFill>
                  <a:schemeClr val="tx1"/>
                </a:solidFill>
                <a:effectLst/>
              </a:rPr>
              <a:t> </a:t>
            </a:r>
          </a:p>
          <a:p>
            <a:r>
              <a:rPr lang="tr-TR" sz="2800" dirty="0"/>
              <a:t>• </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problem of </a:t>
            </a:r>
            <a:r>
              <a:rPr kumimoji="0" lang="tr-TR" altLang="tr-TR" sz="2800" b="0" i="0" u="none" strike="noStrike" cap="none" normalizeH="0" baseline="0" dirty="0" err="1">
                <a:ln>
                  <a:noFill/>
                </a:ln>
                <a:solidFill>
                  <a:srgbClr val="202124"/>
                </a:solidFill>
                <a:effectLst/>
              </a:rPr>
              <a:t>closing</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game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due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to</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invalid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input</a:t>
            </a:r>
            <a:r>
              <a:rPr kumimoji="0" lang="tr-TR" altLang="tr-TR" sz="2800" b="0" i="0" u="none" strike="noStrike" cap="none" normalizeH="0" baseline="0" dirty="0">
                <a:ln>
                  <a:noFill/>
                </a:ln>
                <a:solidFill>
                  <a:srgbClr val="202124"/>
                </a:solidFill>
                <a:effectLst/>
              </a:rPr>
              <a:t> has </a:t>
            </a:r>
            <a:r>
              <a:rPr kumimoji="0" lang="tr-TR" altLang="tr-TR" sz="2800" b="0" i="0" u="none" strike="noStrike" cap="none" normalizeH="0" baseline="0" dirty="0" err="1">
                <a:ln>
                  <a:noFill/>
                </a:ln>
                <a:solidFill>
                  <a:srgbClr val="202124"/>
                </a:solidFill>
                <a:effectLst/>
              </a:rPr>
              <a:t>been</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resolved</a:t>
            </a:r>
            <a:r>
              <a:rPr kumimoji="0" lang="tr-TR" altLang="tr-TR" sz="2800" b="0" i="0" u="none" strike="noStrike" cap="none" normalizeH="0" baseline="0" dirty="0">
                <a:ln>
                  <a:noFill/>
                </a:ln>
                <a:solidFill>
                  <a:srgbClr val="202124"/>
                </a:solidFill>
                <a:effectLst/>
              </a:rPr>
              <a:t>.</a:t>
            </a:r>
            <a:r>
              <a:rPr kumimoji="0" lang="tr-TR" altLang="tr-TR" sz="2800" b="0" i="0" u="none" strike="noStrike" cap="none" normalizeH="0" baseline="0" dirty="0">
                <a:ln>
                  <a:noFill/>
                </a:ln>
                <a:solidFill>
                  <a:schemeClr val="tx1"/>
                </a:solidFill>
                <a:effectLst/>
              </a:rPr>
              <a:t> </a:t>
            </a:r>
          </a:p>
          <a:p>
            <a:r>
              <a:rPr lang="tr-TR" sz="2800" dirty="0"/>
              <a:t>• </a:t>
            </a:r>
            <a:r>
              <a:rPr kumimoji="0" lang="tr-TR" altLang="tr-TR" sz="2800" b="0" i="0" u="none" strike="noStrike" cap="none" normalizeH="0" baseline="0" dirty="0" err="1">
                <a:ln>
                  <a:noFill/>
                </a:ln>
                <a:solidFill>
                  <a:srgbClr val="202124"/>
                </a:solidFill>
                <a:effectLst/>
                <a:cs typeface="Arial" panose="020B0604020202020204" pitchFamily="34" charset="0"/>
              </a:rPr>
              <a:t>Fixed</a:t>
            </a:r>
            <a:r>
              <a:rPr kumimoji="0" lang="tr-TR" altLang="tr-TR" sz="2800" b="0" i="0" u="none" strike="noStrike" cap="none" normalizeH="0" baseline="0" dirty="0">
                <a:ln>
                  <a:noFill/>
                </a:ln>
                <a:solidFill>
                  <a:srgbClr val="202124"/>
                </a:solidFill>
                <a:effectLst/>
                <a:cs typeface="Arial" panose="020B0604020202020204" pitchFamily="34" charset="0"/>
              </a:rPr>
              <a:t> </a:t>
            </a:r>
            <a:r>
              <a:rPr kumimoji="0" lang="tr-TR" altLang="tr-TR" sz="2800" b="0" i="0" u="none" strike="noStrike" cap="none" normalizeH="0" baseline="0" dirty="0" err="1">
                <a:ln>
                  <a:noFill/>
                </a:ln>
                <a:solidFill>
                  <a:srgbClr val="202124"/>
                </a:solidFill>
                <a:effectLst/>
                <a:cs typeface="Arial" panose="020B0604020202020204" pitchFamily="34" charset="0"/>
              </a:rPr>
              <a:t>shifts</a:t>
            </a:r>
            <a:r>
              <a:rPr kumimoji="0" lang="tr-TR" altLang="tr-TR" sz="2800" b="0" i="0" u="none" strike="noStrike" cap="none" normalizeH="0" baseline="0" dirty="0">
                <a:ln>
                  <a:noFill/>
                </a:ln>
                <a:solidFill>
                  <a:srgbClr val="202124"/>
                </a:solidFill>
                <a:effectLst/>
                <a:cs typeface="Arial" panose="020B0604020202020204" pitchFamily="34" charset="0"/>
              </a:rPr>
              <a:t> in </a:t>
            </a:r>
            <a:r>
              <a:rPr kumimoji="0" lang="tr-TR" altLang="tr-TR" sz="2800" b="0" i="0" u="none" strike="noStrike" cap="none" normalizeH="0" baseline="0" dirty="0" err="1">
                <a:ln>
                  <a:noFill/>
                </a:ln>
                <a:solidFill>
                  <a:srgbClr val="202124"/>
                </a:solidFill>
                <a:effectLst/>
                <a:cs typeface="Arial" panose="020B0604020202020204" pitchFamily="34" charset="0"/>
              </a:rPr>
              <a:t>the</a:t>
            </a:r>
            <a:r>
              <a:rPr kumimoji="0" lang="tr-TR" altLang="tr-TR" sz="2800" b="0" i="0" u="none" strike="noStrike" cap="none" normalizeH="0" baseline="0" dirty="0">
                <a:ln>
                  <a:noFill/>
                </a:ln>
                <a:solidFill>
                  <a:srgbClr val="202124"/>
                </a:solidFill>
                <a:effectLst/>
                <a:cs typeface="Arial" panose="020B0604020202020204" pitchFamily="34" charset="0"/>
              </a:rPr>
              <a:t> </a:t>
            </a:r>
            <a:r>
              <a:rPr kumimoji="0" lang="tr-TR" altLang="tr-TR" sz="2800" b="0" i="0" u="none" strike="noStrike" cap="none" normalizeH="0" baseline="0" dirty="0" err="1">
                <a:ln>
                  <a:noFill/>
                </a:ln>
                <a:solidFill>
                  <a:srgbClr val="202124"/>
                </a:solidFill>
                <a:effectLst/>
                <a:cs typeface="Arial" panose="020B0604020202020204" pitchFamily="34" charset="0"/>
              </a:rPr>
              <a:t>highscore</a:t>
            </a:r>
            <a:r>
              <a:rPr kumimoji="0" lang="tr-TR" altLang="tr-TR" sz="2800" b="0" i="0" u="none" strike="noStrike" cap="none" normalizeH="0" baseline="0" dirty="0">
                <a:ln>
                  <a:noFill/>
                </a:ln>
                <a:solidFill>
                  <a:srgbClr val="202124"/>
                </a:solidFill>
                <a:effectLst/>
                <a:cs typeface="Arial" panose="020B0604020202020204" pitchFamily="34" charset="0"/>
              </a:rPr>
              <a:t> </a:t>
            </a:r>
            <a:r>
              <a:rPr kumimoji="0" lang="tr-TR" altLang="tr-TR" sz="2800" b="0" i="0" u="none" strike="noStrike" cap="none" normalizeH="0" baseline="0" dirty="0" err="1">
                <a:ln>
                  <a:noFill/>
                </a:ln>
                <a:solidFill>
                  <a:srgbClr val="202124"/>
                </a:solidFill>
                <a:effectLst/>
                <a:cs typeface="Arial" panose="020B0604020202020204" pitchFamily="34" charset="0"/>
              </a:rPr>
              <a:t>table</a:t>
            </a:r>
            <a:r>
              <a:rPr kumimoji="0" lang="tr-TR" altLang="tr-TR" sz="2800" b="0" i="0" u="none" strike="noStrike" cap="none" normalizeH="0" baseline="0" dirty="0">
                <a:ln>
                  <a:noFill/>
                </a:ln>
                <a:solidFill>
                  <a:srgbClr val="202124"/>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2800" b="0" i="0" u="none" strike="noStrike" cap="none" normalizeH="0" baseline="0" dirty="0">
                <a:ln>
                  <a:noFill/>
                </a:ln>
                <a:solidFill>
                  <a:srgbClr val="202124"/>
                </a:solidFill>
                <a:effectLst/>
                <a:cs typeface="Arial" panose="020B0604020202020204" pitchFamily="34" charset="0"/>
              </a:rPr>
            </a:br>
            <a:endParaRPr kumimoji="0" lang="tr-TR" altLang="tr-TR" sz="2800" b="0" i="0" u="none" strike="noStrike" cap="none" normalizeH="0" baseline="0" dirty="0">
              <a:ln>
                <a:noFill/>
              </a:ln>
              <a:solidFill>
                <a:schemeClr val="tx1"/>
              </a:solidFill>
              <a:effectLst/>
            </a:endParaRPr>
          </a:p>
          <a:p>
            <a:endParaRPr lang="tr-TR" sz="2800" dirty="0"/>
          </a:p>
        </p:txBody>
      </p:sp>
    </p:spTree>
    <p:extLst>
      <p:ext uri="{BB962C8B-B14F-4D97-AF65-F5344CB8AC3E}">
        <p14:creationId xmlns:p14="http://schemas.microsoft.com/office/powerpoint/2010/main" val="140938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AFC8A-CA7B-4407-8BA1-B1B2737B509E}"/>
              </a:ext>
            </a:extLst>
          </p:cNvPr>
          <p:cNvSpPr>
            <a:spLocks noGrp="1"/>
          </p:cNvSpPr>
          <p:nvPr>
            <p:ph type="title"/>
          </p:nvPr>
        </p:nvSpPr>
        <p:spPr/>
        <p:txBody>
          <a:bodyPr>
            <a:normAutofit/>
          </a:bodyPr>
          <a:lstStyle/>
          <a:p>
            <a:r>
              <a:rPr lang="tr-TR" b="1" dirty="0"/>
              <a:t>4.ALGOR</a:t>
            </a:r>
            <a:r>
              <a:rPr lang="en-US" b="1" dirty="0"/>
              <a:t>I</a:t>
            </a:r>
            <a:r>
              <a:rPr lang="tr-TR" b="1" dirty="0"/>
              <a:t>THMS AND SOLUT</a:t>
            </a:r>
            <a:r>
              <a:rPr lang="en-US" b="1" dirty="0"/>
              <a:t>I</a:t>
            </a:r>
            <a:r>
              <a:rPr lang="tr-TR" b="1" dirty="0"/>
              <a:t>ON STRATEG</a:t>
            </a:r>
            <a:r>
              <a:rPr lang="en-US" b="1" dirty="0"/>
              <a:t>I</a:t>
            </a:r>
            <a:r>
              <a:rPr lang="tr-TR" b="1" dirty="0"/>
              <a:t>ES</a:t>
            </a:r>
            <a:endParaRPr lang="tr-TR" dirty="0"/>
          </a:p>
        </p:txBody>
      </p:sp>
      <p:sp>
        <p:nvSpPr>
          <p:cNvPr id="3" name="İçerik Yer Tutucusu 2">
            <a:extLst>
              <a:ext uri="{FF2B5EF4-FFF2-40B4-BE49-F238E27FC236}">
                <a16:creationId xmlns:a16="http://schemas.microsoft.com/office/drawing/2014/main" id="{18A94988-064C-485F-BBA4-F9C3352CD802}"/>
              </a:ext>
            </a:extLst>
          </p:cNvPr>
          <p:cNvSpPr>
            <a:spLocks noGrp="1"/>
          </p:cNvSpPr>
          <p:nvPr>
            <p:ph idx="1"/>
          </p:nvPr>
        </p:nvSpPr>
        <p:spPr/>
        <p:txBody>
          <a:bodyPr>
            <a:normAutofit/>
          </a:bodyPr>
          <a:lstStyle/>
          <a:p>
            <a:r>
              <a:rPr lang="tr-TR" sz="2400" dirty="0"/>
              <a:t>• </a:t>
            </a:r>
            <a:r>
              <a:rPr kumimoji="0" lang="tr-TR" altLang="tr-TR" sz="2400" b="0" i="0" u="none" strike="noStrike" cap="none" normalizeH="0" baseline="0" dirty="0" err="1">
                <a:ln>
                  <a:noFill/>
                </a:ln>
                <a:solidFill>
                  <a:srgbClr val="202124"/>
                </a:solidFill>
                <a:effectLst/>
                <a:latin typeface="inherit"/>
              </a:rPr>
              <a:t>Designing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menu</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and</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adding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functionality</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using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do-</a:t>
            </a:r>
            <a:r>
              <a:rPr kumimoji="0" lang="tr-TR" altLang="tr-TR" sz="2400" b="0" i="0" u="none" strike="noStrike" cap="none" normalizeH="0" baseline="0" dirty="0" err="1">
                <a:ln>
                  <a:noFill/>
                </a:ln>
                <a:solidFill>
                  <a:srgbClr val="202124"/>
                </a:solidFill>
                <a:effectLst/>
                <a:latin typeface="inherit"/>
              </a:rPr>
              <a:t>while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loop</a:t>
            </a:r>
            <a:r>
              <a:rPr kumimoji="0" lang="tr-TR" altLang="tr-TR" sz="2400" b="0" i="0" u="none" strike="noStrike" cap="none" normalizeH="0" baseline="0" dirty="0">
                <a:ln>
                  <a:noFill/>
                </a:ln>
                <a:solidFill>
                  <a:srgbClr val="202124"/>
                </a:solidFill>
                <a:effectLst/>
                <a:latin typeface="inherit"/>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a:p>
            <a:r>
              <a:rPr lang="tr-TR" sz="2400" dirty="0"/>
              <a:t>• </a:t>
            </a:r>
            <a:r>
              <a:rPr kumimoji="0" lang="tr-TR" altLang="tr-TR" sz="2400" b="0" i="0" u="none" strike="noStrike" cap="none" normalizeH="0" baseline="0" dirty="0" err="1">
                <a:ln>
                  <a:noFill/>
                </a:ln>
                <a:solidFill>
                  <a:srgbClr val="202124"/>
                </a:solidFill>
                <a:effectLst/>
                <a:latin typeface="inherit"/>
              </a:rPr>
              <a:t>Determining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type</a:t>
            </a:r>
            <a:r>
              <a:rPr kumimoji="0" lang="tr-TR" altLang="tr-TR" sz="2400" b="0" i="0" u="none" strike="noStrike" cap="none" normalizeH="0" baseline="0" dirty="0">
                <a:ln>
                  <a:noFill/>
                </a:ln>
                <a:solidFill>
                  <a:srgbClr val="202124"/>
                </a:solidFill>
                <a:effectLst/>
                <a:latin typeface="inherit"/>
              </a:rPr>
              <a:t> of </a:t>
            </a:r>
            <a:r>
              <a:rPr kumimoji="0" lang="tr-TR" altLang="tr-TR" sz="2400" b="0" i="0" u="none" strike="noStrike" cap="none" normalizeH="0" baseline="0" dirty="0" err="1">
                <a:ln>
                  <a:noFill/>
                </a:ln>
                <a:solidFill>
                  <a:srgbClr val="202124"/>
                </a:solidFill>
                <a:effectLst/>
                <a:latin typeface="inherit"/>
              </a:rPr>
              <a:t>triangle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by</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comparing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side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lengths</a:t>
            </a:r>
            <a:r>
              <a:rPr kumimoji="0" lang="tr-TR" altLang="tr-TR" sz="2400" b="0" i="0" u="none" strike="noStrike" cap="none" normalizeH="0" baseline="0" dirty="0">
                <a:ln>
                  <a:noFill/>
                </a:ln>
                <a:solidFill>
                  <a:srgbClr val="202124"/>
                </a:solidFill>
                <a:effectLst/>
                <a:latin typeface="inherit"/>
              </a:rPr>
              <a:t> of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triangle</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a:p>
            <a:r>
              <a:rPr lang="tr-TR" sz="2400" dirty="0"/>
              <a:t>• </a:t>
            </a:r>
            <a:r>
              <a:rPr kumimoji="0" lang="tr-TR" altLang="tr-TR" sz="2400" b="0" i="0" u="none" strike="noStrike" cap="none" normalizeH="0" baseline="0" dirty="0">
                <a:ln>
                  <a:noFill/>
                </a:ln>
                <a:solidFill>
                  <a:srgbClr val="202124"/>
                </a:solidFill>
                <a:effectLst/>
                <a:latin typeface="inherit"/>
              </a:rPr>
              <a:t>Using "</a:t>
            </a:r>
            <a:r>
              <a:rPr kumimoji="0" lang="tr-TR" altLang="tr-TR" sz="2400" b="0" i="0" u="none" strike="noStrike" cap="none" normalizeH="0" baseline="0" dirty="0" err="1">
                <a:ln>
                  <a:noFill/>
                </a:ln>
                <a:solidFill>
                  <a:srgbClr val="202124"/>
                </a:solidFill>
                <a:effectLst/>
                <a:latin typeface="inherit"/>
              </a:rPr>
              <a:t>try-parse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to</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prevent</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invalid</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entries</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from</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failing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and</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displaying</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necessary</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error</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messages</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to</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player</a:t>
            </a:r>
            <a:r>
              <a:rPr kumimoji="0" lang="tr-TR" altLang="tr-TR" sz="2400" b="0" i="0" u="none" strike="noStrike" cap="none" normalizeH="0" baseline="0" dirty="0">
                <a:ln>
                  <a:noFill/>
                </a:ln>
                <a:solidFill>
                  <a:srgbClr val="202124"/>
                </a:solidFill>
                <a:effectLst/>
                <a:latin typeface="inherit"/>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a:p>
            <a:endParaRPr lang="tr-TR" sz="2400" dirty="0"/>
          </a:p>
        </p:txBody>
      </p:sp>
    </p:spTree>
    <p:extLst>
      <p:ext uri="{BB962C8B-B14F-4D97-AF65-F5344CB8AC3E}">
        <p14:creationId xmlns:p14="http://schemas.microsoft.com/office/powerpoint/2010/main" val="418858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2EC29C-780F-4FEF-BCB6-7C1B55F38243}"/>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b="1" kern="1200">
                <a:solidFill>
                  <a:schemeClr val="tx1"/>
                </a:solidFill>
                <a:latin typeface="+mj-lt"/>
                <a:ea typeface="+mj-ea"/>
                <a:cs typeface="+mj-cs"/>
              </a:rPr>
              <a:t>5.SCREENSHOTS</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Taking the coordinates from player</a:t>
            </a:r>
            <a:endParaRPr lang="en-US" sz="4100" kern="1200">
              <a:solidFill>
                <a:schemeClr val="tx1"/>
              </a:solidFill>
              <a:latin typeface="+mj-lt"/>
              <a:ea typeface="+mj-ea"/>
              <a:cs typeface="+mj-cs"/>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4B20766F-7844-4287-B8C5-EBADBD7B0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02541"/>
            <a:ext cx="7214616" cy="3025485"/>
          </a:xfrm>
          <a:prstGeom prst="rect">
            <a:avLst/>
          </a:prstGeom>
        </p:spPr>
      </p:pic>
    </p:spTree>
    <p:extLst>
      <p:ext uri="{BB962C8B-B14F-4D97-AF65-F5344CB8AC3E}">
        <p14:creationId xmlns:p14="http://schemas.microsoft.com/office/powerpoint/2010/main" val="118574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1E040822-9C5C-4BC8-BEF5-FAA40E3FBD41}"/>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b="1" kern="1200">
                <a:solidFill>
                  <a:schemeClr val="tx1"/>
                </a:solidFill>
                <a:latin typeface="+mj-lt"/>
                <a:ea typeface="+mj-ea"/>
                <a:cs typeface="+mj-cs"/>
              </a:rPr>
              <a:t>5.SCREENSHOTS</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Printing the ship</a:t>
            </a:r>
            <a:endParaRPr lang="en-US" sz="4100"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metin içeren bir resim&#10;&#10;Açıklama otomatik olarak oluşturuldu">
            <a:extLst>
              <a:ext uri="{FF2B5EF4-FFF2-40B4-BE49-F238E27FC236}">
                <a16:creationId xmlns:a16="http://schemas.microsoft.com/office/drawing/2014/main" id="{3141BC51-9981-4D15-976F-19B610C23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6228" y="640080"/>
            <a:ext cx="5230751" cy="5550408"/>
          </a:xfrm>
          <a:prstGeom prst="rect">
            <a:avLst/>
          </a:prstGeom>
        </p:spPr>
      </p:pic>
    </p:spTree>
    <p:extLst>
      <p:ext uri="{BB962C8B-B14F-4D97-AF65-F5344CB8AC3E}">
        <p14:creationId xmlns:p14="http://schemas.microsoft.com/office/powerpoint/2010/main" val="2554776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1E040822-9C5C-4BC8-BEF5-FAA40E3FBD41}"/>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lnSpc>
                <a:spcPct val="90000"/>
              </a:lnSpc>
            </a:pPr>
            <a:r>
              <a:rPr lang="en-US" sz="4100" b="1" kern="1200">
                <a:solidFill>
                  <a:schemeClr val="tx1"/>
                </a:solidFill>
                <a:latin typeface="+mj-lt"/>
                <a:ea typeface="+mj-ea"/>
                <a:cs typeface="+mj-cs"/>
              </a:rPr>
              <a:t>5.SCREENSHOTS</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Listing ship info</a:t>
            </a:r>
            <a:endParaRPr lang="en-US" sz="4100" kern="120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içeren bir resim&#10;&#10;Açıklama otomatik olarak oluşturuldu">
            <a:extLst>
              <a:ext uri="{FF2B5EF4-FFF2-40B4-BE49-F238E27FC236}">
                <a16:creationId xmlns:a16="http://schemas.microsoft.com/office/drawing/2014/main" id="{4D415B42-E4B4-4947-B902-6F4017C8C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48" y="2633472"/>
            <a:ext cx="11229855" cy="3586353"/>
          </a:xfrm>
          <a:prstGeom prst="rect">
            <a:avLst/>
          </a:prstGeom>
        </p:spPr>
      </p:pic>
    </p:spTree>
    <p:extLst>
      <p:ext uri="{BB962C8B-B14F-4D97-AF65-F5344CB8AC3E}">
        <p14:creationId xmlns:p14="http://schemas.microsoft.com/office/powerpoint/2010/main" val="4290363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1E040822-9C5C-4BC8-BEF5-FAA40E3FBD41}"/>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b="1" kern="1200" dirty="0">
                <a:solidFill>
                  <a:schemeClr val="tx1"/>
                </a:solidFill>
                <a:latin typeface="+mj-lt"/>
                <a:ea typeface="+mj-ea"/>
                <a:cs typeface="+mj-cs"/>
              </a:rPr>
              <a:t>5.SCREENSHOTS</a:t>
            </a:r>
            <a:br>
              <a:rPr lang="en-US" sz="4100" b="1" kern="1200" dirty="0">
                <a:solidFill>
                  <a:schemeClr val="tx1"/>
                </a:solidFill>
                <a:latin typeface="+mj-lt"/>
                <a:ea typeface="+mj-ea"/>
                <a:cs typeface="+mj-cs"/>
              </a:rPr>
            </a:br>
            <a:r>
              <a:rPr lang="en-US" sz="4100" b="1" kern="1200">
                <a:solidFill>
                  <a:schemeClr val="tx1"/>
                </a:solidFill>
                <a:latin typeface="+mj-lt"/>
                <a:ea typeface="+mj-ea"/>
                <a:cs typeface="+mj-cs"/>
              </a:rPr>
              <a:t>Shooting</a:t>
            </a:r>
            <a:endParaRPr lang="en-US" sz="4100" kern="1200">
              <a:solidFill>
                <a:schemeClr val="tx1"/>
              </a:solidFill>
              <a:latin typeface="+mj-lt"/>
              <a:ea typeface="+mj-ea"/>
              <a:cs typeface="+mj-cs"/>
            </a:endParaRPr>
          </a:p>
        </p:txBody>
      </p:sp>
      <p:sp>
        <p:nvSpPr>
          <p:cNvPr id="3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Resim 3" descr="metin içeren bir resim&#10;&#10;Açıklama otomatik olarak oluşturuldu">
            <a:extLst>
              <a:ext uri="{FF2B5EF4-FFF2-40B4-BE49-F238E27FC236}">
                <a16:creationId xmlns:a16="http://schemas.microsoft.com/office/drawing/2014/main" id="{7A693EDF-79EC-4A3A-A1A2-7DDAD2C85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244" y="640080"/>
            <a:ext cx="6408719" cy="5550408"/>
          </a:xfrm>
          <a:prstGeom prst="rect">
            <a:avLst/>
          </a:prstGeom>
        </p:spPr>
      </p:pic>
    </p:spTree>
    <p:extLst>
      <p:ext uri="{BB962C8B-B14F-4D97-AF65-F5344CB8AC3E}">
        <p14:creationId xmlns:p14="http://schemas.microsoft.com/office/powerpoint/2010/main" val="147109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1E040822-9C5C-4BC8-BEF5-FAA40E3FBD41}"/>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lnSpc>
                <a:spcPct val="90000"/>
              </a:lnSpc>
            </a:pPr>
            <a:r>
              <a:rPr lang="en-US" sz="4100" b="1" kern="1200" dirty="0">
                <a:solidFill>
                  <a:schemeClr val="tx1"/>
                </a:solidFill>
                <a:latin typeface="+mj-lt"/>
                <a:ea typeface="+mj-ea"/>
                <a:cs typeface="+mj-cs"/>
              </a:rPr>
              <a:t>5.SCREENSHOTS</a:t>
            </a:r>
            <a:br>
              <a:rPr lang="en-US" sz="4100" b="1" kern="1200" dirty="0">
                <a:solidFill>
                  <a:schemeClr val="tx1"/>
                </a:solidFill>
                <a:latin typeface="+mj-lt"/>
                <a:ea typeface="+mj-ea"/>
                <a:cs typeface="+mj-cs"/>
              </a:rPr>
            </a:br>
            <a:r>
              <a:rPr lang="en-US" sz="4100" b="1" kern="1200">
                <a:solidFill>
                  <a:schemeClr val="tx1"/>
                </a:solidFill>
                <a:latin typeface="+mj-lt"/>
                <a:ea typeface="+mj-ea"/>
                <a:cs typeface="+mj-cs"/>
              </a:rPr>
              <a:t>High score table</a:t>
            </a:r>
            <a:endParaRPr lang="en-US" sz="4100" kern="1200" dirty="0">
              <a:solidFill>
                <a:schemeClr val="tx1"/>
              </a:solidFill>
              <a:latin typeface="+mj-lt"/>
              <a:ea typeface="+mj-ea"/>
              <a:cs typeface="+mj-cs"/>
            </a:endParaRPr>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metin içeren bir resim&#10;&#10;Açıklama otomatik olarak oluşturuldu">
            <a:extLst>
              <a:ext uri="{FF2B5EF4-FFF2-40B4-BE49-F238E27FC236}">
                <a16:creationId xmlns:a16="http://schemas.microsoft.com/office/drawing/2014/main" id="{5163BD79-310E-4AE6-84C8-1651BAAAA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08980"/>
            <a:ext cx="7214616" cy="4412608"/>
          </a:xfrm>
          <a:prstGeom prst="rect">
            <a:avLst/>
          </a:prstGeom>
        </p:spPr>
      </p:pic>
    </p:spTree>
    <p:extLst>
      <p:ext uri="{BB962C8B-B14F-4D97-AF65-F5344CB8AC3E}">
        <p14:creationId xmlns:p14="http://schemas.microsoft.com/office/powerpoint/2010/main" val="454994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şlık 1">
            <a:extLst>
              <a:ext uri="{FF2B5EF4-FFF2-40B4-BE49-F238E27FC236}">
                <a16:creationId xmlns:a16="http://schemas.microsoft.com/office/drawing/2014/main" id="{1E040822-9C5C-4BC8-BEF5-FAA40E3FBD41}"/>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lnSpc>
                <a:spcPct val="90000"/>
              </a:lnSpc>
            </a:pPr>
            <a:r>
              <a:rPr lang="en-US" sz="4600" b="1" dirty="0">
                <a:solidFill>
                  <a:schemeClr val="tx1"/>
                </a:solidFill>
              </a:rPr>
              <a:t>5.SCREENSHOTS</a:t>
            </a:r>
            <a:br>
              <a:rPr lang="en-US" sz="4600" b="1" dirty="0">
                <a:solidFill>
                  <a:schemeClr val="tx1"/>
                </a:solidFill>
              </a:rPr>
            </a:br>
            <a:r>
              <a:rPr lang="en-US" sz="4600" b="1" dirty="0">
                <a:solidFill>
                  <a:schemeClr val="tx1"/>
                </a:solidFill>
              </a:rPr>
              <a:t>Invalid inputs</a:t>
            </a:r>
            <a:endParaRPr lang="en-US" sz="4600" dirty="0">
              <a:solidFill>
                <a:schemeClr val="tx1"/>
              </a:solidFill>
            </a:endParaRPr>
          </a:p>
        </p:txBody>
      </p:sp>
      <p:sp>
        <p:nvSpPr>
          <p:cNvPr id="46"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metin içeren bir resim&#10;&#10;Açıklama otomatik olarak oluşturuldu">
            <a:extLst>
              <a:ext uri="{FF2B5EF4-FFF2-40B4-BE49-F238E27FC236}">
                <a16:creationId xmlns:a16="http://schemas.microsoft.com/office/drawing/2014/main" id="{0DBF9026-D7B9-4724-A4F0-EC11B66FB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156313"/>
            <a:ext cx="5614416" cy="2578390"/>
          </a:xfrm>
          <a:prstGeom prst="rect">
            <a:avLst/>
          </a:prstGeom>
        </p:spPr>
      </p:pic>
      <p:pic>
        <p:nvPicPr>
          <p:cNvPr id="4" name="Resim 3" descr="metin içeren bir resim&#10;&#10;Açıklama otomatik olarak oluşturuldu">
            <a:extLst>
              <a:ext uri="{FF2B5EF4-FFF2-40B4-BE49-F238E27FC236}">
                <a16:creationId xmlns:a16="http://schemas.microsoft.com/office/drawing/2014/main" id="{FA68C814-9FD5-43E9-991A-FAA42126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184786"/>
            <a:ext cx="5614416" cy="2521444"/>
          </a:xfrm>
          <a:prstGeom prst="rect">
            <a:avLst/>
          </a:prstGeom>
        </p:spPr>
      </p:pic>
    </p:spTree>
    <p:extLst>
      <p:ext uri="{BB962C8B-B14F-4D97-AF65-F5344CB8AC3E}">
        <p14:creationId xmlns:p14="http://schemas.microsoft.com/office/powerpoint/2010/main" val="281212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D17F10C-7007-4A77-9611-994CF04A838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lnSpc>
                <a:spcPct val="90000"/>
              </a:lnSpc>
            </a:pPr>
            <a:r>
              <a:rPr lang="en-US" sz="4600" b="1">
                <a:solidFill>
                  <a:schemeClr val="tx1"/>
                </a:solidFill>
              </a:rPr>
              <a:t>5.SCREENSHOTS</a:t>
            </a:r>
            <a:br>
              <a:rPr lang="en-US" sz="4600" b="1">
                <a:solidFill>
                  <a:schemeClr val="tx1"/>
                </a:solidFill>
              </a:rPr>
            </a:br>
            <a:r>
              <a:rPr lang="en-US" sz="4600" b="1">
                <a:solidFill>
                  <a:schemeClr val="tx1"/>
                </a:solidFill>
              </a:rPr>
              <a:t>Invalid inputs</a:t>
            </a:r>
            <a:endParaRPr lang="en-US" sz="4600">
              <a:solidFill>
                <a:schemeClr val="tx1"/>
              </a:solidFill>
            </a:endParaRP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içeren bir resim&#10;&#10;Açıklama otomatik olarak oluşturuldu">
            <a:extLst>
              <a:ext uri="{FF2B5EF4-FFF2-40B4-BE49-F238E27FC236}">
                <a16:creationId xmlns:a16="http://schemas.microsoft.com/office/drawing/2014/main" id="{C9BBEEB7-633F-45CF-BF50-A8FEB3EC6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033884"/>
            <a:ext cx="5614416" cy="2823248"/>
          </a:xfrm>
          <a:prstGeom prst="rect">
            <a:avLst/>
          </a:prstGeom>
        </p:spPr>
      </p:pic>
      <p:pic>
        <p:nvPicPr>
          <p:cNvPr id="7" name="Resim 6" descr="metin içeren bir resim&#10;&#10;Açıklama otomatik olarak oluşturuldu">
            <a:extLst>
              <a:ext uri="{FF2B5EF4-FFF2-40B4-BE49-F238E27FC236}">
                <a16:creationId xmlns:a16="http://schemas.microsoft.com/office/drawing/2014/main" id="{1B3B00AC-84DC-48A3-B4E4-F33DD714D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3033884"/>
            <a:ext cx="5614416" cy="2823247"/>
          </a:xfrm>
          <a:prstGeom prst="rect">
            <a:avLst/>
          </a:prstGeom>
        </p:spPr>
      </p:pic>
    </p:spTree>
    <p:extLst>
      <p:ext uri="{BB962C8B-B14F-4D97-AF65-F5344CB8AC3E}">
        <p14:creationId xmlns:p14="http://schemas.microsoft.com/office/powerpoint/2010/main" val="135347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5F6D3-C1FE-480D-A19C-53F4F26EC19A}"/>
              </a:ext>
            </a:extLst>
          </p:cNvPr>
          <p:cNvSpPr>
            <a:spLocks noGrp="1"/>
          </p:cNvSpPr>
          <p:nvPr>
            <p:ph type="title"/>
          </p:nvPr>
        </p:nvSpPr>
        <p:spPr/>
        <p:txBody>
          <a:bodyPr/>
          <a:lstStyle/>
          <a:p>
            <a:r>
              <a:rPr lang="tr-TR" dirty="0"/>
              <a:t>CONCLUSION</a:t>
            </a:r>
          </a:p>
        </p:txBody>
      </p:sp>
      <p:sp>
        <p:nvSpPr>
          <p:cNvPr id="3" name="İçerik Yer Tutucusu 2">
            <a:extLst>
              <a:ext uri="{FF2B5EF4-FFF2-40B4-BE49-F238E27FC236}">
                <a16:creationId xmlns:a16="http://schemas.microsoft.com/office/drawing/2014/main" id="{348E722E-BDE0-4936-94FB-3C871B42B6D0}"/>
              </a:ext>
            </a:extLst>
          </p:cNvPr>
          <p:cNvSpPr>
            <a:spLocks noGrp="1"/>
          </p:cNvSpPr>
          <p:nvPr>
            <p:ph idx="1"/>
          </p:nvPr>
        </p:nvSpPr>
        <p:spPr/>
        <p:txBody>
          <a:bodyPr>
            <a:normAutofit/>
          </a:bodyPr>
          <a:lstStyle/>
          <a:p>
            <a:r>
              <a:rPr lang="tr-TR" sz="2800" b="0" i="0" dirty="0">
                <a:solidFill>
                  <a:srgbClr val="202124"/>
                </a:solidFill>
                <a:effectLst/>
              </a:rPr>
              <a:t>• </a:t>
            </a:r>
            <a:r>
              <a:rPr lang="en-US" sz="2800" b="0" i="0" dirty="0">
                <a:solidFill>
                  <a:srgbClr val="202124"/>
                </a:solidFill>
                <a:effectLst/>
              </a:rPr>
              <a:t>In this project, we designed a warship strategy game that can be played on console. At the start of the game, the coordinates of the triangular warship are requested from the user. The ship is placed on the playground. The characteristics of the ship were listed and the ship was randomly shot. Made a system of earning points if the ship survives.</a:t>
            </a:r>
            <a:r>
              <a:rPr lang="tr-TR" sz="2800" b="0" i="0" dirty="0">
                <a:solidFill>
                  <a:srgbClr val="202124"/>
                </a:solidFill>
                <a:effectLst/>
              </a:rPr>
              <a:t> </a:t>
            </a:r>
            <a:endParaRPr lang="tr-TR" sz="2800" dirty="0"/>
          </a:p>
        </p:txBody>
      </p:sp>
    </p:spTree>
    <p:extLst>
      <p:ext uri="{BB962C8B-B14F-4D97-AF65-F5344CB8AC3E}">
        <p14:creationId xmlns:p14="http://schemas.microsoft.com/office/powerpoint/2010/main" val="101439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Contents</a:t>
            </a:r>
            <a:endParaRPr lang="en-US" dirty="0"/>
          </a:p>
        </p:txBody>
      </p:sp>
      <p:sp>
        <p:nvSpPr>
          <p:cNvPr id="3" name="İçerik Yer Tutucusu 2"/>
          <p:cNvSpPr>
            <a:spLocks noGrp="1"/>
          </p:cNvSpPr>
          <p:nvPr>
            <p:ph idx="1"/>
          </p:nvPr>
        </p:nvSpPr>
        <p:spPr/>
        <p:txBody>
          <a:bodyPr>
            <a:normAutofit fontScale="85000" lnSpcReduction="20000"/>
          </a:bodyPr>
          <a:lstStyle/>
          <a:p>
            <a:r>
              <a:rPr lang="tr-TR" b="1" cap="all" dirty="0"/>
              <a:t>poster</a:t>
            </a:r>
          </a:p>
          <a:p>
            <a:r>
              <a:rPr lang="en-US" b="1" cap="all" dirty="0"/>
              <a:t>INTRODUCTION</a:t>
            </a:r>
          </a:p>
          <a:p>
            <a:r>
              <a:rPr lang="en-US" b="1" cap="all" dirty="0"/>
              <a:t>PROGRESS</a:t>
            </a:r>
            <a:r>
              <a:rPr lang="tr-TR" b="1" cap="all" dirty="0"/>
              <a:t> SUMMARY</a:t>
            </a:r>
            <a:endParaRPr lang="en-US" b="1" cap="all" dirty="0"/>
          </a:p>
          <a:p>
            <a:pPr lvl="1"/>
            <a:r>
              <a:rPr lang="en-US" b="1" dirty="0"/>
              <a:t>Requirements</a:t>
            </a:r>
          </a:p>
          <a:p>
            <a:pPr lvl="1"/>
            <a:r>
              <a:rPr lang="en-US" b="1" dirty="0"/>
              <a:t>Task Sharing</a:t>
            </a:r>
          </a:p>
          <a:p>
            <a:pPr lvl="1"/>
            <a:r>
              <a:rPr lang="en-US" b="1" dirty="0"/>
              <a:t>Scheduling</a:t>
            </a:r>
          </a:p>
          <a:p>
            <a:pPr lvl="1"/>
            <a:r>
              <a:rPr lang="tr-TR" b="1" dirty="0" err="1"/>
              <a:t>Completed</a:t>
            </a:r>
            <a:r>
              <a:rPr lang="tr-TR" b="1" dirty="0"/>
              <a:t> </a:t>
            </a:r>
            <a:r>
              <a:rPr lang="tr-TR" b="1" dirty="0" err="1"/>
              <a:t>Tasks</a:t>
            </a:r>
            <a:endParaRPr lang="en-US" b="1" dirty="0"/>
          </a:p>
          <a:p>
            <a:pPr lvl="1"/>
            <a:r>
              <a:rPr lang="tr-TR" b="1" dirty="0" err="1"/>
              <a:t>Additional</a:t>
            </a:r>
            <a:r>
              <a:rPr lang="tr-TR" b="1" dirty="0"/>
              <a:t> </a:t>
            </a:r>
            <a:r>
              <a:rPr lang="tr-TR" b="1" dirty="0" err="1"/>
              <a:t>Improvements</a:t>
            </a:r>
            <a:endParaRPr lang="en-US" b="1" dirty="0"/>
          </a:p>
          <a:p>
            <a:r>
              <a:rPr lang="tr-TR" b="1" cap="all" dirty="0"/>
              <a:t>PROBLEMS ENCOUNTERED</a:t>
            </a:r>
            <a:endParaRPr lang="en-US" b="1" cap="all" dirty="0"/>
          </a:p>
          <a:p>
            <a:r>
              <a:rPr lang="tr-TR" b="1" dirty="0"/>
              <a:t>ALGOR</a:t>
            </a:r>
            <a:r>
              <a:rPr lang="en-US" b="1" dirty="0"/>
              <a:t>I</a:t>
            </a:r>
            <a:r>
              <a:rPr lang="tr-TR" b="1" dirty="0"/>
              <a:t>THMS AND SOLUT</a:t>
            </a:r>
            <a:r>
              <a:rPr lang="en-US" b="1" dirty="0"/>
              <a:t>I</a:t>
            </a:r>
            <a:r>
              <a:rPr lang="tr-TR" b="1" dirty="0"/>
              <a:t>ON STRATEG</a:t>
            </a:r>
            <a:r>
              <a:rPr lang="en-US" b="1" dirty="0"/>
              <a:t>I</a:t>
            </a:r>
            <a:r>
              <a:rPr lang="tr-TR" b="1" dirty="0"/>
              <a:t>ES</a:t>
            </a:r>
            <a:endParaRPr lang="en-US" b="1" dirty="0"/>
          </a:p>
          <a:p>
            <a:r>
              <a:rPr lang="tr-TR" b="1" dirty="0"/>
              <a:t>SCREENSHOTS</a:t>
            </a:r>
            <a:endParaRPr lang="en-US" b="1" cap="all" dirty="0"/>
          </a:p>
          <a:p>
            <a:r>
              <a:rPr lang="en-US" b="1" cap="all" dirty="0" err="1"/>
              <a:t>conclusıon</a:t>
            </a:r>
            <a:endParaRPr lang="en-US" b="1" cap="all" dirty="0"/>
          </a:p>
          <a:p>
            <a:r>
              <a:rPr lang="tr-TR" b="1" cap="all" dirty="0"/>
              <a:t>REFERENCES</a:t>
            </a:r>
            <a:endParaRPr lang="en-US" b="1" cap="all" dirty="0"/>
          </a:p>
          <a:p>
            <a:endParaRPr lang="en-US" b="1" cap="all" dirty="0"/>
          </a:p>
          <a:p>
            <a:pPr lvl="1"/>
            <a:endParaRPr lang="en-US"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E126CC-DEB7-4BD2-A31E-337ECC33C32B}"/>
              </a:ext>
            </a:extLst>
          </p:cNvPr>
          <p:cNvSpPr>
            <a:spLocks noGrp="1"/>
          </p:cNvSpPr>
          <p:nvPr>
            <p:ph type="title"/>
          </p:nvPr>
        </p:nvSpPr>
        <p:spPr/>
        <p:txBody>
          <a:bodyPr/>
          <a:lstStyle/>
          <a:p>
            <a:r>
              <a:rPr lang="tr-TR" dirty="0"/>
              <a:t>6.REFERENCES</a:t>
            </a:r>
          </a:p>
        </p:txBody>
      </p:sp>
      <p:sp>
        <p:nvSpPr>
          <p:cNvPr id="3" name="İçerik Yer Tutucusu 2">
            <a:extLst>
              <a:ext uri="{FF2B5EF4-FFF2-40B4-BE49-F238E27FC236}">
                <a16:creationId xmlns:a16="http://schemas.microsoft.com/office/drawing/2014/main" id="{0DEA021B-215F-400E-A1D0-7E8A59249CAC}"/>
              </a:ext>
            </a:extLst>
          </p:cNvPr>
          <p:cNvSpPr>
            <a:spLocks noGrp="1"/>
          </p:cNvSpPr>
          <p:nvPr>
            <p:ph idx="1"/>
          </p:nvPr>
        </p:nvSpPr>
        <p:spPr/>
        <p:txBody>
          <a:bodyPr/>
          <a:lstStyle/>
          <a:p>
            <a:r>
              <a:rPr lang="tr-TR" dirty="0"/>
              <a:t>• </a:t>
            </a:r>
            <a:r>
              <a:rPr lang="tr-TR" dirty="0">
                <a:hlinkClick r:id="rId2"/>
              </a:rPr>
              <a:t>https://docs.microsoft.com/tr-tr/dotnet/api/system.int32.tryparse?view=net-5.0</a:t>
            </a:r>
            <a:endParaRPr lang="tr-TR" dirty="0"/>
          </a:p>
          <a:p>
            <a:r>
              <a:rPr lang="tr-TR" dirty="0"/>
              <a:t>• </a:t>
            </a:r>
            <a:r>
              <a:rPr lang="tr-TR" dirty="0">
                <a:hlinkClick r:id="rId3"/>
              </a:rPr>
              <a:t>https://proofwiki.org/wiki/Length_of_Angle_Bisector</a:t>
            </a:r>
            <a:endParaRPr lang="tr-TR" dirty="0"/>
          </a:p>
          <a:p>
            <a:r>
              <a:rPr lang="tr-TR" dirty="0"/>
              <a:t>• </a:t>
            </a:r>
            <a:r>
              <a:rPr lang="tr-TR" dirty="0">
                <a:hlinkClick r:id="rId4"/>
              </a:rPr>
              <a:t>https://byjus.com/maths/triangles/</a:t>
            </a:r>
            <a:endParaRPr lang="tr-TR" dirty="0"/>
          </a:p>
          <a:p>
            <a:r>
              <a:rPr lang="tr-TR" dirty="0"/>
              <a:t>• </a:t>
            </a:r>
            <a:r>
              <a:rPr lang="tr-TR" dirty="0">
                <a:hlinkClick r:id="rId5"/>
              </a:rPr>
              <a:t>https://docs.microsoft.com/en-us/dotnet/csharp/programming-guide/</a:t>
            </a:r>
            <a:endParaRPr lang="tr-TR" dirty="0"/>
          </a:p>
          <a:p>
            <a:r>
              <a:rPr lang="tr-TR" dirty="0"/>
              <a:t>• </a:t>
            </a:r>
            <a:r>
              <a:rPr lang="tr-TR" dirty="0">
                <a:hlinkClick r:id="rId6"/>
              </a:rPr>
              <a:t>https://en.wikipedia.org/wiki/Main_Page</a:t>
            </a:r>
            <a:endParaRPr lang="tr-TR" dirty="0"/>
          </a:p>
          <a:p>
            <a:r>
              <a:rPr lang="tr-TR" dirty="0"/>
              <a:t>• </a:t>
            </a:r>
            <a:r>
              <a:rPr lang="tr-TR" dirty="0">
                <a:hlinkClick r:id="rId7"/>
              </a:rPr>
              <a:t>https://www.geeksforgeeks.org/console-class-in-c-sharp/</a:t>
            </a:r>
            <a:endParaRPr lang="tr-TR" dirty="0"/>
          </a:p>
          <a:p>
            <a:endParaRPr lang="tr-TR" dirty="0"/>
          </a:p>
        </p:txBody>
      </p:sp>
    </p:spTree>
    <p:extLst>
      <p:ext uri="{BB962C8B-B14F-4D97-AF65-F5344CB8AC3E}">
        <p14:creationId xmlns:p14="http://schemas.microsoft.com/office/powerpoint/2010/main" val="1871013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metin, gök, su, açık hava içeren bir resim&#10;&#10;Açıklama otomatik olarak oluşturuldu">
            <a:extLst>
              <a:ext uri="{FF2B5EF4-FFF2-40B4-BE49-F238E27FC236}">
                <a16:creationId xmlns:a16="http://schemas.microsoft.com/office/drawing/2014/main" id="{CB3A3519-1525-4A85-A8D4-C38573326A10}"/>
              </a:ext>
            </a:extLst>
          </p:cNvPr>
          <p:cNvPicPr>
            <a:picLocks noChangeAspect="1"/>
          </p:cNvPicPr>
          <p:nvPr/>
        </p:nvPicPr>
        <p:blipFill rotWithShape="1">
          <a:blip r:embed="rId2">
            <a:extLst>
              <a:ext uri="{28A0092B-C50C-407E-A947-70E740481C1C}">
                <a14:useLocalDpi xmlns:a14="http://schemas.microsoft.com/office/drawing/2010/main" val="0"/>
              </a:ext>
            </a:extLst>
          </a:blip>
          <a:srcRect l="-1" t="19062" r="-2307" b="24687"/>
          <a:stretch/>
        </p:blipFill>
        <p:spPr>
          <a:xfrm>
            <a:off x="148" y="0"/>
            <a:ext cx="12472988" cy="6858000"/>
          </a:xfrm>
          <a:prstGeom prst="rect">
            <a:avLst/>
          </a:prstGeom>
        </p:spPr>
      </p:pic>
      <p:pic>
        <p:nvPicPr>
          <p:cNvPr id="11" name="Resim 10" descr="metin içeren bir resim&#10;&#10;Açıklama otomatik olarak oluşturuldu">
            <a:extLst>
              <a:ext uri="{FF2B5EF4-FFF2-40B4-BE49-F238E27FC236}">
                <a16:creationId xmlns:a16="http://schemas.microsoft.com/office/drawing/2014/main" id="{F61EF753-158C-4DA0-BDD9-F2C508CA5D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528" y="104546"/>
            <a:ext cx="1085426" cy="1015237"/>
          </a:xfrm>
          <a:prstGeom prst="rect">
            <a:avLst/>
          </a:prstGeom>
        </p:spPr>
      </p:pic>
      <p:pic>
        <p:nvPicPr>
          <p:cNvPr id="13" name="Resim 12">
            <a:extLst>
              <a:ext uri="{FF2B5EF4-FFF2-40B4-BE49-F238E27FC236}">
                <a16:creationId xmlns:a16="http://schemas.microsoft.com/office/drawing/2014/main" id="{C5DA58CE-3AC9-4922-B3C4-6383D66980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52456" y="104546"/>
            <a:ext cx="1103016" cy="1032984"/>
          </a:xfrm>
          <a:prstGeom prst="rect">
            <a:avLst/>
          </a:prstGeom>
        </p:spPr>
      </p:pic>
      <p:sp>
        <p:nvSpPr>
          <p:cNvPr id="14" name="Dikdörtgen: Köşeleri Yuvarlatılmış 13">
            <a:extLst>
              <a:ext uri="{FF2B5EF4-FFF2-40B4-BE49-F238E27FC236}">
                <a16:creationId xmlns:a16="http://schemas.microsoft.com/office/drawing/2014/main" id="{2ABF8CA8-6CE9-41A1-A004-89995783FFFA}"/>
              </a:ext>
            </a:extLst>
          </p:cNvPr>
          <p:cNvSpPr/>
          <p:nvPr/>
        </p:nvSpPr>
        <p:spPr>
          <a:xfrm>
            <a:off x="8902156" y="2464594"/>
            <a:ext cx="3191984" cy="1650206"/>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38" b="1" dirty="0">
                <a:solidFill>
                  <a:schemeClr val="tx2">
                    <a:lumMod val="50000"/>
                  </a:schemeClr>
                </a:solidFill>
              </a:rPr>
              <a:t>by</a:t>
            </a:r>
          </a:p>
          <a:p>
            <a:pPr algn="ctr"/>
            <a:r>
              <a:rPr lang="tr-TR" sz="1238" b="1" dirty="0">
                <a:solidFill>
                  <a:schemeClr val="tx2">
                    <a:lumMod val="50000"/>
                  </a:schemeClr>
                </a:solidFill>
              </a:rPr>
              <a:t>Alperen AYDIN</a:t>
            </a:r>
            <a:br>
              <a:rPr lang="tr-TR" sz="1238" b="1" dirty="0">
                <a:solidFill>
                  <a:schemeClr val="tx2">
                    <a:lumMod val="50000"/>
                  </a:schemeClr>
                </a:solidFill>
              </a:rPr>
            </a:br>
            <a:r>
              <a:rPr lang="tr-TR" sz="1238" b="1" dirty="0">
                <a:solidFill>
                  <a:schemeClr val="tx2">
                    <a:lumMod val="50000"/>
                  </a:schemeClr>
                </a:solidFill>
              </a:rPr>
              <a:t>Arda ASLANER</a:t>
            </a:r>
            <a:br>
              <a:rPr lang="tr-TR" sz="1238" b="1" dirty="0">
                <a:solidFill>
                  <a:schemeClr val="tx2">
                    <a:lumMod val="50000"/>
                  </a:schemeClr>
                </a:solidFill>
              </a:rPr>
            </a:br>
            <a:r>
              <a:rPr lang="tr-TR" sz="1238" b="1" dirty="0">
                <a:solidFill>
                  <a:schemeClr val="tx2">
                    <a:lumMod val="50000"/>
                  </a:schemeClr>
                </a:solidFill>
              </a:rPr>
              <a:t>Bedirhan KARAAHMETLİ</a:t>
            </a:r>
          </a:p>
          <a:p>
            <a:pPr algn="ctr"/>
            <a:endParaRPr lang="tr-TR" sz="1238" b="1" dirty="0">
              <a:solidFill>
                <a:schemeClr val="tx2">
                  <a:lumMod val="50000"/>
                </a:schemeClr>
              </a:solidFill>
            </a:endParaRPr>
          </a:p>
          <a:p>
            <a:pPr algn="ctr"/>
            <a:r>
              <a:rPr lang="tr-TR" sz="1238" b="1" dirty="0">
                <a:solidFill>
                  <a:schemeClr val="tx2">
                    <a:lumMod val="50000"/>
                  </a:schemeClr>
                </a:solidFill>
              </a:rPr>
              <a:t>Lecturers </a:t>
            </a:r>
            <a:br>
              <a:rPr lang="tr-TR" sz="1238" b="1" dirty="0">
                <a:solidFill>
                  <a:schemeClr val="tx2">
                    <a:lumMod val="50000"/>
                  </a:schemeClr>
                </a:solidFill>
              </a:rPr>
            </a:br>
            <a:r>
              <a:rPr lang="tr-TR" sz="1238" b="1" dirty="0">
                <a:solidFill>
                  <a:schemeClr val="tx2">
                    <a:lumMod val="50000"/>
                  </a:schemeClr>
                </a:solidFill>
              </a:rPr>
              <a:t>Dr.Öğr.Üyesi Özlem AKTAŞ</a:t>
            </a:r>
            <a:br>
              <a:rPr lang="tr-TR" sz="1238" b="1" dirty="0">
                <a:solidFill>
                  <a:schemeClr val="tx2">
                    <a:lumMod val="50000"/>
                  </a:schemeClr>
                </a:solidFill>
              </a:rPr>
            </a:br>
            <a:r>
              <a:rPr lang="tr-TR" sz="1238" b="1" dirty="0" err="1">
                <a:solidFill>
                  <a:schemeClr val="tx2">
                    <a:lumMod val="50000"/>
                  </a:schemeClr>
                </a:solidFill>
              </a:rPr>
              <a:t>Arş.Gör</a:t>
            </a:r>
            <a:r>
              <a:rPr lang="tr-TR" sz="1238" b="1" dirty="0">
                <a:solidFill>
                  <a:schemeClr val="tx2">
                    <a:lumMod val="50000"/>
                  </a:schemeClr>
                </a:solidFill>
              </a:rPr>
              <a:t>. İlker KALAYCI</a:t>
            </a:r>
          </a:p>
        </p:txBody>
      </p:sp>
      <p:sp>
        <p:nvSpPr>
          <p:cNvPr id="17" name="Dikdörtgen: Köşeleri Yuvarlatılmış 16">
            <a:extLst>
              <a:ext uri="{FF2B5EF4-FFF2-40B4-BE49-F238E27FC236}">
                <a16:creationId xmlns:a16="http://schemas.microsoft.com/office/drawing/2014/main" id="{46DCD13B-E713-4F48-A21E-1515E3E771DA}"/>
              </a:ext>
            </a:extLst>
          </p:cNvPr>
          <p:cNvSpPr/>
          <p:nvPr/>
        </p:nvSpPr>
        <p:spPr>
          <a:xfrm>
            <a:off x="97861" y="2464594"/>
            <a:ext cx="3191985" cy="167163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238" b="1" dirty="0" err="1">
                <a:solidFill>
                  <a:schemeClr val="tx1"/>
                </a:solidFill>
              </a:rPr>
              <a:t>The</a:t>
            </a:r>
            <a:r>
              <a:rPr lang="tr-TR" sz="1238" b="1" dirty="0">
                <a:solidFill>
                  <a:schemeClr val="tx1"/>
                </a:solidFill>
              </a:rPr>
              <a:t> </a:t>
            </a:r>
            <a:r>
              <a:rPr lang="tr-TR" sz="1238" b="1" dirty="0" err="1">
                <a:solidFill>
                  <a:schemeClr val="tx1"/>
                </a:solidFill>
              </a:rPr>
              <a:t>Battleship</a:t>
            </a:r>
            <a:r>
              <a:rPr lang="tr-TR" sz="1238" b="1" dirty="0">
                <a:solidFill>
                  <a:schemeClr val="tx1"/>
                </a:solidFill>
              </a:rPr>
              <a:t> Game is a </a:t>
            </a:r>
            <a:r>
              <a:rPr lang="tr-TR" sz="1238" b="1" dirty="0" err="1">
                <a:solidFill>
                  <a:schemeClr val="tx1"/>
                </a:solidFill>
              </a:rPr>
              <a:t>strategy</a:t>
            </a:r>
            <a:r>
              <a:rPr lang="tr-TR" sz="1238" b="1" dirty="0">
                <a:solidFill>
                  <a:schemeClr val="tx1"/>
                </a:solidFill>
              </a:rPr>
              <a:t> </a:t>
            </a:r>
            <a:r>
              <a:rPr lang="tr-TR" sz="1238" b="1" dirty="0" err="1">
                <a:solidFill>
                  <a:schemeClr val="tx1"/>
                </a:solidFill>
              </a:rPr>
              <a:t>game</a:t>
            </a:r>
            <a:r>
              <a:rPr lang="tr-TR" sz="1238" b="1" dirty="0">
                <a:solidFill>
                  <a:schemeClr val="tx1"/>
                </a:solidFill>
              </a:rPr>
              <a:t>.</a:t>
            </a:r>
            <a:br>
              <a:rPr lang="tr-TR" sz="1238" dirty="0">
                <a:solidFill>
                  <a:schemeClr val="tx1"/>
                </a:solidFill>
              </a:rPr>
            </a:br>
            <a:r>
              <a:rPr lang="tr-TR" sz="1238" dirty="0" err="1">
                <a:solidFill>
                  <a:schemeClr val="tx1"/>
                </a:solidFill>
              </a:rPr>
              <a:t>The</a:t>
            </a:r>
            <a:r>
              <a:rPr lang="tr-TR" sz="1238" dirty="0">
                <a:solidFill>
                  <a:schemeClr val="tx1"/>
                </a:solidFill>
              </a:rPr>
              <a:t> </a:t>
            </a:r>
            <a:r>
              <a:rPr lang="tr-TR" sz="1238" dirty="0" err="1">
                <a:solidFill>
                  <a:schemeClr val="tx1"/>
                </a:solidFill>
              </a:rPr>
              <a:t>game</a:t>
            </a:r>
            <a:r>
              <a:rPr lang="tr-TR" sz="1238" dirty="0">
                <a:solidFill>
                  <a:schemeClr val="tx1"/>
                </a:solidFill>
              </a:rPr>
              <a:t> is </a:t>
            </a:r>
            <a:r>
              <a:rPr lang="tr-TR" sz="1238" dirty="0" err="1">
                <a:solidFill>
                  <a:schemeClr val="tx1"/>
                </a:solidFill>
              </a:rPr>
              <a:t>played</a:t>
            </a:r>
            <a:r>
              <a:rPr lang="tr-TR" sz="1238" dirty="0">
                <a:solidFill>
                  <a:schemeClr val="tx1"/>
                </a:solidFill>
              </a:rPr>
              <a:t> on a 12*30 </a:t>
            </a:r>
            <a:r>
              <a:rPr lang="tr-TR" sz="1238" dirty="0" err="1">
                <a:solidFill>
                  <a:schemeClr val="tx1"/>
                </a:solidFill>
              </a:rPr>
              <a:t>game</a:t>
            </a:r>
            <a:r>
              <a:rPr lang="tr-TR" sz="1238" dirty="0">
                <a:solidFill>
                  <a:schemeClr val="tx1"/>
                </a:solidFill>
              </a:rPr>
              <a:t> </a:t>
            </a:r>
            <a:r>
              <a:rPr lang="tr-TR" sz="1238" dirty="0" err="1">
                <a:solidFill>
                  <a:schemeClr val="tx1"/>
                </a:solidFill>
              </a:rPr>
              <a:t>field</a:t>
            </a:r>
            <a:r>
              <a:rPr lang="tr-TR" sz="1238" dirty="0">
                <a:solidFill>
                  <a:schemeClr val="tx1"/>
                </a:solidFill>
              </a:rPr>
              <a:t>.</a:t>
            </a:r>
            <a:br>
              <a:rPr lang="tr-TR" sz="1238" dirty="0">
                <a:solidFill>
                  <a:schemeClr val="tx1"/>
                </a:solidFill>
              </a:rPr>
            </a:br>
            <a:r>
              <a:rPr lang="tr-TR" sz="1238" dirty="0">
                <a:solidFill>
                  <a:schemeClr val="tx1"/>
                </a:solidFill>
              </a:rPr>
              <a:t>Player </a:t>
            </a:r>
            <a:r>
              <a:rPr lang="tr-TR" sz="1238" dirty="0" err="1">
                <a:solidFill>
                  <a:schemeClr val="tx1"/>
                </a:solidFill>
              </a:rPr>
              <a:t>places</a:t>
            </a:r>
            <a:r>
              <a:rPr lang="tr-TR" sz="1238" dirty="0">
                <a:solidFill>
                  <a:schemeClr val="tx1"/>
                </a:solidFill>
              </a:rPr>
              <a:t> </a:t>
            </a:r>
            <a:r>
              <a:rPr lang="tr-TR" sz="1238" dirty="0" err="1">
                <a:solidFill>
                  <a:schemeClr val="tx1"/>
                </a:solidFill>
              </a:rPr>
              <a:t>the</a:t>
            </a:r>
            <a:r>
              <a:rPr lang="tr-TR" sz="1238" dirty="0">
                <a:solidFill>
                  <a:schemeClr val="tx1"/>
                </a:solidFill>
              </a:rPr>
              <a:t> </a:t>
            </a:r>
            <a:r>
              <a:rPr lang="tr-TR" sz="1238" dirty="0" err="1">
                <a:solidFill>
                  <a:schemeClr val="tx1"/>
                </a:solidFill>
              </a:rPr>
              <a:t>battleship</a:t>
            </a:r>
            <a:r>
              <a:rPr lang="tr-TR" sz="1238" dirty="0">
                <a:solidFill>
                  <a:schemeClr val="tx1"/>
                </a:solidFill>
              </a:rPr>
              <a:t> on </a:t>
            </a:r>
            <a:r>
              <a:rPr lang="tr-TR" sz="1238" dirty="0" err="1">
                <a:solidFill>
                  <a:schemeClr val="tx1"/>
                </a:solidFill>
              </a:rPr>
              <a:t>field</a:t>
            </a:r>
            <a:r>
              <a:rPr lang="tr-TR" sz="1238" dirty="0">
                <a:solidFill>
                  <a:schemeClr val="tx1"/>
                </a:solidFill>
              </a:rPr>
              <a:t>.</a:t>
            </a:r>
            <a:br>
              <a:rPr lang="tr-TR" sz="1238" dirty="0">
                <a:solidFill>
                  <a:schemeClr val="tx1"/>
                </a:solidFill>
              </a:rPr>
            </a:br>
            <a:r>
              <a:rPr lang="tr-TR" sz="1238" dirty="0" err="1">
                <a:solidFill>
                  <a:schemeClr val="tx1"/>
                </a:solidFill>
              </a:rPr>
              <a:t>Computer</a:t>
            </a:r>
            <a:r>
              <a:rPr lang="tr-TR" sz="1238" dirty="0">
                <a:solidFill>
                  <a:schemeClr val="tx1"/>
                </a:solidFill>
              </a:rPr>
              <a:t> </a:t>
            </a:r>
            <a:r>
              <a:rPr lang="tr-TR" sz="1238" dirty="0" err="1">
                <a:solidFill>
                  <a:schemeClr val="tx1"/>
                </a:solidFill>
              </a:rPr>
              <a:t>makes</a:t>
            </a:r>
            <a:r>
              <a:rPr lang="tr-TR" sz="1238" dirty="0">
                <a:solidFill>
                  <a:schemeClr val="tx1"/>
                </a:solidFill>
              </a:rPr>
              <a:t> a </a:t>
            </a:r>
            <a:r>
              <a:rPr lang="tr-TR" sz="1238" dirty="0" err="1">
                <a:solidFill>
                  <a:schemeClr val="tx1"/>
                </a:solidFill>
              </a:rPr>
              <a:t>random</a:t>
            </a:r>
            <a:r>
              <a:rPr lang="tr-TR" sz="1238" dirty="0">
                <a:solidFill>
                  <a:schemeClr val="tx1"/>
                </a:solidFill>
              </a:rPr>
              <a:t> </a:t>
            </a:r>
            <a:r>
              <a:rPr lang="tr-TR" sz="1238" dirty="0" err="1">
                <a:solidFill>
                  <a:schemeClr val="tx1"/>
                </a:solidFill>
              </a:rPr>
              <a:t>shoot</a:t>
            </a:r>
            <a:r>
              <a:rPr lang="tr-TR" sz="1238" dirty="0">
                <a:solidFill>
                  <a:schemeClr val="tx1"/>
                </a:solidFill>
              </a:rPr>
              <a:t>.</a:t>
            </a:r>
            <a:br>
              <a:rPr lang="tr-TR" sz="1238" dirty="0">
                <a:solidFill>
                  <a:schemeClr val="tx1"/>
                </a:solidFill>
              </a:rPr>
            </a:br>
            <a:r>
              <a:rPr lang="tr-TR" sz="1238" dirty="0" err="1">
                <a:solidFill>
                  <a:schemeClr val="tx1"/>
                </a:solidFill>
              </a:rPr>
              <a:t>If</a:t>
            </a:r>
            <a:r>
              <a:rPr lang="tr-TR" sz="1238" dirty="0">
                <a:solidFill>
                  <a:schemeClr val="tx1"/>
                </a:solidFill>
              </a:rPr>
              <a:t> </a:t>
            </a:r>
            <a:r>
              <a:rPr lang="tr-TR" sz="1238" dirty="0" err="1">
                <a:solidFill>
                  <a:schemeClr val="tx1"/>
                </a:solidFill>
              </a:rPr>
              <a:t>the</a:t>
            </a:r>
            <a:r>
              <a:rPr lang="tr-TR" sz="1238" dirty="0">
                <a:solidFill>
                  <a:schemeClr val="tx1"/>
                </a:solidFill>
              </a:rPr>
              <a:t> </a:t>
            </a:r>
            <a:r>
              <a:rPr lang="tr-TR" sz="1238" dirty="0" err="1">
                <a:solidFill>
                  <a:schemeClr val="tx1"/>
                </a:solidFill>
              </a:rPr>
              <a:t>battleship</a:t>
            </a:r>
            <a:r>
              <a:rPr lang="tr-TR" sz="1238" dirty="0">
                <a:solidFill>
                  <a:schemeClr val="tx1"/>
                </a:solidFill>
              </a:rPr>
              <a:t> </a:t>
            </a:r>
            <a:r>
              <a:rPr lang="tr-TR" sz="1238" dirty="0" err="1">
                <a:solidFill>
                  <a:schemeClr val="tx1"/>
                </a:solidFill>
              </a:rPr>
              <a:t>survives</a:t>
            </a:r>
            <a:r>
              <a:rPr lang="tr-TR" sz="1238" dirty="0">
                <a:solidFill>
                  <a:schemeClr val="tx1"/>
                </a:solidFill>
              </a:rPr>
              <a:t>, </a:t>
            </a:r>
            <a:r>
              <a:rPr lang="tr-TR" sz="1238" dirty="0" err="1">
                <a:solidFill>
                  <a:schemeClr val="tx1"/>
                </a:solidFill>
              </a:rPr>
              <a:t>the</a:t>
            </a:r>
            <a:r>
              <a:rPr lang="tr-TR" sz="1238" dirty="0">
                <a:solidFill>
                  <a:schemeClr val="tx1"/>
                </a:solidFill>
              </a:rPr>
              <a:t> </a:t>
            </a:r>
            <a:r>
              <a:rPr lang="tr-TR" sz="1238" dirty="0" err="1">
                <a:solidFill>
                  <a:schemeClr val="tx1"/>
                </a:solidFill>
              </a:rPr>
              <a:t>player</a:t>
            </a:r>
            <a:r>
              <a:rPr lang="tr-TR" sz="1238" dirty="0">
                <a:solidFill>
                  <a:schemeClr val="tx1"/>
                </a:solidFill>
              </a:rPr>
              <a:t> </a:t>
            </a:r>
            <a:r>
              <a:rPr lang="tr-TR" sz="1238" dirty="0" err="1">
                <a:solidFill>
                  <a:schemeClr val="tx1"/>
                </a:solidFill>
              </a:rPr>
              <a:t>gets</a:t>
            </a:r>
            <a:r>
              <a:rPr lang="tr-TR" sz="1238" dirty="0">
                <a:solidFill>
                  <a:schemeClr val="tx1"/>
                </a:solidFill>
              </a:rPr>
              <a:t> </a:t>
            </a:r>
            <a:r>
              <a:rPr lang="tr-TR" sz="1238" dirty="0" err="1">
                <a:solidFill>
                  <a:schemeClr val="tx1"/>
                </a:solidFill>
              </a:rPr>
              <a:t>points</a:t>
            </a:r>
            <a:r>
              <a:rPr lang="tr-TR" sz="1238" dirty="0">
                <a:solidFill>
                  <a:schemeClr val="tx1"/>
                </a:solidFill>
              </a:rPr>
              <a:t> </a:t>
            </a:r>
            <a:r>
              <a:rPr lang="tr-TR" sz="1238" dirty="0" err="1">
                <a:solidFill>
                  <a:schemeClr val="tx1"/>
                </a:solidFill>
              </a:rPr>
              <a:t>equal</a:t>
            </a:r>
            <a:r>
              <a:rPr lang="tr-TR" sz="1238" dirty="0">
                <a:solidFill>
                  <a:schemeClr val="tx1"/>
                </a:solidFill>
              </a:rPr>
              <a:t> </a:t>
            </a:r>
            <a:r>
              <a:rPr lang="tr-TR" sz="1238" dirty="0" err="1">
                <a:solidFill>
                  <a:schemeClr val="tx1"/>
                </a:solidFill>
              </a:rPr>
              <a:t>to</a:t>
            </a:r>
            <a:r>
              <a:rPr lang="tr-TR" sz="1238" dirty="0">
                <a:solidFill>
                  <a:schemeClr val="tx1"/>
                </a:solidFill>
              </a:rPr>
              <a:t> </a:t>
            </a:r>
            <a:r>
              <a:rPr lang="tr-TR" sz="1238" dirty="0" err="1">
                <a:solidFill>
                  <a:schemeClr val="tx1"/>
                </a:solidFill>
              </a:rPr>
              <a:t>the</a:t>
            </a:r>
            <a:r>
              <a:rPr lang="tr-TR" sz="1238" dirty="0">
                <a:solidFill>
                  <a:schemeClr val="tx1"/>
                </a:solidFill>
              </a:rPr>
              <a:t> </a:t>
            </a:r>
            <a:r>
              <a:rPr lang="tr-TR" sz="1238" dirty="0" err="1">
                <a:solidFill>
                  <a:schemeClr val="tx1"/>
                </a:solidFill>
              </a:rPr>
              <a:t>area</a:t>
            </a:r>
            <a:r>
              <a:rPr lang="tr-TR" sz="1238" dirty="0">
                <a:solidFill>
                  <a:schemeClr val="tx1"/>
                </a:solidFill>
              </a:rPr>
              <a:t> of </a:t>
            </a:r>
            <a:r>
              <a:rPr lang="tr-TR" sz="1238" dirty="0" err="1">
                <a:solidFill>
                  <a:schemeClr val="tx1"/>
                </a:solidFill>
              </a:rPr>
              <a:t>the</a:t>
            </a:r>
            <a:r>
              <a:rPr lang="tr-TR" sz="1238" dirty="0">
                <a:solidFill>
                  <a:schemeClr val="tx1"/>
                </a:solidFill>
              </a:rPr>
              <a:t> </a:t>
            </a:r>
            <a:r>
              <a:rPr lang="tr-TR" sz="1238" dirty="0" err="1">
                <a:solidFill>
                  <a:schemeClr val="tx1"/>
                </a:solidFill>
              </a:rPr>
              <a:t>battleship</a:t>
            </a:r>
            <a:r>
              <a:rPr lang="tr-TR" sz="1238" dirty="0">
                <a:solidFill>
                  <a:schemeClr val="tx1"/>
                </a:solidFill>
              </a:rPr>
              <a:t>.</a:t>
            </a:r>
          </a:p>
        </p:txBody>
      </p:sp>
      <p:sp>
        <p:nvSpPr>
          <p:cNvPr id="20" name="Dikdörtgen 19">
            <a:extLst>
              <a:ext uri="{FF2B5EF4-FFF2-40B4-BE49-F238E27FC236}">
                <a16:creationId xmlns:a16="http://schemas.microsoft.com/office/drawing/2014/main" id="{CFE58521-043C-42BB-91FD-4EB4F0AF2E31}"/>
              </a:ext>
            </a:extLst>
          </p:cNvPr>
          <p:cNvSpPr/>
          <p:nvPr/>
        </p:nvSpPr>
        <p:spPr>
          <a:xfrm>
            <a:off x="2099090" y="4551629"/>
            <a:ext cx="685765" cy="484814"/>
          </a:xfrm>
          <a:prstGeom prst="rect">
            <a:avLst/>
          </a:prstGeom>
          <a:noFill/>
        </p:spPr>
        <p:txBody>
          <a:bodyPr wrap="none" lIns="51435" tIns="25718" rIns="51435" bIns="25718">
            <a:spAutoFit/>
          </a:bodyPr>
          <a:lstStyle/>
          <a:p>
            <a:pPr algn="ctr"/>
            <a:r>
              <a:rPr lang="tr-TR" sz="2813" b="1" dirty="0">
                <a:ln w="10160">
                  <a:solidFill>
                    <a:schemeClr val="tx1"/>
                  </a:solidFill>
                  <a:prstDash val="solid"/>
                </a:ln>
                <a:solidFill>
                  <a:srgbClr val="FFFFFF"/>
                </a:solidFill>
                <a:effectLst>
                  <a:outerShdw blurRad="38100" dist="22860" dir="5400000" algn="tl" rotWithShape="0">
                    <a:srgbClr val="000000">
                      <a:alpha val="30000"/>
                    </a:srgbClr>
                  </a:outerShdw>
                </a:effectLst>
              </a:rPr>
              <a:t>THE</a:t>
            </a:r>
          </a:p>
        </p:txBody>
      </p:sp>
      <p:sp>
        <p:nvSpPr>
          <p:cNvPr id="21" name="Dikdörtgen 20">
            <a:extLst>
              <a:ext uri="{FF2B5EF4-FFF2-40B4-BE49-F238E27FC236}">
                <a16:creationId xmlns:a16="http://schemas.microsoft.com/office/drawing/2014/main" id="{A7E809E6-DFED-4299-B810-8DC4189C9DA3}"/>
              </a:ext>
            </a:extLst>
          </p:cNvPr>
          <p:cNvSpPr/>
          <p:nvPr/>
        </p:nvSpPr>
        <p:spPr>
          <a:xfrm>
            <a:off x="8435455" y="6373252"/>
            <a:ext cx="1043234" cy="484814"/>
          </a:xfrm>
          <a:prstGeom prst="rect">
            <a:avLst/>
          </a:prstGeom>
          <a:noFill/>
        </p:spPr>
        <p:txBody>
          <a:bodyPr wrap="none" lIns="51435" tIns="25718" rIns="51435" bIns="25718">
            <a:spAutoFit/>
          </a:bodyPr>
          <a:lstStyle/>
          <a:p>
            <a:pPr algn="ctr"/>
            <a:r>
              <a:rPr lang="tr-TR" sz="2813" b="1" dirty="0">
                <a:ln w="10160">
                  <a:solidFill>
                    <a:schemeClr val="tx1"/>
                  </a:solidFill>
                  <a:prstDash val="solid"/>
                </a:ln>
                <a:solidFill>
                  <a:srgbClr val="FFFFFF"/>
                </a:solidFill>
                <a:effectLst>
                  <a:outerShdw blurRad="38100" dist="22860" dir="5400000" algn="tl" rotWithShape="0">
                    <a:srgbClr val="000000">
                      <a:alpha val="30000"/>
                    </a:srgbClr>
                  </a:outerShdw>
                </a:effectLst>
              </a:rPr>
              <a:t>GAME</a:t>
            </a:r>
          </a:p>
        </p:txBody>
      </p:sp>
      <p:pic>
        <p:nvPicPr>
          <p:cNvPr id="25" name="Resim 24">
            <a:extLst>
              <a:ext uri="{FF2B5EF4-FFF2-40B4-BE49-F238E27FC236}">
                <a16:creationId xmlns:a16="http://schemas.microsoft.com/office/drawing/2014/main" id="{036C0043-6011-4421-8AA2-81A81F8330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579" y="4794003"/>
            <a:ext cx="1742230" cy="1611704"/>
          </a:xfrm>
          <a:prstGeom prst="rect">
            <a:avLst/>
          </a:prstGeom>
        </p:spPr>
      </p:pic>
      <p:sp>
        <p:nvSpPr>
          <p:cNvPr id="27" name="Dik Üçgen 26">
            <a:extLst>
              <a:ext uri="{FF2B5EF4-FFF2-40B4-BE49-F238E27FC236}">
                <a16:creationId xmlns:a16="http://schemas.microsoft.com/office/drawing/2014/main" id="{F93C18B6-7623-4BA7-AE3C-233FDE478656}"/>
              </a:ext>
            </a:extLst>
          </p:cNvPr>
          <p:cNvSpPr/>
          <p:nvPr/>
        </p:nvSpPr>
        <p:spPr>
          <a:xfrm>
            <a:off x="418058" y="5458272"/>
            <a:ext cx="230386" cy="53310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pic>
        <p:nvPicPr>
          <p:cNvPr id="29" name="Resim 28">
            <a:extLst>
              <a:ext uri="{FF2B5EF4-FFF2-40B4-BE49-F238E27FC236}">
                <a16:creationId xmlns:a16="http://schemas.microsoft.com/office/drawing/2014/main" id="{36CBF02C-4BEC-4CE1-A90C-44EDA4B3D5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6038" y="4794331"/>
            <a:ext cx="1627383" cy="1611376"/>
          </a:xfrm>
          <a:prstGeom prst="rect">
            <a:avLst/>
          </a:prstGeom>
        </p:spPr>
      </p:pic>
      <p:sp>
        <p:nvSpPr>
          <p:cNvPr id="31" name="Dik Üçgen 30">
            <a:extLst>
              <a:ext uri="{FF2B5EF4-FFF2-40B4-BE49-F238E27FC236}">
                <a16:creationId xmlns:a16="http://schemas.microsoft.com/office/drawing/2014/main" id="{DA8BBFC3-C54E-440D-B14A-2A9341E3FB52}"/>
              </a:ext>
            </a:extLst>
          </p:cNvPr>
          <p:cNvSpPr/>
          <p:nvPr/>
        </p:nvSpPr>
        <p:spPr>
          <a:xfrm>
            <a:off x="10622070" y="5484614"/>
            <a:ext cx="230386" cy="53310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sz="1013"/>
          </a:p>
        </p:txBody>
      </p:sp>
      <p:sp>
        <p:nvSpPr>
          <p:cNvPr id="33" name="Metin kutusu 32">
            <a:extLst>
              <a:ext uri="{FF2B5EF4-FFF2-40B4-BE49-F238E27FC236}">
                <a16:creationId xmlns:a16="http://schemas.microsoft.com/office/drawing/2014/main" id="{084A9E44-7EF8-4DF4-91A7-1AFCA3CA5A28}"/>
              </a:ext>
            </a:extLst>
          </p:cNvPr>
          <p:cNvSpPr txBox="1"/>
          <p:nvPr/>
        </p:nvSpPr>
        <p:spPr>
          <a:xfrm>
            <a:off x="11088489" y="5758309"/>
            <a:ext cx="412306" cy="507831"/>
          </a:xfrm>
          <a:prstGeom prst="rect">
            <a:avLst/>
          </a:prstGeom>
          <a:noFill/>
        </p:spPr>
        <p:txBody>
          <a:bodyPr wrap="square">
            <a:spAutoFit/>
          </a:bodyPr>
          <a:lstStyle/>
          <a:p>
            <a:pPr algn="l" fontAlgn="base"/>
            <a:r>
              <a:rPr lang="tr-TR" sz="1350" dirty="0">
                <a:solidFill>
                  <a:srgbClr val="000000"/>
                </a:solidFill>
                <a:latin typeface="apple color emoji"/>
              </a:rPr>
              <a:t>  💣</a:t>
            </a:r>
            <a:endParaRPr lang="tr-TR" sz="1350" b="1" dirty="0">
              <a:solidFill>
                <a:srgbClr val="000000"/>
              </a:solidFill>
              <a:latin typeface="helvetica neue"/>
            </a:endParaRPr>
          </a:p>
        </p:txBody>
      </p:sp>
    </p:spTree>
    <p:extLst>
      <p:ext uri="{BB962C8B-B14F-4D97-AF65-F5344CB8AC3E}">
        <p14:creationId xmlns:p14="http://schemas.microsoft.com/office/powerpoint/2010/main" val="215078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54A8DF-7E4A-44A3-A24D-DE03D87A8AE7}"/>
              </a:ext>
            </a:extLst>
          </p:cNvPr>
          <p:cNvSpPr>
            <a:spLocks noGrp="1"/>
          </p:cNvSpPr>
          <p:nvPr>
            <p:ph type="title"/>
          </p:nvPr>
        </p:nvSpPr>
        <p:spPr/>
        <p:txBody>
          <a:bodyPr/>
          <a:lstStyle/>
          <a:p>
            <a:r>
              <a:rPr lang="tr-TR" dirty="0"/>
              <a:t>1.INTRODUCTION</a:t>
            </a:r>
          </a:p>
        </p:txBody>
      </p:sp>
      <p:sp>
        <p:nvSpPr>
          <p:cNvPr id="3" name="İçerik Yer Tutucusu 2">
            <a:extLst>
              <a:ext uri="{FF2B5EF4-FFF2-40B4-BE49-F238E27FC236}">
                <a16:creationId xmlns:a16="http://schemas.microsoft.com/office/drawing/2014/main" id="{B06A1344-2F8A-4304-BCDA-CEC22BC790FC}"/>
              </a:ext>
            </a:extLst>
          </p:cNvPr>
          <p:cNvSpPr>
            <a:spLocks noGrp="1"/>
          </p:cNvSpPr>
          <p:nvPr>
            <p:ph idx="1"/>
          </p:nvPr>
        </p:nvSpPr>
        <p:spPr/>
        <p:txBody>
          <a:bodyPr>
            <a:normAutofit/>
          </a:bodyPr>
          <a:lstStyle/>
          <a:p>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Battleship</a:t>
            </a:r>
            <a:r>
              <a:rPr lang="tr-TR" sz="2400" dirty="0">
                <a:solidFill>
                  <a:schemeClr val="tx1"/>
                </a:solidFill>
              </a:rPr>
              <a:t> Game is a </a:t>
            </a:r>
            <a:r>
              <a:rPr lang="tr-TR" sz="2400" dirty="0" err="1">
                <a:solidFill>
                  <a:schemeClr val="tx1"/>
                </a:solidFill>
              </a:rPr>
              <a:t>strategy</a:t>
            </a:r>
            <a:r>
              <a:rPr lang="tr-TR" sz="2400" dirty="0">
                <a:solidFill>
                  <a:schemeClr val="tx1"/>
                </a:solidFill>
              </a:rPr>
              <a:t> </a:t>
            </a:r>
            <a:r>
              <a:rPr lang="tr-TR" sz="2400" dirty="0" err="1">
                <a:solidFill>
                  <a:schemeClr val="tx1"/>
                </a:solidFill>
              </a:rPr>
              <a:t>game</a:t>
            </a:r>
            <a:r>
              <a:rPr lang="tr-TR" sz="2400" dirty="0">
                <a:solidFill>
                  <a:schemeClr val="tx1"/>
                </a:solidFill>
              </a:rPr>
              <a:t>.</a:t>
            </a:r>
            <a:br>
              <a:rPr lang="tr-TR" sz="2400" dirty="0">
                <a:solidFill>
                  <a:schemeClr val="tx1"/>
                </a:solidFill>
              </a:rPr>
            </a:br>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game</a:t>
            </a:r>
            <a:r>
              <a:rPr lang="tr-TR" sz="2400" dirty="0">
                <a:solidFill>
                  <a:schemeClr val="tx1"/>
                </a:solidFill>
              </a:rPr>
              <a:t> is </a:t>
            </a:r>
            <a:r>
              <a:rPr lang="tr-TR" sz="2400" dirty="0" err="1">
                <a:solidFill>
                  <a:schemeClr val="tx1"/>
                </a:solidFill>
              </a:rPr>
              <a:t>played</a:t>
            </a:r>
            <a:r>
              <a:rPr lang="tr-TR" sz="2400" dirty="0">
                <a:solidFill>
                  <a:schemeClr val="tx1"/>
                </a:solidFill>
              </a:rPr>
              <a:t> on a 12*30 </a:t>
            </a:r>
            <a:r>
              <a:rPr lang="tr-TR" sz="2400" dirty="0" err="1">
                <a:solidFill>
                  <a:schemeClr val="tx1"/>
                </a:solidFill>
              </a:rPr>
              <a:t>game</a:t>
            </a:r>
            <a:r>
              <a:rPr lang="tr-TR" sz="2400" dirty="0">
                <a:solidFill>
                  <a:schemeClr val="tx1"/>
                </a:solidFill>
              </a:rPr>
              <a:t> </a:t>
            </a:r>
            <a:r>
              <a:rPr lang="tr-TR" sz="2400" dirty="0" err="1">
                <a:solidFill>
                  <a:schemeClr val="tx1"/>
                </a:solidFill>
              </a:rPr>
              <a:t>field</a:t>
            </a:r>
            <a:r>
              <a:rPr lang="tr-TR" sz="2400" dirty="0">
                <a:solidFill>
                  <a:schemeClr val="tx1"/>
                </a:solidFill>
              </a:rPr>
              <a:t>.</a:t>
            </a:r>
            <a:br>
              <a:rPr lang="tr-TR" sz="2400" dirty="0">
                <a:solidFill>
                  <a:schemeClr val="tx1"/>
                </a:solidFill>
              </a:rPr>
            </a:br>
            <a:r>
              <a:rPr lang="tr-TR" sz="2400" dirty="0">
                <a:solidFill>
                  <a:schemeClr val="tx1"/>
                </a:solidFill>
              </a:rPr>
              <a:t>• Player </a:t>
            </a:r>
            <a:r>
              <a:rPr lang="tr-TR" sz="2400" dirty="0" err="1">
                <a:solidFill>
                  <a:schemeClr val="tx1"/>
                </a:solidFill>
              </a:rPr>
              <a:t>choose</a:t>
            </a:r>
            <a:r>
              <a:rPr lang="tr-TR" sz="2400" dirty="0">
                <a:solidFill>
                  <a:schemeClr val="tx1"/>
                </a:solidFill>
              </a:rPr>
              <a:t> 3 </a:t>
            </a:r>
            <a:r>
              <a:rPr lang="tr-TR" sz="2400" dirty="0" err="1">
                <a:solidFill>
                  <a:schemeClr val="tx1"/>
                </a:solidFill>
              </a:rPr>
              <a:t>coordinates</a:t>
            </a:r>
            <a:r>
              <a:rPr lang="tr-TR" sz="2400" dirty="0">
                <a:solidFill>
                  <a:schemeClr val="tx1"/>
                </a:solidFill>
              </a:rPr>
              <a:t> </a:t>
            </a:r>
            <a:r>
              <a:rPr lang="tr-TR" sz="2400" dirty="0" err="1">
                <a:solidFill>
                  <a:schemeClr val="tx1"/>
                </a:solidFill>
              </a:rPr>
              <a:t>for</a:t>
            </a:r>
            <a:r>
              <a:rPr lang="tr-TR" sz="2400" dirty="0">
                <a:solidFill>
                  <a:schemeClr val="tx1"/>
                </a:solidFill>
              </a:rPr>
              <a:t> </a:t>
            </a:r>
            <a:r>
              <a:rPr lang="tr-TR" sz="2400" dirty="0" err="1">
                <a:solidFill>
                  <a:schemeClr val="tx1"/>
                </a:solidFill>
              </a:rPr>
              <a:t>triangle</a:t>
            </a:r>
            <a:r>
              <a:rPr lang="tr-TR" sz="2400" dirty="0">
                <a:solidFill>
                  <a:schemeClr val="tx1"/>
                </a:solidFill>
              </a:rPr>
              <a:t> </a:t>
            </a:r>
            <a:r>
              <a:rPr lang="tr-TR" sz="2400" dirty="0" err="1">
                <a:solidFill>
                  <a:schemeClr val="tx1"/>
                </a:solidFill>
              </a:rPr>
              <a:t>battleship</a:t>
            </a:r>
            <a:r>
              <a:rPr lang="tr-TR" sz="2400" dirty="0">
                <a:solidFill>
                  <a:schemeClr val="tx1"/>
                </a:solidFill>
              </a:rPr>
              <a:t>.</a:t>
            </a:r>
            <a:br>
              <a:rPr lang="tr-TR" sz="2400" dirty="0">
                <a:solidFill>
                  <a:schemeClr val="tx1"/>
                </a:solidFill>
              </a:rPr>
            </a:br>
            <a:r>
              <a:rPr lang="tr-TR" sz="2400" dirty="0">
                <a:solidFill>
                  <a:schemeClr val="tx1"/>
                </a:solidFill>
              </a:rPr>
              <a:t>• </a:t>
            </a:r>
            <a:r>
              <a:rPr lang="en-US" sz="2400" b="0" i="0" dirty="0">
                <a:solidFill>
                  <a:srgbClr val="202124"/>
                </a:solidFill>
                <a:effectLst/>
                <a:latin typeface="Google Sans"/>
              </a:rPr>
              <a:t>The selected coordinates are displayed on the screen.</a:t>
            </a:r>
            <a:br>
              <a:rPr lang="tr-TR" sz="2400" dirty="0">
                <a:solidFill>
                  <a:schemeClr val="tx1"/>
                </a:solidFill>
              </a:rPr>
            </a:br>
            <a:r>
              <a:rPr lang="tr-TR" sz="2400" dirty="0">
                <a:solidFill>
                  <a:schemeClr val="tx1"/>
                </a:solidFill>
              </a:rPr>
              <a:t>• Console </a:t>
            </a:r>
            <a:r>
              <a:rPr lang="tr-TR" sz="2400" dirty="0" err="1">
                <a:solidFill>
                  <a:schemeClr val="tx1"/>
                </a:solidFill>
              </a:rPr>
              <a:t>displays</a:t>
            </a:r>
            <a:r>
              <a:rPr lang="tr-TR" sz="2400" dirty="0">
                <a:solidFill>
                  <a:schemeClr val="tx1"/>
                </a:solidFill>
              </a:rPr>
              <a:t> </a:t>
            </a:r>
            <a:r>
              <a:rPr lang="tr-TR" sz="2400" dirty="0" err="1">
                <a:solidFill>
                  <a:schemeClr val="tx1"/>
                </a:solidFill>
              </a:rPr>
              <a:t>ship</a:t>
            </a:r>
            <a:r>
              <a:rPr lang="tr-TR" sz="2400" dirty="0">
                <a:solidFill>
                  <a:schemeClr val="tx1"/>
                </a:solidFill>
              </a:rPr>
              <a:t> </a:t>
            </a:r>
            <a:r>
              <a:rPr lang="tr-TR" sz="2400" dirty="0" err="1">
                <a:solidFill>
                  <a:schemeClr val="tx1"/>
                </a:solidFill>
              </a:rPr>
              <a:t>info</a:t>
            </a:r>
            <a:r>
              <a:rPr lang="tr-TR" sz="2400" dirty="0">
                <a:solidFill>
                  <a:schemeClr val="tx1"/>
                </a:solidFill>
              </a:rPr>
              <a:t>.</a:t>
            </a:r>
            <a:br>
              <a:rPr lang="tr-TR" sz="2400" dirty="0">
                <a:solidFill>
                  <a:schemeClr val="tx1"/>
                </a:solidFill>
              </a:rPr>
            </a:br>
            <a:r>
              <a:rPr lang="tr-TR" sz="2400" dirty="0">
                <a:solidFill>
                  <a:schemeClr val="tx1"/>
                </a:solidFill>
              </a:rPr>
              <a:t>• </a:t>
            </a:r>
            <a:r>
              <a:rPr lang="tr-TR" sz="2400" dirty="0" err="1">
                <a:solidFill>
                  <a:schemeClr val="tx1"/>
                </a:solidFill>
              </a:rPr>
              <a:t>Computer</a:t>
            </a:r>
            <a:r>
              <a:rPr lang="tr-TR" sz="2400" dirty="0">
                <a:solidFill>
                  <a:schemeClr val="tx1"/>
                </a:solidFill>
              </a:rPr>
              <a:t> </a:t>
            </a:r>
            <a:r>
              <a:rPr lang="tr-TR" sz="2400" dirty="0" err="1">
                <a:solidFill>
                  <a:schemeClr val="tx1"/>
                </a:solidFill>
              </a:rPr>
              <a:t>makes</a:t>
            </a:r>
            <a:r>
              <a:rPr lang="tr-TR" sz="2400" dirty="0">
                <a:solidFill>
                  <a:schemeClr val="tx1"/>
                </a:solidFill>
              </a:rPr>
              <a:t> a </a:t>
            </a:r>
            <a:r>
              <a:rPr lang="tr-TR" sz="2400" dirty="0" err="1">
                <a:solidFill>
                  <a:schemeClr val="tx1"/>
                </a:solidFill>
              </a:rPr>
              <a:t>random</a:t>
            </a:r>
            <a:r>
              <a:rPr lang="tr-TR" sz="2400" dirty="0">
                <a:solidFill>
                  <a:schemeClr val="tx1"/>
                </a:solidFill>
              </a:rPr>
              <a:t> </a:t>
            </a:r>
            <a:r>
              <a:rPr lang="tr-TR" sz="2400" dirty="0" err="1">
                <a:solidFill>
                  <a:schemeClr val="tx1"/>
                </a:solidFill>
              </a:rPr>
              <a:t>shoot</a:t>
            </a:r>
            <a:r>
              <a:rPr lang="tr-TR" sz="2400" dirty="0">
                <a:solidFill>
                  <a:schemeClr val="tx1"/>
                </a:solidFill>
              </a:rPr>
              <a:t>.</a:t>
            </a:r>
            <a:br>
              <a:rPr lang="tr-TR" sz="2400" dirty="0">
                <a:solidFill>
                  <a:schemeClr val="tx1"/>
                </a:solidFill>
              </a:rPr>
            </a:br>
            <a:r>
              <a:rPr lang="tr-TR" sz="2400" dirty="0">
                <a:solidFill>
                  <a:schemeClr val="tx1"/>
                </a:solidFill>
              </a:rPr>
              <a:t>• </a:t>
            </a:r>
            <a:r>
              <a:rPr lang="tr-TR" sz="2400" dirty="0" err="1">
                <a:solidFill>
                  <a:schemeClr val="tx1"/>
                </a:solidFill>
              </a:rPr>
              <a:t>If</a:t>
            </a:r>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battleship</a:t>
            </a:r>
            <a:r>
              <a:rPr lang="tr-TR" sz="2400" dirty="0">
                <a:solidFill>
                  <a:schemeClr val="tx1"/>
                </a:solidFill>
              </a:rPr>
              <a:t> </a:t>
            </a:r>
            <a:r>
              <a:rPr lang="tr-TR" sz="2400" dirty="0" err="1">
                <a:solidFill>
                  <a:schemeClr val="tx1"/>
                </a:solidFill>
              </a:rPr>
              <a:t>survives</a:t>
            </a:r>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player</a:t>
            </a:r>
            <a:r>
              <a:rPr lang="tr-TR" sz="2400" dirty="0">
                <a:solidFill>
                  <a:schemeClr val="tx1"/>
                </a:solidFill>
              </a:rPr>
              <a:t> </a:t>
            </a:r>
            <a:r>
              <a:rPr lang="tr-TR" sz="2400" dirty="0" err="1">
                <a:solidFill>
                  <a:schemeClr val="tx1"/>
                </a:solidFill>
              </a:rPr>
              <a:t>gets</a:t>
            </a:r>
            <a:r>
              <a:rPr lang="tr-TR" sz="2400" dirty="0">
                <a:solidFill>
                  <a:schemeClr val="tx1"/>
                </a:solidFill>
              </a:rPr>
              <a:t> </a:t>
            </a:r>
            <a:r>
              <a:rPr lang="tr-TR" sz="2400" dirty="0" err="1">
                <a:solidFill>
                  <a:schemeClr val="tx1"/>
                </a:solidFill>
              </a:rPr>
              <a:t>points</a:t>
            </a:r>
            <a:r>
              <a:rPr lang="tr-TR" sz="2400" dirty="0">
                <a:solidFill>
                  <a:schemeClr val="tx1"/>
                </a:solidFill>
              </a:rPr>
              <a:t> </a:t>
            </a:r>
            <a:r>
              <a:rPr lang="tr-TR" sz="2400" dirty="0" err="1">
                <a:solidFill>
                  <a:schemeClr val="tx1"/>
                </a:solidFill>
              </a:rPr>
              <a:t>equal</a:t>
            </a:r>
            <a:r>
              <a:rPr lang="tr-TR" sz="2400" dirty="0">
                <a:solidFill>
                  <a:schemeClr val="tx1"/>
                </a:solidFill>
              </a:rPr>
              <a:t> </a:t>
            </a:r>
            <a:r>
              <a:rPr lang="tr-TR" sz="2400" dirty="0" err="1">
                <a:solidFill>
                  <a:schemeClr val="tx1"/>
                </a:solidFill>
              </a:rPr>
              <a:t>to</a:t>
            </a:r>
            <a:r>
              <a:rPr lang="tr-TR" sz="2400" dirty="0">
                <a:solidFill>
                  <a:schemeClr val="tx1"/>
                </a:solidFill>
              </a:rPr>
              <a:t> </a:t>
            </a:r>
            <a:r>
              <a:rPr lang="tr-TR" sz="2400" dirty="0" err="1">
                <a:solidFill>
                  <a:schemeClr val="tx1"/>
                </a:solidFill>
              </a:rPr>
              <a:t>the</a:t>
            </a:r>
            <a:r>
              <a:rPr lang="tr-TR" sz="2400" dirty="0">
                <a:solidFill>
                  <a:schemeClr val="tx1"/>
                </a:solidFill>
              </a:rPr>
              <a:t> </a:t>
            </a:r>
            <a:r>
              <a:rPr lang="tr-TR" sz="2400" dirty="0" err="1">
                <a:solidFill>
                  <a:schemeClr val="tx1"/>
                </a:solidFill>
              </a:rPr>
              <a:t>area</a:t>
            </a:r>
            <a:r>
              <a:rPr lang="tr-TR" sz="2400" dirty="0">
                <a:solidFill>
                  <a:schemeClr val="tx1"/>
                </a:solidFill>
              </a:rPr>
              <a:t> of </a:t>
            </a:r>
            <a:r>
              <a:rPr lang="tr-TR" sz="2400" dirty="0" err="1">
                <a:solidFill>
                  <a:schemeClr val="tx1"/>
                </a:solidFill>
              </a:rPr>
              <a:t>the</a:t>
            </a:r>
            <a:r>
              <a:rPr lang="tr-TR" sz="2400" dirty="0">
                <a:solidFill>
                  <a:schemeClr val="tx1"/>
                </a:solidFill>
              </a:rPr>
              <a:t> </a:t>
            </a:r>
            <a:r>
              <a:rPr lang="tr-TR" sz="2400" dirty="0" err="1">
                <a:solidFill>
                  <a:schemeClr val="tx1"/>
                </a:solidFill>
              </a:rPr>
              <a:t>battleship</a:t>
            </a:r>
            <a:r>
              <a:rPr lang="tr-TR" sz="2400" dirty="0">
                <a:solidFill>
                  <a:schemeClr val="tx1"/>
                </a:solidFill>
              </a:rPr>
              <a:t>.</a:t>
            </a:r>
            <a:br>
              <a:rPr lang="tr-TR" sz="2400" dirty="0">
                <a:solidFill>
                  <a:schemeClr val="tx1"/>
                </a:solidFill>
              </a:rPr>
            </a:br>
            <a:r>
              <a:rPr lang="tr-TR" sz="2400" dirty="0">
                <a:solidFill>
                  <a:schemeClr val="tx1"/>
                </a:solidFill>
              </a:rPr>
              <a:t>• </a:t>
            </a:r>
            <a:r>
              <a:rPr kumimoji="0" lang="tr-TR" altLang="tr-TR" sz="2400" b="0" i="0" u="none" strike="noStrike" cap="none" normalizeH="0" baseline="0" dirty="0" err="1">
                <a:ln>
                  <a:noFill/>
                </a:ln>
                <a:solidFill>
                  <a:srgbClr val="202124"/>
                </a:solidFill>
                <a:effectLst/>
                <a:latin typeface="inherit"/>
              </a:rPr>
              <a:t>If</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user's</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score</a:t>
            </a:r>
            <a:r>
              <a:rPr kumimoji="0" lang="tr-TR" altLang="tr-TR" sz="2400" b="0" i="0" u="none" strike="noStrike" cap="none" normalizeH="0" baseline="0" dirty="0">
                <a:ln>
                  <a:noFill/>
                </a:ln>
                <a:solidFill>
                  <a:srgbClr val="202124"/>
                </a:solidFill>
                <a:effectLst/>
                <a:latin typeface="inherit"/>
              </a:rPr>
              <a:t> is </a:t>
            </a:r>
            <a:r>
              <a:rPr kumimoji="0" lang="tr-TR" altLang="tr-TR" sz="2400" b="0" i="0" u="none" strike="noStrike" cap="none" normalizeH="0" baseline="0" dirty="0" err="1">
                <a:ln>
                  <a:noFill/>
                </a:ln>
                <a:solidFill>
                  <a:srgbClr val="202124"/>
                </a:solidFill>
                <a:effectLst/>
                <a:latin typeface="inherit"/>
              </a:rPr>
              <a:t>sufficient</a:t>
            </a:r>
            <a:r>
              <a:rPr kumimoji="0" lang="tr-TR" altLang="tr-TR" sz="2400" b="0" i="0" u="none" strike="noStrike" cap="none" normalizeH="0" baseline="0" dirty="0">
                <a:ln>
                  <a:noFill/>
                </a:ln>
                <a:solidFill>
                  <a:srgbClr val="202124"/>
                </a:solidFill>
                <a:effectLst/>
                <a:latin typeface="inherit"/>
              </a:rPr>
              <a:t>, it </a:t>
            </a:r>
            <a:r>
              <a:rPr kumimoji="0" lang="tr-TR" altLang="tr-TR" sz="2400" b="0" i="0" u="none" strike="noStrike" cap="none" normalizeH="0" baseline="0" dirty="0" err="1">
                <a:ln>
                  <a:noFill/>
                </a:ln>
                <a:solidFill>
                  <a:srgbClr val="202124"/>
                </a:solidFill>
                <a:effectLst/>
                <a:latin typeface="inherit"/>
              </a:rPr>
              <a:t>will</a:t>
            </a:r>
            <a:r>
              <a:rPr kumimoji="0" lang="tr-TR" altLang="tr-TR" sz="2400" b="0" i="0" u="none" strike="noStrike" cap="none" normalizeH="0" baseline="0" dirty="0">
                <a:ln>
                  <a:noFill/>
                </a:ln>
                <a:solidFill>
                  <a:srgbClr val="202124"/>
                </a:solidFill>
                <a:effectLst/>
                <a:latin typeface="inherit"/>
              </a:rPr>
              <a:t> be </a:t>
            </a:r>
            <a:r>
              <a:rPr kumimoji="0" lang="tr-TR" altLang="tr-TR" sz="2400" b="0" i="0" u="none" strike="noStrike" cap="none" normalizeH="0" baseline="0" dirty="0" err="1">
                <a:ln>
                  <a:noFill/>
                </a:ln>
                <a:solidFill>
                  <a:srgbClr val="202124"/>
                </a:solidFill>
                <a:effectLst/>
                <a:latin typeface="inherit"/>
              </a:rPr>
              <a:t>listed</a:t>
            </a:r>
            <a:r>
              <a:rPr kumimoji="0" lang="tr-TR" altLang="tr-TR" sz="2400" b="0" i="0" u="none" strike="noStrike" cap="none" normalizeH="0" baseline="0" dirty="0">
                <a:ln>
                  <a:noFill/>
                </a:ln>
                <a:solidFill>
                  <a:srgbClr val="202124"/>
                </a:solidFill>
                <a:effectLst/>
                <a:latin typeface="inherit"/>
              </a:rPr>
              <a:t> in </a:t>
            </a:r>
            <a:r>
              <a:rPr kumimoji="0" lang="tr-TR" altLang="tr-TR" sz="2400" b="0" i="0" u="none" strike="noStrike" cap="none" normalizeH="0" baseline="0" dirty="0" err="1">
                <a:ln>
                  <a:noFill/>
                </a:ln>
                <a:solidFill>
                  <a:srgbClr val="202124"/>
                </a:solidFill>
                <a:effectLst/>
                <a:latin typeface="inherit"/>
              </a:rPr>
              <a:t>the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high</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score</a:t>
            </a:r>
            <a:r>
              <a:rPr kumimoji="0" lang="tr-TR" altLang="tr-TR" sz="2400" b="0" i="0" u="none" strike="noStrike" cap="none" normalizeH="0" baseline="0" dirty="0">
                <a:ln>
                  <a:noFill/>
                </a:ln>
                <a:solidFill>
                  <a:srgbClr val="202124"/>
                </a:solidFill>
                <a:effectLst/>
                <a:latin typeface="inherit"/>
              </a:rPr>
              <a:t> </a:t>
            </a:r>
            <a:r>
              <a:rPr kumimoji="0" lang="tr-TR" altLang="tr-TR" sz="2400" b="0" i="0" u="none" strike="noStrike" cap="none" normalizeH="0" baseline="0" dirty="0" err="1">
                <a:ln>
                  <a:noFill/>
                </a:ln>
                <a:solidFill>
                  <a:srgbClr val="202124"/>
                </a:solidFill>
                <a:effectLst/>
                <a:latin typeface="inherit"/>
              </a:rPr>
              <a:t>table</a:t>
            </a:r>
            <a:r>
              <a:rPr kumimoji="0" lang="tr-TR" altLang="tr-TR" sz="2400" b="0" i="0" u="none" strike="noStrike" cap="none" normalizeH="0" baseline="0" dirty="0">
                <a:ln>
                  <a:noFill/>
                </a:ln>
                <a:solidFill>
                  <a:srgbClr val="202124"/>
                </a:solidFill>
                <a:effectLst/>
                <a:latin typeface="inherit"/>
              </a:rPr>
              <a:t>.</a:t>
            </a: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a:p>
            <a:endParaRPr lang="tr-TR" sz="2400" dirty="0">
              <a:solidFill>
                <a:schemeClr val="tx1"/>
              </a:solidFill>
            </a:endParaRPr>
          </a:p>
        </p:txBody>
      </p:sp>
    </p:spTree>
    <p:extLst>
      <p:ext uri="{BB962C8B-B14F-4D97-AF65-F5344CB8AC3E}">
        <p14:creationId xmlns:p14="http://schemas.microsoft.com/office/powerpoint/2010/main" val="1874267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D72CA8-14E9-4CD6-A2D5-32F8752119EA}"/>
              </a:ext>
            </a:extLst>
          </p:cNvPr>
          <p:cNvSpPr>
            <a:spLocks noGrp="1"/>
          </p:cNvSpPr>
          <p:nvPr>
            <p:ph type="title"/>
          </p:nvPr>
        </p:nvSpPr>
        <p:spPr/>
        <p:txBody>
          <a:bodyPr/>
          <a:lstStyle/>
          <a:p>
            <a:r>
              <a:rPr lang="tr-TR" b="1" cap="all" dirty="0"/>
              <a:t>2.</a:t>
            </a:r>
            <a:r>
              <a:rPr lang="en-US" b="1" cap="all" dirty="0"/>
              <a:t>PROGRESS</a:t>
            </a:r>
            <a:r>
              <a:rPr lang="tr-TR" b="1" cap="all" dirty="0"/>
              <a:t> SUMMARY</a:t>
            </a:r>
            <a:br>
              <a:rPr lang="en-US" b="1" cap="all" dirty="0"/>
            </a:br>
            <a:r>
              <a:rPr lang="tr-TR" b="1" cap="all" dirty="0"/>
              <a:t>2.1 </a:t>
            </a:r>
            <a:r>
              <a:rPr lang="tr-TR" b="1" dirty="0"/>
              <a:t>REQUIREMENTS</a:t>
            </a:r>
            <a:endParaRPr lang="tr-TR" dirty="0">
              <a:latin typeface="+mn-lt"/>
            </a:endParaRPr>
          </a:p>
        </p:txBody>
      </p:sp>
      <p:sp>
        <p:nvSpPr>
          <p:cNvPr id="3" name="İçerik Yer Tutucusu 2">
            <a:extLst>
              <a:ext uri="{FF2B5EF4-FFF2-40B4-BE49-F238E27FC236}">
                <a16:creationId xmlns:a16="http://schemas.microsoft.com/office/drawing/2014/main" id="{12AC9BF7-55FD-4155-BCB1-45946689F3A4}"/>
              </a:ext>
            </a:extLst>
          </p:cNvPr>
          <p:cNvSpPr>
            <a:spLocks noGrp="1"/>
          </p:cNvSpPr>
          <p:nvPr>
            <p:ph idx="1"/>
          </p:nvPr>
        </p:nvSpPr>
        <p:spPr/>
        <p:txBody>
          <a:bodyPr>
            <a:normAutofit/>
          </a:bodyPr>
          <a:lstStyle/>
          <a:p>
            <a:r>
              <a:rPr lang="tr-TR" altLang="tr-TR" sz="2800" dirty="0">
                <a:solidFill>
                  <a:schemeClr val="tx1"/>
                </a:solidFill>
              </a:rPr>
              <a:t>• </a:t>
            </a:r>
            <a:r>
              <a:rPr lang="tr-TR" altLang="tr-TR" sz="2800" dirty="0" err="1">
                <a:solidFill>
                  <a:schemeClr val="tx1"/>
                </a:solidFill>
              </a:rPr>
              <a:t>Doing</a:t>
            </a:r>
            <a:r>
              <a:rPr lang="tr-TR" altLang="tr-TR" sz="2800" dirty="0">
                <a:solidFill>
                  <a:schemeClr val="tx1"/>
                </a:solidFill>
              </a:rPr>
              <a:t> </a:t>
            </a:r>
            <a:r>
              <a:rPr lang="tr-TR" altLang="tr-TR" sz="2800" dirty="0" err="1">
                <a:solidFill>
                  <a:schemeClr val="tx1"/>
                </a:solidFill>
              </a:rPr>
              <a:t>research</a:t>
            </a:r>
            <a:r>
              <a:rPr lang="tr-TR" altLang="tr-TR" sz="2800" dirty="0">
                <a:solidFill>
                  <a:schemeClr val="tx1"/>
                </a:solidFill>
              </a:rPr>
              <a:t> </a:t>
            </a:r>
            <a:r>
              <a:rPr lang="tr-TR" altLang="tr-TR" sz="2800" dirty="0" err="1">
                <a:solidFill>
                  <a:schemeClr val="tx1"/>
                </a:solidFill>
              </a:rPr>
              <a:t>for</a:t>
            </a:r>
            <a:r>
              <a:rPr lang="tr-TR" altLang="tr-TR" sz="2800" dirty="0">
                <a:solidFill>
                  <a:schemeClr val="tx1"/>
                </a:solidFill>
              </a:rPr>
              <a:t> </a:t>
            </a:r>
            <a:r>
              <a:rPr lang="tr-TR" altLang="tr-TR" sz="2800" dirty="0" err="1">
                <a:solidFill>
                  <a:schemeClr val="tx1"/>
                </a:solidFill>
              </a:rPr>
              <a:t>mathematical</a:t>
            </a:r>
            <a:r>
              <a:rPr lang="tr-TR" altLang="tr-TR" sz="2800" dirty="0">
                <a:solidFill>
                  <a:schemeClr val="tx1"/>
                </a:solidFill>
              </a:rPr>
              <a:t> </a:t>
            </a:r>
            <a:r>
              <a:rPr lang="tr-TR" altLang="tr-TR" sz="2800" dirty="0" err="1">
                <a:solidFill>
                  <a:schemeClr val="tx1"/>
                </a:solidFill>
              </a:rPr>
              <a:t>formulas</a:t>
            </a:r>
            <a:r>
              <a:rPr lang="tr-TR" altLang="tr-TR" sz="2800" dirty="0">
                <a:solidFill>
                  <a:schemeClr val="tx1"/>
                </a:solidFill>
              </a:rPr>
              <a:t>.</a:t>
            </a:r>
          </a:p>
          <a:p>
            <a:r>
              <a:rPr lang="tr-TR" sz="2800" dirty="0"/>
              <a:t>• </a:t>
            </a:r>
            <a:r>
              <a:rPr kumimoji="0" lang="tr-TR" altLang="tr-TR" sz="2800" b="0" i="0" u="none" strike="noStrike" cap="none" normalizeH="0" baseline="0" dirty="0">
                <a:ln>
                  <a:noFill/>
                </a:ln>
                <a:solidFill>
                  <a:srgbClr val="202124"/>
                </a:solidFill>
                <a:effectLst/>
              </a:rPr>
              <a:t>Using </a:t>
            </a:r>
            <a:r>
              <a:rPr kumimoji="0" lang="tr-TR" altLang="tr-TR" sz="2800" b="0" i="0" u="none" strike="noStrike" cap="none" normalizeH="0" baseline="0" dirty="0" err="1">
                <a:ln>
                  <a:noFill/>
                </a:ln>
                <a:solidFill>
                  <a:srgbClr val="202124"/>
                </a:solidFill>
                <a:effectLst/>
              </a:rPr>
              <a:t>various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mathematical</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formulas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for</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ships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information</a:t>
            </a:r>
            <a:r>
              <a:rPr kumimoji="0" lang="tr-TR" altLang="tr-TR" sz="2800" b="0" i="0" u="none" strike="noStrike" cap="none" normalizeH="0" baseline="0" dirty="0">
                <a:ln>
                  <a:noFill/>
                </a:ln>
                <a:solidFill>
                  <a:srgbClr val="202124"/>
                </a:solidFill>
                <a:effectLst/>
              </a:rPr>
              <a:t>.</a:t>
            </a:r>
            <a:r>
              <a:rPr kumimoji="0" lang="tr-TR" altLang="tr-TR" sz="2800" b="0" i="0" u="none" strike="noStrike" cap="none" normalizeH="0" baseline="0" dirty="0">
                <a:ln>
                  <a:noFill/>
                </a:ln>
                <a:solidFill>
                  <a:schemeClr val="tx1"/>
                </a:solidFill>
                <a:effectLst/>
              </a:rPr>
              <a:t> </a:t>
            </a:r>
          </a:p>
          <a:p>
            <a:r>
              <a:rPr lang="tr-TR" altLang="tr-TR" sz="2800" dirty="0">
                <a:solidFill>
                  <a:schemeClr val="tx1"/>
                </a:solidFill>
              </a:rPr>
              <a:t>• </a:t>
            </a:r>
            <a:r>
              <a:rPr lang="tr-TR" altLang="tr-TR" sz="2800" dirty="0" err="1">
                <a:solidFill>
                  <a:schemeClr val="tx1"/>
                </a:solidFill>
              </a:rPr>
              <a:t>Teamwork</a:t>
            </a:r>
            <a:endParaRPr kumimoji="0" lang="tr-TR" altLang="tr-TR" sz="2800" b="0" i="0" u="none" strike="noStrike" cap="none" normalizeH="0" baseline="0" dirty="0">
              <a:ln>
                <a:noFill/>
              </a:ln>
              <a:solidFill>
                <a:schemeClr val="tx1"/>
              </a:solidFill>
              <a:effectLst/>
            </a:endParaRPr>
          </a:p>
          <a:p>
            <a:endParaRPr lang="tr-TR" dirty="0"/>
          </a:p>
        </p:txBody>
      </p:sp>
    </p:spTree>
    <p:extLst>
      <p:ext uri="{BB962C8B-B14F-4D97-AF65-F5344CB8AC3E}">
        <p14:creationId xmlns:p14="http://schemas.microsoft.com/office/powerpoint/2010/main" val="363042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0D7620-E0C1-4930-9AFA-5689EE4FB9DB}"/>
              </a:ext>
            </a:extLst>
          </p:cNvPr>
          <p:cNvSpPr>
            <a:spLocks noGrp="1"/>
          </p:cNvSpPr>
          <p:nvPr>
            <p:ph type="title"/>
          </p:nvPr>
        </p:nvSpPr>
        <p:spPr/>
        <p:txBody>
          <a:bodyPr/>
          <a:lstStyle/>
          <a:p>
            <a:r>
              <a:rPr lang="tr-TR" b="1" cap="all" dirty="0"/>
              <a:t>2.</a:t>
            </a:r>
            <a:r>
              <a:rPr lang="en-US" b="1" cap="all" dirty="0"/>
              <a:t>PROGRESS</a:t>
            </a:r>
            <a:r>
              <a:rPr lang="tr-TR" b="1" cap="all" dirty="0"/>
              <a:t> SUMMARY</a:t>
            </a:r>
            <a:br>
              <a:rPr lang="en-US" b="1" cap="all" dirty="0"/>
            </a:br>
            <a:r>
              <a:rPr lang="tr-TR" b="1" cap="all" dirty="0"/>
              <a:t>2.2 </a:t>
            </a:r>
            <a:r>
              <a:rPr lang="tr-TR" b="1" cap="all" dirty="0" err="1"/>
              <a:t>TASk</a:t>
            </a:r>
            <a:r>
              <a:rPr lang="tr-TR" b="1" cap="all" dirty="0"/>
              <a:t> </a:t>
            </a:r>
            <a:r>
              <a:rPr lang="tr-TR" b="1" cap="all" dirty="0" err="1"/>
              <a:t>sharıng</a:t>
            </a:r>
            <a:endParaRPr lang="tr-TR" dirty="0"/>
          </a:p>
        </p:txBody>
      </p:sp>
      <p:sp>
        <p:nvSpPr>
          <p:cNvPr id="3" name="İçerik Yer Tutucusu 2">
            <a:extLst>
              <a:ext uri="{FF2B5EF4-FFF2-40B4-BE49-F238E27FC236}">
                <a16:creationId xmlns:a16="http://schemas.microsoft.com/office/drawing/2014/main" id="{F734DE56-C336-4BFE-8A4B-32690AD44BFF}"/>
              </a:ext>
            </a:extLst>
          </p:cNvPr>
          <p:cNvSpPr>
            <a:spLocks noGrp="1"/>
          </p:cNvSpPr>
          <p:nvPr>
            <p:ph idx="1"/>
          </p:nvPr>
        </p:nvSpPr>
        <p:spPr/>
        <p:txBody>
          <a:bodyPr>
            <a:normAutofit/>
          </a:bodyPr>
          <a:lstStyle/>
          <a:p>
            <a:r>
              <a:rPr lang="tr-TR" sz="2400" dirty="0"/>
              <a:t>• Alperen AYDIN </a:t>
            </a:r>
            <a:r>
              <a:rPr lang="tr-TR" sz="2400" dirty="0" err="1"/>
              <a:t>designing</a:t>
            </a:r>
            <a:r>
              <a:rPr lang="tr-TR" sz="2400" dirty="0"/>
              <a:t> </a:t>
            </a:r>
            <a:r>
              <a:rPr lang="tr-TR" sz="2400" dirty="0" err="1"/>
              <a:t>and</a:t>
            </a:r>
            <a:r>
              <a:rPr lang="tr-TR" sz="2400" dirty="0"/>
              <a:t> </a:t>
            </a:r>
            <a:r>
              <a:rPr lang="tr-TR" sz="2400" dirty="0" err="1"/>
              <a:t>printing</a:t>
            </a:r>
            <a:r>
              <a:rPr lang="tr-TR" sz="2400" dirty="0"/>
              <a:t> </a:t>
            </a:r>
            <a:r>
              <a:rPr lang="tr-TR" sz="2400" dirty="0" err="1"/>
              <a:t>the</a:t>
            </a:r>
            <a:r>
              <a:rPr lang="tr-TR" sz="2400" dirty="0"/>
              <a:t> </a:t>
            </a:r>
            <a:r>
              <a:rPr lang="tr-TR" sz="2400" dirty="0" err="1"/>
              <a:t>playing</a:t>
            </a:r>
            <a:r>
              <a:rPr lang="tr-TR" sz="2400" dirty="0"/>
              <a:t> </a:t>
            </a:r>
            <a:r>
              <a:rPr lang="tr-TR" sz="2400" dirty="0" err="1"/>
              <a:t>field</a:t>
            </a:r>
            <a:r>
              <a:rPr lang="tr-TR" sz="2400" dirty="0"/>
              <a:t>. </a:t>
            </a:r>
            <a:r>
              <a:rPr lang="tr-TR" sz="2400" dirty="0" err="1"/>
              <a:t>Also</a:t>
            </a:r>
            <a:r>
              <a:rPr lang="tr-TR" sz="2400" dirty="0"/>
              <a:t> </a:t>
            </a:r>
            <a:r>
              <a:rPr lang="tr-TR" sz="2400" dirty="0" err="1"/>
              <a:t>checking</a:t>
            </a:r>
            <a:r>
              <a:rPr lang="tr-TR" sz="2400" dirty="0"/>
              <a:t> </a:t>
            </a:r>
            <a:r>
              <a:rPr lang="tr-TR" sz="2400" dirty="0" err="1"/>
              <a:t>the</a:t>
            </a:r>
            <a:r>
              <a:rPr lang="tr-TR" sz="2400" dirty="0"/>
              <a:t> </a:t>
            </a:r>
            <a:r>
              <a:rPr lang="tr-TR" sz="2400" dirty="0" err="1"/>
              <a:t>validity</a:t>
            </a:r>
            <a:r>
              <a:rPr lang="tr-TR" sz="2400" dirty="0"/>
              <a:t> of </a:t>
            </a:r>
            <a:r>
              <a:rPr lang="tr-TR" sz="2400" dirty="0" err="1"/>
              <a:t>the</a:t>
            </a:r>
            <a:r>
              <a:rPr lang="tr-TR" sz="2400" dirty="0"/>
              <a:t> </a:t>
            </a:r>
            <a:r>
              <a:rPr lang="tr-TR" sz="2400" dirty="0" err="1"/>
              <a:t>entered</a:t>
            </a:r>
            <a:r>
              <a:rPr lang="tr-TR" sz="2400" dirty="0"/>
              <a:t> </a:t>
            </a:r>
            <a:r>
              <a:rPr lang="tr-TR" sz="2400" dirty="0" err="1"/>
              <a:t>triangle</a:t>
            </a:r>
            <a:r>
              <a:rPr lang="tr-TR" sz="2400" dirty="0"/>
              <a:t>. </a:t>
            </a:r>
            <a:r>
              <a:rPr lang="tr-TR" sz="2400" dirty="0" err="1"/>
              <a:t>Finally</a:t>
            </a:r>
            <a:r>
              <a:rPr lang="tr-TR" sz="2400" dirty="0"/>
              <a:t>, </a:t>
            </a:r>
            <a:r>
              <a:rPr lang="tr-TR" sz="2400" dirty="0" err="1"/>
              <a:t>make</a:t>
            </a:r>
            <a:r>
              <a:rPr lang="tr-TR" sz="2400" dirty="0"/>
              <a:t> </a:t>
            </a:r>
            <a:r>
              <a:rPr lang="tr-TR" sz="2400" dirty="0" err="1"/>
              <a:t>the</a:t>
            </a:r>
            <a:r>
              <a:rPr lang="tr-TR" sz="2400" dirty="0"/>
              <a:t> </a:t>
            </a:r>
            <a:r>
              <a:rPr lang="tr-TR" sz="2400" dirty="0" err="1"/>
              <a:t>game</a:t>
            </a:r>
            <a:r>
              <a:rPr lang="tr-TR" sz="2400" dirty="0"/>
              <a:t> </a:t>
            </a:r>
            <a:r>
              <a:rPr lang="tr-TR" sz="2400" dirty="0" err="1"/>
              <a:t>playeable</a:t>
            </a:r>
            <a:r>
              <a:rPr lang="tr-TR" sz="2400" dirty="0"/>
              <a:t> </a:t>
            </a:r>
            <a:r>
              <a:rPr lang="tr-TR" sz="2400" dirty="0" err="1"/>
              <a:t>with</a:t>
            </a:r>
            <a:r>
              <a:rPr lang="tr-TR" sz="2400" dirty="0"/>
              <a:t> </a:t>
            </a:r>
            <a:r>
              <a:rPr lang="tr-TR" sz="2400" dirty="0" err="1"/>
              <a:t>all</a:t>
            </a:r>
            <a:r>
              <a:rPr lang="tr-TR" sz="2400" dirty="0"/>
              <a:t> </a:t>
            </a:r>
            <a:r>
              <a:rPr lang="tr-TR" sz="2400" dirty="0" err="1"/>
              <a:t>its</a:t>
            </a:r>
            <a:r>
              <a:rPr lang="tr-TR" sz="2400" dirty="0"/>
              <a:t> </a:t>
            </a:r>
            <a:r>
              <a:rPr lang="tr-TR" sz="2400" dirty="0" err="1"/>
              <a:t>rules</a:t>
            </a:r>
            <a:r>
              <a:rPr lang="tr-TR" sz="2400" dirty="0"/>
              <a:t>. Editing </a:t>
            </a:r>
            <a:r>
              <a:rPr lang="tr-TR" sz="2400" dirty="0" err="1"/>
              <a:t>codes</a:t>
            </a:r>
            <a:r>
              <a:rPr lang="tr-TR" sz="2400" dirty="0"/>
              <a:t>. </a:t>
            </a:r>
          </a:p>
          <a:p>
            <a:r>
              <a:rPr lang="tr-TR" sz="2400" dirty="0"/>
              <a:t>• Arda ASLANER </a:t>
            </a:r>
            <a:r>
              <a:rPr lang="tr-TR" sz="2400" dirty="0" err="1"/>
              <a:t>searching</a:t>
            </a:r>
            <a:r>
              <a:rPr lang="tr-TR" sz="2400" dirty="0"/>
              <a:t> </a:t>
            </a:r>
            <a:r>
              <a:rPr lang="tr-TR" sz="2400" dirty="0" err="1"/>
              <a:t>and</a:t>
            </a:r>
            <a:r>
              <a:rPr lang="tr-TR" sz="2400" dirty="0"/>
              <a:t> </a:t>
            </a:r>
            <a:r>
              <a:rPr lang="tr-TR" sz="2400" dirty="0" err="1"/>
              <a:t>printing</a:t>
            </a:r>
            <a:r>
              <a:rPr lang="tr-TR" sz="2400" dirty="0"/>
              <a:t> </a:t>
            </a:r>
            <a:r>
              <a:rPr lang="tr-TR" sz="2400" dirty="0" err="1"/>
              <a:t>simple</a:t>
            </a:r>
            <a:r>
              <a:rPr lang="tr-TR" sz="2400" dirty="0"/>
              <a:t> </a:t>
            </a:r>
            <a:r>
              <a:rPr lang="tr-TR" sz="2400" dirty="0" err="1"/>
              <a:t>properties</a:t>
            </a:r>
            <a:r>
              <a:rPr lang="tr-TR" sz="2400" dirty="0"/>
              <a:t> of a </a:t>
            </a:r>
            <a:r>
              <a:rPr lang="tr-TR" sz="2400" dirty="0" err="1"/>
              <a:t>triangle</a:t>
            </a:r>
            <a:r>
              <a:rPr lang="tr-TR" sz="2400" dirty="0"/>
              <a:t>. </a:t>
            </a:r>
            <a:r>
              <a:rPr lang="tr-TR" sz="2400" dirty="0" err="1"/>
              <a:t>Randomly</a:t>
            </a:r>
            <a:r>
              <a:rPr lang="tr-TR" sz="2400" dirty="0"/>
              <a:t> </a:t>
            </a:r>
            <a:r>
              <a:rPr lang="tr-TR" sz="2400" dirty="0" err="1"/>
              <a:t>shooting</a:t>
            </a:r>
            <a:r>
              <a:rPr lang="tr-TR" sz="2400" dirty="0"/>
              <a:t> </a:t>
            </a:r>
            <a:r>
              <a:rPr lang="tr-TR" sz="2400" dirty="0" err="1"/>
              <a:t>and</a:t>
            </a:r>
            <a:r>
              <a:rPr lang="tr-TR" sz="2400" dirty="0"/>
              <a:t> </a:t>
            </a:r>
            <a:r>
              <a:rPr lang="tr-TR" sz="2400" dirty="0" err="1"/>
              <a:t>display</a:t>
            </a:r>
            <a:r>
              <a:rPr lang="tr-TR" sz="2400" dirty="0"/>
              <a:t> it in </a:t>
            </a:r>
            <a:r>
              <a:rPr lang="tr-TR" sz="2400" dirty="0" err="1"/>
              <a:t>the</a:t>
            </a:r>
            <a:r>
              <a:rPr lang="tr-TR" sz="2400" dirty="0"/>
              <a:t> </a:t>
            </a:r>
            <a:r>
              <a:rPr lang="tr-TR" sz="2400" dirty="0" err="1"/>
              <a:t>coordinate</a:t>
            </a:r>
            <a:r>
              <a:rPr lang="tr-TR" sz="2400" dirty="0"/>
              <a:t> </a:t>
            </a:r>
            <a:r>
              <a:rPr lang="tr-TR" sz="2400" dirty="0" err="1"/>
              <a:t>plane</a:t>
            </a:r>
            <a:r>
              <a:rPr lang="tr-TR" sz="2400" dirty="0"/>
              <a:t>. </a:t>
            </a:r>
            <a:r>
              <a:rPr lang="tr-TR" sz="2400" dirty="0" err="1"/>
              <a:t>Finally</a:t>
            </a:r>
            <a:r>
              <a:rPr lang="tr-TR" sz="2400" dirty="0"/>
              <a:t>, </a:t>
            </a:r>
            <a:r>
              <a:rPr lang="tr-TR" sz="2400" dirty="0" err="1"/>
              <a:t>designing</a:t>
            </a:r>
            <a:r>
              <a:rPr lang="tr-TR" sz="2400" dirty="0"/>
              <a:t> </a:t>
            </a:r>
            <a:r>
              <a:rPr lang="tr-TR" sz="2400" dirty="0" err="1"/>
              <a:t>the</a:t>
            </a:r>
            <a:r>
              <a:rPr lang="tr-TR" sz="2400" dirty="0"/>
              <a:t> </a:t>
            </a:r>
            <a:r>
              <a:rPr lang="tr-TR" sz="2400" dirty="0" err="1"/>
              <a:t>menu</a:t>
            </a:r>
            <a:r>
              <a:rPr lang="tr-TR" sz="2400" dirty="0"/>
              <a:t>. Editing </a:t>
            </a:r>
            <a:r>
              <a:rPr lang="tr-TR" sz="2400" dirty="0" err="1"/>
              <a:t>codes</a:t>
            </a:r>
            <a:r>
              <a:rPr lang="tr-TR" sz="2400" dirty="0"/>
              <a:t>.</a:t>
            </a:r>
          </a:p>
          <a:p>
            <a:r>
              <a:rPr lang="tr-TR" sz="2400" dirty="0"/>
              <a:t>•Bedirhan KARAAHMETLI </a:t>
            </a:r>
            <a:r>
              <a:rPr lang="tr-TR" sz="2400" dirty="0" err="1"/>
              <a:t>obtaining</a:t>
            </a:r>
            <a:r>
              <a:rPr lang="tr-TR" sz="2400" dirty="0"/>
              <a:t> </a:t>
            </a:r>
            <a:r>
              <a:rPr lang="tr-TR" sz="2400" dirty="0" err="1"/>
              <a:t>the</a:t>
            </a:r>
            <a:r>
              <a:rPr lang="tr-TR" sz="2400" dirty="0"/>
              <a:t> </a:t>
            </a:r>
            <a:r>
              <a:rPr lang="tr-TR" sz="2400" dirty="0" err="1"/>
              <a:t>coordinates</a:t>
            </a:r>
            <a:r>
              <a:rPr lang="tr-TR" sz="2400" dirty="0"/>
              <a:t> of </a:t>
            </a:r>
            <a:r>
              <a:rPr lang="tr-TR" sz="2400" dirty="0" err="1"/>
              <a:t>the</a:t>
            </a:r>
            <a:r>
              <a:rPr lang="tr-TR" sz="2400" dirty="0"/>
              <a:t> </a:t>
            </a:r>
            <a:r>
              <a:rPr lang="tr-TR" sz="2400" dirty="0" err="1"/>
              <a:t>ship</a:t>
            </a:r>
            <a:r>
              <a:rPr lang="tr-TR" sz="2400" dirty="0"/>
              <a:t> </a:t>
            </a:r>
            <a:r>
              <a:rPr lang="tr-TR" sz="2400" dirty="0" err="1"/>
              <a:t>from</a:t>
            </a:r>
            <a:r>
              <a:rPr lang="tr-TR" sz="2400" dirty="0"/>
              <a:t> </a:t>
            </a:r>
            <a:r>
              <a:rPr lang="tr-TR" sz="2400" dirty="0" err="1"/>
              <a:t>the</a:t>
            </a:r>
            <a:r>
              <a:rPr lang="tr-TR" sz="2400" dirty="0"/>
              <a:t> </a:t>
            </a:r>
            <a:r>
              <a:rPr lang="tr-TR" sz="2400" dirty="0" err="1"/>
              <a:t>user</a:t>
            </a:r>
            <a:r>
              <a:rPr lang="tr-TR" sz="2400" dirty="0"/>
              <a:t> </a:t>
            </a:r>
            <a:r>
              <a:rPr lang="tr-TR" sz="2400" dirty="0" err="1"/>
              <a:t>and</a:t>
            </a:r>
            <a:r>
              <a:rPr lang="tr-TR" sz="2400" dirty="0"/>
              <a:t> </a:t>
            </a:r>
            <a:r>
              <a:rPr lang="tr-TR" sz="2400" dirty="0" err="1"/>
              <a:t>printing</a:t>
            </a:r>
            <a:r>
              <a:rPr lang="tr-TR" sz="2400" dirty="0"/>
              <a:t> </a:t>
            </a:r>
            <a:r>
              <a:rPr lang="tr-TR" sz="2400" dirty="0" err="1"/>
              <a:t>the</a:t>
            </a:r>
            <a:r>
              <a:rPr lang="tr-TR" sz="2400" dirty="0"/>
              <a:t> </a:t>
            </a:r>
            <a:r>
              <a:rPr lang="tr-TR" sz="2400" dirty="0" err="1"/>
              <a:t>ship</a:t>
            </a:r>
            <a:r>
              <a:rPr lang="tr-TR" sz="2400" dirty="0"/>
              <a:t> </a:t>
            </a:r>
            <a:r>
              <a:rPr lang="tr-TR" sz="2400" dirty="0" err="1"/>
              <a:t>to</a:t>
            </a:r>
            <a:r>
              <a:rPr lang="tr-TR" sz="2400" dirty="0"/>
              <a:t> </a:t>
            </a:r>
            <a:r>
              <a:rPr lang="tr-TR" sz="2400" dirty="0" err="1"/>
              <a:t>the</a:t>
            </a:r>
            <a:r>
              <a:rPr lang="tr-TR" sz="2400" dirty="0"/>
              <a:t> </a:t>
            </a:r>
            <a:r>
              <a:rPr lang="tr-TR" sz="2400" dirty="0" err="1"/>
              <a:t>playing</a:t>
            </a:r>
            <a:r>
              <a:rPr lang="tr-TR" sz="2400" dirty="0"/>
              <a:t> </a:t>
            </a:r>
            <a:r>
              <a:rPr lang="tr-TR" sz="2400" dirty="0" err="1"/>
              <a:t>field</a:t>
            </a:r>
            <a:r>
              <a:rPr lang="tr-TR" sz="2400" dirty="0"/>
              <a:t>. </a:t>
            </a:r>
            <a:r>
              <a:rPr lang="tr-TR" sz="2400" dirty="0" err="1"/>
              <a:t>Calculating</a:t>
            </a:r>
            <a:r>
              <a:rPr lang="tr-TR" sz="2400" dirty="0"/>
              <a:t> </a:t>
            </a:r>
            <a:r>
              <a:rPr lang="tr-TR" sz="2400" dirty="0" err="1"/>
              <a:t>and</a:t>
            </a:r>
            <a:r>
              <a:rPr lang="tr-TR" sz="2400" dirty="0"/>
              <a:t> </a:t>
            </a:r>
            <a:r>
              <a:rPr lang="tr-TR" sz="2400" dirty="0" err="1"/>
              <a:t>printing</a:t>
            </a:r>
            <a:r>
              <a:rPr lang="tr-TR" sz="2400" dirty="0"/>
              <a:t> of </a:t>
            </a:r>
            <a:r>
              <a:rPr lang="tr-TR" sz="2400" dirty="0" err="1"/>
              <a:t>advanced</a:t>
            </a:r>
            <a:r>
              <a:rPr lang="tr-TR" sz="2400" dirty="0"/>
              <a:t> </a:t>
            </a:r>
            <a:r>
              <a:rPr lang="tr-TR" sz="2400" dirty="0" err="1"/>
              <a:t>properties</a:t>
            </a:r>
            <a:r>
              <a:rPr lang="tr-TR" sz="2400" dirty="0"/>
              <a:t> of </a:t>
            </a:r>
            <a:r>
              <a:rPr lang="tr-TR" sz="2400" dirty="0" err="1"/>
              <a:t>triangle</a:t>
            </a:r>
            <a:r>
              <a:rPr lang="tr-TR" sz="2400" dirty="0"/>
              <a:t>. </a:t>
            </a:r>
            <a:r>
              <a:rPr lang="tr-TR" sz="2400" dirty="0" err="1"/>
              <a:t>Finally</a:t>
            </a:r>
            <a:r>
              <a:rPr lang="tr-TR" sz="2400" dirty="0"/>
              <a:t>, </a:t>
            </a:r>
            <a:r>
              <a:rPr lang="tr-TR" sz="2400" dirty="0" err="1"/>
              <a:t>making</a:t>
            </a:r>
            <a:r>
              <a:rPr lang="tr-TR" sz="2400" dirty="0"/>
              <a:t> </a:t>
            </a:r>
            <a:r>
              <a:rPr lang="tr-TR" sz="2400" dirty="0" err="1"/>
              <a:t>the</a:t>
            </a:r>
            <a:r>
              <a:rPr lang="tr-TR" sz="2400" dirty="0"/>
              <a:t> </a:t>
            </a:r>
            <a:r>
              <a:rPr lang="tr-TR" sz="2400" dirty="0" err="1"/>
              <a:t>high</a:t>
            </a:r>
            <a:r>
              <a:rPr lang="tr-TR" sz="2400" dirty="0"/>
              <a:t> </a:t>
            </a:r>
            <a:r>
              <a:rPr lang="tr-TR" sz="2400" dirty="0" err="1"/>
              <a:t>score</a:t>
            </a:r>
            <a:r>
              <a:rPr lang="tr-TR" sz="2400" dirty="0"/>
              <a:t> </a:t>
            </a:r>
            <a:r>
              <a:rPr lang="tr-TR" sz="2400" dirty="0" err="1"/>
              <a:t>table</a:t>
            </a:r>
            <a:r>
              <a:rPr lang="tr-TR" sz="2400" dirty="0"/>
              <a:t> </a:t>
            </a:r>
            <a:r>
              <a:rPr lang="tr-TR" sz="2400" dirty="0" err="1"/>
              <a:t>operations</a:t>
            </a:r>
            <a:r>
              <a:rPr lang="tr-TR" sz="2400" dirty="0"/>
              <a:t> </a:t>
            </a:r>
            <a:r>
              <a:rPr lang="tr-TR" sz="2400" dirty="0" err="1"/>
              <a:t>and</a:t>
            </a:r>
            <a:r>
              <a:rPr lang="tr-TR" sz="2400" dirty="0"/>
              <a:t> </a:t>
            </a:r>
            <a:r>
              <a:rPr lang="tr-TR" sz="2400" dirty="0" err="1"/>
              <a:t>remaining</a:t>
            </a:r>
            <a:r>
              <a:rPr lang="tr-TR" sz="2400" dirty="0"/>
              <a:t> </a:t>
            </a:r>
            <a:r>
              <a:rPr lang="tr-TR" sz="2400" dirty="0" err="1"/>
              <a:t>parts</a:t>
            </a:r>
            <a:r>
              <a:rPr lang="tr-TR" sz="2400" dirty="0"/>
              <a:t> of </a:t>
            </a:r>
            <a:r>
              <a:rPr lang="tr-TR" sz="2400" dirty="0" err="1"/>
              <a:t>the</a:t>
            </a:r>
            <a:r>
              <a:rPr lang="tr-TR" sz="2400" dirty="0"/>
              <a:t> </a:t>
            </a:r>
            <a:r>
              <a:rPr lang="tr-TR" sz="2400" dirty="0" err="1"/>
              <a:t>game</a:t>
            </a:r>
            <a:r>
              <a:rPr lang="tr-TR" sz="2400" dirty="0"/>
              <a:t>. Editing </a:t>
            </a:r>
            <a:r>
              <a:rPr lang="tr-TR" sz="2400" dirty="0" err="1"/>
              <a:t>codes</a:t>
            </a:r>
            <a:r>
              <a:rPr lang="tr-TR" sz="2400" dirty="0"/>
              <a:t>.</a:t>
            </a:r>
          </a:p>
        </p:txBody>
      </p:sp>
    </p:spTree>
    <p:extLst>
      <p:ext uri="{BB962C8B-B14F-4D97-AF65-F5344CB8AC3E}">
        <p14:creationId xmlns:p14="http://schemas.microsoft.com/office/powerpoint/2010/main" val="1357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6A94EF-7A9D-481B-9365-C01B0B733010}"/>
              </a:ext>
            </a:extLst>
          </p:cNvPr>
          <p:cNvSpPr>
            <a:spLocks noGrp="1"/>
          </p:cNvSpPr>
          <p:nvPr>
            <p:ph type="title"/>
          </p:nvPr>
        </p:nvSpPr>
        <p:spPr/>
        <p:txBody>
          <a:bodyPr/>
          <a:lstStyle/>
          <a:p>
            <a:r>
              <a:rPr lang="tr-TR" b="1" cap="all" dirty="0"/>
              <a:t>2.</a:t>
            </a:r>
            <a:r>
              <a:rPr lang="en-US" b="1" cap="all" dirty="0"/>
              <a:t>PROGRESS</a:t>
            </a:r>
            <a:r>
              <a:rPr lang="tr-TR" b="1" cap="all" dirty="0"/>
              <a:t> SUMMARY</a:t>
            </a:r>
            <a:br>
              <a:rPr lang="en-US" b="1" cap="all" dirty="0"/>
            </a:br>
            <a:r>
              <a:rPr lang="tr-TR" b="1" cap="all" dirty="0"/>
              <a:t>2.3 SCHEDULING</a:t>
            </a:r>
            <a:endParaRPr lang="tr-TR" dirty="0"/>
          </a:p>
        </p:txBody>
      </p:sp>
      <p:sp>
        <p:nvSpPr>
          <p:cNvPr id="3" name="İçerik Yer Tutucusu 2">
            <a:extLst>
              <a:ext uri="{FF2B5EF4-FFF2-40B4-BE49-F238E27FC236}">
                <a16:creationId xmlns:a16="http://schemas.microsoft.com/office/drawing/2014/main" id="{C9F841E8-B77C-42DD-915D-E5922D45F992}"/>
              </a:ext>
            </a:extLst>
          </p:cNvPr>
          <p:cNvSpPr>
            <a:spLocks noGrp="1"/>
          </p:cNvSpPr>
          <p:nvPr>
            <p:ph idx="1"/>
          </p:nvPr>
        </p:nvSpPr>
        <p:spPr/>
        <p:txBody>
          <a:bodyPr>
            <a:normAutofit/>
          </a:bodyPr>
          <a:lstStyle/>
          <a:p>
            <a:r>
              <a:rPr lang="tr-TR" dirty="0"/>
              <a:t>• </a:t>
            </a:r>
            <a:r>
              <a:rPr kumimoji="0" lang="tr-TR" altLang="tr-TR" b="0" i="0" u="none" strike="noStrike" cap="none" normalizeH="0" baseline="0" dirty="0" err="1">
                <a:ln>
                  <a:noFill/>
                </a:ln>
                <a:solidFill>
                  <a:srgbClr val="202124"/>
                </a:solidFill>
                <a:effectLst/>
              </a:rPr>
              <a:t>In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first</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week</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thoughts</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about</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operation</a:t>
            </a:r>
            <a:r>
              <a:rPr kumimoji="0" lang="tr-TR" altLang="tr-TR" b="0" i="0" u="none" strike="noStrike" cap="none" normalizeH="0" baseline="0" dirty="0">
                <a:ln>
                  <a:noFill/>
                </a:ln>
                <a:solidFill>
                  <a:srgbClr val="202124"/>
                </a:solidFill>
                <a:effectLst/>
              </a:rPr>
              <a:t> of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game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were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discussed</a:t>
            </a:r>
            <a:r>
              <a:rPr kumimoji="0" lang="tr-TR" altLang="tr-TR" b="0" i="0" u="none" strike="noStrike" cap="none" normalizeH="0" baseline="0" dirty="0">
                <a:ln>
                  <a:noFill/>
                </a:ln>
                <a:solidFill>
                  <a:srgbClr val="202124"/>
                </a:solidFill>
                <a:effectLst/>
              </a:rPr>
              <a:t>. A </a:t>
            </a:r>
            <a:r>
              <a:rPr kumimoji="0" lang="tr-TR" altLang="tr-TR" b="0" i="0" u="none" strike="noStrike" cap="none" normalizeH="0" baseline="0" dirty="0" err="1">
                <a:ln>
                  <a:noFill/>
                </a:ln>
                <a:solidFill>
                  <a:srgbClr val="202124"/>
                </a:solidFill>
                <a:effectLst/>
              </a:rPr>
              <a:t>flowchart</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was</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drawn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to</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design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game</a:t>
            </a:r>
            <a:r>
              <a:rPr kumimoji="0" lang="tr-TR" altLang="tr-TR" b="0" i="0" u="none" strike="noStrike" cap="none" normalizeH="0" baseline="0" dirty="0">
                <a:ln>
                  <a:noFill/>
                </a:ln>
                <a:solidFill>
                  <a:srgbClr val="202124"/>
                </a:solidFill>
                <a:effectLst/>
              </a:rPr>
              <a:t>. Solution </a:t>
            </a:r>
            <a:r>
              <a:rPr kumimoji="0" lang="tr-TR" altLang="tr-TR" b="0" i="0" u="none" strike="noStrike" cap="none" normalizeH="0" baseline="0" dirty="0" err="1">
                <a:ln>
                  <a:noFill/>
                </a:ln>
                <a:solidFill>
                  <a:srgbClr val="202124"/>
                </a:solidFill>
                <a:effectLst/>
              </a:rPr>
              <a:t>strategies</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were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determined</a:t>
            </a:r>
            <a:r>
              <a:rPr kumimoji="0" lang="tr-TR" altLang="tr-TR" b="0" i="0" u="none" strike="noStrike" cap="none" normalizeH="0" baseline="0" dirty="0">
                <a:ln>
                  <a:noFill/>
                </a:ln>
                <a:solidFill>
                  <a:srgbClr val="202124"/>
                </a:solidFill>
                <a:effectLst/>
              </a:rPr>
              <a:t>.</a:t>
            </a:r>
          </a:p>
          <a:p>
            <a:r>
              <a:rPr lang="tr-TR" altLang="tr-TR" dirty="0">
                <a:solidFill>
                  <a:srgbClr val="202124"/>
                </a:solidFill>
              </a:rPr>
              <a:t>• </a:t>
            </a:r>
            <a:r>
              <a:rPr kumimoji="0" lang="tr-TR" altLang="tr-TR" b="0" i="0" u="none" strike="noStrike" cap="none" normalizeH="0" baseline="0" dirty="0">
                <a:ln>
                  <a:noFill/>
                </a:ln>
                <a:solidFill>
                  <a:schemeClr val="tx1"/>
                </a:solidFill>
                <a:effectLst/>
              </a:rPr>
              <a:t> </a:t>
            </a:r>
            <a:r>
              <a:rPr kumimoji="0" lang="tr-TR" altLang="tr-TR" b="0" i="0" u="none" strike="noStrike" cap="none" normalizeH="0" baseline="0" dirty="0" err="1">
                <a:ln>
                  <a:noFill/>
                </a:ln>
                <a:solidFill>
                  <a:srgbClr val="202124"/>
                </a:solidFill>
                <a:effectLst/>
              </a:rPr>
              <a:t>In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second</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week</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necessary</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variables</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for</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game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and</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console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screen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were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created</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ship</a:t>
            </a:r>
            <a:r>
              <a:rPr kumimoji="0" lang="tr-TR" altLang="tr-TR" b="0" i="0" u="none" strike="noStrike" cap="none" normalizeH="0" baseline="0" dirty="0">
                <a:ln>
                  <a:noFill/>
                </a:ln>
                <a:solidFill>
                  <a:srgbClr val="202124"/>
                </a:solidFill>
                <a:effectLst/>
              </a:rPr>
              <a:t> has </a:t>
            </a:r>
            <a:r>
              <a:rPr kumimoji="0" lang="tr-TR" altLang="tr-TR" b="0" i="0" u="none" strike="noStrike" cap="none" normalizeH="0" baseline="0" dirty="0" err="1">
                <a:ln>
                  <a:noFill/>
                </a:ln>
                <a:solidFill>
                  <a:srgbClr val="202124"/>
                </a:solidFill>
                <a:effectLst/>
              </a:rPr>
              <a:t>been</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drawn</a:t>
            </a:r>
            <a:r>
              <a:rPr kumimoji="0" lang="tr-TR" altLang="tr-TR" b="0" i="0" u="none" strike="noStrike" cap="none" normalizeH="0" baseline="0" dirty="0">
                <a:ln>
                  <a:noFill/>
                </a:ln>
                <a:solidFill>
                  <a:srgbClr val="202124"/>
                </a:solidFill>
                <a:effectLst/>
              </a:rPr>
              <a:t> on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screen</a:t>
            </a:r>
            <a:r>
              <a:rPr kumimoji="0" lang="tr-TR" altLang="tr-TR" b="0" i="0" u="none" strike="noStrike" cap="none" normalizeH="0" baseline="0" dirty="0">
                <a:ln>
                  <a:noFill/>
                </a:ln>
                <a:solidFill>
                  <a:srgbClr val="202124"/>
                </a:solidFill>
                <a:effectLst/>
              </a:rPr>
              <a:t>. Simple </a:t>
            </a:r>
            <a:r>
              <a:rPr kumimoji="0" lang="tr-TR" altLang="tr-TR" b="0" i="0" u="none" strike="noStrike" cap="none" normalizeH="0" baseline="0" dirty="0" err="1">
                <a:ln>
                  <a:noFill/>
                </a:ln>
                <a:solidFill>
                  <a:srgbClr val="202124"/>
                </a:solidFill>
                <a:effectLst/>
              </a:rPr>
              <a:t>features</a:t>
            </a:r>
            <a:r>
              <a:rPr kumimoji="0" lang="tr-TR" altLang="tr-TR" b="0" i="0" u="none" strike="noStrike" cap="none" normalizeH="0" baseline="0" dirty="0">
                <a:ln>
                  <a:noFill/>
                </a:ln>
                <a:solidFill>
                  <a:srgbClr val="202124"/>
                </a:solidFill>
                <a:effectLst/>
              </a:rPr>
              <a:t> of </a:t>
            </a:r>
            <a:r>
              <a:rPr kumimoji="0" lang="tr-TR" altLang="tr-TR" b="0" i="0" u="none" strike="noStrike" cap="none" normalizeH="0" baseline="0" dirty="0" err="1">
                <a:ln>
                  <a:noFill/>
                </a:ln>
                <a:solidFill>
                  <a:srgbClr val="202124"/>
                </a:solidFill>
                <a:effectLst/>
              </a:rPr>
              <a:t>the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ship</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were</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calculated</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using</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mathematical</a:t>
            </a:r>
            <a:r>
              <a:rPr kumimoji="0" lang="tr-TR" altLang="tr-TR" b="0" i="0" u="none" strike="noStrike" cap="none" normalizeH="0" baseline="0" dirty="0">
                <a:ln>
                  <a:noFill/>
                </a:ln>
                <a:solidFill>
                  <a:srgbClr val="202124"/>
                </a:solidFill>
                <a:effectLst/>
              </a:rPr>
              <a:t> </a:t>
            </a:r>
            <a:r>
              <a:rPr kumimoji="0" lang="tr-TR" altLang="tr-TR" b="0" i="0" u="none" strike="noStrike" cap="none" normalizeH="0" baseline="0" dirty="0" err="1">
                <a:ln>
                  <a:noFill/>
                </a:ln>
                <a:solidFill>
                  <a:srgbClr val="202124"/>
                </a:solidFill>
                <a:effectLst/>
              </a:rPr>
              <a:t>formulas</a:t>
            </a:r>
            <a:r>
              <a:rPr kumimoji="0" lang="tr-TR" altLang="tr-TR" b="0" i="0" u="none" strike="noStrike" cap="none" normalizeH="0" baseline="0" dirty="0">
                <a:ln>
                  <a:noFill/>
                </a:ln>
                <a:solidFill>
                  <a:srgbClr val="202124"/>
                </a:solidFill>
                <a:effectLst/>
              </a:rPr>
              <a:t>.</a:t>
            </a:r>
            <a:r>
              <a:rPr kumimoji="0" lang="tr-TR" altLang="tr-TR" b="0" i="0" u="none" strike="noStrike" cap="none" normalizeH="0" baseline="0" dirty="0">
                <a:ln>
                  <a:noFill/>
                </a:ln>
                <a:solidFill>
                  <a:schemeClr val="tx1"/>
                </a:solidFill>
                <a:effectLst/>
              </a:rPr>
              <a:t> </a:t>
            </a:r>
          </a:p>
          <a:p>
            <a:r>
              <a:rPr kumimoji="0" lang="tr-TR" altLang="tr-TR" b="0" i="0" u="none" strike="noStrike" cap="none" normalizeH="0" baseline="0" dirty="0">
                <a:ln>
                  <a:noFill/>
                </a:ln>
                <a:solidFill>
                  <a:schemeClr val="tx1"/>
                </a:solidFill>
                <a:effectLst/>
              </a:rPr>
              <a:t>• </a:t>
            </a:r>
            <a:r>
              <a:rPr kumimoji="0" lang="tr-TR" altLang="tr-TR" b="0" i="0" u="none" strike="noStrike" cap="none" normalizeH="0" baseline="0" dirty="0" err="1">
                <a:ln>
                  <a:noFill/>
                </a:ln>
                <a:solidFill>
                  <a:srgbClr val="202124"/>
                </a:solidFill>
                <a:effectLst/>
                <a:latin typeface="inherit"/>
              </a:rPr>
              <a:t>In</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third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week</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advanced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features</a:t>
            </a:r>
            <a:r>
              <a:rPr kumimoji="0" lang="tr-TR" altLang="tr-TR" b="0" i="0" u="none" strike="noStrike" cap="none" normalizeH="0" baseline="0" dirty="0">
                <a:ln>
                  <a:noFill/>
                </a:ln>
                <a:solidFill>
                  <a:srgbClr val="202124"/>
                </a:solidFill>
                <a:effectLst/>
                <a:latin typeface="inherit"/>
              </a:rPr>
              <a:t> of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ship</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were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calculated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and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printed</a:t>
            </a:r>
            <a:r>
              <a:rPr kumimoji="0" lang="tr-TR" altLang="tr-TR" b="0" i="0" u="none" strike="noStrike" cap="none" normalizeH="0" baseline="0" dirty="0">
                <a:ln>
                  <a:noFill/>
                </a:ln>
                <a:solidFill>
                  <a:srgbClr val="202124"/>
                </a:solidFill>
                <a:effectLst/>
                <a:latin typeface="inherit"/>
              </a:rPr>
              <a:t> on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screen</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Triangle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control</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achieved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Random</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shot</a:t>
            </a:r>
            <a:r>
              <a:rPr kumimoji="0" lang="tr-TR" altLang="tr-TR" b="0" i="0" u="none" strike="noStrike" cap="none" normalizeH="0" baseline="0" dirty="0">
                <a:ln>
                  <a:noFill/>
                </a:ln>
                <a:solidFill>
                  <a:srgbClr val="202124"/>
                </a:solidFill>
                <a:effectLst/>
                <a:latin typeface="inherit"/>
              </a:rPr>
              <a:t> is </a:t>
            </a:r>
            <a:r>
              <a:rPr kumimoji="0" lang="tr-TR" altLang="tr-TR" b="0" i="0" u="none" strike="noStrike" cap="none" normalizeH="0" baseline="0" dirty="0" err="1">
                <a:ln>
                  <a:noFill/>
                </a:ln>
                <a:solidFill>
                  <a:srgbClr val="202124"/>
                </a:solidFill>
                <a:effectLst/>
                <a:latin typeface="inherit"/>
              </a:rPr>
              <a:t>made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by</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computer</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and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displayed</a:t>
            </a:r>
            <a:r>
              <a:rPr kumimoji="0" lang="tr-TR" altLang="tr-TR" b="0" i="0" u="none" strike="noStrike" cap="none" normalizeH="0" baseline="0" dirty="0">
                <a:ln>
                  <a:noFill/>
                </a:ln>
                <a:solidFill>
                  <a:srgbClr val="202124"/>
                </a:solidFill>
                <a:effectLst/>
                <a:latin typeface="inherit"/>
              </a:rPr>
              <a:t> in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playing</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field</a:t>
            </a:r>
            <a:r>
              <a:rPr kumimoji="0" lang="tr-TR" altLang="tr-TR" b="0" i="0" u="none" strike="noStrike" cap="none" normalizeH="0" baseline="0" dirty="0">
                <a:ln>
                  <a:noFill/>
                </a:ln>
                <a:solidFill>
                  <a:srgbClr val="202124"/>
                </a:solidFill>
                <a:effectLst/>
                <a:latin typeface="inherit"/>
              </a:rPr>
              <a:t>.</a:t>
            </a:r>
            <a:r>
              <a:rPr kumimoji="0" lang="tr-TR" altLang="tr-TR" sz="700" b="0" i="0" u="none" strike="noStrike" cap="none" normalizeH="0" baseline="0" dirty="0">
                <a:ln>
                  <a:noFill/>
                </a:ln>
                <a:solidFill>
                  <a:schemeClr val="tx1"/>
                </a:solidFill>
                <a:effectLst/>
              </a:rPr>
              <a:t> </a:t>
            </a:r>
            <a:endParaRPr kumimoji="0" lang="tr-TR" altLang="tr-TR" sz="1600" b="0" i="0" u="none" strike="noStrike" cap="none" normalizeH="0" baseline="0" dirty="0">
              <a:ln>
                <a:noFill/>
              </a:ln>
              <a:solidFill>
                <a:schemeClr val="tx1"/>
              </a:solidFill>
              <a:effectLst/>
              <a:latin typeface="Arial" panose="020B0604020202020204" pitchFamily="34" charset="0"/>
            </a:endParaRPr>
          </a:p>
          <a:p>
            <a:r>
              <a:rPr kumimoji="0" lang="tr-TR" altLang="tr-TR" b="0" i="0" u="none" strike="noStrike" cap="none" normalizeH="0" baseline="0" dirty="0">
                <a:ln>
                  <a:noFill/>
                </a:ln>
                <a:solidFill>
                  <a:schemeClr val="tx1"/>
                </a:solidFill>
                <a:effectLst/>
              </a:rPr>
              <a:t>• </a:t>
            </a:r>
            <a:r>
              <a:rPr kumimoji="0" lang="tr-TR" altLang="tr-TR" b="0" i="0" u="none" strike="noStrike" cap="none" normalizeH="0" baseline="0" dirty="0" err="1">
                <a:ln>
                  <a:noFill/>
                </a:ln>
                <a:solidFill>
                  <a:srgbClr val="202124"/>
                </a:solidFill>
                <a:effectLst/>
                <a:latin typeface="inherit"/>
              </a:rPr>
              <a:t>In</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last</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week</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menu</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was</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designed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using</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loops</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game</a:t>
            </a:r>
            <a:r>
              <a:rPr kumimoji="0" lang="tr-TR" altLang="tr-TR" b="0" i="0" u="none" strike="noStrike" cap="none" normalizeH="0" baseline="0" dirty="0">
                <a:ln>
                  <a:noFill/>
                </a:ln>
                <a:solidFill>
                  <a:srgbClr val="202124"/>
                </a:solidFill>
                <a:effectLst/>
                <a:latin typeface="inherit"/>
              </a:rPr>
              <a:t> has </a:t>
            </a:r>
            <a:r>
              <a:rPr kumimoji="0" lang="tr-TR" altLang="tr-TR" b="0" i="0" u="none" strike="noStrike" cap="none" normalizeH="0" baseline="0" dirty="0" err="1">
                <a:ln>
                  <a:noFill/>
                </a:ln>
                <a:solidFill>
                  <a:srgbClr val="202124"/>
                </a:solidFill>
                <a:effectLst/>
                <a:latin typeface="inherit"/>
              </a:rPr>
              <a:t>been</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made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playable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with</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all</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its</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features</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high</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score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table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and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printing</a:t>
            </a:r>
            <a:r>
              <a:rPr kumimoji="0" lang="tr-TR" altLang="tr-TR" b="0" i="0" u="none" strike="noStrike" cap="none" normalizeH="0" baseline="0" dirty="0">
                <a:ln>
                  <a:noFill/>
                </a:ln>
                <a:solidFill>
                  <a:srgbClr val="202124"/>
                </a:solidFill>
                <a:effectLst/>
                <a:latin typeface="inherit"/>
              </a:rPr>
              <a:t> of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user</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score</a:t>
            </a:r>
            <a:r>
              <a:rPr kumimoji="0" lang="tr-TR" altLang="tr-TR" b="0" i="0" u="none" strike="noStrike" cap="none" normalizeH="0" baseline="0" dirty="0">
                <a:ln>
                  <a:noFill/>
                </a:ln>
                <a:solidFill>
                  <a:srgbClr val="202124"/>
                </a:solidFill>
                <a:effectLst/>
                <a:latin typeface="inherit"/>
              </a:rPr>
              <a:t> on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high</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score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table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were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coded</a:t>
            </a:r>
            <a:r>
              <a:rPr kumimoji="0" lang="tr-TR" altLang="tr-TR" b="0" i="0" u="none" strike="noStrike" cap="none" normalizeH="0" baseline="0" dirty="0">
                <a:ln>
                  <a:noFill/>
                </a:ln>
                <a:solidFill>
                  <a:srgbClr val="202124"/>
                </a:solidFill>
                <a:effectLst/>
                <a:latin typeface="inherit"/>
              </a:rPr>
              <a:t>. Game </a:t>
            </a:r>
            <a:r>
              <a:rPr kumimoji="0" lang="tr-TR" altLang="tr-TR" b="0" i="0" u="none" strike="noStrike" cap="none" normalizeH="0" baseline="0" dirty="0" err="1">
                <a:ln>
                  <a:noFill/>
                </a:ln>
                <a:solidFill>
                  <a:srgbClr val="202124"/>
                </a:solidFill>
                <a:effectLst/>
                <a:latin typeface="inherit"/>
              </a:rPr>
              <a:t>bugs</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have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been</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checked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and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fixed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presentation</a:t>
            </a:r>
            <a:r>
              <a:rPr kumimoji="0" lang="tr-TR" altLang="tr-TR" b="0" i="0" u="none" strike="noStrike" cap="none" normalizeH="0" baseline="0" dirty="0">
                <a:ln>
                  <a:noFill/>
                </a:ln>
                <a:solidFill>
                  <a:srgbClr val="202124"/>
                </a:solidFill>
                <a:effectLst/>
                <a:latin typeface="inherit"/>
              </a:rPr>
              <a:t>, poster </a:t>
            </a:r>
            <a:r>
              <a:rPr kumimoji="0" lang="tr-TR" altLang="tr-TR" b="0" i="0" u="none" strike="noStrike" cap="none" normalizeH="0" baseline="0" dirty="0" err="1">
                <a:ln>
                  <a:noFill/>
                </a:ln>
                <a:solidFill>
                  <a:srgbClr val="202124"/>
                </a:solidFill>
                <a:effectLst/>
                <a:latin typeface="inherit"/>
              </a:rPr>
              <a:t>and</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report</a:t>
            </a:r>
            <a:r>
              <a:rPr kumimoji="0" lang="tr-TR" altLang="tr-TR" b="0" i="0" u="none" strike="noStrike" cap="none" normalizeH="0" baseline="0" dirty="0">
                <a:ln>
                  <a:noFill/>
                </a:ln>
                <a:solidFill>
                  <a:srgbClr val="202124"/>
                </a:solidFill>
                <a:effectLst/>
                <a:latin typeface="inherit"/>
              </a:rPr>
              <a:t> of </a:t>
            </a:r>
            <a:r>
              <a:rPr kumimoji="0" lang="tr-TR" altLang="tr-TR" b="0" i="0" u="none" strike="noStrike" cap="none" normalizeH="0" baseline="0" dirty="0" err="1">
                <a:ln>
                  <a:noFill/>
                </a:ln>
                <a:solidFill>
                  <a:srgbClr val="202124"/>
                </a:solidFill>
                <a:effectLst/>
                <a:latin typeface="inherit"/>
              </a:rPr>
              <a:t>the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project</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were</a:t>
            </a:r>
            <a:r>
              <a:rPr kumimoji="0" lang="tr-TR" altLang="tr-TR" b="0" i="0" u="none" strike="noStrike" cap="none" normalizeH="0" baseline="0" dirty="0">
                <a:ln>
                  <a:noFill/>
                </a:ln>
                <a:solidFill>
                  <a:srgbClr val="202124"/>
                </a:solidFill>
                <a:effectLst/>
                <a:latin typeface="inherit"/>
              </a:rPr>
              <a:t> </a:t>
            </a:r>
            <a:r>
              <a:rPr kumimoji="0" lang="tr-TR" altLang="tr-TR" b="0" i="0" u="none" strike="noStrike" cap="none" normalizeH="0" baseline="0" dirty="0" err="1">
                <a:ln>
                  <a:noFill/>
                </a:ln>
                <a:solidFill>
                  <a:srgbClr val="202124"/>
                </a:solidFill>
                <a:effectLst/>
                <a:latin typeface="inherit"/>
              </a:rPr>
              <a:t>prepared</a:t>
            </a:r>
            <a:r>
              <a:rPr kumimoji="0" lang="tr-TR" altLang="tr-TR" b="0" i="0" u="none" strike="noStrike" cap="none" normalizeH="0" baseline="0" dirty="0">
                <a:ln>
                  <a:noFill/>
                </a:ln>
                <a:solidFill>
                  <a:srgbClr val="202124"/>
                </a:solidFill>
                <a:effectLst/>
                <a:latin typeface="inherit"/>
              </a:rPr>
              <a:t>.</a:t>
            </a:r>
            <a:r>
              <a:rPr kumimoji="0" lang="tr-TR" altLang="tr-TR" sz="700" b="0" i="0" u="none" strike="noStrike" cap="none" normalizeH="0" baseline="0" dirty="0">
                <a:ln>
                  <a:noFill/>
                </a:ln>
                <a:solidFill>
                  <a:schemeClr val="tx1"/>
                </a:solidFill>
                <a:effectLst/>
              </a:rPr>
              <a:t> </a:t>
            </a:r>
            <a:endParaRPr kumimoji="0" lang="tr-TR" altLang="tr-TR" sz="1600" b="0" i="0" u="none" strike="noStrike" cap="none" normalizeH="0" baseline="0" dirty="0">
              <a:ln>
                <a:noFill/>
              </a:ln>
              <a:solidFill>
                <a:schemeClr val="tx1"/>
              </a:solidFill>
              <a:effectLst/>
              <a:latin typeface="Arial" panose="020B0604020202020204" pitchFamily="34" charset="0"/>
            </a:endParaRPr>
          </a:p>
          <a:p>
            <a:endParaRPr kumimoji="0" lang="tr-TR" altLang="tr-TR" b="0" i="0" u="none" strike="noStrike" cap="none" normalizeH="0" baseline="0" dirty="0">
              <a:ln>
                <a:noFill/>
              </a:ln>
              <a:solidFill>
                <a:schemeClr val="tx1"/>
              </a:solidFill>
              <a:effectLst/>
            </a:endParaRPr>
          </a:p>
          <a:p>
            <a:endParaRPr lang="tr-TR" dirty="0"/>
          </a:p>
        </p:txBody>
      </p:sp>
    </p:spTree>
    <p:extLst>
      <p:ext uri="{BB962C8B-B14F-4D97-AF65-F5344CB8AC3E}">
        <p14:creationId xmlns:p14="http://schemas.microsoft.com/office/powerpoint/2010/main" val="406559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8EA116-CCF1-421A-A302-F8CA88B56C5B}"/>
              </a:ext>
            </a:extLst>
          </p:cNvPr>
          <p:cNvSpPr>
            <a:spLocks noGrp="1"/>
          </p:cNvSpPr>
          <p:nvPr>
            <p:ph type="title"/>
          </p:nvPr>
        </p:nvSpPr>
        <p:spPr/>
        <p:txBody>
          <a:bodyPr/>
          <a:lstStyle/>
          <a:p>
            <a:r>
              <a:rPr lang="tr-TR" b="1" cap="all" dirty="0"/>
              <a:t>2.</a:t>
            </a:r>
            <a:r>
              <a:rPr lang="en-US" b="1" cap="all" dirty="0"/>
              <a:t>PROGRESS</a:t>
            </a:r>
            <a:r>
              <a:rPr lang="tr-TR" b="1" cap="all" dirty="0"/>
              <a:t> SUMMARY</a:t>
            </a:r>
            <a:br>
              <a:rPr lang="en-US" b="1" cap="all" dirty="0"/>
            </a:br>
            <a:r>
              <a:rPr lang="tr-TR" b="1" cap="all" dirty="0"/>
              <a:t>2.4 </a:t>
            </a:r>
            <a:r>
              <a:rPr lang="tr-TR" b="1" cap="all" dirty="0" err="1"/>
              <a:t>Completed</a:t>
            </a:r>
            <a:r>
              <a:rPr lang="tr-TR" b="1" cap="all" dirty="0"/>
              <a:t> </a:t>
            </a:r>
            <a:r>
              <a:rPr lang="tr-TR" b="1" cap="all" dirty="0" err="1"/>
              <a:t>tasks</a:t>
            </a:r>
            <a:endParaRPr lang="tr-TR" dirty="0"/>
          </a:p>
        </p:txBody>
      </p:sp>
      <p:sp>
        <p:nvSpPr>
          <p:cNvPr id="3" name="İçerik Yer Tutucusu 2">
            <a:extLst>
              <a:ext uri="{FF2B5EF4-FFF2-40B4-BE49-F238E27FC236}">
                <a16:creationId xmlns:a16="http://schemas.microsoft.com/office/drawing/2014/main" id="{EFDA78D8-C932-493D-9A9A-771E9EF2AF02}"/>
              </a:ext>
            </a:extLst>
          </p:cNvPr>
          <p:cNvSpPr>
            <a:spLocks noGrp="1"/>
          </p:cNvSpPr>
          <p:nvPr>
            <p:ph idx="1"/>
          </p:nvPr>
        </p:nvSpPr>
        <p:spPr/>
        <p:txBody>
          <a:bodyPr>
            <a:normAutofit/>
          </a:bodyPr>
          <a:lstStyle/>
          <a:p>
            <a:r>
              <a:rPr lang="tr-TR" sz="2800" dirty="0"/>
              <a:t>• </a:t>
            </a:r>
            <a:r>
              <a:rPr kumimoji="0" lang="tr-TR" altLang="tr-TR" sz="2800" b="0" i="0" u="none" strike="noStrike" cap="none" normalizeH="0" baseline="0" dirty="0" err="1">
                <a:ln>
                  <a:noFill/>
                </a:ln>
                <a:solidFill>
                  <a:srgbClr val="202124"/>
                </a:solidFill>
                <a:effectLst/>
                <a:latin typeface="inherit"/>
              </a:rPr>
              <a:t>Flow</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chart</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was</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drawn</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ship</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was</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drawn</a:t>
            </a:r>
            <a:r>
              <a:rPr kumimoji="0" lang="tr-TR" altLang="tr-TR" sz="2800" b="0" i="0" u="none" strike="noStrike" cap="none" normalizeH="0" baseline="0" dirty="0">
                <a:ln>
                  <a:noFill/>
                </a:ln>
                <a:solidFill>
                  <a:srgbClr val="202124"/>
                </a:solidFill>
                <a:effectLst/>
                <a:latin typeface="inherit"/>
              </a:rPr>
              <a:t> on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screen</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and</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console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layout</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was</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provided</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Calculation</a:t>
            </a:r>
            <a:r>
              <a:rPr kumimoji="0" lang="tr-TR" altLang="tr-TR" sz="2800" b="0" i="0" u="none" strike="noStrike" cap="none" normalizeH="0" baseline="0" dirty="0">
                <a:ln>
                  <a:noFill/>
                </a:ln>
                <a:solidFill>
                  <a:srgbClr val="202124"/>
                </a:solidFill>
                <a:effectLst/>
                <a:latin typeface="inherit"/>
              </a:rPr>
              <a:t> of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properties</a:t>
            </a:r>
            <a:r>
              <a:rPr kumimoji="0" lang="tr-TR" altLang="tr-TR" sz="2800" b="0" i="0" u="none" strike="noStrike" cap="none" normalizeH="0" baseline="0" dirty="0">
                <a:ln>
                  <a:noFill/>
                </a:ln>
                <a:solidFill>
                  <a:srgbClr val="202124"/>
                </a:solidFill>
                <a:effectLst/>
                <a:latin typeface="inherit"/>
              </a:rPr>
              <a:t> of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triangle</a:t>
            </a:r>
            <a:r>
              <a:rPr kumimoji="0" lang="tr-TR" altLang="tr-TR" sz="2800" b="0" i="0" u="none" strike="noStrike" cap="none" normalizeH="0" baseline="0" dirty="0">
                <a:ln>
                  <a:noFill/>
                </a:ln>
                <a:solidFill>
                  <a:srgbClr val="202124"/>
                </a:solidFill>
                <a:effectLst/>
                <a:latin typeface="inherit"/>
              </a:rPr>
              <a:t> is </a:t>
            </a:r>
            <a:r>
              <a:rPr kumimoji="0" lang="tr-TR" altLang="tr-TR" sz="2800" b="0" i="0" u="none" strike="noStrike" cap="none" normalizeH="0" baseline="0" dirty="0" err="1">
                <a:ln>
                  <a:noFill/>
                </a:ln>
                <a:solidFill>
                  <a:srgbClr val="202124"/>
                </a:solidFill>
                <a:effectLst/>
                <a:latin typeface="inherit"/>
              </a:rPr>
              <a:t>provided</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Random</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shooting</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provided</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shot</a:t>
            </a:r>
            <a:r>
              <a:rPr kumimoji="0" lang="tr-TR" altLang="tr-TR" sz="2800" b="0" i="0" u="none" strike="noStrike" cap="none" normalizeH="0" baseline="0" dirty="0">
                <a:ln>
                  <a:noFill/>
                </a:ln>
                <a:solidFill>
                  <a:srgbClr val="202124"/>
                </a:solidFill>
                <a:effectLst/>
                <a:latin typeface="inherit"/>
              </a:rPr>
              <a:t> is </a:t>
            </a:r>
            <a:r>
              <a:rPr kumimoji="0" lang="tr-TR" altLang="tr-TR" sz="2800" b="0" i="0" u="none" strike="noStrike" cap="none" normalizeH="0" baseline="0" dirty="0" err="1">
                <a:ln>
                  <a:noFill/>
                </a:ln>
                <a:solidFill>
                  <a:srgbClr val="202124"/>
                </a:solidFill>
                <a:effectLst/>
                <a:latin typeface="inherit"/>
              </a:rPr>
              <a:t>displayed</a:t>
            </a:r>
            <a:r>
              <a:rPr kumimoji="0" lang="tr-TR" altLang="tr-TR" sz="2800" b="0" i="0" u="none" strike="noStrike" cap="none" normalizeH="0" baseline="0" dirty="0">
                <a:ln>
                  <a:noFill/>
                </a:ln>
                <a:solidFill>
                  <a:srgbClr val="202124"/>
                </a:solidFill>
                <a:effectLst/>
                <a:latin typeface="inherit"/>
              </a:rPr>
              <a:t> on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console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menu</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design</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and</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gameplay</a:t>
            </a:r>
            <a:r>
              <a:rPr kumimoji="0" lang="tr-TR" altLang="tr-TR" sz="2800" b="0" i="0" u="none" strike="noStrike" cap="none" normalizeH="0" baseline="0" dirty="0">
                <a:ln>
                  <a:noFill/>
                </a:ln>
                <a:solidFill>
                  <a:srgbClr val="202124"/>
                </a:solidFill>
                <a:effectLst/>
                <a:latin typeface="inherit"/>
              </a:rPr>
              <a:t> of </a:t>
            </a:r>
            <a:r>
              <a:rPr kumimoji="0" lang="tr-TR" altLang="tr-TR" sz="2800" b="0" i="0" u="none" strike="noStrike" cap="none" normalizeH="0" baseline="0" dirty="0" err="1">
                <a:ln>
                  <a:noFill/>
                </a:ln>
                <a:solidFill>
                  <a:srgbClr val="202124"/>
                </a:solidFill>
                <a:effectLst/>
                <a:latin typeface="inherit"/>
              </a:rPr>
              <a:t>the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game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have</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been</a:t>
            </a:r>
            <a:r>
              <a:rPr kumimoji="0" lang="tr-TR" altLang="tr-TR" sz="2800" b="0" i="0" u="none" strike="noStrike" cap="none" normalizeH="0" baseline="0" dirty="0">
                <a:ln>
                  <a:noFill/>
                </a:ln>
                <a:solidFill>
                  <a:srgbClr val="202124"/>
                </a:solidFill>
                <a:effectLst/>
                <a:latin typeface="inherit"/>
              </a:rPr>
              <a:t> </a:t>
            </a:r>
            <a:r>
              <a:rPr kumimoji="0" lang="tr-TR" altLang="tr-TR" sz="2800" b="0" i="0" u="none" strike="noStrike" cap="none" normalizeH="0" baseline="0" dirty="0" err="1">
                <a:ln>
                  <a:noFill/>
                </a:ln>
                <a:solidFill>
                  <a:srgbClr val="202124"/>
                </a:solidFill>
                <a:effectLst/>
                <a:latin typeface="inherit"/>
              </a:rPr>
              <a:t>checked</a:t>
            </a:r>
            <a:r>
              <a:rPr kumimoji="0" lang="tr-TR" altLang="tr-TR" sz="2800" b="0" i="0" u="none" strike="noStrike" cap="none" normalizeH="0" baseline="0" dirty="0">
                <a:ln>
                  <a:noFill/>
                </a:ln>
                <a:solidFill>
                  <a:srgbClr val="202124"/>
                </a:solidFill>
                <a:effectLst/>
                <a:latin typeface="inherit"/>
              </a:rPr>
              <a:t>.</a:t>
            </a:r>
            <a:r>
              <a:rPr kumimoji="0" lang="tr-TR" altLang="tr-TR" sz="900" b="0" i="0" u="none" strike="noStrike" cap="none" normalizeH="0" baseline="0" dirty="0">
                <a:ln>
                  <a:noFill/>
                </a:ln>
                <a:solidFill>
                  <a:schemeClr val="tx1"/>
                </a:solidFill>
                <a:effectLst/>
              </a:rPr>
              <a:t> </a:t>
            </a:r>
            <a:endParaRPr kumimoji="0" lang="tr-TR" altLang="tr-TR" b="0" i="0" u="none" strike="noStrike" cap="none" normalizeH="0" baseline="0" dirty="0">
              <a:ln>
                <a:noFill/>
              </a:ln>
              <a:solidFill>
                <a:schemeClr val="tx1"/>
              </a:solidFill>
              <a:effectLst/>
              <a:latin typeface="Arial" panose="020B0604020202020204" pitchFamily="34" charset="0"/>
            </a:endParaRPr>
          </a:p>
          <a:p>
            <a:endParaRPr lang="tr-TR" sz="2800" dirty="0"/>
          </a:p>
        </p:txBody>
      </p:sp>
    </p:spTree>
    <p:extLst>
      <p:ext uri="{BB962C8B-B14F-4D97-AF65-F5344CB8AC3E}">
        <p14:creationId xmlns:p14="http://schemas.microsoft.com/office/powerpoint/2010/main" val="323065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6BABFA-4297-41B5-8CDB-E0C923E6B7BF}"/>
              </a:ext>
            </a:extLst>
          </p:cNvPr>
          <p:cNvSpPr>
            <a:spLocks noGrp="1"/>
          </p:cNvSpPr>
          <p:nvPr>
            <p:ph type="title"/>
          </p:nvPr>
        </p:nvSpPr>
        <p:spPr/>
        <p:txBody>
          <a:bodyPr/>
          <a:lstStyle/>
          <a:p>
            <a:r>
              <a:rPr lang="tr-TR" b="1" cap="all" dirty="0"/>
              <a:t>2.</a:t>
            </a:r>
            <a:r>
              <a:rPr lang="en-US" b="1" cap="all" dirty="0"/>
              <a:t>PROGRESS</a:t>
            </a:r>
            <a:r>
              <a:rPr lang="tr-TR" b="1" cap="all" dirty="0"/>
              <a:t> SUMMARY</a:t>
            </a:r>
            <a:br>
              <a:rPr lang="en-US" b="1" cap="all" dirty="0"/>
            </a:br>
            <a:r>
              <a:rPr lang="tr-TR" b="1" cap="all" dirty="0"/>
              <a:t>2.5 </a:t>
            </a:r>
            <a:r>
              <a:rPr lang="tr-TR" b="1" cap="all" dirty="0" err="1"/>
              <a:t>addıtıonal</a:t>
            </a:r>
            <a:r>
              <a:rPr lang="tr-TR" b="1" cap="all" dirty="0"/>
              <a:t> </a:t>
            </a:r>
            <a:r>
              <a:rPr lang="tr-TR" b="1" cap="all" dirty="0" err="1"/>
              <a:t>ımprovements</a:t>
            </a:r>
            <a:endParaRPr lang="tr-TR" dirty="0"/>
          </a:p>
        </p:txBody>
      </p:sp>
      <p:sp>
        <p:nvSpPr>
          <p:cNvPr id="3" name="İçerik Yer Tutucusu 2">
            <a:extLst>
              <a:ext uri="{FF2B5EF4-FFF2-40B4-BE49-F238E27FC236}">
                <a16:creationId xmlns:a16="http://schemas.microsoft.com/office/drawing/2014/main" id="{B58C58C1-1FF1-4F69-866E-5FDD3146D62E}"/>
              </a:ext>
            </a:extLst>
          </p:cNvPr>
          <p:cNvSpPr>
            <a:spLocks noGrp="1"/>
          </p:cNvSpPr>
          <p:nvPr>
            <p:ph idx="1"/>
          </p:nvPr>
        </p:nvSpPr>
        <p:spPr/>
        <p:txBody>
          <a:bodyPr>
            <a:normAutofit/>
          </a:bodyPr>
          <a:lstStyle/>
          <a:p>
            <a:r>
              <a:rPr lang="tr-TR" sz="2800" dirty="0"/>
              <a:t>•</a:t>
            </a:r>
            <a:r>
              <a:rPr kumimoji="0" lang="tr-TR" altLang="tr-TR" sz="2800" b="0" i="0" u="none" strike="noStrike" cap="none" normalizeH="0" baseline="0" dirty="0">
                <a:ln>
                  <a:noFill/>
                </a:ln>
                <a:solidFill>
                  <a:srgbClr val="202124"/>
                </a:solidFill>
                <a:effectLst/>
              </a:rPr>
              <a:t>User </a:t>
            </a:r>
            <a:r>
              <a:rPr kumimoji="0" lang="tr-TR" altLang="tr-TR" sz="2800" b="0" i="0" u="none" strike="noStrike" cap="none" normalizeH="0" baseline="0" dirty="0" err="1">
                <a:ln>
                  <a:noFill/>
                </a:ln>
                <a:solidFill>
                  <a:srgbClr val="202124"/>
                </a:solidFill>
                <a:effectLst/>
              </a:rPr>
              <a:t>interface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improvements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have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been</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made</a:t>
            </a:r>
            <a:r>
              <a:rPr kumimoji="0" lang="tr-TR" altLang="tr-TR" sz="2800" b="0" i="0" u="none" strike="noStrike" cap="none" normalizeH="0" baseline="0" dirty="0">
                <a:ln>
                  <a:noFill/>
                </a:ln>
                <a:solidFill>
                  <a:srgbClr val="202124"/>
                </a:solidFill>
                <a:effectLst/>
              </a:rPr>
              <a:t>. </a:t>
            </a:r>
            <a:br>
              <a:rPr kumimoji="0" lang="tr-TR" altLang="tr-TR" sz="2800" b="0" i="0" u="none" strike="noStrike" cap="none" normalizeH="0" baseline="0" dirty="0">
                <a:ln>
                  <a:noFill/>
                </a:ln>
                <a:solidFill>
                  <a:srgbClr val="202124"/>
                </a:solidFill>
                <a:effectLst/>
              </a:rPr>
            </a:br>
            <a:r>
              <a:rPr kumimoji="0" lang="tr-TR" altLang="tr-TR" sz="2800" b="0" i="0" u="none" strike="noStrike" cap="none" normalizeH="0" baseline="0" dirty="0">
                <a:ln>
                  <a:noFill/>
                </a:ln>
                <a:solidFill>
                  <a:srgbClr val="202124"/>
                </a:solidFill>
                <a:effectLst/>
              </a:rPr>
              <a:t>•</a:t>
            </a:r>
            <a:r>
              <a:rPr kumimoji="0" lang="tr-TR" altLang="tr-TR" sz="2800" b="0" i="0" u="none" strike="noStrike" cap="none" normalizeH="0" baseline="0" dirty="0" err="1">
                <a:ln>
                  <a:noFill/>
                </a:ln>
                <a:solidFill>
                  <a:srgbClr val="202124"/>
                </a:solidFill>
                <a:effectLst/>
              </a:rPr>
              <a:t>Wrong</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input</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errors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were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printed</a:t>
            </a:r>
            <a:r>
              <a:rPr kumimoji="0" lang="tr-TR" altLang="tr-TR" sz="2800" b="0" i="0" u="none" strike="noStrike" cap="none" normalizeH="0" baseline="0" dirty="0">
                <a:ln>
                  <a:noFill/>
                </a:ln>
                <a:solidFill>
                  <a:srgbClr val="202124"/>
                </a:solidFill>
                <a:effectLst/>
              </a:rPr>
              <a:t> on </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screen</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and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game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was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prevented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from</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crashing</a:t>
            </a:r>
            <a:r>
              <a:rPr kumimoji="0" lang="tr-TR" altLang="tr-TR" sz="2800" b="0" i="0" u="none" strike="noStrike" cap="none" normalizeH="0" baseline="0" dirty="0">
                <a:ln>
                  <a:noFill/>
                </a:ln>
                <a:solidFill>
                  <a:srgbClr val="202124"/>
                </a:solidFill>
                <a:effectLst/>
              </a:rPr>
              <a:t>. </a:t>
            </a:r>
            <a:br>
              <a:rPr kumimoji="0" lang="tr-TR" altLang="tr-TR" sz="2800" b="0" i="0" u="none" strike="noStrike" cap="none" normalizeH="0" baseline="0" dirty="0">
                <a:ln>
                  <a:noFill/>
                </a:ln>
                <a:solidFill>
                  <a:srgbClr val="202124"/>
                </a:solidFill>
                <a:effectLst/>
              </a:rPr>
            </a:br>
            <a:r>
              <a:rPr kumimoji="0" lang="tr-TR" altLang="tr-TR" sz="2800" b="0" i="0" u="none" strike="noStrike" cap="none" normalizeH="0" baseline="0" dirty="0">
                <a:ln>
                  <a:noFill/>
                </a:ln>
                <a:solidFill>
                  <a:srgbClr val="202124"/>
                </a:solidFill>
                <a:effectLst/>
              </a:rPr>
              <a:t>•Access </a:t>
            </a:r>
            <a:r>
              <a:rPr kumimoji="0" lang="tr-TR" altLang="tr-TR" sz="2800" b="0" i="0" u="none" strike="noStrike" cap="none" normalizeH="0" baseline="0" dirty="0" err="1">
                <a:ln>
                  <a:noFill/>
                </a:ln>
                <a:solidFill>
                  <a:srgbClr val="202124"/>
                </a:solidFill>
                <a:effectLst/>
              </a:rPr>
              <a:t>to</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ship</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properties</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listing</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and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shooting</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screen</a:t>
            </a:r>
            <a:r>
              <a:rPr kumimoji="0" lang="tr-TR" altLang="tr-TR" sz="2800" b="0" i="0" u="none" strike="noStrike" cap="none" normalizeH="0" baseline="0" dirty="0">
                <a:ln>
                  <a:noFill/>
                </a:ln>
                <a:solidFill>
                  <a:srgbClr val="202124"/>
                </a:solidFill>
                <a:effectLst/>
              </a:rPr>
              <a:t> is </a:t>
            </a:r>
            <a:r>
              <a:rPr kumimoji="0" lang="tr-TR" altLang="tr-TR" sz="2800" b="0" i="0" u="none" strike="noStrike" cap="none" normalizeH="0" baseline="0" dirty="0" err="1">
                <a:ln>
                  <a:noFill/>
                </a:ln>
                <a:solidFill>
                  <a:srgbClr val="202124"/>
                </a:solidFill>
                <a:effectLst/>
              </a:rPr>
              <a:t>blocked</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without</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receiving</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ship</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input</a:t>
            </a:r>
            <a:r>
              <a:rPr kumimoji="0" lang="tr-TR" altLang="tr-TR" sz="2800" b="0" i="0" u="none" strike="noStrike" cap="none" normalizeH="0" baseline="0" dirty="0">
                <a:ln>
                  <a:noFill/>
                </a:ln>
                <a:solidFill>
                  <a:srgbClr val="202124"/>
                </a:solidFill>
                <a:effectLst/>
              </a:rPr>
              <a:t>. </a:t>
            </a:r>
            <a:br>
              <a:rPr kumimoji="0" lang="tr-TR" altLang="tr-TR" sz="2800" b="0" i="0" u="none" strike="noStrike" cap="none" normalizeH="0" baseline="0" dirty="0">
                <a:ln>
                  <a:noFill/>
                </a:ln>
                <a:solidFill>
                  <a:srgbClr val="202124"/>
                </a:solidFill>
                <a:effectLst/>
              </a:rPr>
            </a:br>
            <a:r>
              <a:rPr kumimoji="0" lang="tr-TR" altLang="tr-TR" sz="2800" b="0" i="0" u="none" strike="noStrike" cap="none" normalizeH="0" baseline="0" dirty="0">
                <a:ln>
                  <a:noFill/>
                </a:ln>
                <a:solidFill>
                  <a:srgbClr val="202124"/>
                </a:solidFill>
                <a:effectLst/>
              </a:rPr>
              <a:t>•</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replayability</a:t>
            </a:r>
            <a:r>
              <a:rPr kumimoji="0" lang="tr-TR" altLang="tr-TR" sz="2800" b="0" i="0" u="none" strike="noStrike" cap="none" normalizeH="0" baseline="0" dirty="0">
                <a:ln>
                  <a:noFill/>
                </a:ln>
                <a:solidFill>
                  <a:srgbClr val="202124"/>
                </a:solidFill>
                <a:effectLst/>
              </a:rPr>
              <a:t> of </a:t>
            </a:r>
            <a:r>
              <a:rPr kumimoji="0" lang="tr-TR" altLang="tr-TR" sz="2800" b="0" i="0" u="none" strike="noStrike" cap="none" normalizeH="0" baseline="0" dirty="0" err="1">
                <a:ln>
                  <a:noFill/>
                </a:ln>
                <a:solidFill>
                  <a:srgbClr val="202124"/>
                </a:solidFill>
                <a:effectLst/>
              </a:rPr>
              <a:t>the</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game</a:t>
            </a:r>
            <a:r>
              <a:rPr kumimoji="0" lang="tr-TR" altLang="tr-TR" sz="2800" b="0" i="0" u="none" strike="noStrike" cap="none" normalizeH="0" baseline="0" dirty="0">
                <a:ln>
                  <a:noFill/>
                </a:ln>
                <a:solidFill>
                  <a:srgbClr val="202124"/>
                </a:solidFill>
                <a:effectLst/>
              </a:rPr>
              <a:t> has </a:t>
            </a:r>
            <a:r>
              <a:rPr kumimoji="0" lang="tr-TR" altLang="tr-TR" sz="2800" b="0" i="0" u="none" strike="noStrike" cap="none" normalizeH="0" baseline="0" dirty="0" err="1">
                <a:ln>
                  <a:noFill/>
                </a:ln>
                <a:solidFill>
                  <a:srgbClr val="202124"/>
                </a:solidFill>
                <a:effectLst/>
              </a:rPr>
              <a:t>been</a:t>
            </a:r>
            <a:r>
              <a:rPr kumimoji="0" lang="tr-TR" altLang="tr-TR" sz="2800" b="0" i="0" u="none" strike="noStrike" cap="none" normalizeH="0" baseline="0" dirty="0">
                <a:ln>
                  <a:noFill/>
                </a:ln>
                <a:solidFill>
                  <a:srgbClr val="202124"/>
                </a:solidFill>
                <a:effectLst/>
              </a:rPr>
              <a:t> </a:t>
            </a:r>
            <a:r>
              <a:rPr kumimoji="0" lang="tr-TR" altLang="tr-TR" sz="2800" b="0" i="0" u="none" strike="noStrike" cap="none" normalizeH="0" baseline="0" dirty="0" err="1">
                <a:ln>
                  <a:noFill/>
                </a:ln>
                <a:solidFill>
                  <a:srgbClr val="202124"/>
                </a:solidFill>
                <a:effectLst/>
              </a:rPr>
              <a:t>provided</a:t>
            </a:r>
            <a:r>
              <a:rPr kumimoji="0" lang="tr-TR" altLang="tr-TR" sz="2800" b="0" i="0" u="none" strike="noStrike" cap="none" normalizeH="0" baseline="0" dirty="0">
                <a:ln>
                  <a:noFill/>
                </a:ln>
                <a:solidFill>
                  <a:srgbClr val="202124"/>
                </a:solidFill>
                <a:effectLst/>
              </a:rPr>
              <a:t>.</a:t>
            </a:r>
            <a:r>
              <a:rPr kumimoji="0" lang="tr-TR" altLang="tr-TR" sz="900" b="0" i="0" u="none" strike="noStrike" cap="none" normalizeH="0" baseline="0" dirty="0">
                <a:ln>
                  <a:noFill/>
                </a:ln>
                <a:solidFill>
                  <a:schemeClr val="tx1"/>
                </a:solidFill>
                <a:effectLst/>
              </a:rPr>
              <a:t> </a:t>
            </a:r>
            <a:endParaRPr kumimoji="0" lang="tr-TR" altLang="tr-TR" b="0" i="0" u="none" strike="noStrike" cap="none" normalizeH="0" baseline="0" dirty="0">
              <a:ln>
                <a:noFill/>
              </a:ln>
              <a:solidFill>
                <a:schemeClr val="tx1"/>
              </a:solidFill>
              <a:effectLst/>
            </a:endParaRPr>
          </a:p>
          <a:p>
            <a:endParaRPr lang="tr-TR" sz="2800" dirty="0"/>
          </a:p>
        </p:txBody>
      </p:sp>
    </p:spTree>
    <p:extLst>
      <p:ext uri="{BB962C8B-B14F-4D97-AF65-F5344CB8AC3E}">
        <p14:creationId xmlns:p14="http://schemas.microsoft.com/office/powerpoint/2010/main" val="1299061476"/>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991</Words>
  <Application>Microsoft Office PowerPoint</Application>
  <PresentationFormat>Geniş ekran</PresentationFormat>
  <Paragraphs>75</Paragraphs>
  <Slides>20</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20</vt:i4>
      </vt:variant>
    </vt:vector>
  </HeadingPairs>
  <TitlesOfParts>
    <vt:vector size="29" baseType="lpstr">
      <vt:lpstr>apple color emoji</vt:lpstr>
      <vt:lpstr>Arial</vt:lpstr>
      <vt:lpstr>Calibri</vt:lpstr>
      <vt:lpstr>Calibri Light</vt:lpstr>
      <vt:lpstr>Calibri Light (Başlıklar)</vt:lpstr>
      <vt:lpstr>Google Sans</vt:lpstr>
      <vt:lpstr>helvetica neue</vt:lpstr>
      <vt:lpstr>inherit</vt:lpstr>
      <vt:lpstr>Geçmişe bakış</vt:lpstr>
      <vt:lpstr>PROJECT – I THE BATTLESHIP GAME</vt:lpstr>
      <vt:lpstr>Contents</vt:lpstr>
      <vt:lpstr>PowerPoint Sunusu</vt:lpstr>
      <vt:lpstr>1.INTRODUCTION</vt:lpstr>
      <vt:lpstr>2.PROGRESS SUMMARY 2.1 REQUIREMENTS</vt:lpstr>
      <vt:lpstr>2.PROGRESS SUMMARY 2.2 TASk sharıng</vt:lpstr>
      <vt:lpstr>2.PROGRESS SUMMARY 2.3 SCHEDULING</vt:lpstr>
      <vt:lpstr>2.PROGRESS SUMMARY 2.4 Completed tasks</vt:lpstr>
      <vt:lpstr>2.PROGRESS SUMMARY 2.5 addıtıonal ımprovements</vt:lpstr>
      <vt:lpstr> 3.PROBLEMS ENCOUNTERED</vt:lpstr>
      <vt:lpstr>4.ALGORITHMS AND SOLUTION STRATEGIES</vt:lpstr>
      <vt:lpstr>5.SCREENSHOTS Taking the coordinates from player</vt:lpstr>
      <vt:lpstr>5.SCREENSHOTS Printing the ship</vt:lpstr>
      <vt:lpstr>5.SCREENSHOTS Listing ship info</vt:lpstr>
      <vt:lpstr>5.SCREENSHOTS Shooting</vt:lpstr>
      <vt:lpstr>5.SCREENSHOTS High score table</vt:lpstr>
      <vt:lpstr>5.SCREENSHOTS Invalid inputs</vt:lpstr>
      <vt:lpstr>5.SCREENSHOTS Invalid inputs</vt:lpstr>
      <vt:lpstr>CONCLUSION</vt:lpstr>
      <vt:lpstr>6.REFERENCES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I SHAPER</dc:title>
  <dc:creator>Feriştah Dalkılıç</dc:creator>
  <cp:lastModifiedBy>Bedirhan Karaahmetli</cp:lastModifiedBy>
  <cp:revision>14</cp:revision>
  <dcterms:created xsi:type="dcterms:W3CDTF">2017-09-18T11:12:00Z</dcterms:created>
  <dcterms:modified xsi:type="dcterms:W3CDTF">2021-11-04T08:20:22Z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1033-11.2.0.8942</vt:lpwstr>
  </property>
</Properties>
</file>