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60" r:id="rId4"/>
    <p:sldId id="259" r:id="rId5"/>
    <p:sldId id="299" r:id="rId6"/>
    <p:sldId id="296" r:id="rId7"/>
    <p:sldId id="298" r:id="rId8"/>
    <p:sldId id="297" r:id="rId9"/>
    <p:sldId id="300" r:id="rId10"/>
    <p:sldId id="310" r:id="rId11"/>
    <p:sldId id="301" r:id="rId12"/>
    <p:sldId id="317" r:id="rId13"/>
    <p:sldId id="302" r:id="rId14"/>
    <p:sldId id="303" r:id="rId15"/>
    <p:sldId id="316" r:id="rId16"/>
    <p:sldId id="318" r:id="rId17"/>
    <p:sldId id="304" r:id="rId18"/>
    <p:sldId id="305" r:id="rId19"/>
    <p:sldId id="314" r:id="rId20"/>
    <p:sldId id="319" r:id="rId21"/>
    <p:sldId id="315" r:id="rId22"/>
    <p:sldId id="311" r:id="rId23"/>
    <p:sldId id="312" r:id="rId24"/>
    <p:sldId id="306" r:id="rId25"/>
    <p:sldId id="307" r:id="rId26"/>
    <p:sldId id="308" r:id="rId27"/>
    <p:sldId id="309" r:id="rId28"/>
    <p:sldId id="261" r:id="rId29"/>
  </p:sldIdLst>
  <p:sldSz cx="9144000" cy="5143500" type="screen16x9"/>
  <p:notesSz cx="6858000" cy="9144000"/>
  <p:embeddedFontLst>
    <p:embeddedFont>
      <p:font typeface="Barlow" panose="00000500000000000000" pitchFamily="2" charset="-94"/>
      <p:regular r:id="rId31"/>
      <p:bold r:id="rId32"/>
      <p:italic r:id="rId33"/>
      <p:boldItalic r:id="rId34"/>
    </p:embeddedFont>
    <p:embeddedFont>
      <p:font typeface="Barlow Light" panose="00000400000000000000" pitchFamily="2" charset="-94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Miriam Libre" panose="00000500000000000000" pitchFamily="2" charset="-79"/>
      <p:regular r:id="rId43"/>
      <p:bold r:id="rId44"/>
    </p:embeddedFont>
    <p:embeddedFont>
      <p:font typeface="PT Sans" panose="020B0503020203020204" pitchFamily="34" charset="-94"/>
      <p:regular r:id="rId45"/>
      <p:bold r:id="rId46"/>
      <p:italic r:id="rId47"/>
      <p:boldItalic r:id="rId48"/>
    </p:embeddedFont>
    <p:embeddedFont>
      <p:font typeface="Work Sans" pitchFamily="2" charset="-94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025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138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229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100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527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521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138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659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537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154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72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00" y="1703068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/>
              <a:t>PROJECT: COLUMNS</a:t>
            </a:r>
            <a:br>
              <a:rPr lang="tr-TR" b="1" dirty="0"/>
            </a:br>
            <a:r>
              <a:rPr lang="tr-TR" b="1" dirty="0"/>
              <a:t>PRESENTATION</a:t>
            </a:r>
            <a:endParaRPr b="1" dirty="0"/>
          </a:p>
        </p:txBody>
      </p:sp>
      <p:sp>
        <p:nvSpPr>
          <p:cNvPr id="3" name="Google Shape;240;p13">
            <a:extLst>
              <a:ext uri="{FF2B5EF4-FFF2-40B4-BE49-F238E27FC236}">
                <a16:creationId xmlns:a16="http://schemas.microsoft.com/office/drawing/2014/main" id="{4E3124A3-29EC-3665-FD45-02410AE6ADB4}"/>
              </a:ext>
            </a:extLst>
          </p:cNvPr>
          <p:cNvSpPr txBox="1">
            <a:spLocks/>
          </p:cNvSpPr>
          <p:nvPr/>
        </p:nvSpPr>
        <p:spPr>
          <a:xfrm>
            <a:off x="2122500" y="3230504"/>
            <a:ext cx="489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tr-TR" sz="1200" dirty="0" err="1"/>
              <a:t>Prepared</a:t>
            </a:r>
            <a:r>
              <a:rPr lang="tr-TR" sz="1200" dirty="0"/>
              <a:t> </a:t>
            </a:r>
            <a:r>
              <a:rPr lang="tr-TR" sz="1200" dirty="0" err="1"/>
              <a:t>by</a:t>
            </a:r>
            <a:br>
              <a:rPr lang="tr-TR" sz="1200" dirty="0"/>
            </a:br>
            <a:r>
              <a:rPr lang="tr-TR" sz="1200" dirty="0"/>
              <a:t>Akif Selim Arslan</a:t>
            </a:r>
            <a:br>
              <a:rPr lang="tr-TR" sz="1200" dirty="0"/>
            </a:br>
            <a:r>
              <a:rPr lang="tr-TR" sz="1200" dirty="0"/>
              <a:t>Bedirhan Karaahmetli</a:t>
            </a:r>
            <a:br>
              <a:rPr lang="tr-TR" sz="1200" dirty="0"/>
            </a:br>
            <a:r>
              <a:rPr lang="tr-TR" sz="1200" dirty="0"/>
              <a:t>Esma Beydili</a:t>
            </a:r>
            <a:br>
              <a:rPr lang="tr-TR" sz="1200" dirty="0"/>
            </a:br>
            <a:r>
              <a:rPr lang="tr-TR" sz="1200" dirty="0"/>
              <a:t>Musa Enes Karakulak</a:t>
            </a:r>
          </a:p>
        </p:txBody>
      </p:sp>
      <p:sp>
        <p:nvSpPr>
          <p:cNvPr id="4" name="Google Shape;240;p13">
            <a:extLst>
              <a:ext uri="{FF2B5EF4-FFF2-40B4-BE49-F238E27FC236}">
                <a16:creationId xmlns:a16="http://schemas.microsoft.com/office/drawing/2014/main" id="{81E09764-2D81-3F41-0BDE-4A13B7093AD9}"/>
              </a:ext>
            </a:extLst>
          </p:cNvPr>
          <p:cNvSpPr txBox="1">
            <a:spLocks/>
          </p:cNvSpPr>
          <p:nvPr/>
        </p:nvSpPr>
        <p:spPr>
          <a:xfrm>
            <a:off x="3851251" y="4680519"/>
            <a:ext cx="1441498" cy="25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tr-TR" sz="1200" dirty="0" err="1"/>
              <a:t>İzmir,TURKEY</a:t>
            </a:r>
            <a:endParaRPr lang="tr-TR" sz="1200" dirty="0"/>
          </a:p>
        </p:txBody>
      </p:sp>
      <p:sp>
        <p:nvSpPr>
          <p:cNvPr id="5" name="Google Shape;240;p13">
            <a:extLst>
              <a:ext uri="{FF2B5EF4-FFF2-40B4-BE49-F238E27FC236}">
                <a16:creationId xmlns:a16="http://schemas.microsoft.com/office/drawing/2014/main" id="{06DC4EA0-2B9B-574F-E254-EDB49B77A3F7}"/>
              </a:ext>
            </a:extLst>
          </p:cNvPr>
          <p:cNvSpPr txBox="1">
            <a:spLocks/>
          </p:cNvSpPr>
          <p:nvPr/>
        </p:nvSpPr>
        <p:spPr>
          <a:xfrm>
            <a:off x="6767476" y="4680519"/>
            <a:ext cx="1441498" cy="25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tr-TR" sz="1200" dirty="0"/>
              <a:t>May,2022</a:t>
            </a:r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FBCDA6D3-C09A-7F72-0B12-28A207F91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728"/>
            <a:ext cx="790974" cy="740842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3F0CEB32-4881-FCDF-CB89-6F59971A0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934" y="1332646"/>
            <a:ext cx="792672" cy="740843"/>
          </a:xfrm>
          <a:prstGeom prst="rect">
            <a:avLst/>
          </a:prstGeom>
        </p:spPr>
      </p:pic>
      <p:pic>
        <p:nvPicPr>
          <p:cNvPr id="8" name="Resim 116">
            <a:extLst>
              <a:ext uri="{FF2B5EF4-FFF2-40B4-BE49-F238E27FC236}">
                <a16:creationId xmlns:a16="http://schemas.microsoft.com/office/drawing/2014/main" id="{4820289D-3560-BAC3-01AF-2A3D490CD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4789"/>
            <a:ext cx="2122500" cy="7143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11F86C-72A6-2A5E-DC95-18BAA0823A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1099B4-EBC8-2FA5-62AE-6CA7807D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16" y="0"/>
            <a:ext cx="5888598" cy="857400"/>
          </a:xfrm>
        </p:spPr>
        <p:txBody>
          <a:bodyPr/>
          <a:lstStyle/>
          <a:p>
            <a:r>
              <a:rPr lang="tr-TR" sz="2800" dirty="0"/>
              <a:t>2.4 - </a:t>
            </a:r>
            <a:r>
              <a:rPr lang="tr-TR" sz="2800" dirty="0" err="1"/>
              <a:t>AdditionalImprovements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4F885-5D9E-5BF4-4460-B3211B5C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072" y="981300"/>
            <a:ext cx="5138700" cy="3180900"/>
          </a:xfrm>
        </p:spPr>
        <p:txBody>
          <a:bodyPr/>
          <a:lstStyle/>
          <a:p>
            <a:r>
              <a:rPr lang="en-US" dirty="0"/>
              <a:t>Info</a:t>
            </a:r>
            <a:r>
              <a:rPr lang="tr-TR" dirty="0"/>
              <a:t> </a:t>
            </a:r>
            <a:r>
              <a:rPr lang="en-US" dirty="0"/>
              <a:t>box was added that gives information because of the player's wrong movements.</a:t>
            </a:r>
          </a:p>
        </p:txBody>
      </p:sp>
    </p:spTree>
    <p:extLst>
      <p:ext uri="{BB962C8B-B14F-4D97-AF65-F5344CB8AC3E}">
        <p14:creationId xmlns:p14="http://schemas.microsoft.com/office/powerpoint/2010/main" val="122401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3.</a:t>
            </a:r>
            <a:br>
              <a:rPr lang="tr-TR" dirty="0"/>
            </a:br>
            <a:r>
              <a:rPr lang="tr-TR" dirty="0"/>
              <a:t>PROBLEMS </a:t>
            </a:r>
            <a:br>
              <a:rPr lang="tr-TR" dirty="0"/>
            </a:br>
            <a:r>
              <a:rPr lang="tr-TR" dirty="0"/>
              <a:t>ENCOUNTERED</a:t>
            </a:r>
            <a:endParaRPr dirty="0"/>
          </a:p>
        </p:txBody>
      </p:sp>
      <p:grpSp>
        <p:nvGrpSpPr>
          <p:cNvPr id="4" name="Google Shape;1033;p49">
            <a:extLst>
              <a:ext uri="{FF2B5EF4-FFF2-40B4-BE49-F238E27FC236}">
                <a16:creationId xmlns:a16="http://schemas.microsoft.com/office/drawing/2014/main" id="{5EFA1D9C-4CAF-14CC-95FA-1A58E5111783}"/>
              </a:ext>
            </a:extLst>
          </p:cNvPr>
          <p:cNvGrpSpPr/>
          <p:nvPr/>
        </p:nvGrpSpPr>
        <p:grpSpPr>
          <a:xfrm>
            <a:off x="6372575" y="3392179"/>
            <a:ext cx="290150" cy="290150"/>
            <a:chOff x="1278900" y="2333250"/>
            <a:chExt cx="381175" cy="381175"/>
          </a:xfrm>
        </p:grpSpPr>
        <p:sp>
          <p:nvSpPr>
            <p:cNvPr id="5" name="Google Shape;1034;p49">
              <a:extLst>
                <a:ext uri="{FF2B5EF4-FFF2-40B4-BE49-F238E27FC236}">
                  <a16:creationId xmlns:a16="http://schemas.microsoft.com/office/drawing/2014/main" id="{FED91DCC-A4B0-51D2-9A78-5A36EA34B3A4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35;p49">
              <a:extLst>
                <a:ext uri="{FF2B5EF4-FFF2-40B4-BE49-F238E27FC236}">
                  <a16:creationId xmlns:a16="http://schemas.microsoft.com/office/drawing/2014/main" id="{787FF2B4-9914-F759-239E-C7B7FC9880CE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36;p49">
              <a:extLst>
                <a:ext uri="{FF2B5EF4-FFF2-40B4-BE49-F238E27FC236}">
                  <a16:creationId xmlns:a16="http://schemas.microsoft.com/office/drawing/2014/main" id="{37A553A8-C39D-A044-4F80-D2015776D13D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37;p49">
              <a:extLst>
                <a:ext uri="{FF2B5EF4-FFF2-40B4-BE49-F238E27FC236}">
                  <a16:creationId xmlns:a16="http://schemas.microsoft.com/office/drawing/2014/main" id="{A3C03247-7188-277C-CC0A-0A18520419DE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11F86C-72A6-2A5E-DC95-18BAA0823A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1099B4-EBC8-2FA5-62AE-6CA7807D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16" y="0"/>
            <a:ext cx="5888598" cy="857400"/>
          </a:xfrm>
        </p:spPr>
        <p:txBody>
          <a:bodyPr/>
          <a:lstStyle/>
          <a:p>
            <a:r>
              <a:rPr lang="tr-TR" sz="2800" dirty="0"/>
              <a:t>3 – </a:t>
            </a:r>
            <a:r>
              <a:rPr lang="tr-TR" sz="2800" dirty="0" err="1"/>
              <a:t>Problems</a:t>
            </a:r>
            <a:r>
              <a:rPr lang="tr-TR" sz="2800" dirty="0"/>
              <a:t> </a:t>
            </a:r>
            <a:r>
              <a:rPr lang="tr-TR" sz="2800" dirty="0" err="1"/>
              <a:t>Encountered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4F885-5D9E-5BF4-4460-B3211B5C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072" y="981300"/>
            <a:ext cx="5138700" cy="3180900"/>
          </a:xfrm>
        </p:spPr>
        <p:txBody>
          <a:bodyPr/>
          <a:lstStyle/>
          <a:p>
            <a:r>
              <a:rPr lang="en-US" dirty="0"/>
              <a:t>If a column is empty, the cursor cannot pass through that column.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Null</a:t>
            </a:r>
            <a:r>
              <a:rPr lang="tr-TR" dirty="0"/>
              <a:t> </a:t>
            </a:r>
            <a:r>
              <a:rPr lang="tr-TR" dirty="0" err="1"/>
              <a:t>Pointer</a:t>
            </a:r>
            <a:r>
              <a:rPr lang="tr-TR" dirty="0"/>
              <a:t> </a:t>
            </a:r>
            <a:r>
              <a:rPr lang="tr-TR" dirty="0" err="1"/>
              <a:t>Exception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4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2299379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4.</a:t>
            </a:r>
            <a:br>
              <a:rPr lang="tr-TR" dirty="0"/>
            </a:br>
            <a:r>
              <a:rPr lang="tr-TR" dirty="0"/>
              <a:t>ALGROTIHMS AND SOLUTION STRATEGIES</a:t>
            </a:r>
            <a:endParaRPr dirty="0"/>
          </a:p>
        </p:txBody>
      </p:sp>
      <p:grpSp>
        <p:nvGrpSpPr>
          <p:cNvPr id="6" name="Google Shape;873;p48">
            <a:extLst>
              <a:ext uri="{FF2B5EF4-FFF2-40B4-BE49-F238E27FC236}">
                <a16:creationId xmlns:a16="http://schemas.microsoft.com/office/drawing/2014/main" id="{2C2757CD-CC4E-90E5-126F-DE77C05DB94B}"/>
              </a:ext>
            </a:extLst>
          </p:cNvPr>
          <p:cNvGrpSpPr/>
          <p:nvPr/>
        </p:nvGrpSpPr>
        <p:grpSpPr>
          <a:xfrm rot="2207764">
            <a:off x="7512622" y="3561438"/>
            <a:ext cx="1147860" cy="986796"/>
            <a:chOff x="6662738" y="4949825"/>
            <a:chExt cx="828575" cy="681000"/>
          </a:xfrm>
        </p:grpSpPr>
        <p:sp>
          <p:nvSpPr>
            <p:cNvPr id="15" name="Google Shape;882;p48">
              <a:extLst>
                <a:ext uri="{FF2B5EF4-FFF2-40B4-BE49-F238E27FC236}">
                  <a16:creationId xmlns:a16="http://schemas.microsoft.com/office/drawing/2014/main" id="{5C95DEAD-CD7B-FF15-A18F-337B4F43E23B}"/>
                </a:ext>
              </a:extLst>
            </p:cNvPr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883;p48">
              <a:extLst>
                <a:ext uri="{FF2B5EF4-FFF2-40B4-BE49-F238E27FC236}">
                  <a16:creationId xmlns:a16="http://schemas.microsoft.com/office/drawing/2014/main" id="{A2C9BEC8-4F15-6B33-E986-DBAC8889DF1B}"/>
                </a:ext>
              </a:extLst>
            </p:cNvPr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884;p48">
              <a:extLst>
                <a:ext uri="{FF2B5EF4-FFF2-40B4-BE49-F238E27FC236}">
                  <a16:creationId xmlns:a16="http://schemas.microsoft.com/office/drawing/2014/main" id="{66ECEA84-69AA-2BA6-CFEB-608E7FE694EB}"/>
                </a:ext>
              </a:extLst>
            </p:cNvPr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85;p48">
              <a:extLst>
                <a:ext uri="{FF2B5EF4-FFF2-40B4-BE49-F238E27FC236}">
                  <a16:creationId xmlns:a16="http://schemas.microsoft.com/office/drawing/2014/main" id="{DCA0D8E0-736B-07FA-9FDB-5D8079F8F037}"/>
                </a:ext>
              </a:extLst>
            </p:cNvPr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886;p48">
              <a:extLst>
                <a:ext uri="{FF2B5EF4-FFF2-40B4-BE49-F238E27FC236}">
                  <a16:creationId xmlns:a16="http://schemas.microsoft.com/office/drawing/2014/main" id="{9CABE857-2831-3BD2-5DF1-72DF3B6C5CF4}"/>
                </a:ext>
              </a:extLst>
            </p:cNvPr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887;p48">
              <a:extLst>
                <a:ext uri="{FF2B5EF4-FFF2-40B4-BE49-F238E27FC236}">
                  <a16:creationId xmlns:a16="http://schemas.microsoft.com/office/drawing/2014/main" id="{775CD5B4-EAAE-1716-E6A7-D3A8815D7D4C}"/>
                </a:ext>
              </a:extLst>
            </p:cNvPr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888;p48">
              <a:extLst>
                <a:ext uri="{FF2B5EF4-FFF2-40B4-BE49-F238E27FC236}">
                  <a16:creationId xmlns:a16="http://schemas.microsoft.com/office/drawing/2014/main" id="{CB81ECF9-50FB-A81E-58A5-C32CA2E54F68}"/>
                </a:ext>
              </a:extLst>
            </p:cNvPr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873;p48">
            <a:extLst>
              <a:ext uri="{FF2B5EF4-FFF2-40B4-BE49-F238E27FC236}">
                <a16:creationId xmlns:a16="http://schemas.microsoft.com/office/drawing/2014/main" id="{117ED947-6D5E-D3E0-11B0-9FD7E40245F9}"/>
              </a:ext>
            </a:extLst>
          </p:cNvPr>
          <p:cNvGrpSpPr/>
          <p:nvPr/>
        </p:nvGrpSpPr>
        <p:grpSpPr>
          <a:xfrm rot="18908851">
            <a:off x="528577" y="523750"/>
            <a:ext cx="1147860" cy="986796"/>
            <a:chOff x="6662738" y="4949825"/>
            <a:chExt cx="828575" cy="681000"/>
          </a:xfrm>
        </p:grpSpPr>
        <p:sp>
          <p:nvSpPr>
            <p:cNvPr id="26" name="Google Shape;882;p48">
              <a:extLst>
                <a:ext uri="{FF2B5EF4-FFF2-40B4-BE49-F238E27FC236}">
                  <a16:creationId xmlns:a16="http://schemas.microsoft.com/office/drawing/2014/main" id="{2E5A251F-43F5-1EAA-31CC-082C515C0716}"/>
                </a:ext>
              </a:extLst>
            </p:cNvPr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883;p48">
              <a:extLst>
                <a:ext uri="{FF2B5EF4-FFF2-40B4-BE49-F238E27FC236}">
                  <a16:creationId xmlns:a16="http://schemas.microsoft.com/office/drawing/2014/main" id="{8D417002-DC4D-9182-A2E2-A76FD2BDB694}"/>
                </a:ext>
              </a:extLst>
            </p:cNvPr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84;p48">
              <a:extLst>
                <a:ext uri="{FF2B5EF4-FFF2-40B4-BE49-F238E27FC236}">
                  <a16:creationId xmlns:a16="http://schemas.microsoft.com/office/drawing/2014/main" id="{320077B1-5241-7D03-B652-9B1E073A5842}"/>
                </a:ext>
              </a:extLst>
            </p:cNvPr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885;p48">
              <a:extLst>
                <a:ext uri="{FF2B5EF4-FFF2-40B4-BE49-F238E27FC236}">
                  <a16:creationId xmlns:a16="http://schemas.microsoft.com/office/drawing/2014/main" id="{C8431A3D-C39E-8FE6-7B4B-5927C2B370DF}"/>
                </a:ext>
              </a:extLst>
            </p:cNvPr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86;p48">
              <a:extLst>
                <a:ext uri="{FF2B5EF4-FFF2-40B4-BE49-F238E27FC236}">
                  <a16:creationId xmlns:a16="http://schemas.microsoft.com/office/drawing/2014/main" id="{EAF4E25D-6CDC-46B0-368B-A1096259C65B}"/>
                </a:ext>
              </a:extLst>
            </p:cNvPr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87;p48">
              <a:extLst>
                <a:ext uri="{FF2B5EF4-FFF2-40B4-BE49-F238E27FC236}">
                  <a16:creationId xmlns:a16="http://schemas.microsoft.com/office/drawing/2014/main" id="{4B7CF2DE-3D36-84E8-929E-9C39697AEC1E}"/>
                </a:ext>
              </a:extLst>
            </p:cNvPr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88;p48">
              <a:extLst>
                <a:ext uri="{FF2B5EF4-FFF2-40B4-BE49-F238E27FC236}">
                  <a16:creationId xmlns:a16="http://schemas.microsoft.com/office/drawing/2014/main" id="{647EDF7D-E146-786D-B24C-D85A99E33958}"/>
                </a:ext>
              </a:extLst>
            </p:cNvPr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070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454550" y="703326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/>
              <a:t>Algorithms and Solution Strategies</a:t>
            </a:r>
            <a:endParaRPr sz="800" dirty="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454550" y="2495575"/>
            <a:ext cx="222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At the beginning of the game, the numbers are distributed in the box, 6 to each column.</a:t>
            </a:r>
            <a:endParaRPr lang="tr-TR" sz="1800" dirty="0"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95A11255-0887-2260-BB43-A4F473F1D75D}"/>
              </a:ext>
            </a:extLst>
          </p:cNvPr>
          <p:cNvSpPr/>
          <p:nvPr/>
        </p:nvSpPr>
        <p:spPr>
          <a:xfrm>
            <a:off x="3594262" y="818882"/>
            <a:ext cx="388116" cy="4643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71681A30-E539-0821-2E88-A50288B04479}"/>
              </a:ext>
            </a:extLst>
          </p:cNvPr>
          <p:cNvSpPr/>
          <p:nvPr/>
        </p:nvSpPr>
        <p:spPr>
          <a:xfrm>
            <a:off x="4089562" y="818882"/>
            <a:ext cx="388116" cy="4643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3D226C98-9D1E-AFBD-3288-D8A1CDED73E4}"/>
              </a:ext>
            </a:extLst>
          </p:cNvPr>
          <p:cNvSpPr/>
          <p:nvPr/>
        </p:nvSpPr>
        <p:spPr>
          <a:xfrm>
            <a:off x="4584862" y="818882"/>
            <a:ext cx="388116" cy="4643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D7A8310D-406F-BA9A-A187-DE965F79EC0A}"/>
              </a:ext>
            </a:extLst>
          </p:cNvPr>
          <p:cNvSpPr/>
          <p:nvPr/>
        </p:nvSpPr>
        <p:spPr>
          <a:xfrm>
            <a:off x="5096803" y="818882"/>
            <a:ext cx="388116" cy="4643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E5DF62A2-0EFA-4164-80F8-4CA5961CB6EB}"/>
              </a:ext>
            </a:extLst>
          </p:cNvPr>
          <p:cNvSpPr/>
          <p:nvPr/>
        </p:nvSpPr>
        <p:spPr>
          <a:xfrm>
            <a:off x="5608744" y="818882"/>
            <a:ext cx="388116" cy="4643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70A0607A-0A76-A474-97E8-A60F8A5995EC}"/>
              </a:ext>
            </a:extLst>
          </p:cNvPr>
          <p:cNvSpPr/>
          <p:nvPr/>
        </p:nvSpPr>
        <p:spPr>
          <a:xfrm>
            <a:off x="6133174" y="818882"/>
            <a:ext cx="388116" cy="4643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350F6656-2646-D950-1F23-7D36D549F9E1}"/>
              </a:ext>
            </a:extLst>
          </p:cNvPr>
          <p:cNvSpPr/>
          <p:nvPr/>
        </p:nvSpPr>
        <p:spPr>
          <a:xfrm>
            <a:off x="6657604" y="818882"/>
            <a:ext cx="388116" cy="4643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8A6EBB7D-459B-7942-DFF2-041D36624A73}"/>
              </a:ext>
            </a:extLst>
          </p:cNvPr>
          <p:cNvSpPr/>
          <p:nvPr/>
        </p:nvSpPr>
        <p:spPr>
          <a:xfrm>
            <a:off x="7182034" y="818882"/>
            <a:ext cx="388116" cy="4643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4BB70F21-4132-9999-D520-7BA6FEC753F7}"/>
              </a:ext>
            </a:extLst>
          </p:cNvPr>
          <p:cNvSpPr/>
          <p:nvPr/>
        </p:nvSpPr>
        <p:spPr>
          <a:xfrm>
            <a:off x="7706464" y="818882"/>
            <a:ext cx="388116" cy="4643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06897704-2B4D-D931-0C03-30FC7528CA89}"/>
              </a:ext>
            </a:extLst>
          </p:cNvPr>
          <p:cNvSpPr/>
          <p:nvPr/>
        </p:nvSpPr>
        <p:spPr>
          <a:xfrm>
            <a:off x="8230894" y="818882"/>
            <a:ext cx="388116" cy="4643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pic>
        <p:nvPicPr>
          <p:cNvPr id="25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E9E3450-1CAF-F172-0F89-B368C3650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" t="591" r="69169" b="30524"/>
          <a:stretch/>
        </p:blipFill>
        <p:spPr>
          <a:xfrm>
            <a:off x="3383361" y="2713232"/>
            <a:ext cx="2607283" cy="1880199"/>
          </a:xfrm>
          <a:prstGeom prst="rect">
            <a:avLst/>
          </a:prstGeom>
        </p:spPr>
      </p:pic>
      <p:pic>
        <p:nvPicPr>
          <p:cNvPr id="26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4C79412-95AB-FAB2-27AC-39EA68809E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96" t="50000" r="46433" b="20988"/>
          <a:stretch/>
        </p:blipFill>
        <p:spPr>
          <a:xfrm>
            <a:off x="6327232" y="3280375"/>
            <a:ext cx="1907382" cy="784800"/>
          </a:xfrm>
          <a:prstGeom prst="rect">
            <a:avLst/>
          </a:prstGeom>
        </p:spPr>
      </p:pic>
      <p:pic>
        <p:nvPicPr>
          <p:cNvPr id="5" name="Grafik 4" descr="Rozet 1 ana hat">
            <a:extLst>
              <a:ext uri="{FF2B5EF4-FFF2-40B4-BE49-F238E27FC236}">
                <a16:creationId xmlns:a16="http://schemas.microsoft.com/office/drawing/2014/main" id="{237E7E4F-FEE1-E06E-0F2E-4B91EF263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4691" y="1335869"/>
            <a:ext cx="527257" cy="527257"/>
          </a:xfrm>
          <a:prstGeom prst="rect">
            <a:avLst/>
          </a:prstGeom>
        </p:spPr>
      </p:pic>
      <p:pic>
        <p:nvPicPr>
          <p:cNvPr id="27" name="Grafik 26" descr="Rozet ana hat">
            <a:extLst>
              <a:ext uri="{FF2B5EF4-FFF2-40B4-BE49-F238E27FC236}">
                <a16:creationId xmlns:a16="http://schemas.microsoft.com/office/drawing/2014/main" id="{B89B2D8E-4046-D9B3-D8B0-31268451C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9991" y="1335869"/>
            <a:ext cx="527258" cy="527258"/>
          </a:xfrm>
          <a:prstGeom prst="rect">
            <a:avLst/>
          </a:prstGeom>
        </p:spPr>
      </p:pic>
      <p:pic>
        <p:nvPicPr>
          <p:cNvPr id="29" name="Grafik 28" descr="Rozet 3 ana hat">
            <a:extLst>
              <a:ext uri="{FF2B5EF4-FFF2-40B4-BE49-F238E27FC236}">
                <a16:creationId xmlns:a16="http://schemas.microsoft.com/office/drawing/2014/main" id="{1A7E501F-8855-58A5-001E-6A433E4003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5273" y="1335868"/>
            <a:ext cx="537276" cy="537276"/>
          </a:xfrm>
          <a:prstGeom prst="rect">
            <a:avLst/>
          </a:prstGeom>
        </p:spPr>
      </p:pic>
      <p:pic>
        <p:nvPicPr>
          <p:cNvPr id="31" name="Grafik 30" descr="Rozet 4 ana hat">
            <a:extLst>
              <a:ext uri="{FF2B5EF4-FFF2-40B4-BE49-F238E27FC236}">
                <a16:creationId xmlns:a16="http://schemas.microsoft.com/office/drawing/2014/main" id="{6B2DBC9F-4F38-D9E4-2AEF-1D68B1A633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0655" y="1325850"/>
            <a:ext cx="537276" cy="537276"/>
          </a:xfrm>
          <a:prstGeom prst="rect">
            <a:avLst/>
          </a:prstGeom>
        </p:spPr>
      </p:pic>
      <p:pic>
        <p:nvPicPr>
          <p:cNvPr id="33" name="Grafik 32" descr="Rozet 5 ana hat">
            <a:extLst>
              <a:ext uri="{FF2B5EF4-FFF2-40B4-BE49-F238E27FC236}">
                <a16:creationId xmlns:a16="http://schemas.microsoft.com/office/drawing/2014/main" id="{E1034A4D-DD1C-FF75-E5BB-8C0EDAC57D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36036" y="1334869"/>
            <a:ext cx="537276" cy="537276"/>
          </a:xfrm>
          <a:prstGeom prst="rect">
            <a:avLst/>
          </a:prstGeom>
        </p:spPr>
      </p:pic>
      <p:pic>
        <p:nvPicPr>
          <p:cNvPr id="35" name="Grafik 34" descr="Rozet 6 ana hat">
            <a:extLst>
              <a:ext uri="{FF2B5EF4-FFF2-40B4-BE49-F238E27FC236}">
                <a16:creationId xmlns:a16="http://schemas.microsoft.com/office/drawing/2014/main" id="{F146664C-11AF-2886-7384-5B4A33D7A2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59842" y="1334869"/>
            <a:ext cx="537276" cy="537276"/>
          </a:xfrm>
          <a:prstGeom prst="rect">
            <a:avLst/>
          </a:prstGeom>
        </p:spPr>
      </p:pic>
      <p:pic>
        <p:nvPicPr>
          <p:cNvPr id="37" name="Grafik 36" descr="Rozet 7 ana hat">
            <a:extLst>
              <a:ext uri="{FF2B5EF4-FFF2-40B4-BE49-F238E27FC236}">
                <a16:creationId xmlns:a16="http://schemas.microsoft.com/office/drawing/2014/main" id="{DDC1449C-F5D3-AD5F-FED7-A0AFB06083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83024" y="1335868"/>
            <a:ext cx="537276" cy="537276"/>
          </a:xfrm>
          <a:prstGeom prst="rect">
            <a:avLst/>
          </a:prstGeom>
        </p:spPr>
      </p:pic>
      <p:pic>
        <p:nvPicPr>
          <p:cNvPr id="39" name="Grafik 38" descr="Rozet 8 ana hat">
            <a:extLst>
              <a:ext uri="{FF2B5EF4-FFF2-40B4-BE49-F238E27FC236}">
                <a16:creationId xmlns:a16="http://schemas.microsoft.com/office/drawing/2014/main" id="{F925F66D-8C8D-8DDD-8BA9-66DB396CB9C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07454" y="1325850"/>
            <a:ext cx="537276" cy="537276"/>
          </a:xfrm>
          <a:prstGeom prst="rect">
            <a:avLst/>
          </a:prstGeom>
        </p:spPr>
      </p:pic>
      <p:pic>
        <p:nvPicPr>
          <p:cNvPr id="41" name="Grafik 40" descr="Rozet 9 ana hat">
            <a:extLst>
              <a:ext uri="{FF2B5EF4-FFF2-40B4-BE49-F238E27FC236}">
                <a16:creationId xmlns:a16="http://schemas.microsoft.com/office/drawing/2014/main" id="{73286C2E-2514-AC53-7B7A-6B8596DFE7E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629388" y="1335868"/>
            <a:ext cx="537276" cy="537276"/>
          </a:xfrm>
          <a:prstGeom prst="rect">
            <a:avLst/>
          </a:prstGeom>
        </p:spPr>
      </p:pic>
      <p:pic>
        <p:nvPicPr>
          <p:cNvPr id="43" name="Grafik 42" descr="Rozet 10 ana hat">
            <a:extLst>
              <a:ext uri="{FF2B5EF4-FFF2-40B4-BE49-F238E27FC236}">
                <a16:creationId xmlns:a16="http://schemas.microsoft.com/office/drawing/2014/main" id="{B98D5AB9-25BF-BC65-B3AE-9FE2D0AEC56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182500" y="1330859"/>
            <a:ext cx="537276" cy="5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9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454550" y="703326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/>
              <a:t>Algorithms and Solution Strategies</a:t>
            </a:r>
            <a:endParaRPr sz="800" dirty="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454550" y="2495575"/>
            <a:ext cx="222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Selecting the numbers in the columns and returning them as a</a:t>
            </a:r>
            <a:r>
              <a:rPr lang="tr-TR" sz="1800" dirty="0"/>
              <a:t> number node</a:t>
            </a:r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087B783E-E0D7-1B92-7ABA-4B2378E66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530" y="182875"/>
            <a:ext cx="3291840" cy="27051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676BB5E-4D4E-14D3-8F95-7C6A8FCBD445}"/>
              </a:ext>
            </a:extLst>
          </p:cNvPr>
          <p:cNvSpPr/>
          <p:nvPr/>
        </p:nvSpPr>
        <p:spPr>
          <a:xfrm>
            <a:off x="4293394" y="1778794"/>
            <a:ext cx="278606" cy="71678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6</a:t>
            </a:r>
          </a:p>
          <a:p>
            <a:pPr algn="ctr"/>
            <a:r>
              <a:rPr lang="tr-TR" dirty="0"/>
              <a:t>7</a:t>
            </a:r>
          </a:p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5FDEF5-34A7-43D1-36CB-AAA13F3DF2B7}"/>
              </a:ext>
            </a:extLst>
          </p:cNvPr>
          <p:cNvSpPr/>
          <p:nvPr/>
        </p:nvSpPr>
        <p:spPr>
          <a:xfrm>
            <a:off x="5643563" y="1528763"/>
            <a:ext cx="328612" cy="77152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2ACC8014-E59B-310A-0174-415CE04FA202}"/>
              </a:ext>
            </a:extLst>
          </p:cNvPr>
          <p:cNvCxnSpPr>
            <a:cxnSpLocks/>
          </p:cNvCxnSpPr>
          <p:nvPr/>
        </p:nvCxnSpPr>
        <p:spPr>
          <a:xfrm>
            <a:off x="5886450" y="2370774"/>
            <a:ext cx="434097" cy="7867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4A4BA41C-3FFF-56A1-2BC3-91C38F65D9F1}"/>
              </a:ext>
            </a:extLst>
          </p:cNvPr>
          <p:cNvSpPr txBox="1"/>
          <p:nvPr/>
        </p:nvSpPr>
        <p:spPr>
          <a:xfrm>
            <a:off x="3968353" y="3356550"/>
            <a:ext cx="120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6 - 7 = 7 - 8</a:t>
            </a:r>
            <a:endParaRPr lang="en-US" dirty="0"/>
          </a:p>
        </p:txBody>
      </p:sp>
      <p:sp>
        <p:nvSpPr>
          <p:cNvPr id="18" name="Bulut 17">
            <a:extLst>
              <a:ext uri="{FF2B5EF4-FFF2-40B4-BE49-F238E27FC236}">
                <a16:creationId xmlns:a16="http://schemas.microsoft.com/office/drawing/2014/main" id="{C19F0DE5-5E32-4D16-1551-8EAD7B13C7A5}"/>
              </a:ext>
            </a:extLst>
          </p:cNvPr>
          <p:cNvSpPr/>
          <p:nvPr/>
        </p:nvSpPr>
        <p:spPr>
          <a:xfrm>
            <a:off x="3664743" y="3220402"/>
            <a:ext cx="1814513" cy="580073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AD605C72-8DCD-E73D-E99D-095CE96A8658}"/>
              </a:ext>
            </a:extLst>
          </p:cNvPr>
          <p:cNvCxnSpPr>
            <a:cxnSpLocks/>
          </p:cNvCxnSpPr>
          <p:nvPr/>
        </p:nvCxnSpPr>
        <p:spPr>
          <a:xfrm>
            <a:off x="4432697" y="2571750"/>
            <a:ext cx="81621" cy="648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Bulut 27">
            <a:extLst>
              <a:ext uri="{FF2B5EF4-FFF2-40B4-BE49-F238E27FC236}">
                <a16:creationId xmlns:a16="http://schemas.microsoft.com/office/drawing/2014/main" id="{32975600-0CCA-D670-0384-2845EB5377F4}"/>
              </a:ext>
            </a:extLst>
          </p:cNvPr>
          <p:cNvSpPr/>
          <p:nvPr/>
        </p:nvSpPr>
        <p:spPr>
          <a:xfrm>
            <a:off x="5825013" y="3220402"/>
            <a:ext cx="1890237" cy="580073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58EB3557-1FB3-2C73-0987-9CA2D6521CD6}"/>
              </a:ext>
            </a:extLst>
          </p:cNvPr>
          <p:cNvSpPr txBox="1"/>
          <p:nvPr/>
        </p:nvSpPr>
        <p:spPr>
          <a:xfrm>
            <a:off x="6173434" y="3356550"/>
            <a:ext cx="1358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 – 6 </a:t>
            </a:r>
            <a:r>
              <a:rPr lang="en-US" b="1" i="0" dirty="0">
                <a:solidFill>
                  <a:srgbClr val="444444"/>
                </a:solidFill>
                <a:effectLst/>
                <a:latin typeface="PT Sans" panose="020B0604020202020204" pitchFamily="34" charset="-94"/>
              </a:rPr>
              <a:t>≠</a:t>
            </a:r>
            <a:r>
              <a:rPr lang="tr-TR" b="1" i="0" dirty="0">
                <a:solidFill>
                  <a:srgbClr val="444444"/>
                </a:solidFill>
                <a:effectLst/>
                <a:latin typeface="PT Sans" panose="020B0604020202020204" pitchFamily="34" charset="-94"/>
              </a:rPr>
              <a:t> </a:t>
            </a:r>
            <a:r>
              <a:rPr lang="tr-TR" dirty="0"/>
              <a:t>6 – 7 </a:t>
            </a:r>
            <a:endParaRPr lang="en-US" dirty="0"/>
          </a:p>
        </p:txBody>
      </p:sp>
      <p:sp>
        <p:nvSpPr>
          <p:cNvPr id="29" name="Çarpım İşareti 28">
            <a:extLst>
              <a:ext uri="{FF2B5EF4-FFF2-40B4-BE49-F238E27FC236}">
                <a16:creationId xmlns:a16="http://schemas.microsoft.com/office/drawing/2014/main" id="{482DB22F-5715-14F5-6F78-6E2BBDD35B5C}"/>
              </a:ext>
            </a:extLst>
          </p:cNvPr>
          <p:cNvSpPr/>
          <p:nvPr/>
        </p:nvSpPr>
        <p:spPr>
          <a:xfrm>
            <a:off x="6415088" y="3863339"/>
            <a:ext cx="821531" cy="895831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fik 30" descr="Onay işareti düz dolguyla">
            <a:extLst>
              <a:ext uri="{FF2B5EF4-FFF2-40B4-BE49-F238E27FC236}">
                <a16:creationId xmlns:a16="http://schemas.microsoft.com/office/drawing/2014/main" id="{94913979-1B11-3F2B-A47A-9E5E5FF5D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1233" y="3863339"/>
            <a:ext cx="821532" cy="82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01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454550" y="703326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/>
              <a:t>Algorithms and Solution Strategies</a:t>
            </a:r>
            <a:endParaRPr sz="800" dirty="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254421" y="2052637"/>
            <a:ext cx="2714417" cy="772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If the difference between the first number in the selected set and the last number of the </a:t>
            </a:r>
            <a:r>
              <a:rPr lang="tr-TR" sz="1800" dirty="0" err="1"/>
              <a:t>target</a:t>
            </a:r>
            <a:r>
              <a:rPr lang="tr-TR" sz="1800" dirty="0"/>
              <a:t> </a:t>
            </a:r>
            <a:r>
              <a:rPr lang="en-US" sz="1800" dirty="0"/>
              <a:t>column</a:t>
            </a:r>
            <a:r>
              <a:rPr lang="tr-TR" sz="1800" dirty="0"/>
              <a:t> is</a:t>
            </a:r>
            <a:r>
              <a:rPr lang="en-US" sz="1800" dirty="0"/>
              <a:t> 1, 0 or </a:t>
            </a:r>
            <a:r>
              <a:rPr lang="tr-TR" sz="1800" dirty="0"/>
              <a:t>  </a:t>
            </a:r>
            <a:r>
              <a:rPr lang="en-US" sz="1800" dirty="0"/>
              <a:t>-1, the selected numbers can be moved to that column.</a:t>
            </a:r>
            <a:endParaRPr lang="tr-TR" sz="1800" dirty="0"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087B783E-E0D7-1B92-7ABA-4B2378E66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530" y="182875"/>
            <a:ext cx="3291840" cy="27051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676BB5E-4D4E-14D3-8F95-7C6A8FCBD445}"/>
              </a:ext>
            </a:extLst>
          </p:cNvPr>
          <p:cNvSpPr/>
          <p:nvPr/>
        </p:nvSpPr>
        <p:spPr>
          <a:xfrm>
            <a:off x="4293394" y="1778794"/>
            <a:ext cx="278606" cy="71678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6</a:t>
            </a:r>
          </a:p>
          <a:p>
            <a:pPr algn="ctr"/>
            <a:r>
              <a:rPr lang="tr-TR" dirty="0"/>
              <a:t>7</a:t>
            </a:r>
          </a:p>
          <a:p>
            <a:pPr algn="ctr"/>
            <a:r>
              <a:rPr lang="tr-TR" dirty="0"/>
              <a:t>8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5FDEF5-34A7-43D1-36CB-AAA13F3DF2B7}"/>
              </a:ext>
            </a:extLst>
          </p:cNvPr>
          <p:cNvSpPr/>
          <p:nvPr/>
        </p:nvSpPr>
        <p:spPr>
          <a:xfrm>
            <a:off x="5643563" y="1528763"/>
            <a:ext cx="328612" cy="77152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AD605C72-8DCD-E73D-E99D-095CE96A8658}"/>
              </a:ext>
            </a:extLst>
          </p:cNvPr>
          <p:cNvCxnSpPr>
            <a:cxnSpLocks/>
          </p:cNvCxnSpPr>
          <p:nvPr/>
        </p:nvCxnSpPr>
        <p:spPr>
          <a:xfrm>
            <a:off x="4631028" y="2052637"/>
            <a:ext cx="980551" cy="1363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06E7814-DA2B-9E66-8B48-6EC0063728E7}"/>
              </a:ext>
            </a:extLst>
          </p:cNvPr>
          <p:cNvSpPr/>
          <p:nvPr/>
        </p:nvSpPr>
        <p:spPr>
          <a:xfrm>
            <a:off x="4143375" y="1778794"/>
            <a:ext cx="600075" cy="2428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6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BE5D87-A45F-7DD5-4C3E-F07508172417}"/>
              </a:ext>
            </a:extLst>
          </p:cNvPr>
          <p:cNvSpPr/>
          <p:nvPr/>
        </p:nvSpPr>
        <p:spPr>
          <a:xfrm>
            <a:off x="5503423" y="2052637"/>
            <a:ext cx="600075" cy="2428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7</a:t>
            </a:r>
            <a:endParaRPr lang="en-US" dirty="0"/>
          </a:p>
        </p:txBody>
      </p: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EF17678F-268A-4824-22ED-4F107A726997}"/>
              </a:ext>
            </a:extLst>
          </p:cNvPr>
          <p:cNvCxnSpPr>
            <a:cxnSpLocks/>
          </p:cNvCxnSpPr>
          <p:nvPr/>
        </p:nvCxnSpPr>
        <p:spPr>
          <a:xfrm flipH="1">
            <a:off x="5759118" y="2339926"/>
            <a:ext cx="121453" cy="1071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67F90902-AEE5-EAAB-3E09-2CC1F2F2A1E5}"/>
              </a:ext>
            </a:extLst>
          </p:cNvPr>
          <p:cNvSpPr txBox="1"/>
          <p:nvPr/>
        </p:nvSpPr>
        <p:spPr>
          <a:xfrm>
            <a:off x="5189934" y="3558228"/>
            <a:ext cx="907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 – 6 = 1</a:t>
            </a:r>
            <a:endParaRPr lang="en-US" dirty="0"/>
          </a:p>
        </p:txBody>
      </p:sp>
      <p:sp>
        <p:nvSpPr>
          <p:cNvPr id="24" name="Bulut 23">
            <a:extLst>
              <a:ext uri="{FF2B5EF4-FFF2-40B4-BE49-F238E27FC236}">
                <a16:creationId xmlns:a16="http://schemas.microsoft.com/office/drawing/2014/main" id="{D8F9B9D4-C2A3-2AC4-2F1E-ACD62A5DADC8}"/>
              </a:ext>
            </a:extLst>
          </p:cNvPr>
          <p:cNvSpPr/>
          <p:nvPr/>
        </p:nvSpPr>
        <p:spPr>
          <a:xfrm>
            <a:off x="4391717" y="3411849"/>
            <a:ext cx="2509146" cy="679645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fik 25" descr="Onay işareti düz dolguyla">
            <a:extLst>
              <a:ext uri="{FF2B5EF4-FFF2-40B4-BE49-F238E27FC236}">
                <a16:creationId xmlns:a16="http://schemas.microsoft.com/office/drawing/2014/main" id="{76F9970F-B2ED-F5F4-5EB7-173DA82AB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8352" y="4091494"/>
            <a:ext cx="821532" cy="821532"/>
          </a:xfrm>
          <a:prstGeom prst="rect">
            <a:avLst/>
          </a:prstGeom>
        </p:spPr>
      </p:pic>
      <p:pic>
        <p:nvPicPr>
          <p:cNvPr id="8" name="Resim 7" descr="metin, ekran, uzaktan içeren bir resim&#10;&#10;Açıklama otomatik olarak oluşturuldu">
            <a:extLst>
              <a:ext uri="{FF2B5EF4-FFF2-40B4-BE49-F238E27FC236}">
                <a16:creationId xmlns:a16="http://schemas.microsoft.com/office/drawing/2014/main" id="{8162A21A-28AA-2DEC-9B4B-C2563323C2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551" r="41046"/>
          <a:stretch/>
        </p:blipFill>
        <p:spPr>
          <a:xfrm>
            <a:off x="8053327" y="182875"/>
            <a:ext cx="609884" cy="2705100"/>
          </a:xfrm>
          <a:prstGeom prst="rect">
            <a:avLst/>
          </a:prstGeom>
        </p:spPr>
      </p:pic>
      <p:sp>
        <p:nvSpPr>
          <p:cNvPr id="9" name="Ok: Sağ 8">
            <a:extLst>
              <a:ext uri="{FF2B5EF4-FFF2-40B4-BE49-F238E27FC236}">
                <a16:creationId xmlns:a16="http://schemas.microsoft.com/office/drawing/2014/main" id="{B1E2032C-D3A6-104C-357A-93D78E1EE22A}"/>
              </a:ext>
            </a:extLst>
          </p:cNvPr>
          <p:cNvSpPr/>
          <p:nvPr/>
        </p:nvSpPr>
        <p:spPr>
          <a:xfrm>
            <a:off x="7600950" y="1328738"/>
            <a:ext cx="371475" cy="5343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69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998646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5. </a:t>
            </a:r>
            <a:br>
              <a:rPr lang="tr-TR" dirty="0"/>
            </a:br>
            <a:r>
              <a:rPr lang="tr-TR" dirty="0"/>
              <a:t>SCREENSHOTS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2F5A4-3B88-A9A0-1F4B-2AF87F738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2" name="Google Shape;1072;p49">
            <a:extLst>
              <a:ext uri="{FF2B5EF4-FFF2-40B4-BE49-F238E27FC236}">
                <a16:creationId xmlns:a16="http://schemas.microsoft.com/office/drawing/2014/main" id="{B36217C7-7015-31E3-BC62-DE371999E998}"/>
              </a:ext>
            </a:extLst>
          </p:cNvPr>
          <p:cNvGrpSpPr/>
          <p:nvPr/>
        </p:nvGrpSpPr>
        <p:grpSpPr>
          <a:xfrm>
            <a:off x="832856" y="751102"/>
            <a:ext cx="659088" cy="821672"/>
            <a:chOff x="2583100" y="2973775"/>
            <a:chExt cx="461550" cy="437200"/>
          </a:xfrm>
        </p:grpSpPr>
        <p:sp>
          <p:nvSpPr>
            <p:cNvPr id="23" name="Google Shape;1073;p49">
              <a:extLst>
                <a:ext uri="{FF2B5EF4-FFF2-40B4-BE49-F238E27FC236}">
                  <a16:creationId xmlns:a16="http://schemas.microsoft.com/office/drawing/2014/main" id="{4EBA9696-E0D1-8822-21F6-5487817AFE87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74;p49">
              <a:extLst>
                <a:ext uri="{FF2B5EF4-FFF2-40B4-BE49-F238E27FC236}">
                  <a16:creationId xmlns:a16="http://schemas.microsoft.com/office/drawing/2014/main" id="{85916BF4-1653-9173-AB1F-D889A11A8EDC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936;p49">
            <a:extLst>
              <a:ext uri="{FF2B5EF4-FFF2-40B4-BE49-F238E27FC236}">
                <a16:creationId xmlns:a16="http://schemas.microsoft.com/office/drawing/2014/main" id="{FD7AD517-795E-94F2-AE49-C61C8CA72D03}"/>
              </a:ext>
            </a:extLst>
          </p:cNvPr>
          <p:cNvGrpSpPr/>
          <p:nvPr/>
        </p:nvGrpSpPr>
        <p:grpSpPr>
          <a:xfrm>
            <a:off x="1000666" y="925127"/>
            <a:ext cx="322597" cy="283661"/>
            <a:chOff x="1929775" y="320925"/>
            <a:chExt cx="423800" cy="372650"/>
          </a:xfrm>
        </p:grpSpPr>
        <p:sp>
          <p:nvSpPr>
            <p:cNvPr id="34" name="Google Shape;937;p49">
              <a:extLst>
                <a:ext uri="{FF2B5EF4-FFF2-40B4-BE49-F238E27FC236}">
                  <a16:creationId xmlns:a16="http://schemas.microsoft.com/office/drawing/2014/main" id="{E3B1A8E8-D443-F990-6FE0-4AC025566B6C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38;p49">
              <a:extLst>
                <a:ext uri="{FF2B5EF4-FFF2-40B4-BE49-F238E27FC236}">
                  <a16:creationId xmlns:a16="http://schemas.microsoft.com/office/drawing/2014/main" id="{E9099684-DEDD-4D92-F67A-99F38DF2116B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39;p49">
              <a:extLst>
                <a:ext uri="{FF2B5EF4-FFF2-40B4-BE49-F238E27FC236}">
                  <a16:creationId xmlns:a16="http://schemas.microsoft.com/office/drawing/2014/main" id="{8B5AF908-1361-F7D7-1AA3-98190FE2845F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40;p49">
              <a:extLst>
                <a:ext uri="{FF2B5EF4-FFF2-40B4-BE49-F238E27FC236}">
                  <a16:creationId xmlns:a16="http://schemas.microsoft.com/office/drawing/2014/main" id="{441A8F39-9C99-F2A3-D39B-9C17FF58F092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41;p49">
              <a:extLst>
                <a:ext uri="{FF2B5EF4-FFF2-40B4-BE49-F238E27FC236}">
                  <a16:creationId xmlns:a16="http://schemas.microsoft.com/office/drawing/2014/main" id="{EDEECD12-C050-0867-D555-32CF892DC7B7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072;p49">
            <a:extLst>
              <a:ext uri="{FF2B5EF4-FFF2-40B4-BE49-F238E27FC236}">
                <a16:creationId xmlns:a16="http://schemas.microsoft.com/office/drawing/2014/main" id="{7FCD58E0-0957-2215-2C45-57E2B34BAEE6}"/>
              </a:ext>
            </a:extLst>
          </p:cNvPr>
          <p:cNvGrpSpPr/>
          <p:nvPr/>
        </p:nvGrpSpPr>
        <p:grpSpPr>
          <a:xfrm>
            <a:off x="7406681" y="3467947"/>
            <a:ext cx="659088" cy="821672"/>
            <a:chOff x="2583100" y="2973775"/>
            <a:chExt cx="461550" cy="437200"/>
          </a:xfrm>
        </p:grpSpPr>
        <p:sp>
          <p:nvSpPr>
            <p:cNvPr id="40" name="Google Shape;1073;p49">
              <a:extLst>
                <a:ext uri="{FF2B5EF4-FFF2-40B4-BE49-F238E27FC236}">
                  <a16:creationId xmlns:a16="http://schemas.microsoft.com/office/drawing/2014/main" id="{1570DF5A-17AC-22F8-2471-F97539510217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74;p49">
              <a:extLst>
                <a:ext uri="{FF2B5EF4-FFF2-40B4-BE49-F238E27FC236}">
                  <a16:creationId xmlns:a16="http://schemas.microsoft.com/office/drawing/2014/main" id="{9DEE4A7F-46BC-21DA-2972-1A33EF29F9F1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936;p49">
            <a:extLst>
              <a:ext uri="{FF2B5EF4-FFF2-40B4-BE49-F238E27FC236}">
                <a16:creationId xmlns:a16="http://schemas.microsoft.com/office/drawing/2014/main" id="{A407C724-134B-CBB3-2CD6-0428F3AD50C6}"/>
              </a:ext>
            </a:extLst>
          </p:cNvPr>
          <p:cNvGrpSpPr/>
          <p:nvPr/>
        </p:nvGrpSpPr>
        <p:grpSpPr>
          <a:xfrm>
            <a:off x="7574491" y="3641972"/>
            <a:ext cx="322597" cy="283661"/>
            <a:chOff x="1929775" y="320925"/>
            <a:chExt cx="423800" cy="372650"/>
          </a:xfrm>
        </p:grpSpPr>
        <p:sp>
          <p:nvSpPr>
            <p:cNvPr id="43" name="Google Shape;937;p49">
              <a:extLst>
                <a:ext uri="{FF2B5EF4-FFF2-40B4-BE49-F238E27FC236}">
                  <a16:creationId xmlns:a16="http://schemas.microsoft.com/office/drawing/2014/main" id="{7C8788B5-8A81-7C82-D2E2-E996440980E3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38;p49">
              <a:extLst>
                <a:ext uri="{FF2B5EF4-FFF2-40B4-BE49-F238E27FC236}">
                  <a16:creationId xmlns:a16="http://schemas.microsoft.com/office/drawing/2014/main" id="{838A2DD6-F474-395C-95DC-32458C1E8407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39;p49">
              <a:extLst>
                <a:ext uri="{FF2B5EF4-FFF2-40B4-BE49-F238E27FC236}">
                  <a16:creationId xmlns:a16="http://schemas.microsoft.com/office/drawing/2014/main" id="{988448A4-2E47-64B3-7536-49C36222F23D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40;p49">
              <a:extLst>
                <a:ext uri="{FF2B5EF4-FFF2-40B4-BE49-F238E27FC236}">
                  <a16:creationId xmlns:a16="http://schemas.microsoft.com/office/drawing/2014/main" id="{F0B32502-9A67-D37D-6830-B559F493ADD5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41;p49">
              <a:extLst>
                <a:ext uri="{FF2B5EF4-FFF2-40B4-BE49-F238E27FC236}">
                  <a16:creationId xmlns:a16="http://schemas.microsoft.com/office/drawing/2014/main" id="{B9A6E181-AFA4-296B-D2E7-A4848683419A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61029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B81D529-912D-4556-93DF-BB850D6E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37" y="1315489"/>
            <a:ext cx="4446126" cy="25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53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290F5D-D820-9309-5D61-69183086CF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E33048F-0872-3737-0F57-9BB5EB05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56" y="814388"/>
            <a:ext cx="7668087" cy="279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6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760002" y="31610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OUTLINE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CAFCE3-A38B-6BF6-DDEF-ADACEEB7C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002" y="1173500"/>
            <a:ext cx="5063550" cy="3155100"/>
          </a:xfrm>
        </p:spPr>
        <p:txBody>
          <a:bodyPr/>
          <a:lstStyle/>
          <a:p>
            <a:r>
              <a:rPr lang="tr-TR" dirty="0" err="1"/>
              <a:t>Introduction</a:t>
            </a:r>
            <a:endParaRPr lang="tr-TR" dirty="0"/>
          </a:p>
          <a:p>
            <a:r>
              <a:rPr lang="tr-TR" dirty="0" err="1"/>
              <a:t>Progress</a:t>
            </a:r>
            <a:r>
              <a:rPr lang="tr-TR" dirty="0"/>
              <a:t> </a:t>
            </a:r>
            <a:r>
              <a:rPr lang="tr-TR" dirty="0" err="1"/>
              <a:t>Summary</a:t>
            </a:r>
            <a:br>
              <a:rPr lang="tr-TR" dirty="0"/>
            </a:br>
            <a:r>
              <a:rPr lang="tr-TR" dirty="0"/>
              <a:t>• </a:t>
            </a:r>
            <a:r>
              <a:rPr lang="tr-TR" dirty="0" err="1"/>
              <a:t>Scheduling</a:t>
            </a:r>
            <a:br>
              <a:rPr lang="tr-TR" dirty="0"/>
            </a:br>
            <a:r>
              <a:rPr lang="tr-TR" dirty="0"/>
              <a:t>• </a:t>
            </a:r>
            <a:r>
              <a:rPr lang="tr-TR" dirty="0" err="1"/>
              <a:t>Completed</a:t>
            </a:r>
            <a:r>
              <a:rPr lang="tr-TR" dirty="0"/>
              <a:t> </a:t>
            </a:r>
            <a:r>
              <a:rPr lang="tr-TR" dirty="0" err="1"/>
              <a:t>Tasks</a:t>
            </a:r>
            <a:br>
              <a:rPr lang="tr-TR" dirty="0"/>
            </a:br>
            <a:r>
              <a:rPr lang="tr-TR" dirty="0"/>
              <a:t>• </a:t>
            </a:r>
            <a:r>
              <a:rPr lang="tr-TR" dirty="0" err="1"/>
              <a:t>Incomplete</a:t>
            </a:r>
            <a:r>
              <a:rPr lang="tr-TR" dirty="0"/>
              <a:t> </a:t>
            </a:r>
            <a:r>
              <a:rPr lang="tr-TR" dirty="0" err="1"/>
              <a:t>Tasks</a:t>
            </a:r>
            <a:br>
              <a:rPr lang="tr-TR" dirty="0"/>
            </a:br>
            <a:r>
              <a:rPr lang="tr-TR" dirty="0"/>
              <a:t>• </a:t>
            </a:r>
            <a:r>
              <a:rPr lang="tr-TR" dirty="0" err="1"/>
              <a:t>Additional</a:t>
            </a:r>
            <a:r>
              <a:rPr lang="tr-TR" dirty="0"/>
              <a:t> </a:t>
            </a:r>
            <a:r>
              <a:rPr lang="tr-TR" dirty="0" err="1"/>
              <a:t>Improvements</a:t>
            </a:r>
            <a:endParaRPr lang="tr-TR" dirty="0"/>
          </a:p>
          <a:p>
            <a:r>
              <a:rPr lang="tr-TR" dirty="0" err="1"/>
              <a:t>Problems</a:t>
            </a:r>
            <a:r>
              <a:rPr lang="tr-TR" dirty="0"/>
              <a:t> </a:t>
            </a:r>
            <a:r>
              <a:rPr lang="tr-TR" dirty="0" err="1"/>
              <a:t>Encountered</a:t>
            </a:r>
            <a:endParaRPr lang="tr-TR" dirty="0"/>
          </a:p>
          <a:p>
            <a:r>
              <a:rPr lang="tr-TR" dirty="0"/>
              <a:t>Algorithms and Solution Strategies</a:t>
            </a:r>
          </a:p>
          <a:p>
            <a:r>
              <a:rPr lang="tr-TR" dirty="0" err="1"/>
              <a:t>Screenshots</a:t>
            </a:r>
            <a:endParaRPr lang="tr-TR" dirty="0"/>
          </a:p>
          <a:p>
            <a:r>
              <a:rPr lang="tr-TR" dirty="0" err="1"/>
              <a:t>Conclusion</a:t>
            </a:r>
            <a:endParaRPr lang="tr-TR" dirty="0"/>
          </a:p>
          <a:p>
            <a:r>
              <a:rPr lang="tr-TR" dirty="0" err="1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290F5D-D820-9309-5D61-69183086CF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3396092-5E1F-F8EE-EDE1-C26DAF74C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19" y="746331"/>
            <a:ext cx="7874162" cy="2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75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EA0CE-2CE0-4F4D-A6DB-4C830C6041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0BC74D19-AEE4-9E14-1037-589DAD668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35" y="633142"/>
            <a:ext cx="3315163" cy="3877216"/>
          </a:xfrm>
          <a:prstGeom prst="rect">
            <a:avLst/>
          </a:prstGeom>
        </p:spPr>
      </p:pic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260390C1-63D7-30DA-E212-CC18AAE44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966" y="680774"/>
            <a:ext cx="3410426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41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07A7BC-960C-1231-B41B-494C30CB5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D55A68E-6BDC-C2D9-2B9A-92880135E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07" y="1090406"/>
            <a:ext cx="455358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24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6543C2-E199-B2F2-63E8-66251C11F5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6F9C2D4-653D-CCC4-0B6D-7303BA4E0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70" y="866367"/>
            <a:ext cx="8290560" cy="341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70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998646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6.</a:t>
            </a:r>
            <a:br>
              <a:rPr lang="tr-TR" dirty="0"/>
            </a:br>
            <a:r>
              <a:rPr lang="tr-TR" dirty="0"/>
              <a:t> CONCLUSION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2F5A4-3B88-A9A0-1F4B-2AF87F738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2" name="Google Shape;1072;p49">
            <a:extLst>
              <a:ext uri="{FF2B5EF4-FFF2-40B4-BE49-F238E27FC236}">
                <a16:creationId xmlns:a16="http://schemas.microsoft.com/office/drawing/2014/main" id="{B36217C7-7015-31E3-BC62-DE371999E998}"/>
              </a:ext>
            </a:extLst>
          </p:cNvPr>
          <p:cNvGrpSpPr/>
          <p:nvPr/>
        </p:nvGrpSpPr>
        <p:grpSpPr>
          <a:xfrm>
            <a:off x="832856" y="751102"/>
            <a:ext cx="659088" cy="821672"/>
            <a:chOff x="2583100" y="2973775"/>
            <a:chExt cx="461550" cy="437200"/>
          </a:xfrm>
        </p:grpSpPr>
        <p:sp>
          <p:nvSpPr>
            <p:cNvPr id="23" name="Google Shape;1073;p49">
              <a:extLst>
                <a:ext uri="{FF2B5EF4-FFF2-40B4-BE49-F238E27FC236}">
                  <a16:creationId xmlns:a16="http://schemas.microsoft.com/office/drawing/2014/main" id="{4EBA9696-E0D1-8822-21F6-5487817AFE87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74;p49">
              <a:extLst>
                <a:ext uri="{FF2B5EF4-FFF2-40B4-BE49-F238E27FC236}">
                  <a16:creationId xmlns:a16="http://schemas.microsoft.com/office/drawing/2014/main" id="{85916BF4-1653-9173-AB1F-D889A11A8EDC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936;p49">
            <a:extLst>
              <a:ext uri="{FF2B5EF4-FFF2-40B4-BE49-F238E27FC236}">
                <a16:creationId xmlns:a16="http://schemas.microsoft.com/office/drawing/2014/main" id="{FD7AD517-795E-94F2-AE49-C61C8CA72D03}"/>
              </a:ext>
            </a:extLst>
          </p:cNvPr>
          <p:cNvGrpSpPr/>
          <p:nvPr/>
        </p:nvGrpSpPr>
        <p:grpSpPr>
          <a:xfrm>
            <a:off x="1000666" y="925127"/>
            <a:ext cx="322597" cy="283661"/>
            <a:chOff x="1929775" y="320925"/>
            <a:chExt cx="423800" cy="372650"/>
          </a:xfrm>
        </p:grpSpPr>
        <p:sp>
          <p:nvSpPr>
            <p:cNvPr id="34" name="Google Shape;937;p49">
              <a:extLst>
                <a:ext uri="{FF2B5EF4-FFF2-40B4-BE49-F238E27FC236}">
                  <a16:creationId xmlns:a16="http://schemas.microsoft.com/office/drawing/2014/main" id="{E3B1A8E8-D443-F990-6FE0-4AC025566B6C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38;p49">
              <a:extLst>
                <a:ext uri="{FF2B5EF4-FFF2-40B4-BE49-F238E27FC236}">
                  <a16:creationId xmlns:a16="http://schemas.microsoft.com/office/drawing/2014/main" id="{E9099684-DEDD-4D92-F67A-99F38DF2116B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39;p49">
              <a:extLst>
                <a:ext uri="{FF2B5EF4-FFF2-40B4-BE49-F238E27FC236}">
                  <a16:creationId xmlns:a16="http://schemas.microsoft.com/office/drawing/2014/main" id="{8B5AF908-1361-F7D7-1AA3-98190FE2845F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40;p49">
              <a:extLst>
                <a:ext uri="{FF2B5EF4-FFF2-40B4-BE49-F238E27FC236}">
                  <a16:creationId xmlns:a16="http://schemas.microsoft.com/office/drawing/2014/main" id="{441A8F39-9C99-F2A3-D39B-9C17FF58F092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41;p49">
              <a:extLst>
                <a:ext uri="{FF2B5EF4-FFF2-40B4-BE49-F238E27FC236}">
                  <a16:creationId xmlns:a16="http://schemas.microsoft.com/office/drawing/2014/main" id="{EDEECD12-C050-0867-D555-32CF892DC7B7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072;p49">
            <a:extLst>
              <a:ext uri="{FF2B5EF4-FFF2-40B4-BE49-F238E27FC236}">
                <a16:creationId xmlns:a16="http://schemas.microsoft.com/office/drawing/2014/main" id="{7FCD58E0-0957-2215-2C45-57E2B34BAEE6}"/>
              </a:ext>
            </a:extLst>
          </p:cNvPr>
          <p:cNvGrpSpPr/>
          <p:nvPr/>
        </p:nvGrpSpPr>
        <p:grpSpPr>
          <a:xfrm>
            <a:off x="7406681" y="3467947"/>
            <a:ext cx="659088" cy="821672"/>
            <a:chOff x="2583100" y="2973775"/>
            <a:chExt cx="461550" cy="437200"/>
          </a:xfrm>
        </p:grpSpPr>
        <p:sp>
          <p:nvSpPr>
            <p:cNvPr id="40" name="Google Shape;1073;p49">
              <a:extLst>
                <a:ext uri="{FF2B5EF4-FFF2-40B4-BE49-F238E27FC236}">
                  <a16:creationId xmlns:a16="http://schemas.microsoft.com/office/drawing/2014/main" id="{1570DF5A-17AC-22F8-2471-F97539510217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74;p49">
              <a:extLst>
                <a:ext uri="{FF2B5EF4-FFF2-40B4-BE49-F238E27FC236}">
                  <a16:creationId xmlns:a16="http://schemas.microsoft.com/office/drawing/2014/main" id="{9DEE4A7F-46BC-21DA-2972-1A33EF29F9F1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936;p49">
            <a:extLst>
              <a:ext uri="{FF2B5EF4-FFF2-40B4-BE49-F238E27FC236}">
                <a16:creationId xmlns:a16="http://schemas.microsoft.com/office/drawing/2014/main" id="{A407C724-134B-CBB3-2CD6-0428F3AD50C6}"/>
              </a:ext>
            </a:extLst>
          </p:cNvPr>
          <p:cNvGrpSpPr/>
          <p:nvPr/>
        </p:nvGrpSpPr>
        <p:grpSpPr>
          <a:xfrm>
            <a:off x="7574491" y="3641972"/>
            <a:ext cx="322597" cy="283661"/>
            <a:chOff x="1929775" y="320925"/>
            <a:chExt cx="423800" cy="372650"/>
          </a:xfrm>
        </p:grpSpPr>
        <p:sp>
          <p:nvSpPr>
            <p:cNvPr id="43" name="Google Shape;937;p49">
              <a:extLst>
                <a:ext uri="{FF2B5EF4-FFF2-40B4-BE49-F238E27FC236}">
                  <a16:creationId xmlns:a16="http://schemas.microsoft.com/office/drawing/2014/main" id="{7C8788B5-8A81-7C82-D2E2-E996440980E3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38;p49">
              <a:extLst>
                <a:ext uri="{FF2B5EF4-FFF2-40B4-BE49-F238E27FC236}">
                  <a16:creationId xmlns:a16="http://schemas.microsoft.com/office/drawing/2014/main" id="{838A2DD6-F474-395C-95DC-32458C1E8407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39;p49">
              <a:extLst>
                <a:ext uri="{FF2B5EF4-FFF2-40B4-BE49-F238E27FC236}">
                  <a16:creationId xmlns:a16="http://schemas.microsoft.com/office/drawing/2014/main" id="{988448A4-2E47-64B3-7536-49C36222F23D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40;p49">
              <a:extLst>
                <a:ext uri="{FF2B5EF4-FFF2-40B4-BE49-F238E27FC236}">
                  <a16:creationId xmlns:a16="http://schemas.microsoft.com/office/drawing/2014/main" id="{F0B32502-9A67-D37D-6830-B559F493ADD5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41;p49">
              <a:extLst>
                <a:ext uri="{FF2B5EF4-FFF2-40B4-BE49-F238E27FC236}">
                  <a16:creationId xmlns:a16="http://schemas.microsoft.com/office/drawing/2014/main" id="{B9A6E181-AFA4-296B-D2E7-A4848683419A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9635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4;p18">
            <a:extLst>
              <a:ext uri="{FF2B5EF4-FFF2-40B4-BE49-F238E27FC236}">
                <a16:creationId xmlns:a16="http://schemas.microsoft.com/office/drawing/2014/main" id="{675A7660-DAE4-0A10-FA63-AC3EC57CE62D}"/>
              </a:ext>
            </a:extLst>
          </p:cNvPr>
          <p:cNvSpPr txBox="1">
            <a:spLocks/>
          </p:cNvSpPr>
          <p:nvPr/>
        </p:nvSpPr>
        <p:spPr>
          <a:xfrm>
            <a:off x="2848500" y="825450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0D0C9D-59EA-A194-0A1F-78601A1B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B368EB-D649-0DD2-33B9-7CB5DE476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With this project, we learned a lot about object-oriented programming in the Java programming language.</a:t>
            </a:r>
          </a:p>
          <a:p>
            <a:r>
              <a:rPr lang="en-US" sz="1800" dirty="0"/>
              <a:t>We learned how to use "Linked Lists".</a:t>
            </a:r>
          </a:p>
          <a:p>
            <a:r>
              <a:rPr lang="en-US" sz="1800" dirty="0"/>
              <a:t>We completed the project on time by doing what was asked of us.</a:t>
            </a:r>
          </a:p>
        </p:txBody>
      </p:sp>
    </p:spTree>
    <p:extLst>
      <p:ext uri="{BB962C8B-B14F-4D97-AF65-F5344CB8AC3E}">
        <p14:creationId xmlns:p14="http://schemas.microsoft.com/office/powerpoint/2010/main" val="1093677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998646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7.</a:t>
            </a:r>
            <a:br>
              <a:rPr lang="tr-TR" dirty="0"/>
            </a:br>
            <a:r>
              <a:rPr lang="tr-TR" dirty="0"/>
              <a:t>REFERENCES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2F5A4-3B88-A9A0-1F4B-2AF87F738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2" name="Google Shape;1072;p49">
            <a:extLst>
              <a:ext uri="{FF2B5EF4-FFF2-40B4-BE49-F238E27FC236}">
                <a16:creationId xmlns:a16="http://schemas.microsoft.com/office/drawing/2014/main" id="{B36217C7-7015-31E3-BC62-DE371999E998}"/>
              </a:ext>
            </a:extLst>
          </p:cNvPr>
          <p:cNvGrpSpPr/>
          <p:nvPr/>
        </p:nvGrpSpPr>
        <p:grpSpPr>
          <a:xfrm>
            <a:off x="832856" y="751102"/>
            <a:ext cx="659088" cy="821672"/>
            <a:chOff x="2583100" y="2973775"/>
            <a:chExt cx="461550" cy="437200"/>
          </a:xfrm>
        </p:grpSpPr>
        <p:sp>
          <p:nvSpPr>
            <p:cNvPr id="23" name="Google Shape;1073;p49">
              <a:extLst>
                <a:ext uri="{FF2B5EF4-FFF2-40B4-BE49-F238E27FC236}">
                  <a16:creationId xmlns:a16="http://schemas.microsoft.com/office/drawing/2014/main" id="{4EBA9696-E0D1-8822-21F6-5487817AFE87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74;p49">
              <a:extLst>
                <a:ext uri="{FF2B5EF4-FFF2-40B4-BE49-F238E27FC236}">
                  <a16:creationId xmlns:a16="http://schemas.microsoft.com/office/drawing/2014/main" id="{85916BF4-1653-9173-AB1F-D889A11A8EDC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936;p49">
            <a:extLst>
              <a:ext uri="{FF2B5EF4-FFF2-40B4-BE49-F238E27FC236}">
                <a16:creationId xmlns:a16="http://schemas.microsoft.com/office/drawing/2014/main" id="{FD7AD517-795E-94F2-AE49-C61C8CA72D03}"/>
              </a:ext>
            </a:extLst>
          </p:cNvPr>
          <p:cNvGrpSpPr/>
          <p:nvPr/>
        </p:nvGrpSpPr>
        <p:grpSpPr>
          <a:xfrm>
            <a:off x="1000666" y="925127"/>
            <a:ext cx="322597" cy="283661"/>
            <a:chOff x="1929775" y="320925"/>
            <a:chExt cx="423800" cy="372650"/>
          </a:xfrm>
        </p:grpSpPr>
        <p:sp>
          <p:nvSpPr>
            <p:cNvPr id="34" name="Google Shape;937;p49">
              <a:extLst>
                <a:ext uri="{FF2B5EF4-FFF2-40B4-BE49-F238E27FC236}">
                  <a16:creationId xmlns:a16="http://schemas.microsoft.com/office/drawing/2014/main" id="{E3B1A8E8-D443-F990-6FE0-4AC025566B6C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38;p49">
              <a:extLst>
                <a:ext uri="{FF2B5EF4-FFF2-40B4-BE49-F238E27FC236}">
                  <a16:creationId xmlns:a16="http://schemas.microsoft.com/office/drawing/2014/main" id="{E9099684-DEDD-4D92-F67A-99F38DF2116B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39;p49">
              <a:extLst>
                <a:ext uri="{FF2B5EF4-FFF2-40B4-BE49-F238E27FC236}">
                  <a16:creationId xmlns:a16="http://schemas.microsoft.com/office/drawing/2014/main" id="{8B5AF908-1361-F7D7-1AA3-98190FE2845F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40;p49">
              <a:extLst>
                <a:ext uri="{FF2B5EF4-FFF2-40B4-BE49-F238E27FC236}">
                  <a16:creationId xmlns:a16="http://schemas.microsoft.com/office/drawing/2014/main" id="{441A8F39-9C99-F2A3-D39B-9C17FF58F092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41;p49">
              <a:extLst>
                <a:ext uri="{FF2B5EF4-FFF2-40B4-BE49-F238E27FC236}">
                  <a16:creationId xmlns:a16="http://schemas.microsoft.com/office/drawing/2014/main" id="{EDEECD12-C050-0867-D555-32CF892DC7B7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072;p49">
            <a:extLst>
              <a:ext uri="{FF2B5EF4-FFF2-40B4-BE49-F238E27FC236}">
                <a16:creationId xmlns:a16="http://schemas.microsoft.com/office/drawing/2014/main" id="{7FCD58E0-0957-2215-2C45-57E2B34BAEE6}"/>
              </a:ext>
            </a:extLst>
          </p:cNvPr>
          <p:cNvGrpSpPr/>
          <p:nvPr/>
        </p:nvGrpSpPr>
        <p:grpSpPr>
          <a:xfrm>
            <a:off x="7406681" y="3467947"/>
            <a:ext cx="659088" cy="821672"/>
            <a:chOff x="2583100" y="2973775"/>
            <a:chExt cx="461550" cy="437200"/>
          </a:xfrm>
        </p:grpSpPr>
        <p:sp>
          <p:nvSpPr>
            <p:cNvPr id="40" name="Google Shape;1073;p49">
              <a:extLst>
                <a:ext uri="{FF2B5EF4-FFF2-40B4-BE49-F238E27FC236}">
                  <a16:creationId xmlns:a16="http://schemas.microsoft.com/office/drawing/2014/main" id="{1570DF5A-17AC-22F8-2471-F97539510217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74;p49">
              <a:extLst>
                <a:ext uri="{FF2B5EF4-FFF2-40B4-BE49-F238E27FC236}">
                  <a16:creationId xmlns:a16="http://schemas.microsoft.com/office/drawing/2014/main" id="{9DEE4A7F-46BC-21DA-2972-1A33EF29F9F1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936;p49">
            <a:extLst>
              <a:ext uri="{FF2B5EF4-FFF2-40B4-BE49-F238E27FC236}">
                <a16:creationId xmlns:a16="http://schemas.microsoft.com/office/drawing/2014/main" id="{A407C724-134B-CBB3-2CD6-0428F3AD50C6}"/>
              </a:ext>
            </a:extLst>
          </p:cNvPr>
          <p:cNvGrpSpPr/>
          <p:nvPr/>
        </p:nvGrpSpPr>
        <p:grpSpPr>
          <a:xfrm>
            <a:off x="7574491" y="3641972"/>
            <a:ext cx="322597" cy="283661"/>
            <a:chOff x="1929775" y="320925"/>
            <a:chExt cx="423800" cy="372650"/>
          </a:xfrm>
        </p:grpSpPr>
        <p:sp>
          <p:nvSpPr>
            <p:cNvPr id="43" name="Google Shape;937;p49">
              <a:extLst>
                <a:ext uri="{FF2B5EF4-FFF2-40B4-BE49-F238E27FC236}">
                  <a16:creationId xmlns:a16="http://schemas.microsoft.com/office/drawing/2014/main" id="{7C8788B5-8A81-7C82-D2E2-E996440980E3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38;p49">
              <a:extLst>
                <a:ext uri="{FF2B5EF4-FFF2-40B4-BE49-F238E27FC236}">
                  <a16:creationId xmlns:a16="http://schemas.microsoft.com/office/drawing/2014/main" id="{838A2DD6-F474-395C-95DC-32458C1E8407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39;p49">
              <a:extLst>
                <a:ext uri="{FF2B5EF4-FFF2-40B4-BE49-F238E27FC236}">
                  <a16:creationId xmlns:a16="http://schemas.microsoft.com/office/drawing/2014/main" id="{988448A4-2E47-64B3-7536-49C36222F23D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40;p49">
              <a:extLst>
                <a:ext uri="{FF2B5EF4-FFF2-40B4-BE49-F238E27FC236}">
                  <a16:creationId xmlns:a16="http://schemas.microsoft.com/office/drawing/2014/main" id="{F0B32502-9A67-D37D-6830-B559F493ADD5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41;p49">
              <a:extLst>
                <a:ext uri="{FF2B5EF4-FFF2-40B4-BE49-F238E27FC236}">
                  <a16:creationId xmlns:a16="http://schemas.microsoft.com/office/drawing/2014/main" id="{B9A6E181-AFA4-296B-D2E7-A4848683419A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8341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586EE-21CE-7927-D866-B873B89C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5AD32-6476-74B6-976E-1E99EEDCB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9400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C., P. D. C., Kee, K. D. B., &amp; Lee, D. (1998).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Object-oriented programming and Java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Springer. </a:t>
            </a:r>
          </a:p>
          <a:p>
            <a:pPr indent="-29400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Standish, T. A. (1998).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structures in Java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Addison-Wesley. </a:t>
            </a:r>
          </a:p>
          <a:p>
            <a:pPr indent="-29400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Standish, T. A. (1998).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structures in Java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Addison-Wesley. </a:t>
            </a:r>
          </a:p>
          <a:p>
            <a:r>
              <a:rPr lang="tr-T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lidescarnival.com (Presentation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template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Jimena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Catalina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21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500" y="825450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dirty="0"/>
              <a:t>ANY QUESTIONS ?</a:t>
            </a:r>
            <a:endParaRPr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INTRODUCTION</a:t>
            </a:r>
            <a:endParaRPr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Introduction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010130"/>
            <a:ext cx="5138700" cy="3850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aim</a:t>
            </a:r>
            <a:r>
              <a:rPr lang="tr-TR" sz="2000" dirty="0"/>
              <a:t> of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game</a:t>
            </a:r>
            <a:r>
              <a:rPr lang="tr-TR" sz="2000" dirty="0"/>
              <a:t> is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get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maximum</a:t>
            </a:r>
            <a:r>
              <a:rPr lang="tr-TR" sz="2000" dirty="0"/>
              <a:t> </a:t>
            </a:r>
            <a:r>
              <a:rPr lang="tr-TR" sz="2000" dirty="0" err="1"/>
              <a:t>score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creating</a:t>
            </a:r>
            <a:r>
              <a:rPr lang="tr-TR" sz="2000" dirty="0"/>
              <a:t> </a:t>
            </a:r>
            <a:r>
              <a:rPr lang="tr-TR" sz="2000" dirty="0" err="1"/>
              <a:t>sequential</a:t>
            </a:r>
            <a:r>
              <a:rPr lang="tr-TR" sz="2000" dirty="0"/>
              <a:t> </a:t>
            </a:r>
            <a:r>
              <a:rPr lang="tr-TR" sz="2000" dirty="0" err="1"/>
              <a:t>sets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transfer, an </a:t>
            </a:r>
            <a:r>
              <a:rPr lang="tr-TR" sz="2000" dirty="0" err="1"/>
              <a:t>ordered</a:t>
            </a:r>
            <a:r>
              <a:rPr lang="tr-TR" sz="2000" dirty="0"/>
              <a:t> set (1-10) </a:t>
            </a:r>
            <a:r>
              <a:rPr lang="tr-TR" sz="2000" dirty="0" err="1"/>
              <a:t>or</a:t>
            </a:r>
            <a:r>
              <a:rPr lang="tr-TR" sz="2000" dirty="0"/>
              <a:t> a </a:t>
            </a:r>
            <a:r>
              <a:rPr lang="tr-TR" sz="2000" dirty="0" err="1"/>
              <a:t>reverse</a:t>
            </a:r>
            <a:r>
              <a:rPr lang="tr-TR" sz="2000" dirty="0"/>
              <a:t> </a:t>
            </a:r>
            <a:r>
              <a:rPr lang="tr-TR" sz="2000" dirty="0" err="1"/>
              <a:t>ordered</a:t>
            </a:r>
            <a:r>
              <a:rPr lang="tr-TR" sz="2000" dirty="0"/>
              <a:t> set (10-1) is </a:t>
            </a:r>
            <a:r>
              <a:rPr lang="tr-TR" sz="2000" dirty="0" err="1"/>
              <a:t>created</a:t>
            </a:r>
            <a:r>
              <a:rPr lang="tr-TR" sz="2000" dirty="0"/>
              <a:t> in a </a:t>
            </a:r>
            <a:r>
              <a:rPr lang="tr-TR" sz="2000" dirty="0" err="1"/>
              <a:t>column</a:t>
            </a:r>
            <a:r>
              <a:rPr lang="tr-TR" sz="2000" dirty="0"/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tr-TR" sz="2000" dirty="0" err="1"/>
              <a:t>These</a:t>
            </a:r>
            <a:r>
              <a:rPr lang="tr-TR" sz="2000" dirty="0"/>
              <a:t> </a:t>
            </a:r>
            <a:r>
              <a:rPr lang="tr-TR" sz="2000" dirty="0" err="1"/>
              <a:t>numbers</a:t>
            </a:r>
            <a:r>
              <a:rPr lang="tr-TR" sz="2000" dirty="0"/>
              <a:t> </a:t>
            </a:r>
            <a:r>
              <a:rPr lang="tr-TR" sz="2000" dirty="0" err="1"/>
              <a:t>must</a:t>
            </a:r>
            <a:r>
              <a:rPr lang="tr-TR" sz="2000" dirty="0"/>
              <a:t> be </a:t>
            </a:r>
            <a:r>
              <a:rPr lang="tr-TR" sz="2000" dirty="0" err="1"/>
              <a:t>ordered</a:t>
            </a:r>
            <a:r>
              <a:rPr lang="tr-TR" sz="2000" dirty="0"/>
              <a:t> and </a:t>
            </a:r>
            <a:r>
              <a:rPr lang="tr-TR" sz="2000" dirty="0" err="1"/>
              <a:t>there</a:t>
            </a:r>
            <a:r>
              <a:rPr lang="tr-TR" sz="2000" dirty="0"/>
              <a:t> </a:t>
            </a:r>
            <a:r>
              <a:rPr lang="tr-TR" sz="2000" dirty="0" err="1"/>
              <a:t>must</a:t>
            </a:r>
            <a:r>
              <a:rPr lang="tr-TR" sz="2000" dirty="0"/>
              <a:t> be </a:t>
            </a:r>
            <a:r>
              <a:rPr lang="tr-TR" sz="2000" dirty="0" err="1"/>
              <a:t>no</a:t>
            </a:r>
            <a:r>
              <a:rPr lang="tr-TR" sz="2000" dirty="0"/>
              <a:t> </a:t>
            </a:r>
            <a:r>
              <a:rPr lang="tr-TR" sz="2000" dirty="0" err="1"/>
              <a:t>other</a:t>
            </a:r>
            <a:r>
              <a:rPr lang="tr-TR" sz="2000" dirty="0"/>
              <a:t> </a:t>
            </a:r>
            <a:r>
              <a:rPr lang="tr-TR" sz="2000" dirty="0" err="1"/>
              <a:t>numbers</a:t>
            </a:r>
            <a:r>
              <a:rPr lang="tr-TR" sz="2000" dirty="0"/>
              <a:t> in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column</a:t>
            </a:r>
            <a:r>
              <a:rPr lang="tr-TR" sz="2000" dirty="0"/>
              <a:t>.</a:t>
            </a: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43724E-8050-02A1-C344-CD6D9FC5DC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F0DC40-D32B-F60D-80F9-6EA8E412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5138700" cy="857400"/>
          </a:xfrm>
        </p:spPr>
        <p:txBody>
          <a:bodyPr/>
          <a:lstStyle/>
          <a:p>
            <a:r>
              <a:rPr lang="tr-TR" dirty="0" err="1"/>
              <a:t>Introduction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24AEC-64D2-CAE8-8303-2734C5CB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81300"/>
            <a:ext cx="5138700" cy="3180900"/>
          </a:xfrm>
        </p:spPr>
        <p:txBody>
          <a:bodyPr/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sz="2000" dirty="0"/>
              <a:t>The player gets 1000 point for each set ordered. The completed set is destroyed.</a:t>
            </a:r>
            <a:endParaRPr lang="tr-TR"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maximum</a:t>
            </a:r>
            <a:r>
              <a:rPr lang="tr-TR" sz="2000" dirty="0"/>
              <a:t> </a:t>
            </a:r>
            <a:r>
              <a:rPr lang="tr-TR" sz="2000" dirty="0" err="1"/>
              <a:t>points</a:t>
            </a:r>
            <a:r>
              <a:rPr lang="tr-TR" sz="2000" dirty="0"/>
              <a:t>,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player</a:t>
            </a:r>
            <a:r>
              <a:rPr lang="tr-TR" sz="2000" dirty="0"/>
              <a:t> </a:t>
            </a:r>
            <a:r>
              <a:rPr lang="tr-TR" sz="2000" dirty="0" err="1"/>
              <a:t>must</a:t>
            </a:r>
            <a:r>
              <a:rPr lang="tr-TR" sz="2000" dirty="0"/>
              <a:t> </a:t>
            </a:r>
            <a:r>
              <a:rPr lang="tr-TR" sz="2000" dirty="0" err="1"/>
              <a:t>play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as </a:t>
            </a:r>
            <a:r>
              <a:rPr lang="tr-TR" sz="2000" dirty="0" err="1"/>
              <a:t>few</a:t>
            </a:r>
            <a:r>
              <a:rPr lang="tr-TR" sz="2000" dirty="0"/>
              <a:t> </a:t>
            </a:r>
            <a:r>
              <a:rPr lang="tr-TR" sz="2000" dirty="0" err="1"/>
              <a:t>transfers</a:t>
            </a:r>
            <a:r>
              <a:rPr lang="tr-TR" sz="2000" dirty="0"/>
              <a:t> as </a:t>
            </a:r>
            <a:r>
              <a:rPr lang="tr-TR" sz="2000" dirty="0" err="1"/>
              <a:t>possible</a:t>
            </a:r>
            <a:r>
              <a:rPr lang="tr-TR" sz="2000" dirty="0"/>
              <a:t>.</a:t>
            </a:r>
            <a:endParaRPr lang="en-US"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sz="2000" dirty="0"/>
              <a:t>The player can finish the game by collecting 5 sets in a row.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692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2.</a:t>
            </a:r>
            <a:br>
              <a:rPr lang="tr-TR" dirty="0"/>
            </a:br>
            <a:r>
              <a:rPr lang="tr-TR" dirty="0"/>
              <a:t>PROGRESS SUMMARY</a:t>
            </a:r>
            <a:endParaRPr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309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>
            <a:spLocks noGrp="1"/>
          </p:cNvSpPr>
          <p:nvPr>
            <p:ph type="title"/>
          </p:nvPr>
        </p:nvSpPr>
        <p:spPr>
          <a:xfrm>
            <a:off x="409073" y="22259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2.1 – </a:t>
            </a:r>
            <a:r>
              <a:rPr lang="tr-TR" dirty="0" err="1"/>
              <a:t>Scheduling</a:t>
            </a:r>
            <a:endParaRPr dirty="0"/>
          </a:p>
        </p:txBody>
      </p:sp>
      <p:graphicFrame>
        <p:nvGraphicFramePr>
          <p:cNvPr id="350" name="Google Shape;350;p25"/>
          <p:cNvGraphicFramePr/>
          <p:nvPr>
            <p:extLst>
              <p:ext uri="{D42A27DB-BD31-4B8C-83A1-F6EECF244321}">
                <p14:modId xmlns:p14="http://schemas.microsoft.com/office/powerpoint/2010/main" val="1181787073"/>
              </p:ext>
            </p:extLst>
          </p:nvPr>
        </p:nvGraphicFramePr>
        <p:xfrm>
          <a:off x="409073" y="1280755"/>
          <a:ext cx="4882163" cy="3640155"/>
        </p:xfrm>
        <a:graphic>
          <a:graphicData uri="http://schemas.openxmlformats.org/drawingml/2006/table">
            <a:tbl>
              <a:tblPr>
                <a:noFill/>
                <a:tableStyleId>{D5908D26-7AD2-4BE2-8D46-7E80C61A5C3D}</a:tableStyleId>
              </a:tblPr>
              <a:tblGrid>
                <a:gridCol w="114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0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29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dirty="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1st </a:t>
                      </a:r>
                      <a:r>
                        <a:rPr lang="tr-TR" sz="1400" dirty="0" err="1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Week</a:t>
                      </a:r>
                      <a:endParaRPr lang="en-US" sz="1400" dirty="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21336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Design of classes, data structures, menu, and screen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21336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Load operations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dirty="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2nd </a:t>
                      </a:r>
                      <a:r>
                        <a:rPr lang="tr-TR" sz="1400" dirty="0" err="1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Week</a:t>
                      </a:r>
                      <a:endParaRPr sz="1400" dirty="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21336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Box implementation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21336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Initial distribution of the box on the screen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dirty="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3rd </a:t>
                      </a:r>
                      <a:r>
                        <a:rPr lang="tr-TR" sz="1400" dirty="0" err="1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Week</a:t>
                      </a:r>
                      <a:endParaRPr sz="1400" dirty="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21336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High Score Table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dirty="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4th </a:t>
                      </a:r>
                      <a:r>
                        <a:rPr lang="tr-TR" sz="1400" dirty="0" err="1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Week</a:t>
                      </a:r>
                      <a:endParaRPr sz="1400" dirty="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21336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Columns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21336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Transfer operations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dirty="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5th </a:t>
                      </a:r>
                      <a:r>
                        <a:rPr lang="tr-TR" sz="1400" dirty="0" err="1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Week</a:t>
                      </a:r>
                      <a:endParaRPr sz="1400" dirty="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21336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Remaining parts of the game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21336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Debugging/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Testing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709335"/>
                  </a:ext>
                </a:extLst>
              </a:tr>
            </a:tbl>
          </a:graphicData>
        </a:graphic>
      </p:graphicFrame>
      <p:sp>
        <p:nvSpPr>
          <p:cNvPr id="351" name="Google Shape;351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447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2.2 – </a:t>
            </a:r>
            <a:r>
              <a:rPr lang="tr-TR" dirty="0" err="1"/>
              <a:t>Completed</a:t>
            </a:r>
            <a:r>
              <a:rPr lang="tr-TR" dirty="0"/>
              <a:t> </a:t>
            </a:r>
            <a:r>
              <a:rPr lang="tr-TR" dirty="0" err="1"/>
              <a:t>Tasks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010130"/>
            <a:ext cx="5138700" cy="3850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tasks were successfully accomplished in strict accordance with the weekly schedule.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endParaRPr sz="3200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47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A06952-2E1C-D8AD-49E6-7E79950E91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80675-9493-7B8D-7ED1-7FD350DD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5138700" cy="857400"/>
          </a:xfrm>
        </p:spPr>
        <p:txBody>
          <a:bodyPr/>
          <a:lstStyle/>
          <a:p>
            <a:r>
              <a:rPr lang="tr-TR" dirty="0"/>
              <a:t>2.3 – </a:t>
            </a:r>
            <a:r>
              <a:rPr lang="tr-TR" dirty="0" err="1"/>
              <a:t>Incomplete</a:t>
            </a:r>
            <a:r>
              <a:rPr lang="tr-TR" dirty="0"/>
              <a:t> </a:t>
            </a:r>
            <a:r>
              <a:rPr lang="tr-TR" dirty="0" err="1"/>
              <a:t>Tasks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F37F3-6284-A4E4-C0B7-FCE3FDE3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81300"/>
            <a:ext cx="5138700" cy="3180900"/>
          </a:xfrm>
        </p:spPr>
        <p:txBody>
          <a:bodyPr/>
          <a:lstStyle/>
          <a:p>
            <a:pPr marL="66040" marR="147955">
              <a:lnSpc>
                <a:spcPct val="115000"/>
              </a:lnSpc>
              <a:spcBef>
                <a:spcPts val="1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Everything is completed successfully.  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25294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563</Words>
  <Application>Microsoft Office PowerPoint</Application>
  <PresentationFormat>Ekran Gösterisi (16:9)</PresentationFormat>
  <Paragraphs>106</Paragraphs>
  <Slides>28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7" baseType="lpstr">
      <vt:lpstr>Miriam Libre</vt:lpstr>
      <vt:lpstr>Arial</vt:lpstr>
      <vt:lpstr>PT Sans</vt:lpstr>
      <vt:lpstr>Barlow Light</vt:lpstr>
      <vt:lpstr>Work Sans</vt:lpstr>
      <vt:lpstr>Barlow</vt:lpstr>
      <vt:lpstr>Calibri</vt:lpstr>
      <vt:lpstr>Times New Roman</vt:lpstr>
      <vt:lpstr>Roderigo template</vt:lpstr>
      <vt:lpstr>PROJECT: COLUMNS PRESENTATION</vt:lpstr>
      <vt:lpstr>OUTLINE</vt:lpstr>
      <vt:lpstr>1. INTRODUCTION</vt:lpstr>
      <vt:lpstr>Introduction</vt:lpstr>
      <vt:lpstr>Introduction</vt:lpstr>
      <vt:lpstr>2. PROGRESS SUMMARY</vt:lpstr>
      <vt:lpstr>2.1 – Scheduling</vt:lpstr>
      <vt:lpstr>2.2 – Completed Tasks</vt:lpstr>
      <vt:lpstr>2.3 – Incomplete Tasks</vt:lpstr>
      <vt:lpstr>2.4 - AdditionalImprovements</vt:lpstr>
      <vt:lpstr>3. PROBLEMS  ENCOUNTERED</vt:lpstr>
      <vt:lpstr>3 – Problems Encountered</vt:lpstr>
      <vt:lpstr>4. ALGROTIHMS AND SOLUTION STRATEGIES</vt:lpstr>
      <vt:lpstr>Algorithms and Solution Strategies</vt:lpstr>
      <vt:lpstr>Algorithms and Solution Strategies</vt:lpstr>
      <vt:lpstr>Algorithms and Solution Strategies</vt:lpstr>
      <vt:lpstr>5.  SCREENSHOTS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6.  CONCLUSION</vt:lpstr>
      <vt:lpstr>Conclusion</vt:lpstr>
      <vt:lpstr>7. REFERENCES</vt:lpstr>
      <vt:lpstr>References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COLUMNS PRESENTATION</dc:title>
  <dc:creator>Bedirhan Karaahmetli</dc:creator>
  <cp:lastModifiedBy>Akif Selim ARSLAN</cp:lastModifiedBy>
  <cp:revision>15</cp:revision>
  <dcterms:modified xsi:type="dcterms:W3CDTF">2022-05-26T21:17:59Z</dcterms:modified>
</cp:coreProperties>
</file>