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8" r:id="rId10"/>
    <p:sldId id="267" r:id="rId11"/>
    <p:sldId id="265"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E8B88ED-3C1D-4AD8-BF87-425CDF3E45FE}" type="datetimeFigureOut">
              <a:rPr lang="tr-TR" smtClean="0"/>
              <a:t>5.03.2023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311867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E8B88ED-3C1D-4AD8-BF87-425CDF3E45FE}" type="datetimeFigureOut">
              <a:rPr lang="tr-TR" smtClean="0"/>
              <a:t>5.03.2023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239337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E8B88ED-3C1D-4AD8-BF87-425CDF3E45FE}" type="datetimeFigureOut">
              <a:rPr lang="tr-TR" smtClean="0"/>
              <a:t>5.03.2023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195535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E8B88ED-3C1D-4AD8-BF87-425CDF3E45FE}" type="datetimeFigureOut">
              <a:rPr lang="tr-TR" smtClean="0"/>
              <a:t>5.03.2023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39809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E8B88ED-3C1D-4AD8-BF87-425CDF3E45FE}" type="datetimeFigureOut">
              <a:rPr lang="tr-TR" smtClean="0"/>
              <a:t>5.03.2023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221849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E8B88ED-3C1D-4AD8-BF87-425CDF3E45FE}" type="datetimeFigureOut">
              <a:rPr lang="tr-TR" smtClean="0"/>
              <a:t>5.03.2023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101088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E8B88ED-3C1D-4AD8-BF87-425CDF3E45FE}" type="datetimeFigureOut">
              <a:rPr lang="tr-TR" smtClean="0"/>
              <a:t>5.03.2023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249902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E8B88ED-3C1D-4AD8-BF87-425CDF3E45FE}" type="datetimeFigureOut">
              <a:rPr lang="tr-TR" smtClean="0"/>
              <a:t>5.03.2023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213851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E8B88ED-3C1D-4AD8-BF87-425CDF3E45FE}" type="datetimeFigureOut">
              <a:rPr lang="tr-TR" smtClean="0"/>
              <a:t>5.03.2023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136855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E8B88ED-3C1D-4AD8-BF87-425CDF3E45FE}" type="datetimeFigureOut">
              <a:rPr lang="tr-TR" smtClean="0"/>
              <a:t>5.03.2023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200961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E8B88ED-3C1D-4AD8-BF87-425CDF3E45FE}" type="datetimeFigureOut">
              <a:rPr lang="tr-TR" smtClean="0"/>
              <a:t>5.03.2023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A562B55-574B-41A1-906E-1EA33078465D}" type="slidenum">
              <a:rPr lang="tr-TR" smtClean="0"/>
              <a:t>‹#›</a:t>
            </a:fld>
            <a:endParaRPr lang="tr-TR"/>
          </a:p>
        </p:txBody>
      </p:sp>
    </p:spTree>
    <p:extLst>
      <p:ext uri="{BB962C8B-B14F-4D97-AF65-F5344CB8AC3E}">
        <p14:creationId xmlns:p14="http://schemas.microsoft.com/office/powerpoint/2010/main" val="331326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B88ED-3C1D-4AD8-BF87-425CDF3E45FE}" type="datetimeFigureOut">
              <a:rPr lang="tr-TR" smtClean="0"/>
              <a:t>5.03.2023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62B55-574B-41A1-906E-1EA33078465D}" type="slidenum">
              <a:rPr lang="tr-TR" smtClean="0"/>
              <a:t>‹#›</a:t>
            </a:fld>
            <a:endParaRPr lang="tr-TR"/>
          </a:p>
        </p:txBody>
      </p:sp>
    </p:spTree>
    <p:extLst>
      <p:ext uri="{BB962C8B-B14F-4D97-AF65-F5344CB8AC3E}">
        <p14:creationId xmlns:p14="http://schemas.microsoft.com/office/powerpoint/2010/main" val="139369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edriselimbenek"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linkedin.com/in/selim-bene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ciencedirect.com/topics/earth-and-planetary-sciences/seism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geohazards302001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damaged road shows sections that are cracked and mi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p:cNvPicPr>
            <a:picLocks noChangeAspect="1"/>
          </p:cNvPicPr>
          <p:nvPr/>
        </p:nvPicPr>
        <p:blipFill>
          <a:blip r:embed="rId3"/>
          <a:stretch>
            <a:fillRect/>
          </a:stretch>
        </p:blipFill>
        <p:spPr>
          <a:xfrm>
            <a:off x="10610629" y="0"/>
            <a:ext cx="1581371" cy="685896"/>
          </a:xfrm>
          <a:prstGeom prst="rect">
            <a:avLst/>
          </a:prstGeom>
        </p:spPr>
      </p:pic>
      <p:sp>
        <p:nvSpPr>
          <p:cNvPr id="8" name="Metin kutusu 7"/>
          <p:cNvSpPr txBox="1"/>
          <p:nvPr/>
        </p:nvSpPr>
        <p:spPr>
          <a:xfrm>
            <a:off x="4447310" y="4527677"/>
            <a:ext cx="7980219" cy="769441"/>
          </a:xfrm>
          <a:prstGeom prst="rect">
            <a:avLst/>
          </a:prstGeom>
          <a:noFill/>
        </p:spPr>
        <p:txBody>
          <a:bodyPr wrap="square" rtlCol="0">
            <a:spAutoFit/>
          </a:bodyPr>
          <a:lstStyle/>
          <a:p>
            <a:r>
              <a:rPr lang="tr-TR" sz="4400" b="1" dirty="0" smtClean="0">
                <a:solidFill>
                  <a:schemeClr val="accent2">
                    <a:lumMod val="20000"/>
                    <a:lumOff val="80000"/>
                  </a:schemeClr>
                </a:solidFill>
              </a:rPr>
              <a:t>Sismolojide Yapay Zekaya Bakış</a:t>
            </a:r>
            <a:endParaRPr lang="tr-TR" sz="4400" b="1" dirty="0">
              <a:solidFill>
                <a:schemeClr val="accent2">
                  <a:lumMod val="20000"/>
                  <a:lumOff val="80000"/>
                </a:schemeClr>
              </a:solidFill>
            </a:endParaRPr>
          </a:p>
        </p:txBody>
      </p:sp>
    </p:spTree>
    <p:extLst>
      <p:ext uri="{BB962C8B-B14F-4D97-AF65-F5344CB8AC3E}">
        <p14:creationId xmlns:p14="http://schemas.microsoft.com/office/powerpoint/2010/main" val="3002389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Makine öğrenimi algoritmalarının etkinliği </a:t>
            </a:r>
          </a:p>
          <a:p>
            <a:pPr lvl="1"/>
            <a:r>
              <a:rPr lang="tr-TR" dirty="0" smtClean="0"/>
              <a:t>verinin kalitesi, </a:t>
            </a:r>
          </a:p>
          <a:p>
            <a:pPr lvl="1"/>
            <a:r>
              <a:rPr lang="tr-TR" dirty="0" smtClean="0"/>
              <a:t>kullanılan özellikler ve </a:t>
            </a:r>
          </a:p>
          <a:p>
            <a:pPr lvl="1"/>
            <a:r>
              <a:rPr lang="tr-TR" dirty="0" smtClean="0"/>
              <a:t>modelin mimarisi gibi faktörlere bağlı olduğundan başarı yüzdesi etkilenecektir. </a:t>
            </a:r>
            <a:endParaRPr lang="tr-TR" dirty="0"/>
          </a:p>
        </p:txBody>
      </p:sp>
      <p:sp>
        <p:nvSpPr>
          <p:cNvPr id="4" name="Unvan 3"/>
          <p:cNvSpPr>
            <a:spLocks noGrp="1"/>
          </p:cNvSpPr>
          <p:nvPr>
            <p:ph type="title"/>
          </p:nvPr>
        </p:nvSpPr>
        <p:spPr/>
        <p:txBody>
          <a:bodyPr/>
          <a:lstStyle/>
          <a:p>
            <a:r>
              <a:rPr lang="tr-TR" dirty="0" smtClean="0"/>
              <a:t>Handikap</a:t>
            </a:r>
            <a:endParaRPr lang="tr-TR" dirty="0"/>
          </a:p>
        </p:txBody>
      </p:sp>
    </p:spTree>
    <p:extLst>
      <p:ext uri="{BB962C8B-B14F-4D97-AF65-F5344CB8AC3E}">
        <p14:creationId xmlns:p14="http://schemas.microsoft.com/office/powerpoint/2010/main" val="3676988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Deprem önlenemeyebilir, ancak binaların yıkılması ve en önemlisi insanların hayatını kaybetmesi önlenebilir. . </a:t>
            </a:r>
            <a:endParaRPr lang="tr-TR" dirty="0"/>
          </a:p>
        </p:txBody>
      </p:sp>
      <p:pic>
        <p:nvPicPr>
          <p:cNvPr id="7" name="Resim 6"/>
          <p:cNvPicPr>
            <a:picLocks noChangeAspect="1"/>
          </p:cNvPicPr>
          <p:nvPr/>
        </p:nvPicPr>
        <p:blipFill>
          <a:blip r:embed="rId2"/>
          <a:stretch>
            <a:fillRect/>
          </a:stretch>
        </p:blipFill>
        <p:spPr>
          <a:xfrm>
            <a:off x="3697400" y="1593356"/>
            <a:ext cx="6165057" cy="3828825"/>
          </a:xfrm>
          <a:prstGeom prst="rect">
            <a:avLst/>
          </a:prstGeom>
        </p:spPr>
      </p:pic>
      <p:sp>
        <p:nvSpPr>
          <p:cNvPr id="4" name="Metin kutusu 3"/>
          <p:cNvSpPr txBox="1"/>
          <p:nvPr/>
        </p:nvSpPr>
        <p:spPr>
          <a:xfrm>
            <a:off x="7236822" y="5422181"/>
            <a:ext cx="5251269" cy="1200329"/>
          </a:xfrm>
          <a:prstGeom prst="rect">
            <a:avLst/>
          </a:prstGeom>
          <a:noFill/>
        </p:spPr>
        <p:txBody>
          <a:bodyPr wrap="square" rtlCol="0">
            <a:spAutoFit/>
          </a:bodyPr>
          <a:lstStyle/>
          <a:p>
            <a:r>
              <a:rPr lang="tr-TR" sz="3600" dirty="0" smtClean="0">
                <a:solidFill>
                  <a:srgbClr val="FF0000"/>
                </a:solidFill>
              </a:rPr>
              <a:t>Bedri Selim BENEK</a:t>
            </a:r>
          </a:p>
          <a:p>
            <a:r>
              <a:rPr lang="tr-TR" dirty="0" smtClean="0">
                <a:solidFill>
                  <a:srgbClr val="FF0000"/>
                </a:solidFill>
                <a:hlinkClick r:id="rId3"/>
              </a:rPr>
              <a:t>https</a:t>
            </a:r>
            <a:r>
              <a:rPr lang="tr-TR" dirty="0">
                <a:solidFill>
                  <a:srgbClr val="FF0000"/>
                </a:solidFill>
                <a:hlinkClick r:id="rId3"/>
              </a:rPr>
              <a:t>://</a:t>
            </a:r>
            <a:r>
              <a:rPr lang="tr-TR" dirty="0" smtClean="0">
                <a:solidFill>
                  <a:srgbClr val="FF0000"/>
                </a:solidFill>
                <a:hlinkClick r:id="rId3"/>
              </a:rPr>
              <a:t>github.com/bedriselimbenek</a:t>
            </a:r>
            <a:endParaRPr lang="tr-TR" dirty="0" smtClean="0">
              <a:solidFill>
                <a:srgbClr val="FF0000"/>
              </a:solidFill>
            </a:endParaRPr>
          </a:p>
          <a:p>
            <a:r>
              <a:rPr lang="tr-TR" dirty="0">
                <a:solidFill>
                  <a:srgbClr val="FF0000"/>
                </a:solidFill>
                <a:hlinkClick r:id="rId4"/>
              </a:rPr>
              <a:t>https://www.linkedin.com/in/selim-benek</a:t>
            </a:r>
            <a:r>
              <a:rPr lang="tr-TR" dirty="0" smtClean="0">
                <a:solidFill>
                  <a:srgbClr val="FF0000"/>
                </a:solidFill>
                <a:hlinkClick r:id="rId4"/>
              </a:rPr>
              <a:t>/</a:t>
            </a:r>
            <a:endParaRPr lang="tr-TR" dirty="0" smtClean="0">
              <a:solidFill>
                <a:srgbClr val="FF0000"/>
              </a:solidFill>
            </a:endParaRPr>
          </a:p>
        </p:txBody>
      </p:sp>
    </p:spTree>
    <p:extLst>
      <p:ext uri="{BB962C8B-B14F-4D97-AF65-F5344CB8AC3E}">
        <p14:creationId xmlns:p14="http://schemas.microsoft.com/office/powerpoint/2010/main" val="1761486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5059" y="747346"/>
            <a:ext cx="8831877" cy="5913524"/>
          </a:xfrm>
        </p:spPr>
        <p:txBody>
          <a:bodyPr>
            <a:normAutofit/>
          </a:bodyPr>
          <a:lstStyle/>
          <a:p>
            <a:r>
              <a:rPr lang="tr-TR" dirty="0">
                <a:hlinkClick r:id="rId2" tooltip="ScienceDirect'in yapay zeka tarafından oluşturulan Konu Sayfalarından Sismoloji hakkında daha fazla bilgi edinin"/>
              </a:rPr>
              <a:t>Sismoloji</a:t>
            </a:r>
            <a:r>
              <a:rPr lang="tr-TR" dirty="0"/>
              <a:t> , doğal afetin sivil altyapı sistemleri üzerindeki etkisini değerlendirmeye odaklanarak muazzam ölçüm verilerini kullanarak çok ölçekli depremleri </a:t>
            </a:r>
            <a:r>
              <a:rPr lang="tr-TR" dirty="0" smtClean="0"/>
              <a:t>inceler.</a:t>
            </a:r>
          </a:p>
          <a:p>
            <a:endParaRPr lang="tr-TR" dirty="0" smtClean="0"/>
          </a:p>
          <a:p>
            <a:r>
              <a:rPr lang="tr-TR" dirty="0" smtClean="0"/>
              <a:t>İnsanlığın eli Sismolojik veri açısından oldukça zengindir. </a:t>
            </a:r>
          </a:p>
          <a:p>
            <a:endParaRPr lang="tr-TR" dirty="0" smtClean="0"/>
          </a:p>
          <a:p>
            <a:r>
              <a:rPr lang="tr-TR" dirty="0" smtClean="0"/>
              <a:t>Yapay zeka ve Sismoloji neden birlikte hareket etmelidir? </a:t>
            </a:r>
          </a:p>
          <a:p>
            <a:pPr marL="0" indent="0">
              <a:buNone/>
            </a:pPr>
            <a:r>
              <a:rPr lang="tr-TR" dirty="0"/>
              <a:t>	</a:t>
            </a:r>
            <a:r>
              <a:rPr lang="tr-TR" dirty="0" smtClean="0"/>
              <a:t>Sismolojinin </a:t>
            </a:r>
            <a:r>
              <a:rPr lang="tr-TR" b="1" dirty="0" smtClean="0"/>
              <a:t>veriyi</a:t>
            </a:r>
            <a:r>
              <a:rPr lang="tr-TR" dirty="0" smtClean="0"/>
              <a:t> </a:t>
            </a:r>
            <a:r>
              <a:rPr lang="tr-TR" b="1" dirty="0" smtClean="0"/>
              <a:t>kullanması</a:t>
            </a:r>
            <a:r>
              <a:rPr lang="tr-TR" dirty="0" smtClean="0"/>
              <a:t>, yapay zekanın </a:t>
            </a:r>
            <a:r>
              <a:rPr lang="tr-TR" b="1" dirty="0" smtClean="0"/>
              <a:t>veriden beslenmesi </a:t>
            </a:r>
            <a:r>
              <a:rPr lang="tr-TR" dirty="0" smtClean="0"/>
              <a:t>bu iki alanın neden ortak hareket etmesi gerektiği konusundaki sorulara açıklık getirmektedir.  </a:t>
            </a:r>
            <a:endParaRPr lang="tr-TR" dirty="0"/>
          </a:p>
        </p:txBody>
      </p:sp>
      <p:pic>
        <p:nvPicPr>
          <p:cNvPr id="6" name="Resim 5"/>
          <p:cNvPicPr>
            <a:picLocks noChangeAspect="1"/>
          </p:cNvPicPr>
          <p:nvPr/>
        </p:nvPicPr>
        <p:blipFill>
          <a:blip r:embed="rId3"/>
          <a:stretch>
            <a:fillRect/>
          </a:stretch>
        </p:blipFill>
        <p:spPr>
          <a:xfrm>
            <a:off x="2088671" y="642843"/>
            <a:ext cx="730133" cy="633186"/>
          </a:xfrm>
          <a:prstGeom prst="rect">
            <a:avLst/>
          </a:prstGeom>
        </p:spPr>
      </p:pic>
    </p:spTree>
    <p:extLst>
      <p:ext uri="{BB962C8B-B14F-4D97-AF65-F5344CB8AC3E}">
        <p14:creationId xmlns:p14="http://schemas.microsoft.com/office/powerpoint/2010/main" val="3423617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3138" y="1010977"/>
            <a:ext cx="10515600" cy="4351338"/>
          </a:xfrm>
        </p:spPr>
        <p:txBody>
          <a:bodyPr>
            <a:normAutofit fontScale="85000" lnSpcReduction="20000"/>
          </a:bodyPr>
          <a:lstStyle/>
          <a:p>
            <a:r>
              <a:rPr lang="tr-TR" dirty="0" smtClean="0"/>
              <a:t>Uzmanlar daha çok geleneksel veri madenciliği yöntemleri ile sismik veriler üzerinde çalışırken son yıllarda yapay zeka kullanımı için çalışmaların arttığını literatürden görebiliriz. </a:t>
            </a:r>
          </a:p>
          <a:p>
            <a:endParaRPr lang="tr-TR" dirty="0" smtClean="0"/>
          </a:p>
          <a:p>
            <a:r>
              <a:rPr lang="tr-TR" dirty="0" smtClean="0"/>
              <a:t>Neden Yapay Zeka ?</a:t>
            </a:r>
          </a:p>
          <a:p>
            <a:pPr lvl="1"/>
            <a:endParaRPr lang="tr-TR" dirty="0" smtClean="0"/>
          </a:p>
          <a:p>
            <a:pPr lvl="1"/>
            <a:r>
              <a:rPr lang="tr-TR" dirty="0" smtClean="0"/>
              <a:t>Güvenilir tahminler ve kararlar</a:t>
            </a:r>
          </a:p>
          <a:p>
            <a:pPr lvl="1"/>
            <a:endParaRPr lang="tr-TR" dirty="0" smtClean="0"/>
          </a:p>
          <a:p>
            <a:pPr lvl="1"/>
            <a:r>
              <a:rPr lang="tr-TR" dirty="0" smtClean="0"/>
              <a:t>Araştırmacılar, laboratuvar ortamında oluşturdukları deprem verilerini kullanarak derin öğrenme algoritmaları yardımıyla «deprem makinesi» eğittiklerini bildirmişlerdir. Ve beklenilenden daha iyi sonuçlar elde ettiklerini güçlü tahminlerde bulunabildiğini rapor etmişlerdir. </a:t>
            </a:r>
          </a:p>
          <a:p>
            <a:pPr lvl="1"/>
            <a:endParaRPr lang="tr-TR" dirty="0" smtClean="0"/>
          </a:p>
          <a:p>
            <a:pPr lvl="1"/>
            <a:r>
              <a:rPr lang="tr-TR" dirty="0" err="1" smtClean="0"/>
              <a:t>Ref</a:t>
            </a:r>
            <a:r>
              <a:rPr lang="tr-TR" dirty="0" smtClean="0"/>
              <a:t>: https://www.psu.edu/news/engineering/story/engineers-use-deep-learning-predict-earthquakes-lab/</a:t>
            </a:r>
          </a:p>
        </p:txBody>
      </p:sp>
    </p:spTree>
    <p:extLst>
      <p:ext uri="{BB962C8B-B14F-4D97-AF65-F5344CB8AC3E}">
        <p14:creationId xmlns:p14="http://schemas.microsoft.com/office/powerpoint/2010/main" val="3772842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808514" y="1270939"/>
            <a:ext cx="6315606" cy="3084744"/>
          </a:xfrm>
          <a:prstGeom prst="rect">
            <a:avLst/>
          </a:prstGeom>
        </p:spPr>
      </p:pic>
      <p:sp>
        <p:nvSpPr>
          <p:cNvPr id="5" name="Metin kutusu 4"/>
          <p:cNvSpPr txBox="1"/>
          <p:nvPr/>
        </p:nvSpPr>
        <p:spPr>
          <a:xfrm>
            <a:off x="1854926" y="4950823"/>
            <a:ext cx="9170125" cy="1754326"/>
          </a:xfrm>
          <a:prstGeom prst="rect">
            <a:avLst/>
          </a:prstGeom>
          <a:noFill/>
        </p:spPr>
        <p:txBody>
          <a:bodyPr wrap="square" rtlCol="0">
            <a:spAutoFit/>
          </a:bodyPr>
          <a:lstStyle/>
          <a:p>
            <a:r>
              <a:rPr lang="tr-TR" dirty="0"/>
              <a:t>Geleneksel teoriye dayalı analizin (solda) veriye dayalı fikirlerle (sağda) karşılaştırılması</a:t>
            </a:r>
            <a:r>
              <a:rPr lang="tr-TR" dirty="0" smtClean="0"/>
              <a:t>.</a:t>
            </a:r>
          </a:p>
          <a:p>
            <a:r>
              <a:rPr lang="tr-TR" dirty="0" smtClean="0"/>
              <a:t>Sismolojinin sahip olduğu zengin veri ile yapay zeka algoritmaları sayesinde tutarlı tahminleme yapılarak deprem habercileri oluşturulabilir. </a:t>
            </a:r>
          </a:p>
          <a:p>
            <a:endParaRPr lang="tr-TR" dirty="0"/>
          </a:p>
          <a:p>
            <a:r>
              <a:rPr lang="tr-TR" dirty="0" err="1" smtClean="0"/>
              <a:t>Ref</a:t>
            </a:r>
            <a:r>
              <a:rPr lang="tr-TR" dirty="0" smtClean="0"/>
              <a:t>: </a:t>
            </a:r>
            <a:r>
              <a:rPr lang="tr-TR" dirty="0" err="1" smtClean="0"/>
              <a:t>Geoffrey</a:t>
            </a:r>
            <a:r>
              <a:rPr lang="tr-TR" dirty="0" smtClean="0"/>
              <a:t> C. F.,  John B. R., </a:t>
            </a:r>
            <a:r>
              <a:rPr lang="tr-TR" dirty="0" err="1" smtClean="0"/>
              <a:t>Andrea</a:t>
            </a:r>
            <a:r>
              <a:rPr lang="tr-TR" dirty="0" smtClean="0"/>
              <a:t> D. </a:t>
            </a:r>
            <a:r>
              <a:rPr lang="tr-TR" dirty="0" err="1" smtClean="0"/>
              <a:t>And</a:t>
            </a:r>
            <a:r>
              <a:rPr lang="tr-TR" dirty="0" smtClean="0"/>
              <a:t> </a:t>
            </a:r>
            <a:r>
              <a:rPr lang="tr-TR" dirty="0" err="1" smtClean="0"/>
              <a:t>Bo</a:t>
            </a:r>
            <a:r>
              <a:rPr lang="tr-TR" dirty="0" smtClean="0"/>
              <a:t> F. </a:t>
            </a:r>
            <a:r>
              <a:rPr lang="tr-TR" dirty="0" err="1" smtClean="0"/>
              <a:t>GeoHazards</a:t>
            </a:r>
            <a:r>
              <a:rPr lang="tr-TR" dirty="0" smtClean="0"/>
              <a:t> 2022, 3(2), 199-226; </a:t>
            </a:r>
            <a:r>
              <a:rPr lang="tr-TR" dirty="0"/>
              <a:t> </a:t>
            </a:r>
            <a:r>
              <a:rPr lang="tr-TR" b="1" dirty="0">
                <a:hlinkClick r:id="rId3"/>
              </a:rPr>
              <a:t>https://doi.org/10.3390/geohazards3020011</a:t>
            </a:r>
            <a:endParaRPr lang="tr-TR" dirty="0"/>
          </a:p>
        </p:txBody>
      </p:sp>
    </p:spTree>
    <p:extLst>
      <p:ext uri="{BB962C8B-B14F-4D97-AF65-F5344CB8AC3E}">
        <p14:creationId xmlns:p14="http://schemas.microsoft.com/office/powerpoint/2010/main" val="353974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rs.els-cdn.com/content/image/1-s2.0-S1674987119301987-gr1_lr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44" y="91439"/>
            <a:ext cx="10847965" cy="461839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773084" y="4962698"/>
            <a:ext cx="9784080" cy="1754326"/>
          </a:xfrm>
          <a:prstGeom prst="rect">
            <a:avLst/>
          </a:prstGeom>
          <a:noFill/>
        </p:spPr>
        <p:txBody>
          <a:bodyPr wrap="square" rtlCol="0">
            <a:spAutoFit/>
          </a:bodyPr>
          <a:lstStyle/>
          <a:p>
            <a:pPr marL="342900" indent="-342900">
              <a:buAutoNum type="alphaLcParenR"/>
            </a:pPr>
            <a:r>
              <a:rPr lang="tr-TR" dirty="0" smtClean="0"/>
              <a:t>1900-2013 dönemine ait deprem ve sismik olay özellikleri</a:t>
            </a:r>
          </a:p>
          <a:p>
            <a:pPr marL="342900" indent="-342900">
              <a:buAutoNum type="alphaLcParenR"/>
            </a:pPr>
            <a:r>
              <a:rPr lang="tr-TR" dirty="0" smtClean="0"/>
              <a:t>Küçük sismik olayları tespit etmede ve parazit verileri ele almada makine öğrenmesi(ML) ve derin öğrenme (DL) destekli sismik analiz. </a:t>
            </a:r>
          </a:p>
          <a:p>
            <a:endParaRPr lang="tr-TR" dirty="0" smtClean="0"/>
          </a:p>
          <a:p>
            <a:r>
              <a:rPr lang="tr-TR" dirty="0" err="1" smtClean="0"/>
              <a:t>Ref</a:t>
            </a:r>
            <a:r>
              <a:rPr lang="tr-TR" dirty="0" smtClean="0"/>
              <a:t>: https://www.sciencedirect.com/science/article/pii/S1674987119301987</a:t>
            </a:r>
          </a:p>
          <a:p>
            <a:r>
              <a:rPr lang="tr-TR" dirty="0" smtClean="0"/>
              <a:t> </a:t>
            </a:r>
            <a:endParaRPr lang="tr-TR" dirty="0"/>
          </a:p>
        </p:txBody>
      </p:sp>
    </p:spTree>
    <p:extLst>
      <p:ext uri="{BB962C8B-B14F-4D97-AF65-F5344CB8AC3E}">
        <p14:creationId xmlns:p14="http://schemas.microsoft.com/office/powerpoint/2010/main" val="345472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317788" y="565316"/>
            <a:ext cx="9240540" cy="3000794"/>
          </a:xfrm>
          <a:prstGeom prst="rect">
            <a:avLst/>
          </a:prstGeom>
        </p:spPr>
      </p:pic>
      <p:sp>
        <p:nvSpPr>
          <p:cNvPr id="5" name="Metin kutusu 4"/>
          <p:cNvSpPr txBox="1"/>
          <p:nvPr/>
        </p:nvSpPr>
        <p:spPr>
          <a:xfrm>
            <a:off x="1471353" y="3832167"/>
            <a:ext cx="9185563" cy="2862322"/>
          </a:xfrm>
          <a:prstGeom prst="rect">
            <a:avLst/>
          </a:prstGeom>
          <a:noFill/>
        </p:spPr>
        <p:txBody>
          <a:bodyPr wrap="square" rtlCol="0">
            <a:spAutoFit/>
          </a:bodyPr>
          <a:lstStyle/>
          <a:p>
            <a:r>
              <a:rPr lang="tr-TR" dirty="0" smtClean="0"/>
              <a:t>Makine öğrenmesi açısından 7 sınıflandırma ve deprem mühendisliği açısından 4 konu başlığı belirlenerek yapay zeka uygulamaları gerçekleştirilmiştir. </a:t>
            </a:r>
          </a:p>
          <a:p>
            <a:r>
              <a:rPr lang="tr-TR" dirty="0"/>
              <a:t>ANN: </a:t>
            </a:r>
            <a:r>
              <a:rPr lang="tr-TR" dirty="0" err="1"/>
              <a:t>artificial</a:t>
            </a:r>
            <a:r>
              <a:rPr lang="tr-TR" dirty="0"/>
              <a:t> </a:t>
            </a:r>
            <a:r>
              <a:rPr lang="tr-TR" dirty="0" err="1"/>
              <a:t>neural</a:t>
            </a:r>
            <a:r>
              <a:rPr lang="tr-TR" dirty="0"/>
              <a:t> network; SVM: </a:t>
            </a:r>
            <a:r>
              <a:rPr lang="tr-TR" dirty="0" err="1"/>
              <a:t>support</a:t>
            </a:r>
            <a:r>
              <a:rPr lang="tr-TR" dirty="0"/>
              <a:t> </a:t>
            </a:r>
            <a:r>
              <a:rPr lang="tr-TR" dirty="0" err="1"/>
              <a:t>vector</a:t>
            </a:r>
            <a:r>
              <a:rPr lang="tr-TR" dirty="0"/>
              <a:t> </a:t>
            </a:r>
            <a:r>
              <a:rPr lang="tr-TR" dirty="0" err="1"/>
              <a:t>machine</a:t>
            </a:r>
            <a:r>
              <a:rPr lang="tr-TR" dirty="0"/>
              <a:t>; RSM: </a:t>
            </a:r>
            <a:r>
              <a:rPr lang="tr-TR" dirty="0" err="1"/>
              <a:t>response</a:t>
            </a:r>
            <a:r>
              <a:rPr lang="tr-TR" dirty="0"/>
              <a:t> </a:t>
            </a:r>
            <a:r>
              <a:rPr lang="tr-TR" dirty="0" err="1"/>
              <a:t>surface</a:t>
            </a:r>
            <a:r>
              <a:rPr lang="tr-TR" dirty="0"/>
              <a:t> model;</a:t>
            </a:r>
          </a:p>
          <a:p>
            <a:r>
              <a:rPr lang="tr-TR" dirty="0"/>
              <a:t>LR: </a:t>
            </a:r>
            <a:r>
              <a:rPr lang="tr-TR" dirty="0" err="1"/>
              <a:t>logistic</a:t>
            </a:r>
            <a:r>
              <a:rPr lang="tr-TR" dirty="0"/>
              <a:t> </a:t>
            </a:r>
            <a:r>
              <a:rPr lang="tr-TR" dirty="0" err="1"/>
              <a:t>regression</a:t>
            </a:r>
            <a:r>
              <a:rPr lang="tr-TR" dirty="0"/>
              <a:t>; DT: </a:t>
            </a:r>
            <a:r>
              <a:rPr lang="tr-TR" dirty="0" err="1"/>
              <a:t>decision</a:t>
            </a:r>
            <a:r>
              <a:rPr lang="tr-TR" dirty="0"/>
              <a:t> </a:t>
            </a:r>
            <a:r>
              <a:rPr lang="tr-TR" dirty="0" err="1"/>
              <a:t>tree</a:t>
            </a:r>
            <a:r>
              <a:rPr lang="tr-TR" dirty="0"/>
              <a:t>; RF: </a:t>
            </a:r>
            <a:r>
              <a:rPr lang="tr-TR" dirty="0" err="1"/>
              <a:t>random</a:t>
            </a:r>
            <a:r>
              <a:rPr lang="tr-TR" dirty="0"/>
              <a:t> </a:t>
            </a:r>
            <a:r>
              <a:rPr lang="tr-TR" dirty="0" err="1"/>
              <a:t>forest</a:t>
            </a:r>
            <a:r>
              <a:rPr lang="tr-TR" dirty="0" smtClean="0"/>
              <a:t>.</a:t>
            </a:r>
          </a:p>
          <a:p>
            <a:endParaRPr lang="tr-TR" dirty="0"/>
          </a:p>
          <a:p>
            <a:r>
              <a:rPr lang="tr-TR" dirty="0" smtClean="0"/>
              <a:t>Çalışmada, </a:t>
            </a:r>
            <a:r>
              <a:rPr lang="tr-TR" dirty="0"/>
              <a:t>makine öğrenimi tekniklerinin, katkıda bulunan parametreler arasındaki karmaşık karşılıklı ilişkileri öğrenme ve çıkarım yapma yeteneğine sahip olduğunu ve böylece, geleneksel yöntemlerle çözülmesi zor veya mümkün olmayan deprem mühendisliğindeki çeşitli sorunların üstesinden gelinmesine izin verdiğini ortaya </a:t>
            </a:r>
            <a:r>
              <a:rPr lang="tr-TR" dirty="0" smtClean="0"/>
              <a:t>koyduğu gösterilmiştir. </a:t>
            </a:r>
            <a:endParaRPr lang="tr-TR" dirty="0"/>
          </a:p>
          <a:p>
            <a:endParaRPr lang="tr-TR" dirty="0"/>
          </a:p>
        </p:txBody>
      </p:sp>
    </p:spTree>
    <p:extLst>
      <p:ext uri="{BB962C8B-B14F-4D97-AF65-F5344CB8AC3E}">
        <p14:creationId xmlns:p14="http://schemas.microsoft.com/office/powerpoint/2010/main" val="3136917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167051"/>
            <a:ext cx="10515600" cy="2009912"/>
          </a:xfrm>
        </p:spPr>
        <p:txBody>
          <a:bodyPr>
            <a:normAutofit lnSpcReduction="10000"/>
          </a:bodyPr>
          <a:lstStyle/>
          <a:p>
            <a:r>
              <a:rPr lang="tr-TR" dirty="0" smtClean="0"/>
              <a:t>Bilim insanları deprem tahminleme araştırmalarını yoğunlaştırarak yapmaktadır. Ancak </a:t>
            </a:r>
            <a:r>
              <a:rPr lang="tr-TR" dirty="0" err="1" smtClean="0"/>
              <a:t>Xie</a:t>
            </a:r>
            <a:r>
              <a:rPr lang="tr-TR" dirty="0" smtClean="0"/>
              <a:t> ve ark. 2020 yılında yapmış oldukları çalışmada değindikleri bina sismik tepkisi olgusu önem arz etmektedir. </a:t>
            </a:r>
          </a:p>
          <a:p>
            <a:r>
              <a:rPr lang="tr-TR" dirty="0" smtClean="0"/>
              <a:t>Binanın </a:t>
            </a:r>
            <a:r>
              <a:rPr lang="tr-TR" dirty="0"/>
              <a:t>sismik tepkisini azaltmak için </a:t>
            </a:r>
            <a:r>
              <a:rPr lang="tr-TR" dirty="0" smtClean="0"/>
              <a:t>Yapay Sinir Ağları </a:t>
            </a:r>
            <a:r>
              <a:rPr lang="tr-TR" dirty="0"/>
              <a:t>aktif </a:t>
            </a:r>
            <a:r>
              <a:rPr lang="tr-TR" dirty="0" smtClean="0"/>
              <a:t>kontrolle kullanılabilir.</a:t>
            </a:r>
            <a:endParaRPr lang="tr-TR" dirty="0"/>
          </a:p>
        </p:txBody>
      </p:sp>
      <p:pic>
        <p:nvPicPr>
          <p:cNvPr id="4" name="Resim 3"/>
          <p:cNvPicPr>
            <a:picLocks noChangeAspect="1"/>
          </p:cNvPicPr>
          <p:nvPr/>
        </p:nvPicPr>
        <p:blipFill>
          <a:blip r:embed="rId2"/>
          <a:stretch>
            <a:fillRect/>
          </a:stretch>
        </p:blipFill>
        <p:spPr>
          <a:xfrm>
            <a:off x="101061" y="955023"/>
            <a:ext cx="11989877" cy="2668370"/>
          </a:xfrm>
          <a:prstGeom prst="rect">
            <a:avLst/>
          </a:prstGeom>
        </p:spPr>
      </p:pic>
      <p:pic>
        <p:nvPicPr>
          <p:cNvPr id="5" name="Resim 4"/>
          <p:cNvPicPr>
            <a:picLocks noChangeAspect="1"/>
          </p:cNvPicPr>
          <p:nvPr/>
        </p:nvPicPr>
        <p:blipFill>
          <a:blip r:embed="rId3"/>
          <a:stretch>
            <a:fillRect/>
          </a:stretch>
        </p:blipFill>
        <p:spPr>
          <a:xfrm>
            <a:off x="1088027" y="612075"/>
            <a:ext cx="11002911" cy="342948"/>
          </a:xfrm>
          <a:prstGeom prst="rect">
            <a:avLst/>
          </a:prstGeom>
        </p:spPr>
      </p:pic>
    </p:spTree>
    <p:extLst>
      <p:ext uri="{BB962C8B-B14F-4D97-AF65-F5344CB8AC3E}">
        <p14:creationId xmlns:p14="http://schemas.microsoft.com/office/powerpoint/2010/main" val="2080876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ve Öneriler</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Dünyada yapay zeka ve deprem konusunda yapılan çalışmalar bulunmaktadır. Ülkemizde de bu tür çalışmaların yapılabilmesi adına teşviklerin sağlanması, </a:t>
            </a:r>
            <a:r>
              <a:rPr lang="tr-TR" dirty="0" err="1" smtClean="0"/>
              <a:t>multidisipliner</a:t>
            </a:r>
            <a:r>
              <a:rPr lang="tr-TR" dirty="0" smtClean="0"/>
              <a:t> alanların bir araya gelmesi sağlanarak deprem ve yapay zeka çalışmalarının yapılması gerekmektedir. </a:t>
            </a:r>
          </a:p>
          <a:p>
            <a:endParaRPr lang="tr-TR" dirty="0" smtClean="0"/>
          </a:p>
          <a:p>
            <a:r>
              <a:rPr lang="tr-TR" dirty="0" smtClean="0"/>
              <a:t>Yapılması gerekenler açısından yapay zeka algoritmalarının kullanabileceği konular; </a:t>
            </a:r>
          </a:p>
          <a:p>
            <a:pPr lvl="1"/>
            <a:r>
              <a:rPr lang="tr-TR" dirty="0" smtClean="0"/>
              <a:t>Deprem öncesi gerek yer gerekse gök olay verilerinin değerlendirilerek tahminleme yapılması</a:t>
            </a:r>
          </a:p>
          <a:p>
            <a:pPr lvl="1"/>
            <a:r>
              <a:rPr lang="tr-TR" dirty="0" smtClean="0"/>
              <a:t>Deprem sonrası yaşanan olguların verilerinin titiz bir şekilde toplanarak deprem sonrası yaşanabilecek sosyal olgu </a:t>
            </a:r>
            <a:r>
              <a:rPr lang="tr-TR" dirty="0" err="1" smtClean="0"/>
              <a:t>tahminlemesi</a:t>
            </a:r>
            <a:r>
              <a:rPr lang="tr-TR" dirty="0" smtClean="0"/>
              <a:t> yapılması</a:t>
            </a:r>
          </a:p>
          <a:p>
            <a:pPr lvl="1"/>
            <a:r>
              <a:rPr lang="tr-TR" dirty="0" smtClean="0"/>
              <a:t>Sismik kırılganlık değerlendirmesi </a:t>
            </a:r>
          </a:p>
          <a:p>
            <a:pPr lvl="1"/>
            <a:r>
              <a:rPr lang="tr-TR" dirty="0" smtClean="0"/>
              <a:t>Deprem sonrası sismik hasar tespitinin yapılabilmesi </a:t>
            </a:r>
          </a:p>
          <a:p>
            <a:pPr lvl="1"/>
            <a:r>
              <a:rPr lang="tr-TR" dirty="0" smtClean="0"/>
              <a:t>Bina statik ve dinamik verilerinin yapay zeka algoritmalarıyla değerlendirilerek dayanabileceği sismik aktivite belirlenmesi.</a:t>
            </a:r>
          </a:p>
          <a:p>
            <a:pPr marL="457200" lvl="1" indent="0">
              <a:buNone/>
            </a:pPr>
            <a:endParaRPr lang="tr-TR" dirty="0" smtClean="0"/>
          </a:p>
          <a:p>
            <a:endParaRPr lang="tr-TR" dirty="0"/>
          </a:p>
        </p:txBody>
      </p:sp>
    </p:spTree>
    <p:extLst>
      <p:ext uri="{BB962C8B-B14F-4D97-AF65-F5344CB8AC3E}">
        <p14:creationId xmlns:p14="http://schemas.microsoft.com/office/powerpoint/2010/main" val="405689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nsory Receptors In Skin Stok Vektör Sanatı &amp; Reseptör‘nin Daha Fazla  Görseli - Reseptör, Diyagram, Dermis"/>
          <p:cNvPicPr>
            <a:picLocks noChangeAspect="1" noChangeArrowheads="1"/>
          </p:cNvPicPr>
          <p:nvPr/>
        </p:nvPicPr>
        <p:blipFill rotWithShape="1">
          <a:blip r:embed="rId2">
            <a:extLst>
              <a:ext uri="{28A0092B-C50C-407E-A947-70E740481C1C}">
                <a14:useLocalDpi xmlns:a14="http://schemas.microsoft.com/office/drawing/2010/main" val="0"/>
              </a:ext>
            </a:extLst>
          </a:blip>
          <a:srcRect t="7764"/>
          <a:stretch/>
        </p:blipFill>
        <p:spPr bwMode="auto">
          <a:xfrm>
            <a:off x="75798" y="220435"/>
            <a:ext cx="5983968" cy="4220936"/>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809897" y="4767943"/>
            <a:ext cx="9379132" cy="1754326"/>
          </a:xfrm>
          <a:prstGeom prst="rect">
            <a:avLst/>
          </a:prstGeom>
          <a:noFill/>
        </p:spPr>
        <p:txBody>
          <a:bodyPr wrap="square" rtlCol="0">
            <a:spAutoFit/>
          </a:bodyPr>
          <a:lstStyle/>
          <a:p>
            <a:r>
              <a:rPr lang="tr-TR" dirty="0" smtClean="0"/>
              <a:t>İnsan deri altında yer alan duyusal reseptörlerden esinlenerek yer altı katmanlarının fay hattı yakınlarına insan benzeri güçlü titreşim algılayıcı reseptörler yerleştirilip, bu reseptörlerden alınan veriler makine öğrenmesi ve derin öğrenme modellerinin kullanılmasıyla olası deprem tahminleri yapılabilir. Burada CNN, RNN, SVP, LSTM, </a:t>
            </a:r>
            <a:r>
              <a:rPr lang="tr-TR" dirty="0" err="1" smtClean="0"/>
              <a:t>Decision</a:t>
            </a:r>
            <a:r>
              <a:rPr lang="tr-TR" dirty="0" smtClean="0"/>
              <a:t> </a:t>
            </a:r>
            <a:r>
              <a:rPr lang="tr-TR" dirty="0" err="1" smtClean="0"/>
              <a:t>Tree</a:t>
            </a:r>
            <a:r>
              <a:rPr lang="tr-TR" dirty="0" smtClean="0"/>
              <a:t>, ANN gibi derin öğrenme modelleri ve makine öğrenmesi algoritmaları kullanılarak Deprem Tespiti ve Sınıflandırması, Deprem Tahmini ve Deprem Erken Uyarı Sistemleri geliştirilebilir. </a:t>
            </a:r>
            <a:endParaRPr lang="tr-TR" dirty="0"/>
          </a:p>
        </p:txBody>
      </p:sp>
      <p:pic>
        <p:nvPicPr>
          <p:cNvPr id="8" name="Resim 7"/>
          <p:cNvPicPr>
            <a:picLocks noChangeAspect="1"/>
          </p:cNvPicPr>
          <p:nvPr/>
        </p:nvPicPr>
        <p:blipFill>
          <a:blip r:embed="rId3"/>
          <a:stretch>
            <a:fillRect/>
          </a:stretch>
        </p:blipFill>
        <p:spPr>
          <a:xfrm>
            <a:off x="6059766" y="21771"/>
            <a:ext cx="5943600" cy="4419600"/>
          </a:xfrm>
          <a:prstGeom prst="rect">
            <a:avLst/>
          </a:prstGeom>
        </p:spPr>
      </p:pic>
    </p:spTree>
    <p:extLst>
      <p:ext uri="{BB962C8B-B14F-4D97-AF65-F5344CB8AC3E}">
        <p14:creationId xmlns:p14="http://schemas.microsoft.com/office/powerpoint/2010/main" val="74610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3502</TotalTime>
  <Words>580</Words>
  <Application>Microsoft Office PowerPoint</Application>
  <PresentationFormat>Geniş ekran</PresentationFormat>
  <Paragraphs>51</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Sonuç ve Öneriler</vt:lpstr>
      <vt:lpstr>PowerPoint Sunusu</vt:lpstr>
      <vt:lpstr>Handikap</vt:lpstr>
      <vt:lpstr>Deprem önlenemeyebilir, ancak binaların yıkılması ve en önemlisi insanların hayatını kaybetmesi önlenebilir.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hp</cp:lastModifiedBy>
  <cp:revision>18</cp:revision>
  <dcterms:created xsi:type="dcterms:W3CDTF">2023-03-03T07:16:20Z</dcterms:created>
  <dcterms:modified xsi:type="dcterms:W3CDTF">2023-03-05T17:41:42Z</dcterms:modified>
</cp:coreProperties>
</file>