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317" r:id="rId3"/>
    <p:sldId id="377" r:id="rId4"/>
    <p:sldId id="372" r:id="rId5"/>
    <p:sldId id="379" r:id="rId6"/>
    <p:sldId id="380" r:id="rId7"/>
    <p:sldId id="381" r:id="rId8"/>
    <p:sldId id="337" r:id="rId9"/>
    <p:sldId id="28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5" autoAdjust="0"/>
    <p:restoredTop sz="94660"/>
  </p:normalViewPr>
  <p:slideViewPr>
    <p:cSldViewPr showGuides="1">
      <p:cViewPr>
        <p:scale>
          <a:sx n="75" d="100"/>
          <a:sy n="75" d="100"/>
        </p:scale>
        <p:origin x="-1646" y="-25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3D2F3-BACC-4A6F-95C2-FE9597716E85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07CD9-DFE1-4D21-AF36-2BE44956C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7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16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68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05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689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130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986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136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9624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8828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1931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989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879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6649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6436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460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87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77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15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8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88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8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714D-55F0-478F-AFA2-2E1E291A252C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7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8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714D-55F0-478F-AFA2-2E1E291A25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E7734-5C3E-44F7-8275-59DF737FC4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344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0"/>
            <a:ext cx="8229600" cy="2819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prstClr val="black"/>
                </a:solidFill>
                <a:latin typeface="Corbel" panose="020B0503020204020204" pitchFamily="34" charset="0"/>
              </a:rPr>
              <a:t>Introduction to GIS</a:t>
            </a:r>
          </a:p>
          <a:p>
            <a:r>
              <a:rPr lang="en-US" sz="2800" i="1" dirty="0" smtClean="0">
                <a:solidFill>
                  <a:prstClr val="black"/>
                </a:solidFill>
                <a:latin typeface="Corbel" panose="020B0503020204020204" pitchFamily="34" charset="0"/>
              </a:rPr>
              <a:t>through Quantum GIS</a:t>
            </a:r>
          </a:p>
          <a:p>
            <a:r>
              <a:rPr lang="en-US" sz="3600" b="1" dirty="0" smtClean="0">
                <a:solidFill>
                  <a:prstClr val="black"/>
                </a:solidFill>
                <a:latin typeface="Corbel" panose="020B0503020204020204" pitchFamily="34" charset="0"/>
              </a:rPr>
              <a:t>Day 4: Map Day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810000"/>
            <a:ext cx="8229600" cy="2316163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prstClr val="black"/>
                </a:solidFill>
                <a:latin typeface="Corbel" panose="020B0503020204020204" pitchFamily="34" charset="0"/>
              </a:rPr>
              <a:t>offered by Valley Stewardship Network</a:t>
            </a:r>
          </a:p>
          <a:p>
            <a:pPr marL="457200" lvl="1" indent="0" algn="ctr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prstClr val="black"/>
                </a:solidFill>
                <a:latin typeface="Corbel" panose="020B0503020204020204" pitchFamily="34" charset="0"/>
              </a:rPr>
              <a:t>taught and prepared by Legion GIS, LLC</a:t>
            </a:r>
          </a:p>
          <a:p>
            <a:pPr marL="457200" lvl="1" indent="0" algn="ctr">
              <a:buFont typeface="Arial" panose="020B0604020202020204" pitchFamily="34" charset="0"/>
              <a:buNone/>
            </a:pPr>
            <a:endParaRPr lang="en-US" sz="2000" i="1" dirty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marL="457200" lvl="1" indent="0" algn="ctr">
              <a:buFont typeface="Arial" panose="020B0604020202020204" pitchFamily="34" charset="0"/>
              <a:buNone/>
            </a:pPr>
            <a:r>
              <a:rPr lang="en-US" sz="2000" i="1" dirty="0" smtClean="0">
                <a:solidFill>
                  <a:prstClr val="black"/>
                </a:solidFill>
                <a:latin typeface="Corbel" panose="020B0503020204020204" pitchFamily="34" charset="0"/>
              </a:rPr>
              <a:t>July 2016</a:t>
            </a:r>
            <a:endParaRPr lang="en-US" sz="2000" i="1" dirty="0" smtClean="0">
              <a:solidFill>
                <a:prstClr val="black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71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0"/>
            <a:ext cx="8229600" cy="2819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prstClr val="black"/>
                </a:solidFill>
                <a:latin typeface="Corbel" panose="020B0503020204020204" pitchFamily="34" charset="0"/>
              </a:rPr>
              <a:t>Introduction to GIS</a:t>
            </a:r>
          </a:p>
          <a:p>
            <a:r>
              <a:rPr lang="en-US" sz="2800" i="1" dirty="0" smtClean="0">
                <a:solidFill>
                  <a:prstClr val="black"/>
                </a:solidFill>
                <a:latin typeface="Corbel" panose="020B0503020204020204" pitchFamily="34" charset="0"/>
              </a:rPr>
              <a:t>through Quantum GIS</a:t>
            </a:r>
          </a:p>
          <a:p>
            <a:r>
              <a:rPr lang="en-US" sz="3600" b="1" dirty="0" smtClean="0">
                <a:solidFill>
                  <a:prstClr val="black"/>
                </a:solidFill>
                <a:latin typeface="Corbel" panose="020B0503020204020204" pitchFamily="34" charset="0"/>
              </a:rPr>
              <a:t>Day 4: Also, Recap Day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810000"/>
            <a:ext cx="8229600" cy="2316163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prstClr val="black"/>
                </a:solidFill>
                <a:latin typeface="Corbel" panose="020B0503020204020204" pitchFamily="34" charset="0"/>
              </a:rPr>
              <a:t>offered by Valley Stewardship Network</a:t>
            </a:r>
          </a:p>
          <a:p>
            <a:pPr marL="457200" lvl="1" indent="0" algn="ctr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prstClr val="black"/>
                </a:solidFill>
                <a:latin typeface="Corbel" panose="020B0503020204020204" pitchFamily="34" charset="0"/>
              </a:rPr>
              <a:t>taught and prepared by Legion GIS, LLC</a:t>
            </a:r>
          </a:p>
          <a:p>
            <a:pPr marL="457200" lvl="1" indent="0" algn="ctr">
              <a:buFont typeface="Arial" panose="020B0604020202020204" pitchFamily="34" charset="0"/>
              <a:buNone/>
            </a:pPr>
            <a:endParaRPr lang="en-US" sz="2000" i="1" dirty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marL="457200" lvl="1" indent="0" algn="ctr">
              <a:buFont typeface="Arial" panose="020B0604020202020204" pitchFamily="34" charset="0"/>
              <a:buNone/>
            </a:pPr>
            <a:r>
              <a:rPr lang="en-US" sz="2000" i="1" smtClean="0">
                <a:solidFill>
                  <a:prstClr val="black"/>
                </a:solidFill>
                <a:latin typeface="Corbel" panose="020B0503020204020204" pitchFamily="34" charset="0"/>
              </a:rPr>
              <a:t>July 2016</a:t>
            </a:r>
            <a:endParaRPr lang="en-US" sz="2000" i="1" dirty="0" smtClean="0">
              <a:solidFill>
                <a:prstClr val="black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69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200"/>
            <a:ext cx="8013514" cy="233248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Corbel" panose="020B0503020204020204" pitchFamily="34" charset="0"/>
              </a:rPr>
              <a:t>Recap of the last </a:t>
            </a:r>
            <a:r>
              <a:rPr lang="en-US" dirty="0" smtClean="0"/>
              <a:t>3</a:t>
            </a:r>
            <a:r>
              <a:rPr lang="en-US" dirty="0" smtClean="0">
                <a:latin typeface="Corbel" panose="020B0503020204020204" pitchFamily="34" charset="0"/>
              </a:rPr>
              <a:t> sessions…</a:t>
            </a:r>
            <a:endParaRPr lang="en-US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94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34521"/>
            <a:ext cx="8013514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Corbel" panose="020B0503020204020204" pitchFamily="34" charset="0"/>
              </a:rPr>
              <a:t>About GIS…</a:t>
            </a:r>
            <a:endParaRPr lang="en-US" dirty="0">
              <a:latin typeface="Corbel" panose="020B0503020204020204" pitchFamily="34" charset="0"/>
            </a:endParaRPr>
          </a:p>
        </p:txBody>
      </p:sp>
      <p:pic>
        <p:nvPicPr>
          <p:cNvPr id="1026" name="Picture 2" descr="http://uxrepo.com/static/icon-sets/ocha/png32/256/000000/computer-256-0000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588" y="1869266"/>
            <a:ext cx="1329935" cy="1329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1858925" y="2387945"/>
            <a:ext cx="1224352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E:\presentations\IntroGISCourse\lay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389" y="2004569"/>
            <a:ext cx="574332" cy="57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E:\presentations\IntroGISCourse\world-map-25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760" y="1869266"/>
            <a:ext cx="1006213" cy="100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Straight Arrow Connector 42"/>
          <p:cNvCxnSpPr/>
          <p:nvPr/>
        </p:nvCxnSpPr>
        <p:spPr>
          <a:xfrm>
            <a:off x="4983125" y="2387945"/>
            <a:ext cx="122801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13" descr="E:\presentations\IntroGISCourse\mono-kig-polyg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25" y="1911536"/>
            <a:ext cx="1050043" cy="105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itle 1"/>
          <p:cNvSpPr txBox="1">
            <a:spLocks/>
          </p:cNvSpPr>
          <p:nvPr/>
        </p:nvSpPr>
        <p:spPr>
          <a:xfrm>
            <a:off x="487325" y="3073745"/>
            <a:ext cx="1600200" cy="82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i="1" dirty="0" smtClean="0">
                <a:latin typeface="Corbel" panose="020B0503020204020204" pitchFamily="34" charset="0"/>
              </a:rPr>
              <a:t>data</a:t>
            </a:r>
          </a:p>
        </p:txBody>
      </p:sp>
      <p:sp>
        <p:nvSpPr>
          <p:cNvPr id="37" name="Title 1"/>
          <p:cNvSpPr txBox="1">
            <a:spLocks/>
          </p:cNvSpPr>
          <p:nvPr/>
        </p:nvSpPr>
        <p:spPr>
          <a:xfrm>
            <a:off x="3083277" y="3073745"/>
            <a:ext cx="2663041" cy="82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i="1" dirty="0" smtClean="0">
                <a:latin typeface="Corbel" panose="020B0503020204020204" pitchFamily="34" charset="0"/>
              </a:rPr>
              <a:t>processing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6248267" y="3073744"/>
            <a:ext cx="2663041" cy="82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i="1" dirty="0" smtClean="0">
                <a:latin typeface="Corbel" panose="020B0503020204020204" pitchFamily="34" charset="0"/>
              </a:rPr>
              <a:t>publishing</a:t>
            </a:r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548030" y="4267200"/>
            <a:ext cx="8013514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latin typeface="Corbel" panose="020B0503020204020204" pitchFamily="34" charset="0"/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685823" y="4038600"/>
            <a:ext cx="8013514" cy="2521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orbel" panose="020B0503020204020204" pitchFamily="34" charset="0"/>
              </a:rPr>
              <a:t>Generally, the GIS field contains all of these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orbel" panose="020B0503020204020204" pitchFamily="34" charset="0"/>
              </a:rPr>
              <a:t>More specifically, the “processing” (my term) corresponds more directly with a “Geographic Information System”</a:t>
            </a:r>
            <a:endParaRPr lang="en-US" sz="32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98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7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34521"/>
            <a:ext cx="8013514" cy="1670048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Corbel" panose="020B0503020204020204" pitchFamily="34" charset="0"/>
              </a:rPr>
              <a:t>Some technical aspects of spatial data…</a:t>
            </a:r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548030" y="4267200"/>
            <a:ext cx="8013514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latin typeface="Corbel" panose="020B0503020204020204" pitchFamily="34" charset="0"/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588287" y="1981200"/>
            <a:ext cx="8013514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i="1" dirty="0" smtClean="0">
                <a:latin typeface="Corbel" panose="020B0503020204020204" pitchFamily="34" charset="0"/>
              </a:rPr>
              <a:t>Spatial</a:t>
            </a:r>
            <a:r>
              <a:rPr lang="en-US" sz="3200" dirty="0" smtClean="0">
                <a:latin typeface="Corbel" panose="020B0503020204020204" pitchFamily="34" charset="0"/>
              </a:rPr>
              <a:t> means that coordinates are included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orbel" panose="020B0503020204020204" pitchFamily="34" charset="0"/>
              </a:rPr>
              <a:t>Two general categories of spatial data</a:t>
            </a:r>
            <a:endParaRPr lang="en-US" sz="600" dirty="0" smtClean="0">
              <a:latin typeface="Corbel" panose="020B0503020204020204" pitchFamily="34" charset="0"/>
            </a:endParaRPr>
          </a:p>
        </p:txBody>
      </p:sp>
      <p:pic>
        <p:nvPicPr>
          <p:cNvPr id="16" name="Picture 3" descr="C:\Users\LEGION-GIS\Documents\presentations\IntroGISCourse\images\square-grid-icon-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753" y="4947803"/>
            <a:ext cx="1711325" cy="1747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18536" y="4088434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rbel" panose="020B0503020204020204" pitchFamily="34" charset="0"/>
              </a:rPr>
              <a:t>Vector</a:t>
            </a:r>
            <a:endParaRPr lang="en-US" sz="2800" dirty="0">
              <a:latin typeface="Corbel" panose="020B05030202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1222" y="5531086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rbel" panose="020B0503020204020204" pitchFamily="34" charset="0"/>
              </a:rPr>
              <a:t>Raster</a:t>
            </a:r>
            <a:endParaRPr lang="en-US" sz="2800" dirty="0">
              <a:latin typeface="Corbel" panose="020B0503020204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76842" y="3667035"/>
            <a:ext cx="5256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rbel" panose="020B0503020204020204" pitchFamily="34" charset="0"/>
              </a:rPr>
              <a:t>Store geometric “features”</a:t>
            </a:r>
          </a:p>
          <a:p>
            <a:r>
              <a:rPr lang="en-US" sz="2400" dirty="0" smtClean="0">
                <a:latin typeface="Corbel" panose="020B0503020204020204" pitchFamily="34" charset="0"/>
              </a:rPr>
              <a:t>Roads, Park Boundaries, Streams</a:t>
            </a:r>
          </a:p>
          <a:p>
            <a:r>
              <a:rPr lang="en-US" sz="2400" dirty="0" smtClean="0">
                <a:latin typeface="Corbel" panose="020B0503020204020204" pitchFamily="34" charset="0"/>
              </a:rPr>
              <a:t>Shapefiles (.</a:t>
            </a:r>
            <a:r>
              <a:rPr lang="en-US" sz="2400" dirty="0" err="1" smtClean="0">
                <a:latin typeface="Corbel" panose="020B0503020204020204" pitchFamily="34" charset="0"/>
              </a:rPr>
              <a:t>shp</a:t>
            </a:r>
            <a:r>
              <a:rPr lang="en-US" sz="2400" dirty="0" smtClean="0">
                <a:latin typeface="Corbel" panose="020B0503020204020204" pitchFamily="34" charset="0"/>
              </a:rPr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82178" y="5192531"/>
            <a:ext cx="556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rbel" panose="020B0503020204020204" pitchFamily="34" charset="0"/>
              </a:rPr>
              <a:t>Contain cells with unique values</a:t>
            </a:r>
          </a:p>
          <a:p>
            <a:r>
              <a:rPr lang="en-US" sz="2400" dirty="0" smtClean="0">
                <a:latin typeface="Corbel" panose="020B0503020204020204" pitchFamily="34" charset="0"/>
              </a:rPr>
              <a:t>Aerial Imagery, Digital Elevation Model</a:t>
            </a:r>
          </a:p>
          <a:p>
            <a:r>
              <a:rPr lang="en-US" sz="2400" dirty="0" smtClean="0">
                <a:latin typeface="Corbel" panose="020B0503020204020204" pitchFamily="34" charset="0"/>
              </a:rPr>
              <a:t>TIFF or </a:t>
            </a:r>
            <a:r>
              <a:rPr lang="en-US" sz="2400" dirty="0" err="1" smtClean="0">
                <a:latin typeface="Corbel" panose="020B0503020204020204" pitchFamily="34" charset="0"/>
              </a:rPr>
              <a:t>GeoTIFF</a:t>
            </a:r>
            <a:r>
              <a:rPr lang="en-US" sz="2400" dirty="0" smtClean="0">
                <a:latin typeface="Corbel" panose="020B0503020204020204" pitchFamily="34" charset="0"/>
              </a:rPr>
              <a:t> (.</a:t>
            </a:r>
            <a:r>
              <a:rPr lang="en-US" sz="2400" dirty="0" err="1" smtClean="0">
                <a:latin typeface="Corbel" panose="020B0503020204020204" pitchFamily="34" charset="0"/>
              </a:rPr>
              <a:t>tif</a:t>
            </a:r>
            <a:r>
              <a:rPr lang="en-US" sz="2400" dirty="0" smtClean="0">
                <a:latin typeface="Corbel" panose="020B0503020204020204" pitchFamily="34" charset="0"/>
              </a:rPr>
              <a:t>)</a:t>
            </a:r>
          </a:p>
        </p:txBody>
      </p:sp>
      <p:pic>
        <p:nvPicPr>
          <p:cNvPr id="14" name="Picture 2" descr="C:\Users\LEGION-GIS\Documents\presentations\IntroGISCourse\images\mono-kig-polyg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866" y="3632494"/>
            <a:ext cx="1435100" cy="143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58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87879"/>
            <a:ext cx="8013514" cy="1670048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Corbel" panose="020B0503020204020204" pitchFamily="34" charset="0"/>
              </a:rPr>
              <a:t>Coordinate Reference Systems…</a:t>
            </a:r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548030" y="4267200"/>
            <a:ext cx="8013514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latin typeface="Corbel" panose="020B0503020204020204" pitchFamily="34" charset="0"/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588287" y="1515396"/>
            <a:ext cx="8013514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orbel" panose="020B0503020204020204" pitchFamily="34" charset="0"/>
              </a:rPr>
              <a:t>Used to correctly interpret the coordinates in a spatial dataset.</a:t>
            </a:r>
            <a:endParaRPr lang="en-US" sz="600" dirty="0" smtClean="0">
              <a:latin typeface="Corbel" panose="020B0503020204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0434" y="3013518"/>
            <a:ext cx="7315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Corbel" panose="020B0503020204020204" pitchFamily="34" charset="0"/>
              </a:rPr>
              <a:t>Geographic Coordinate System</a:t>
            </a:r>
          </a:p>
          <a:p>
            <a:r>
              <a:rPr lang="en-US" sz="2800" dirty="0" smtClean="0">
                <a:latin typeface="Corbel" panose="020B0503020204020204" pitchFamily="34" charset="0"/>
              </a:rPr>
              <a:t>Uses latitude/longitude coordinates</a:t>
            </a:r>
          </a:p>
          <a:p>
            <a:r>
              <a:rPr lang="en-US" sz="2800" dirty="0" smtClean="0">
                <a:latin typeface="Corbel" panose="020B0503020204020204" pitchFamily="34" charset="0"/>
              </a:rPr>
              <a:t>Based on a “datum” (NAD</a:t>
            </a:r>
            <a:r>
              <a:rPr lang="en-US" sz="2800" dirty="0" smtClean="0"/>
              <a:t>83</a:t>
            </a:r>
            <a:r>
              <a:rPr lang="en-US" sz="2800" dirty="0" smtClean="0">
                <a:latin typeface="Corbel" panose="020B0503020204020204" pitchFamily="34" charset="0"/>
              </a:rPr>
              <a:t>, etc.)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0434" y="4656851"/>
            <a:ext cx="80944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Corbel" panose="020B0503020204020204" pitchFamily="34" charset="0"/>
              </a:rPr>
              <a:t>Projected Coordinate System</a:t>
            </a:r>
          </a:p>
          <a:p>
            <a:r>
              <a:rPr lang="en-US" sz="2800" dirty="0" smtClean="0">
                <a:latin typeface="Corbel" panose="020B0503020204020204" pitchFamily="34" charset="0"/>
              </a:rPr>
              <a:t>Uses a projection to interpret </a:t>
            </a:r>
            <a:r>
              <a:rPr lang="en-US" sz="2800" dirty="0" err="1" smtClean="0">
                <a:latin typeface="Corbel" panose="020B0503020204020204" pitchFamily="34" charset="0"/>
              </a:rPr>
              <a:t>x,y</a:t>
            </a:r>
            <a:r>
              <a:rPr lang="en-US" sz="2800" dirty="0" smtClean="0">
                <a:latin typeface="Corbel" panose="020B0503020204020204" pitchFamily="34" charset="0"/>
              </a:rPr>
              <a:t> coordinates</a:t>
            </a:r>
          </a:p>
          <a:p>
            <a:r>
              <a:rPr lang="en-US" sz="2800" dirty="0">
                <a:latin typeface="Corbel" panose="020B0503020204020204" pitchFamily="34" charset="0"/>
              </a:rPr>
              <a:t>T</a:t>
            </a:r>
            <a:r>
              <a:rPr lang="en-US" sz="2800" dirty="0" smtClean="0">
                <a:latin typeface="Corbel" panose="020B0503020204020204" pitchFamily="34" charset="0"/>
              </a:rPr>
              <a:t>he projection is also based on a datum</a:t>
            </a:r>
          </a:p>
          <a:p>
            <a:r>
              <a:rPr lang="en-US" sz="2800" dirty="0" smtClean="0">
                <a:latin typeface="Corbel" panose="020B0503020204020204" pitchFamily="34" charset="0"/>
              </a:rPr>
              <a:t>UTM Zones, State Plane, etc. are PCS examples </a:t>
            </a:r>
          </a:p>
        </p:txBody>
      </p:sp>
    </p:spTree>
    <p:extLst>
      <p:ext uri="{BB962C8B-B14F-4D97-AF65-F5344CB8AC3E}">
        <p14:creationId xmlns:p14="http://schemas.microsoft.com/office/powerpoint/2010/main" val="333566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rbel" panose="020B0503020204020204" pitchFamily="34" charset="0"/>
              </a:rPr>
              <a:t>Where to get spatial data?</a:t>
            </a:r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16108" y="1295400"/>
            <a:ext cx="8610600" cy="5410200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  <a:latin typeface="Corbel" panose="020B0503020204020204" pitchFamily="34" charset="0"/>
              </a:rPr>
              <a:t>Government at all levels maintains and produces spatial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  <a:latin typeface="Corbel" panose="020B0503020204020204" pitchFamily="34" charset="0"/>
              </a:rPr>
              <a:t>Use Google to find it!</a:t>
            </a:r>
          </a:p>
          <a:p>
            <a:pPr lvl="2"/>
            <a:r>
              <a:rPr lang="en-US" dirty="0" smtClean="0">
                <a:solidFill>
                  <a:prstClr val="black"/>
                </a:solidFill>
                <a:latin typeface="Corbel" panose="020B0503020204020204" pitchFamily="34" charset="0"/>
              </a:rPr>
              <a:t>Agencies often have their own repositories, or may contribute to larger repositories, like the wonderful NRCS Geospatial Data Gateway.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  <a:latin typeface="Corbel" panose="020B0503020204020204" pitchFamily="34" charset="0"/>
              </a:rPr>
              <a:t>Data often comes in zip files (.zip)</a:t>
            </a:r>
          </a:p>
          <a:p>
            <a:pPr lvl="2"/>
            <a:r>
              <a:rPr lang="en-US" dirty="0" smtClean="0">
                <a:solidFill>
                  <a:prstClr val="black"/>
                </a:solidFill>
                <a:latin typeface="Corbel" panose="020B0503020204020204" pitchFamily="34" charset="0"/>
              </a:rPr>
              <a:t>Always read the metadata!  These are text files, .xml files, or dedicated websites that describe the spatial data.</a:t>
            </a:r>
          </a:p>
          <a:p>
            <a:pPr lvl="2"/>
            <a:r>
              <a:rPr lang="en-US" dirty="0" smtClean="0">
                <a:solidFill>
                  <a:prstClr val="black"/>
                </a:solidFill>
                <a:latin typeface="Corbel" panose="020B0503020204020204" pitchFamily="34" charset="0"/>
              </a:rPr>
              <a:t>There may be important CRS information, or use limitations</a:t>
            </a:r>
            <a:endParaRPr lang="en-US" dirty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lvl="1"/>
            <a:endParaRPr lang="en-US" sz="2800" dirty="0" smtClean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 smtClean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lvl="2"/>
            <a:endParaRPr lang="en-US" sz="1600" dirty="0" smtClean="0">
              <a:solidFill>
                <a:prstClr val="black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40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natchitoches.net/wp-content/gallery-nnet/crnha/photo_cane_river_lake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bright="34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946" y="0"/>
            <a:ext cx="917302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Corbel" panose="020B0503020204020204" pitchFamily="34" charset="0"/>
              </a:rPr>
              <a:t>Questions?</a:t>
            </a:r>
            <a:br>
              <a:rPr lang="en-US" sz="3600" dirty="0" smtClean="0">
                <a:latin typeface="Corbel" panose="020B0503020204020204" pitchFamily="34" charset="0"/>
              </a:rPr>
            </a:br>
            <a:r>
              <a:rPr lang="en-US" sz="3600" dirty="0" smtClean="0">
                <a:latin typeface="Corbel" panose="020B0503020204020204" pitchFamily="34" charset="0"/>
              </a:rPr>
              <a:t>Specific lingering doubts?</a:t>
            </a:r>
            <a:endParaRPr lang="en-US" sz="36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17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5489</TotalTime>
  <Words>298</Words>
  <Application>Microsoft Office PowerPoint</Application>
  <PresentationFormat>On-screen Show (4:3)</PresentationFormat>
  <Paragraphs>50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1_Office Theme</vt:lpstr>
      <vt:lpstr>PowerPoint Presentation</vt:lpstr>
      <vt:lpstr>PowerPoint Presentation</vt:lpstr>
      <vt:lpstr>Recap of the last 3 sessions…</vt:lpstr>
      <vt:lpstr>About GIS…</vt:lpstr>
      <vt:lpstr>Some technical aspects of spatial data…</vt:lpstr>
      <vt:lpstr>Coordinate Reference Systems…</vt:lpstr>
      <vt:lpstr>Where to get spatial data?</vt:lpstr>
      <vt:lpstr>Questions? Specific lingering doubts?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THRC</dc:creator>
  <cp:lastModifiedBy>LEGION-GIS</cp:lastModifiedBy>
  <cp:revision>182</cp:revision>
  <dcterms:created xsi:type="dcterms:W3CDTF">2015-08-26T13:52:29Z</dcterms:created>
  <dcterms:modified xsi:type="dcterms:W3CDTF">2016-07-26T23:14:09Z</dcterms:modified>
</cp:coreProperties>
</file>