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17" r:id="rId3"/>
    <p:sldId id="372" r:id="rId4"/>
    <p:sldId id="373" r:id="rId5"/>
    <p:sldId id="337" r:id="rId6"/>
    <p:sldId id="374" r:id="rId7"/>
    <p:sldId id="375" r:id="rId8"/>
    <p:sldId id="376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5" autoAdjust="0"/>
    <p:restoredTop sz="94660"/>
  </p:normalViewPr>
  <p:slideViewPr>
    <p:cSldViewPr showGuides="1">
      <p:cViewPr varScale="1">
        <p:scale>
          <a:sx n="83" d="100"/>
          <a:sy n="83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D2F3-BACC-4A6F-95C2-FE9597716E8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7CD9-DFE1-4D21-AF36-2BE44956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8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3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8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6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82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7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6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43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6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714D-55F0-478F-AFA2-2E1E291A25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734-5C3E-44F7-8275-59DF737FC4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rcs.usda.gov/wps/portal/nrcs/detail/tx/home/?cid=nrcs142p2_0536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black"/>
                </a:solidFill>
                <a:latin typeface="Corbel" panose="020B0503020204020204" pitchFamily="34" charset="0"/>
              </a:rPr>
              <a:t>Introduction to GIS</a:t>
            </a:r>
          </a:p>
          <a:p>
            <a:r>
              <a:rPr lang="en-US" sz="28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through Quantum GIS</a:t>
            </a:r>
          </a:p>
          <a:p>
            <a:r>
              <a:rPr lang="en-US" sz="3600" b="1" dirty="0" smtClean="0">
                <a:solidFill>
                  <a:prstClr val="black"/>
                </a:solidFill>
                <a:latin typeface="Corbel" panose="020B0503020204020204" pitchFamily="34" charset="0"/>
              </a:rPr>
              <a:t>Day 3: Data Day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23161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offered by Valley Stewardship Network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taught and prepared by Legion GIS, LLC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July 2016</a:t>
            </a:r>
            <a:endParaRPr lang="en-US" sz="2000" i="1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163559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rbel" panose="020B0503020204020204" pitchFamily="34" charset="0"/>
              </a:rPr>
              <a:t>data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04" y="3021689"/>
            <a:ext cx="1613483" cy="16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872351" y="1975377"/>
            <a:ext cx="2364828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85033" y="4790003"/>
            <a:ext cx="287167" cy="53377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533400" y="3040380"/>
            <a:ext cx="4450400" cy="145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processing</a:t>
            </a:r>
          </a:p>
          <a:p>
            <a:pPr algn="l"/>
            <a:r>
              <a:rPr lang="en-US" sz="2000" i="1" dirty="0" smtClean="0">
                <a:latin typeface="Corbel" panose="020B0503020204020204" pitchFamily="34" charset="0"/>
              </a:rPr>
              <a:t>this is technically the “Geographic Information System” part…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33400" y="5258173"/>
            <a:ext cx="83477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publishing</a:t>
            </a:r>
          </a:p>
        </p:txBody>
      </p: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3200400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85" y="5471948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esentations\IntroGISCourse\625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299558"/>
            <a:ext cx="1131486" cy="11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:\presentations\IntroGISCourse\32994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97" y="192997"/>
            <a:ext cx="1344607" cy="13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resentations\IntroGISCourse\airplane-with-banner-png-airplane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61" y="-41408"/>
            <a:ext cx="1774882" cy="17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168994" y="1512628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shapefiles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53177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spreadsheets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224472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orbel" panose="020B0503020204020204" pitchFamily="34" charset="0"/>
              </a:rPr>
              <a:t>s</a:t>
            </a:r>
            <a:r>
              <a:rPr lang="en-US" sz="2000" dirty="0" smtClean="0">
                <a:latin typeface="Corbel" panose="020B0503020204020204" pitchFamily="34" charset="0"/>
              </a:rPr>
              <a:t>atellites/GPS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932061" y="1327977"/>
            <a:ext cx="1929319" cy="81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orbel" panose="020B0503020204020204" pitchFamily="34" charset="0"/>
              </a:rPr>
              <a:t>planes/remote sensing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28800" y="1974083"/>
            <a:ext cx="1310000" cy="83920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59253" y="1975377"/>
            <a:ext cx="74220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</p:cNvCxnSpPr>
          <p:nvPr/>
        </p:nvCxnSpPr>
        <p:spPr>
          <a:xfrm flipH="1">
            <a:off x="6324601" y="2138971"/>
            <a:ext cx="1572120" cy="6743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28" y="381000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5885033" y="4790003"/>
            <a:ext cx="1734967" cy="5585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://www.clipartbest.com/cliparts/nTX/B5L/nTXB5LKT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02" y="4994241"/>
            <a:ext cx="727412" cy="14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64" y="5323776"/>
            <a:ext cx="1165071" cy="116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6" y="5471948"/>
            <a:ext cx="522701" cy="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 flipH="1">
            <a:off x="5001104" y="4790003"/>
            <a:ext cx="883929" cy="4681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3746264" y="6401173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web-map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5686191" y="6418741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real map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589046" y="6401173"/>
            <a:ext cx="15054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5419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67" grpId="0"/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521"/>
            <a:ext cx="1635594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data</a:t>
            </a:r>
            <a:endParaRPr lang="en-US" dirty="0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04" y="3021689"/>
            <a:ext cx="1613483" cy="16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872351" y="1975377"/>
            <a:ext cx="2364828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85033" y="4790003"/>
            <a:ext cx="287167" cy="53377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533400" y="3040380"/>
            <a:ext cx="4450400" cy="145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processing</a:t>
            </a:r>
          </a:p>
          <a:p>
            <a:pPr algn="l"/>
            <a:r>
              <a:rPr lang="en-US" sz="2000" i="1" dirty="0" smtClean="0">
                <a:latin typeface="Corbel" panose="020B0503020204020204" pitchFamily="34" charset="0"/>
              </a:rPr>
              <a:t>this is technically the “Geographic Information System” part…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33400" y="5258173"/>
            <a:ext cx="83477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Corbel" panose="020B0503020204020204" pitchFamily="34" charset="0"/>
              </a:rPr>
              <a:t>publishing</a:t>
            </a:r>
          </a:p>
        </p:txBody>
      </p:sp>
      <p:pic>
        <p:nvPicPr>
          <p:cNvPr id="10" name="Picture 2" descr="E:\presentations\IntroGISCourse\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3200400"/>
            <a:ext cx="696782" cy="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85" y="5471948"/>
            <a:ext cx="1006213" cy="10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esentations\IntroGISCourse\625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0" y="299558"/>
            <a:ext cx="1131486" cy="11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:\presentations\IntroGISCourse\32994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97" y="192997"/>
            <a:ext cx="1344607" cy="13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presentations\IntroGISCourse\airplane-with-banner-png-airplane-512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61" y="-41408"/>
            <a:ext cx="1774882" cy="17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168994" y="1512628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shapefiles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53177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spreadsheets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224472" y="1512628"/>
            <a:ext cx="1694882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2"/>
                </a:solidFill>
                <a:latin typeface="Corbel" panose="020B0503020204020204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atellites/GPS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932061" y="1327977"/>
            <a:ext cx="1929319" cy="81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2"/>
                </a:solidFill>
                <a:latin typeface="Corbel" panose="020B0503020204020204" pitchFamily="34" charset="0"/>
              </a:rPr>
              <a:t>planes/remote sensing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28800" y="1974083"/>
            <a:ext cx="1310000" cy="83920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59253" y="1975377"/>
            <a:ext cx="74220" cy="8379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2"/>
          </p:cNvCxnSpPr>
          <p:nvPr/>
        </p:nvCxnSpPr>
        <p:spPr>
          <a:xfrm flipH="1">
            <a:off x="6324601" y="2138971"/>
            <a:ext cx="1572120" cy="6743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E:\presentations\IntroGISCourse\mono-kig-polyg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28" y="381000"/>
            <a:ext cx="1050043" cy="10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5885033" y="4790003"/>
            <a:ext cx="1734967" cy="55858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://www.clipartbest.com/cliparts/nTX/B5L/nTXB5LKT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02" y="4994241"/>
            <a:ext cx="727412" cy="14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uxrepo.com/static/icon-sets/ocha/png32/256/000000/computer-256-0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64" y="5323776"/>
            <a:ext cx="1165071" cy="116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E:\presentations\IntroGISCourse\world-map-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6" y="5471948"/>
            <a:ext cx="522701" cy="5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 flipH="1">
            <a:off x="5001104" y="4790003"/>
            <a:ext cx="883929" cy="4681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3746264" y="6401173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web-map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5686191" y="6418741"/>
            <a:ext cx="12768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real map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589046" y="6401173"/>
            <a:ext cx="1505419" cy="43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Corbel" panose="020B0503020204020204" pitchFamily="34" charset="0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3634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Who creates large datasets?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Federal Government, many different agencies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USGS (United States Geological Survey)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USDA (United States Department of Agriculture)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NRCS (Natural Resources Conservation Service)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 Census Bureau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USACE (United States Army Corps of Engineers)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State Governments (agency names vary from state to state)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DNR (Department of Natural Resources)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DOT (Department of Transportation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County-level</a:t>
            </a:r>
          </a:p>
          <a:p>
            <a:pPr lvl="2"/>
            <a:r>
              <a:rPr lang="en-US" sz="2000" dirty="0">
                <a:solidFill>
                  <a:prstClr val="black"/>
                </a:solidFill>
                <a:latin typeface="Corbel" panose="020B0503020204020204" pitchFamily="34" charset="0"/>
              </a:rPr>
              <a:t>Land and Water Conservation </a:t>
            </a:r>
            <a:r>
              <a:rPr lang="en-US" sz="2000" dirty="0" err="1">
                <a:solidFill>
                  <a:prstClr val="black"/>
                </a:solidFill>
                <a:latin typeface="Corbel" panose="020B0503020204020204" pitchFamily="34" charset="0"/>
              </a:rPr>
              <a:t>Depts</a:t>
            </a:r>
            <a:endParaRPr lang="en-US" sz="20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2000" dirty="0">
                <a:solidFill>
                  <a:prstClr val="black"/>
                </a:solidFill>
                <a:latin typeface="Corbel" panose="020B0503020204020204" pitchFamily="34" charset="0"/>
              </a:rPr>
              <a:t>Land Information </a:t>
            </a:r>
            <a:r>
              <a:rPr lang="en-US" sz="2000" dirty="0" smtClean="0">
                <a:solidFill>
                  <a:prstClr val="black"/>
                </a:solidFill>
                <a:latin typeface="Corbel" panose="020B0503020204020204" pitchFamily="34" charset="0"/>
              </a:rPr>
              <a:t>Office</a:t>
            </a:r>
            <a:endParaRPr lang="en-US" sz="22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Universities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Private conservation/land management groups</a:t>
            </a: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General Collection Methods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Manual data creation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GPS collection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Digitizing from imagery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Remote Sensing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Aerial Imagery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LiDAR collection</a:t>
            </a:r>
          </a:p>
          <a:p>
            <a:pPr lvl="2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</a:rPr>
              <a:t>Infrared 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Imaging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Geoprocessing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derived from other data</a:t>
            </a:r>
          </a:p>
          <a:p>
            <a:pPr lvl="3"/>
            <a:r>
              <a:rPr lang="en-US" sz="1800" dirty="0" err="1" smtClean="0">
                <a:solidFill>
                  <a:prstClr val="black"/>
                </a:solidFill>
                <a:latin typeface="Corbel" panose="020B0503020204020204" pitchFamily="34" charset="0"/>
              </a:rPr>
              <a:t>Hillshades</a:t>
            </a:r>
            <a:endParaRPr lang="en-US" sz="1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3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Contour lines</a:t>
            </a:r>
          </a:p>
          <a:p>
            <a:pPr lvl="3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Sinkhole locations</a:t>
            </a:r>
          </a:p>
          <a:p>
            <a:pPr lvl="3"/>
            <a:endParaRPr lang="en-US" sz="1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How to get it?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…the internet!</a:t>
            </a: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Spatial data repositories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Public Access FTP sites</a:t>
            </a:r>
          </a:p>
          <a:p>
            <a:pPr lvl="2"/>
            <a:r>
              <a:rPr lang="en-US" sz="2000" dirty="0" smtClean="0">
                <a:solidFill>
                  <a:prstClr val="black"/>
                </a:solidFill>
                <a:latin typeface="Corbel" panose="020B0503020204020204" pitchFamily="34" charset="0"/>
              </a:rPr>
              <a:t>They’re not pretty, but they work!</a:t>
            </a:r>
          </a:p>
          <a:p>
            <a:pPr lvl="2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Or… find the right person to ask…</a:t>
            </a:r>
          </a:p>
          <a:p>
            <a:pPr lvl="2"/>
            <a:r>
              <a:rPr lang="en-US" sz="2000" i="1" dirty="0" smtClean="0">
                <a:solidFill>
                  <a:prstClr val="black"/>
                </a:solidFill>
                <a:latin typeface="Corbel" panose="020B0503020204020204" pitchFamily="34" charset="0"/>
              </a:rPr>
              <a:t>“Do you distribute shapefiles for the flood zones that I see in your maps? If not, do you know where I can get them?”</a:t>
            </a:r>
          </a:p>
          <a:p>
            <a:pPr lvl="2"/>
            <a:endParaRPr lang="en-US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Here’s our growing list of good sources:</a:t>
            </a:r>
          </a:p>
          <a:p>
            <a:pPr lvl="2"/>
            <a:r>
              <a:rPr lang="en-US" sz="1600" b="1" dirty="0"/>
              <a:t>http://tinyurl.com/heqbyxe</a:t>
            </a:r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Metadata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108" y="1295400"/>
            <a:ext cx="8610600" cy="54102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Data about the data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orbel" panose="020B0503020204020204" pitchFamily="34" charset="0"/>
              </a:rPr>
              <a:t>There are a few standard metadata formats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ISO </a:t>
            </a:r>
            <a:r>
              <a:rPr lang="en-US" sz="18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19115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 and ISO </a:t>
            </a:r>
            <a:r>
              <a:rPr lang="en-US" sz="1800" dirty="0" smtClean="0">
                <a:solidFill>
                  <a:prstClr val="black"/>
                </a:solidFill>
              </a:rPr>
              <a:t>19139 (international standards)</a:t>
            </a:r>
            <a:endParaRPr lang="en-US" sz="1800" dirty="0">
              <a:solidFill>
                <a:prstClr val="black"/>
              </a:solidFill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FGDC (Federal Geographic Data Committee, US standards)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ArcGIS metadata (developed by ESRI)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400" dirty="0" smtClean="0">
                <a:solidFill>
                  <a:prstClr val="black"/>
                </a:solidFill>
                <a:latin typeface="Corbel" panose="020B0503020204020204" pitchFamily="34" charset="0"/>
              </a:rPr>
              <a:t>Comes in many shapes and sizes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Often in .xml files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Sometimes in .txt files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Maybe in an HTML file</a:t>
            </a: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Possibly non-</a:t>
            </a:r>
            <a:r>
              <a:rPr lang="en-US" sz="1800" dirty="0" err="1" smtClean="0">
                <a:solidFill>
                  <a:prstClr val="black"/>
                </a:solidFill>
                <a:latin typeface="Corbel" panose="020B0503020204020204" pitchFamily="34" charset="0"/>
              </a:rPr>
              <a:t>existant</a:t>
            </a:r>
            <a:endParaRPr lang="en-US" sz="1800" dirty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</a:rPr>
              <a:t>Or extremely existent!</a:t>
            </a:r>
          </a:p>
          <a:p>
            <a:pPr lvl="3"/>
            <a:r>
              <a:rPr lang="en-US" sz="1800" dirty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http://www.nrcs.usda.gov/wps/portal/nrcs/detail/tx/home/?</a:t>
            </a:r>
            <a:r>
              <a:rPr lang="en-US" sz="1800" dirty="0" smtClean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cid=nrcs142p2_053631</a:t>
            </a:r>
            <a:endParaRPr lang="en-US" sz="18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4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  <a:p>
            <a:pPr lvl="2"/>
            <a:endParaRPr lang="en-US" sz="1600" dirty="0" smtClean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atchitoches.net/wp-content/gallery-nnet/crnha/photo_cane_river_lak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46" y="0"/>
            <a:ext cx="91730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rbel" panose="020B0503020204020204" pitchFamily="34" charset="0"/>
              </a:rPr>
              <a:t>Questions? But not break time yet…</a:t>
            </a:r>
            <a:endParaRPr lang="en-US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336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Presentation</vt:lpstr>
      <vt:lpstr>data</vt:lpstr>
      <vt:lpstr>data</vt:lpstr>
      <vt:lpstr>Who creates large datasets?</vt:lpstr>
      <vt:lpstr>General Collection Methods</vt:lpstr>
      <vt:lpstr>How to get it?</vt:lpstr>
      <vt:lpstr>Metadata</vt:lpstr>
      <vt:lpstr>Questions? But not break time yet…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THRC</dc:creator>
  <cp:lastModifiedBy>LEGION-GIS</cp:lastModifiedBy>
  <cp:revision>171</cp:revision>
  <dcterms:created xsi:type="dcterms:W3CDTF">2015-08-26T13:52:29Z</dcterms:created>
  <dcterms:modified xsi:type="dcterms:W3CDTF">2016-07-20T05:09:04Z</dcterms:modified>
</cp:coreProperties>
</file>