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3.jpg" ContentType="image/png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3" r:id="rId1"/>
  </p:sldMasterIdLst>
  <p:notesMasterIdLst>
    <p:notesMasterId r:id="rId48"/>
  </p:notesMasterIdLst>
  <p:sldIdLst>
    <p:sldId id="256" r:id="rId2"/>
    <p:sldId id="257" r:id="rId3"/>
    <p:sldId id="294" r:id="rId4"/>
    <p:sldId id="273" r:id="rId5"/>
    <p:sldId id="258" r:id="rId6"/>
    <p:sldId id="259" r:id="rId7"/>
    <p:sldId id="271" r:id="rId8"/>
    <p:sldId id="261" r:id="rId9"/>
    <p:sldId id="275" r:id="rId10"/>
    <p:sldId id="276" r:id="rId11"/>
    <p:sldId id="277" r:id="rId12"/>
    <p:sldId id="278" r:id="rId13"/>
    <p:sldId id="264" r:id="rId14"/>
    <p:sldId id="279" r:id="rId15"/>
    <p:sldId id="262" r:id="rId16"/>
    <p:sldId id="263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5" r:id="rId30"/>
    <p:sldId id="267" r:id="rId31"/>
    <p:sldId id="292" r:id="rId32"/>
    <p:sldId id="293" r:id="rId33"/>
    <p:sldId id="295" r:id="rId34"/>
    <p:sldId id="296" r:id="rId35"/>
    <p:sldId id="297" r:id="rId36"/>
    <p:sldId id="301" r:id="rId37"/>
    <p:sldId id="298" r:id="rId38"/>
    <p:sldId id="299" r:id="rId39"/>
    <p:sldId id="300" r:id="rId40"/>
    <p:sldId id="302" r:id="rId41"/>
    <p:sldId id="303" r:id="rId42"/>
    <p:sldId id="304" r:id="rId43"/>
    <p:sldId id="305" r:id="rId44"/>
    <p:sldId id="306" r:id="rId45"/>
    <p:sldId id="307" r:id="rId46"/>
    <p:sldId id="30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D4874-419C-4367-8D9A-5CAC93919423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63047FD-D9E2-442D-8DC4-A5B03BBFEB54}">
      <dgm:prSet phldrT="[Text]" phldr="1"/>
      <dgm:spPr/>
      <dgm:t>
        <a:bodyPr/>
        <a:lstStyle/>
        <a:p>
          <a:endParaRPr lang="vi-VN"/>
        </a:p>
      </dgm:t>
    </dgm:pt>
    <dgm:pt modelId="{9618C6E3-7B43-4C7B-B3EE-8470E22D2D0A}" type="parTrans" cxnId="{6AE9ABED-6C41-4D9B-B095-6633EA263298}">
      <dgm:prSet/>
      <dgm:spPr/>
      <dgm:t>
        <a:bodyPr/>
        <a:lstStyle/>
        <a:p>
          <a:endParaRPr lang="vi-VN"/>
        </a:p>
      </dgm:t>
    </dgm:pt>
    <dgm:pt modelId="{01DCBDDF-99D4-4EBF-B986-0B80260801A5}" type="sibTrans" cxnId="{6AE9ABED-6C41-4D9B-B095-6633EA263298}">
      <dgm:prSet/>
      <dgm:spPr/>
      <dgm:t>
        <a:bodyPr/>
        <a:lstStyle/>
        <a:p>
          <a:endParaRPr lang="vi-VN"/>
        </a:p>
      </dgm:t>
    </dgm:pt>
    <dgm:pt modelId="{8FE66BAA-A435-4D3A-BEFD-F1FD227024E0}">
      <dgm:prSet phldrT="[Text]" phldr="1"/>
      <dgm:spPr/>
      <dgm:t>
        <a:bodyPr/>
        <a:lstStyle/>
        <a:p>
          <a:endParaRPr lang="vi-VN" dirty="0"/>
        </a:p>
      </dgm:t>
    </dgm:pt>
    <dgm:pt modelId="{F621EB0B-3C6F-4782-B33B-35987BF4EB8E}" type="parTrans" cxnId="{5A2762EB-7657-4062-9214-E9FAE02765A2}">
      <dgm:prSet/>
      <dgm:spPr/>
      <dgm:t>
        <a:bodyPr/>
        <a:lstStyle/>
        <a:p>
          <a:endParaRPr lang="vi-VN"/>
        </a:p>
      </dgm:t>
    </dgm:pt>
    <dgm:pt modelId="{68FA87FE-4066-453C-BABE-E6FD7E96B724}" type="sibTrans" cxnId="{5A2762EB-7657-4062-9214-E9FAE02765A2}">
      <dgm:prSet/>
      <dgm:spPr/>
      <dgm:t>
        <a:bodyPr/>
        <a:lstStyle/>
        <a:p>
          <a:endParaRPr lang="vi-VN"/>
        </a:p>
      </dgm:t>
    </dgm:pt>
    <dgm:pt modelId="{FA196682-5D63-4732-A905-A4D1D10F0BFF}">
      <dgm:prSet/>
      <dgm:spPr/>
      <dgm:t>
        <a:bodyPr/>
        <a:lstStyle/>
        <a:p>
          <a:r>
            <a:rPr lang="vi-VN" dirty="0" smtClean="0"/>
            <a:t/>
          </a:r>
          <a:br>
            <a:rPr lang="vi-VN" dirty="0" smtClean="0"/>
          </a:br>
          <a:endParaRPr lang="vi-VN" dirty="0"/>
        </a:p>
      </dgm:t>
    </dgm:pt>
    <dgm:pt modelId="{EE5E8759-C4B5-4C7C-BFFF-E69ED5CF6DA8}" type="sibTrans" cxnId="{6B5D7F51-1479-461F-8639-2DF9C52C26FA}">
      <dgm:prSet/>
      <dgm:spPr/>
      <dgm:t>
        <a:bodyPr/>
        <a:lstStyle/>
        <a:p>
          <a:endParaRPr lang="vi-VN"/>
        </a:p>
      </dgm:t>
    </dgm:pt>
    <dgm:pt modelId="{483C4214-29CF-4F4B-A519-A16DCEAEFA91}" type="parTrans" cxnId="{6B5D7F51-1479-461F-8639-2DF9C52C26FA}">
      <dgm:prSet/>
      <dgm:spPr/>
      <dgm:t>
        <a:bodyPr/>
        <a:lstStyle/>
        <a:p>
          <a:endParaRPr lang="vi-VN"/>
        </a:p>
      </dgm:t>
    </dgm:pt>
    <dgm:pt modelId="{5A5DB337-B4B2-47D3-9D4F-8159D7DE575B}" type="pres">
      <dgm:prSet presAssocID="{2E7D4874-419C-4367-8D9A-5CAC93919423}" presName="Name0" presStyleCnt="0">
        <dgm:presLayoutVars>
          <dgm:chMax val="21"/>
          <dgm:chPref val="21"/>
        </dgm:presLayoutVars>
      </dgm:prSet>
      <dgm:spPr/>
    </dgm:pt>
    <dgm:pt modelId="{1844C7A7-30D5-4F17-9D89-EEE3B421C4BC}" type="pres">
      <dgm:prSet presAssocID="{D63047FD-D9E2-442D-8DC4-A5B03BBFEB54}" presName="text1" presStyleCnt="0"/>
      <dgm:spPr/>
    </dgm:pt>
    <dgm:pt modelId="{5E5C4081-EE75-461C-A433-2F1DA44374D8}" type="pres">
      <dgm:prSet presAssocID="{D63047FD-D9E2-442D-8DC4-A5B03BBFEB54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BC8037B-162E-4FA8-93EB-404F35CA8C76}" type="pres">
      <dgm:prSet presAssocID="{D63047FD-D9E2-442D-8DC4-A5B03BBFEB54}" presName="textaccent1" presStyleCnt="0"/>
      <dgm:spPr/>
    </dgm:pt>
    <dgm:pt modelId="{CF87DC54-CE14-4689-973E-A4EC786426FE}" type="pres">
      <dgm:prSet presAssocID="{D63047FD-D9E2-442D-8DC4-A5B03BBFEB54}" presName="accentRepeatNode" presStyleLbl="solidAlignAcc1" presStyleIdx="0" presStyleCnt="6"/>
      <dgm:spPr/>
    </dgm:pt>
    <dgm:pt modelId="{4739C807-4206-405E-A795-FC7365E97EC8}" type="pres">
      <dgm:prSet presAssocID="{01DCBDDF-99D4-4EBF-B986-0B80260801A5}" presName="image1" presStyleCnt="0"/>
      <dgm:spPr/>
    </dgm:pt>
    <dgm:pt modelId="{8D4B8310-14CD-4E6A-A25A-1F5D586AD905}" type="pres">
      <dgm:prSet presAssocID="{01DCBDDF-99D4-4EBF-B986-0B80260801A5}" presName="imageRepeatNode" presStyleLbl="alignAcc1" presStyleIdx="0" presStyleCnt="3"/>
      <dgm:spPr/>
    </dgm:pt>
    <dgm:pt modelId="{56D51B9A-6AA4-4335-AB2F-574DD10C2E22}" type="pres">
      <dgm:prSet presAssocID="{01DCBDDF-99D4-4EBF-B986-0B80260801A5}" presName="imageaccent1" presStyleCnt="0"/>
      <dgm:spPr/>
    </dgm:pt>
    <dgm:pt modelId="{997AEAEF-9F72-48D3-9405-BD427D15A6D0}" type="pres">
      <dgm:prSet presAssocID="{01DCBDDF-99D4-4EBF-B986-0B80260801A5}" presName="accentRepeatNode" presStyleLbl="solidAlignAcc1" presStyleIdx="1" presStyleCnt="6"/>
      <dgm:spPr/>
    </dgm:pt>
    <dgm:pt modelId="{74D8365F-106D-4DA7-BF23-46FC155D1AFE}" type="pres">
      <dgm:prSet presAssocID="{8FE66BAA-A435-4D3A-BEFD-F1FD227024E0}" presName="text2" presStyleCnt="0"/>
      <dgm:spPr/>
    </dgm:pt>
    <dgm:pt modelId="{1E49DBDA-2305-42A6-8822-63477981A755}" type="pres">
      <dgm:prSet presAssocID="{8FE66BAA-A435-4D3A-BEFD-F1FD227024E0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4E1D0C-EB92-4AB6-8FA0-007E1A2C9C68}" type="pres">
      <dgm:prSet presAssocID="{8FE66BAA-A435-4D3A-BEFD-F1FD227024E0}" presName="textaccent2" presStyleCnt="0"/>
      <dgm:spPr/>
    </dgm:pt>
    <dgm:pt modelId="{9F354A20-039B-4E0E-BAB6-B5FBEA66B679}" type="pres">
      <dgm:prSet presAssocID="{8FE66BAA-A435-4D3A-BEFD-F1FD227024E0}" presName="accentRepeatNode" presStyleLbl="solidAlignAcc1" presStyleIdx="2" presStyleCnt="6"/>
      <dgm:spPr/>
    </dgm:pt>
    <dgm:pt modelId="{9383DA8C-6DB5-4141-8946-C4359D6F3773}" type="pres">
      <dgm:prSet presAssocID="{68FA87FE-4066-453C-BABE-E6FD7E96B724}" presName="image2" presStyleCnt="0"/>
      <dgm:spPr/>
    </dgm:pt>
    <dgm:pt modelId="{C19DC279-74A5-4CCB-A1BE-3A4FE30A4AF7}" type="pres">
      <dgm:prSet presAssocID="{68FA87FE-4066-453C-BABE-E6FD7E96B724}" presName="imageRepeatNode" presStyleLbl="alignAcc1" presStyleIdx="1" presStyleCnt="3"/>
      <dgm:spPr/>
    </dgm:pt>
    <dgm:pt modelId="{DD4A2A07-F910-424A-968D-D32C72869FCA}" type="pres">
      <dgm:prSet presAssocID="{68FA87FE-4066-453C-BABE-E6FD7E96B724}" presName="imageaccent2" presStyleCnt="0"/>
      <dgm:spPr/>
    </dgm:pt>
    <dgm:pt modelId="{F58D5634-40EC-4F65-A430-7916B942E558}" type="pres">
      <dgm:prSet presAssocID="{68FA87FE-4066-453C-BABE-E6FD7E96B724}" presName="accentRepeatNode" presStyleLbl="solidAlignAcc1" presStyleIdx="3" presStyleCnt="6"/>
      <dgm:spPr/>
    </dgm:pt>
    <dgm:pt modelId="{F73DD69A-6F3A-48AF-97EC-B146E74D77E8}" type="pres">
      <dgm:prSet presAssocID="{FA196682-5D63-4732-A905-A4D1D10F0BFF}" presName="text3" presStyleCnt="0"/>
      <dgm:spPr/>
    </dgm:pt>
    <dgm:pt modelId="{3D834550-B295-4863-A5C1-3AACE237BE36}" type="pres">
      <dgm:prSet presAssocID="{FA196682-5D63-4732-A905-A4D1D10F0BFF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3A355C-7E45-4A44-81BE-62F5E12999CC}" type="pres">
      <dgm:prSet presAssocID="{FA196682-5D63-4732-A905-A4D1D10F0BFF}" presName="textaccent3" presStyleCnt="0"/>
      <dgm:spPr/>
    </dgm:pt>
    <dgm:pt modelId="{E125DF88-4FDC-431A-9C49-4DB33E374904}" type="pres">
      <dgm:prSet presAssocID="{FA196682-5D63-4732-A905-A4D1D10F0BFF}" presName="accentRepeatNode" presStyleLbl="solidAlignAcc1" presStyleIdx="4" presStyleCnt="6"/>
      <dgm:spPr/>
    </dgm:pt>
    <dgm:pt modelId="{F9651A25-B11C-4B25-BBD7-FBE52593AB35}" type="pres">
      <dgm:prSet presAssocID="{EE5E8759-C4B5-4C7C-BFFF-E69ED5CF6DA8}" presName="image3" presStyleCnt="0"/>
      <dgm:spPr/>
    </dgm:pt>
    <dgm:pt modelId="{F643679A-C1CC-4C77-8BF0-C7AD9A050636}" type="pres">
      <dgm:prSet presAssocID="{EE5E8759-C4B5-4C7C-BFFF-E69ED5CF6DA8}" presName="imageRepeatNode" presStyleLbl="alignAcc1" presStyleIdx="2" presStyleCnt="3"/>
      <dgm:spPr/>
    </dgm:pt>
    <dgm:pt modelId="{1A44FD94-AA71-42C2-A818-0052CC2A6D4B}" type="pres">
      <dgm:prSet presAssocID="{EE5E8759-C4B5-4C7C-BFFF-E69ED5CF6DA8}" presName="imageaccent3" presStyleCnt="0"/>
      <dgm:spPr/>
    </dgm:pt>
    <dgm:pt modelId="{354040D4-6523-497A-AEBE-F3647FE92DA1}" type="pres">
      <dgm:prSet presAssocID="{EE5E8759-C4B5-4C7C-BFFF-E69ED5CF6DA8}" presName="accentRepeatNode" presStyleLbl="solidAlignAcc1" presStyleIdx="5" presStyleCnt="6"/>
      <dgm:spPr/>
    </dgm:pt>
  </dgm:ptLst>
  <dgm:cxnLst>
    <dgm:cxn modelId="{5A2762EB-7657-4062-9214-E9FAE02765A2}" srcId="{2E7D4874-419C-4367-8D9A-5CAC93919423}" destId="{8FE66BAA-A435-4D3A-BEFD-F1FD227024E0}" srcOrd="1" destOrd="0" parTransId="{F621EB0B-3C6F-4782-B33B-35987BF4EB8E}" sibTransId="{68FA87FE-4066-453C-BABE-E6FD7E96B724}"/>
    <dgm:cxn modelId="{30BA5BD8-CAA6-4522-AA84-50350DC56E62}" type="presOf" srcId="{EE5E8759-C4B5-4C7C-BFFF-E69ED5CF6DA8}" destId="{F643679A-C1CC-4C77-8BF0-C7AD9A050636}" srcOrd="0" destOrd="0" presId="urn:microsoft.com/office/officeart/2008/layout/HexagonCluster"/>
    <dgm:cxn modelId="{FD8D9529-D3E3-4298-BAB3-4E9C98DF0548}" type="presOf" srcId="{2E7D4874-419C-4367-8D9A-5CAC93919423}" destId="{5A5DB337-B4B2-47D3-9D4F-8159D7DE575B}" srcOrd="0" destOrd="0" presId="urn:microsoft.com/office/officeart/2008/layout/HexagonCluster"/>
    <dgm:cxn modelId="{6B5D7F51-1479-461F-8639-2DF9C52C26FA}" srcId="{2E7D4874-419C-4367-8D9A-5CAC93919423}" destId="{FA196682-5D63-4732-A905-A4D1D10F0BFF}" srcOrd="2" destOrd="0" parTransId="{483C4214-29CF-4F4B-A519-A16DCEAEFA91}" sibTransId="{EE5E8759-C4B5-4C7C-BFFF-E69ED5CF6DA8}"/>
    <dgm:cxn modelId="{C9A040E2-2CF3-4351-89CB-DB581A31B906}" type="presOf" srcId="{FA196682-5D63-4732-A905-A4D1D10F0BFF}" destId="{3D834550-B295-4863-A5C1-3AACE237BE36}" srcOrd="0" destOrd="0" presId="urn:microsoft.com/office/officeart/2008/layout/HexagonCluster"/>
    <dgm:cxn modelId="{6AE9ABED-6C41-4D9B-B095-6633EA263298}" srcId="{2E7D4874-419C-4367-8D9A-5CAC93919423}" destId="{D63047FD-D9E2-442D-8DC4-A5B03BBFEB54}" srcOrd="0" destOrd="0" parTransId="{9618C6E3-7B43-4C7B-B3EE-8470E22D2D0A}" sibTransId="{01DCBDDF-99D4-4EBF-B986-0B80260801A5}"/>
    <dgm:cxn modelId="{DA0D1B73-CE7F-468B-92C3-AF081DF51E6C}" type="presOf" srcId="{8FE66BAA-A435-4D3A-BEFD-F1FD227024E0}" destId="{1E49DBDA-2305-42A6-8822-63477981A755}" srcOrd="0" destOrd="0" presId="urn:microsoft.com/office/officeart/2008/layout/HexagonCluster"/>
    <dgm:cxn modelId="{DC929E64-3065-422E-9E5F-03B126F65875}" type="presOf" srcId="{D63047FD-D9E2-442D-8DC4-A5B03BBFEB54}" destId="{5E5C4081-EE75-461C-A433-2F1DA44374D8}" srcOrd="0" destOrd="0" presId="urn:microsoft.com/office/officeart/2008/layout/HexagonCluster"/>
    <dgm:cxn modelId="{E5CB172C-77DD-463B-8F96-D46D23492C3E}" type="presOf" srcId="{68FA87FE-4066-453C-BABE-E6FD7E96B724}" destId="{C19DC279-74A5-4CCB-A1BE-3A4FE30A4AF7}" srcOrd="0" destOrd="0" presId="urn:microsoft.com/office/officeart/2008/layout/HexagonCluster"/>
    <dgm:cxn modelId="{28D4F1F9-9336-40D1-8653-C504207416A6}" type="presOf" srcId="{01DCBDDF-99D4-4EBF-B986-0B80260801A5}" destId="{8D4B8310-14CD-4E6A-A25A-1F5D586AD905}" srcOrd="0" destOrd="0" presId="urn:microsoft.com/office/officeart/2008/layout/HexagonCluster"/>
    <dgm:cxn modelId="{E3C4815D-7A69-46B6-8CCE-AE2A45BFF0A0}" type="presParOf" srcId="{5A5DB337-B4B2-47D3-9D4F-8159D7DE575B}" destId="{1844C7A7-30D5-4F17-9D89-EEE3B421C4BC}" srcOrd="0" destOrd="0" presId="urn:microsoft.com/office/officeart/2008/layout/HexagonCluster"/>
    <dgm:cxn modelId="{9DC60127-4D85-4973-89CB-88188D580F78}" type="presParOf" srcId="{1844C7A7-30D5-4F17-9D89-EEE3B421C4BC}" destId="{5E5C4081-EE75-461C-A433-2F1DA44374D8}" srcOrd="0" destOrd="0" presId="urn:microsoft.com/office/officeart/2008/layout/HexagonCluster"/>
    <dgm:cxn modelId="{1A409DEE-1373-4AD8-AA30-A27E9C51E9E2}" type="presParOf" srcId="{5A5DB337-B4B2-47D3-9D4F-8159D7DE575B}" destId="{4BC8037B-162E-4FA8-93EB-404F35CA8C76}" srcOrd="1" destOrd="0" presId="urn:microsoft.com/office/officeart/2008/layout/HexagonCluster"/>
    <dgm:cxn modelId="{706C6633-F2F4-45BF-A4CD-B41CE115BA29}" type="presParOf" srcId="{4BC8037B-162E-4FA8-93EB-404F35CA8C76}" destId="{CF87DC54-CE14-4689-973E-A4EC786426FE}" srcOrd="0" destOrd="0" presId="urn:microsoft.com/office/officeart/2008/layout/HexagonCluster"/>
    <dgm:cxn modelId="{9E986610-9850-47FE-A490-1FA411F308B7}" type="presParOf" srcId="{5A5DB337-B4B2-47D3-9D4F-8159D7DE575B}" destId="{4739C807-4206-405E-A795-FC7365E97EC8}" srcOrd="2" destOrd="0" presId="urn:microsoft.com/office/officeart/2008/layout/HexagonCluster"/>
    <dgm:cxn modelId="{B59CB704-809C-405A-AC63-41040C93D03A}" type="presParOf" srcId="{4739C807-4206-405E-A795-FC7365E97EC8}" destId="{8D4B8310-14CD-4E6A-A25A-1F5D586AD905}" srcOrd="0" destOrd="0" presId="urn:microsoft.com/office/officeart/2008/layout/HexagonCluster"/>
    <dgm:cxn modelId="{8F655EDC-41FE-4E8D-9100-C309B28AE7E3}" type="presParOf" srcId="{5A5DB337-B4B2-47D3-9D4F-8159D7DE575B}" destId="{56D51B9A-6AA4-4335-AB2F-574DD10C2E22}" srcOrd="3" destOrd="0" presId="urn:microsoft.com/office/officeart/2008/layout/HexagonCluster"/>
    <dgm:cxn modelId="{B4A3E268-7235-443D-97C2-AC0AA6752772}" type="presParOf" srcId="{56D51B9A-6AA4-4335-AB2F-574DD10C2E22}" destId="{997AEAEF-9F72-48D3-9405-BD427D15A6D0}" srcOrd="0" destOrd="0" presId="urn:microsoft.com/office/officeart/2008/layout/HexagonCluster"/>
    <dgm:cxn modelId="{85A8C0DE-4120-497A-B63A-5B1AE8B3984D}" type="presParOf" srcId="{5A5DB337-B4B2-47D3-9D4F-8159D7DE575B}" destId="{74D8365F-106D-4DA7-BF23-46FC155D1AFE}" srcOrd="4" destOrd="0" presId="urn:microsoft.com/office/officeart/2008/layout/HexagonCluster"/>
    <dgm:cxn modelId="{D7FE9DA9-977D-4AAF-B1B4-BEC151DB5D98}" type="presParOf" srcId="{74D8365F-106D-4DA7-BF23-46FC155D1AFE}" destId="{1E49DBDA-2305-42A6-8822-63477981A755}" srcOrd="0" destOrd="0" presId="urn:microsoft.com/office/officeart/2008/layout/HexagonCluster"/>
    <dgm:cxn modelId="{96AE0274-9EBB-4625-B7DD-8513B436E442}" type="presParOf" srcId="{5A5DB337-B4B2-47D3-9D4F-8159D7DE575B}" destId="{FC4E1D0C-EB92-4AB6-8FA0-007E1A2C9C68}" srcOrd="5" destOrd="0" presId="urn:microsoft.com/office/officeart/2008/layout/HexagonCluster"/>
    <dgm:cxn modelId="{AC2B1E53-9F15-4C9A-9706-333371174D3A}" type="presParOf" srcId="{FC4E1D0C-EB92-4AB6-8FA0-007E1A2C9C68}" destId="{9F354A20-039B-4E0E-BAB6-B5FBEA66B679}" srcOrd="0" destOrd="0" presId="urn:microsoft.com/office/officeart/2008/layout/HexagonCluster"/>
    <dgm:cxn modelId="{EB855057-B74E-496D-9BA3-395AB3903222}" type="presParOf" srcId="{5A5DB337-B4B2-47D3-9D4F-8159D7DE575B}" destId="{9383DA8C-6DB5-4141-8946-C4359D6F3773}" srcOrd="6" destOrd="0" presId="urn:microsoft.com/office/officeart/2008/layout/HexagonCluster"/>
    <dgm:cxn modelId="{B496959A-8FCB-4C18-A4FA-63F226786CD6}" type="presParOf" srcId="{9383DA8C-6DB5-4141-8946-C4359D6F3773}" destId="{C19DC279-74A5-4CCB-A1BE-3A4FE30A4AF7}" srcOrd="0" destOrd="0" presId="urn:microsoft.com/office/officeart/2008/layout/HexagonCluster"/>
    <dgm:cxn modelId="{354F0B7D-A541-47F4-AF5C-344B2EB2ADE4}" type="presParOf" srcId="{5A5DB337-B4B2-47D3-9D4F-8159D7DE575B}" destId="{DD4A2A07-F910-424A-968D-D32C72869FCA}" srcOrd="7" destOrd="0" presId="urn:microsoft.com/office/officeart/2008/layout/HexagonCluster"/>
    <dgm:cxn modelId="{5DEC1E1A-BA80-46E2-A618-47AB21D9C263}" type="presParOf" srcId="{DD4A2A07-F910-424A-968D-D32C72869FCA}" destId="{F58D5634-40EC-4F65-A430-7916B942E558}" srcOrd="0" destOrd="0" presId="urn:microsoft.com/office/officeart/2008/layout/HexagonCluster"/>
    <dgm:cxn modelId="{756A1B97-4029-41E2-A953-1C1424A78B13}" type="presParOf" srcId="{5A5DB337-B4B2-47D3-9D4F-8159D7DE575B}" destId="{F73DD69A-6F3A-48AF-97EC-B146E74D77E8}" srcOrd="8" destOrd="0" presId="urn:microsoft.com/office/officeart/2008/layout/HexagonCluster"/>
    <dgm:cxn modelId="{D507315E-7B68-4F1E-994D-2E683F8D3840}" type="presParOf" srcId="{F73DD69A-6F3A-48AF-97EC-B146E74D77E8}" destId="{3D834550-B295-4863-A5C1-3AACE237BE36}" srcOrd="0" destOrd="0" presId="urn:microsoft.com/office/officeart/2008/layout/HexagonCluster"/>
    <dgm:cxn modelId="{B633A1AB-2673-4CBA-A064-E90C9708FE5E}" type="presParOf" srcId="{5A5DB337-B4B2-47D3-9D4F-8159D7DE575B}" destId="{3F3A355C-7E45-4A44-81BE-62F5E12999CC}" srcOrd="9" destOrd="0" presId="urn:microsoft.com/office/officeart/2008/layout/HexagonCluster"/>
    <dgm:cxn modelId="{83657F5E-CC61-4CED-8A6A-56D344B1A777}" type="presParOf" srcId="{3F3A355C-7E45-4A44-81BE-62F5E12999CC}" destId="{E125DF88-4FDC-431A-9C49-4DB33E374904}" srcOrd="0" destOrd="0" presId="urn:microsoft.com/office/officeart/2008/layout/HexagonCluster"/>
    <dgm:cxn modelId="{824424DB-76DE-4777-9D67-E3D99C725FA6}" type="presParOf" srcId="{5A5DB337-B4B2-47D3-9D4F-8159D7DE575B}" destId="{F9651A25-B11C-4B25-BBD7-FBE52593AB35}" srcOrd="10" destOrd="0" presId="urn:microsoft.com/office/officeart/2008/layout/HexagonCluster"/>
    <dgm:cxn modelId="{01BCB1FE-CC9A-4AEE-994E-B26628B18014}" type="presParOf" srcId="{F9651A25-B11C-4B25-BBD7-FBE52593AB35}" destId="{F643679A-C1CC-4C77-8BF0-C7AD9A050636}" srcOrd="0" destOrd="0" presId="urn:microsoft.com/office/officeart/2008/layout/HexagonCluster"/>
    <dgm:cxn modelId="{68EF71F2-A4D2-4E57-8BCB-42A271F2860B}" type="presParOf" srcId="{5A5DB337-B4B2-47D3-9D4F-8159D7DE575B}" destId="{1A44FD94-AA71-42C2-A818-0052CC2A6D4B}" srcOrd="11" destOrd="0" presId="urn:microsoft.com/office/officeart/2008/layout/HexagonCluster"/>
    <dgm:cxn modelId="{4BD75E75-6632-42D1-9883-2F8B817C726D}" type="presParOf" srcId="{1A44FD94-AA71-42C2-A818-0052CC2A6D4B}" destId="{354040D4-6523-497A-AEBE-F3647FE92DA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85656-24D1-41AF-AFD0-80A19F1287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0"/>
      <dgm:spPr/>
    </dgm:pt>
    <dgm:pt modelId="{CFC8D27D-34BA-4462-8F23-E01DB0BEA67B}">
      <dgm:prSet phldrT="[Text]" phldr="1"/>
      <dgm:spPr/>
      <dgm:t>
        <a:bodyPr/>
        <a:lstStyle/>
        <a:p>
          <a:endParaRPr lang="vi-VN" dirty="0"/>
        </a:p>
      </dgm:t>
    </dgm:pt>
    <dgm:pt modelId="{E493F731-F5B2-4886-8D3D-14A68CC8C769}" type="parTrans" cxnId="{5CD46B91-90ED-4DCC-A8B5-ED281B0E03C6}">
      <dgm:prSet/>
      <dgm:spPr/>
      <dgm:t>
        <a:bodyPr/>
        <a:lstStyle/>
        <a:p>
          <a:endParaRPr lang="vi-VN"/>
        </a:p>
      </dgm:t>
    </dgm:pt>
    <dgm:pt modelId="{824F1512-98DD-426B-B6D7-974EA6DB191E}" type="sibTrans" cxnId="{5CD46B91-90ED-4DCC-A8B5-ED281B0E03C6}">
      <dgm:prSet/>
      <dgm:spPr/>
      <dgm:t>
        <a:bodyPr/>
        <a:lstStyle/>
        <a:p>
          <a:endParaRPr lang="vi-VN"/>
        </a:p>
      </dgm:t>
    </dgm:pt>
    <dgm:pt modelId="{748B8D3B-EDC4-452B-9ABC-FF2D845567F6}">
      <dgm:prSet phldrT="[Text]" phldr="1"/>
      <dgm:spPr/>
      <dgm:t>
        <a:bodyPr/>
        <a:lstStyle/>
        <a:p>
          <a:endParaRPr lang="vi-VN"/>
        </a:p>
      </dgm:t>
    </dgm:pt>
    <dgm:pt modelId="{A1EC49B5-0E56-4F7E-9BB2-AC48ECA47200}" type="parTrans" cxnId="{CC0DE852-920A-437E-8C19-08264EBB5345}">
      <dgm:prSet/>
      <dgm:spPr/>
      <dgm:t>
        <a:bodyPr/>
        <a:lstStyle/>
        <a:p>
          <a:endParaRPr lang="vi-VN"/>
        </a:p>
      </dgm:t>
    </dgm:pt>
    <dgm:pt modelId="{7358A8CD-82F3-4C55-A218-D8291E8B88B0}" type="sibTrans" cxnId="{CC0DE852-920A-437E-8C19-08264EBB5345}">
      <dgm:prSet/>
      <dgm:spPr/>
      <dgm:t>
        <a:bodyPr/>
        <a:lstStyle/>
        <a:p>
          <a:endParaRPr lang="vi-VN"/>
        </a:p>
      </dgm:t>
    </dgm:pt>
    <dgm:pt modelId="{E888B18F-45D9-40FE-A0ED-4EA42FE79680}">
      <dgm:prSet phldrT="[Text]" phldr="1"/>
      <dgm:spPr/>
      <dgm:t>
        <a:bodyPr/>
        <a:lstStyle/>
        <a:p>
          <a:endParaRPr lang="vi-VN"/>
        </a:p>
      </dgm:t>
    </dgm:pt>
    <dgm:pt modelId="{FDA06EC9-37C2-498A-B7D2-997C7C270EB6}" type="parTrans" cxnId="{F2902E08-C4BC-47E3-90D9-7CE951F3400B}">
      <dgm:prSet/>
      <dgm:spPr/>
      <dgm:t>
        <a:bodyPr/>
        <a:lstStyle/>
        <a:p>
          <a:endParaRPr lang="vi-VN"/>
        </a:p>
      </dgm:t>
    </dgm:pt>
    <dgm:pt modelId="{C623A44C-8799-4BD8-B1FE-F2859A32A34F}" type="sibTrans" cxnId="{F2902E08-C4BC-47E3-90D9-7CE951F3400B}">
      <dgm:prSet/>
      <dgm:spPr/>
      <dgm:t>
        <a:bodyPr/>
        <a:lstStyle/>
        <a:p>
          <a:endParaRPr lang="vi-VN"/>
        </a:p>
      </dgm:t>
    </dgm:pt>
    <dgm:pt modelId="{EE3B7F85-04FB-445E-8E20-1E9D9B75A584}" type="pres">
      <dgm:prSet presAssocID="{1AE85656-24D1-41AF-AFD0-80A19F1287C7}" presName="linearFlow" presStyleCnt="0">
        <dgm:presLayoutVars>
          <dgm:dir/>
          <dgm:resizeHandles val="exact"/>
        </dgm:presLayoutVars>
      </dgm:prSet>
      <dgm:spPr/>
    </dgm:pt>
    <dgm:pt modelId="{C997BEC4-570B-4E24-BF6B-6E3FF42C87E9}" type="pres">
      <dgm:prSet presAssocID="{CFC8D27D-34BA-4462-8F23-E01DB0BEA67B}" presName="composite" presStyleCnt="0"/>
      <dgm:spPr/>
    </dgm:pt>
    <dgm:pt modelId="{2F3BA169-51B4-4BEC-92FD-46CE2AE3D61D}" type="pres">
      <dgm:prSet presAssocID="{CFC8D27D-34BA-4462-8F23-E01DB0BEA67B}" presName="imgShp" presStyleLbl="fgImgPlace1" presStyleIdx="0" presStyleCnt="3"/>
      <dgm:spPr/>
    </dgm:pt>
    <dgm:pt modelId="{672F5DA5-5381-4FC0-9251-41809ADDD12E}" type="pres">
      <dgm:prSet presAssocID="{CFC8D27D-34BA-4462-8F23-E01DB0BEA67B}" presName="txShp" presStyleLbl="node1" presStyleIdx="0" presStyleCnt="3">
        <dgm:presLayoutVars>
          <dgm:bulletEnabled val="1"/>
        </dgm:presLayoutVars>
      </dgm:prSet>
      <dgm:spPr/>
    </dgm:pt>
    <dgm:pt modelId="{4ECB571E-6E32-403D-B24B-061B7D76185B}" type="pres">
      <dgm:prSet presAssocID="{824F1512-98DD-426B-B6D7-974EA6DB191E}" presName="spacing" presStyleCnt="0"/>
      <dgm:spPr/>
    </dgm:pt>
    <dgm:pt modelId="{37AEF420-3BA4-43A8-AFC8-DB009ED9FED4}" type="pres">
      <dgm:prSet presAssocID="{748B8D3B-EDC4-452B-9ABC-FF2D845567F6}" presName="composite" presStyleCnt="0"/>
      <dgm:spPr/>
    </dgm:pt>
    <dgm:pt modelId="{53C768A7-6686-4696-B177-F6DDA5FAED02}" type="pres">
      <dgm:prSet presAssocID="{748B8D3B-EDC4-452B-9ABC-FF2D845567F6}" presName="imgShp" presStyleLbl="fgImgPlace1" presStyleIdx="1" presStyleCnt="3"/>
      <dgm:spPr/>
    </dgm:pt>
    <dgm:pt modelId="{9E60F132-D2E4-4088-9720-C0AEB763C9C5}" type="pres">
      <dgm:prSet presAssocID="{748B8D3B-EDC4-452B-9ABC-FF2D845567F6}" presName="txShp" presStyleLbl="node1" presStyleIdx="1" presStyleCnt="3">
        <dgm:presLayoutVars>
          <dgm:bulletEnabled val="1"/>
        </dgm:presLayoutVars>
      </dgm:prSet>
      <dgm:spPr/>
    </dgm:pt>
    <dgm:pt modelId="{80B21EE5-0B51-421C-BAAB-E9E1C60B194F}" type="pres">
      <dgm:prSet presAssocID="{7358A8CD-82F3-4C55-A218-D8291E8B88B0}" presName="spacing" presStyleCnt="0"/>
      <dgm:spPr/>
    </dgm:pt>
    <dgm:pt modelId="{F4479ED6-FB56-4339-A980-11D933E09853}" type="pres">
      <dgm:prSet presAssocID="{E888B18F-45D9-40FE-A0ED-4EA42FE79680}" presName="composite" presStyleCnt="0"/>
      <dgm:spPr/>
    </dgm:pt>
    <dgm:pt modelId="{401C4ECB-68C4-44B4-AB42-735C740D4766}" type="pres">
      <dgm:prSet presAssocID="{E888B18F-45D9-40FE-A0ED-4EA42FE79680}" presName="imgShp" presStyleLbl="fgImgPlace1" presStyleIdx="2" presStyleCnt="3"/>
      <dgm:spPr/>
    </dgm:pt>
    <dgm:pt modelId="{F9C08831-7B1B-4CA1-B2A1-80265711BCBE}" type="pres">
      <dgm:prSet presAssocID="{E888B18F-45D9-40FE-A0ED-4EA42FE79680}" presName="txShp" presStyleLbl="node1" presStyleIdx="2" presStyleCnt="3">
        <dgm:presLayoutVars>
          <dgm:bulletEnabled val="1"/>
        </dgm:presLayoutVars>
      </dgm:prSet>
      <dgm:spPr/>
    </dgm:pt>
  </dgm:ptLst>
  <dgm:cxnLst>
    <dgm:cxn modelId="{5CD46B91-90ED-4DCC-A8B5-ED281B0E03C6}" srcId="{1AE85656-24D1-41AF-AFD0-80A19F1287C7}" destId="{CFC8D27D-34BA-4462-8F23-E01DB0BEA67B}" srcOrd="0" destOrd="0" parTransId="{E493F731-F5B2-4886-8D3D-14A68CC8C769}" sibTransId="{824F1512-98DD-426B-B6D7-974EA6DB191E}"/>
    <dgm:cxn modelId="{5444461C-F404-4F9A-ADDE-8AE712E9AF68}" type="presOf" srcId="{CFC8D27D-34BA-4462-8F23-E01DB0BEA67B}" destId="{672F5DA5-5381-4FC0-9251-41809ADDD12E}" srcOrd="0" destOrd="0" presId="urn:microsoft.com/office/officeart/2005/8/layout/vList3"/>
    <dgm:cxn modelId="{F93FD595-E385-464F-BAAD-818CE8DF857E}" type="presOf" srcId="{1AE85656-24D1-41AF-AFD0-80A19F1287C7}" destId="{EE3B7F85-04FB-445E-8E20-1E9D9B75A584}" srcOrd="0" destOrd="0" presId="urn:microsoft.com/office/officeart/2005/8/layout/vList3"/>
    <dgm:cxn modelId="{0F28AB8B-0A11-43EA-A2EC-B2A59C1241EC}" type="presOf" srcId="{748B8D3B-EDC4-452B-9ABC-FF2D845567F6}" destId="{9E60F132-D2E4-4088-9720-C0AEB763C9C5}" srcOrd="0" destOrd="0" presId="urn:microsoft.com/office/officeart/2005/8/layout/vList3"/>
    <dgm:cxn modelId="{CC0DE852-920A-437E-8C19-08264EBB5345}" srcId="{1AE85656-24D1-41AF-AFD0-80A19F1287C7}" destId="{748B8D3B-EDC4-452B-9ABC-FF2D845567F6}" srcOrd="1" destOrd="0" parTransId="{A1EC49B5-0E56-4F7E-9BB2-AC48ECA47200}" sibTransId="{7358A8CD-82F3-4C55-A218-D8291E8B88B0}"/>
    <dgm:cxn modelId="{F2902E08-C4BC-47E3-90D9-7CE951F3400B}" srcId="{1AE85656-24D1-41AF-AFD0-80A19F1287C7}" destId="{E888B18F-45D9-40FE-A0ED-4EA42FE79680}" srcOrd="2" destOrd="0" parTransId="{FDA06EC9-37C2-498A-B7D2-997C7C270EB6}" sibTransId="{C623A44C-8799-4BD8-B1FE-F2859A32A34F}"/>
    <dgm:cxn modelId="{13C25033-7BFF-4680-9460-7E4416BACF6A}" type="presOf" srcId="{E888B18F-45D9-40FE-A0ED-4EA42FE79680}" destId="{F9C08831-7B1B-4CA1-B2A1-80265711BCBE}" srcOrd="0" destOrd="0" presId="urn:microsoft.com/office/officeart/2005/8/layout/vList3"/>
    <dgm:cxn modelId="{FC9E9E0A-AE57-4C5A-B6D1-71C466D850A6}" type="presParOf" srcId="{EE3B7F85-04FB-445E-8E20-1E9D9B75A584}" destId="{C997BEC4-570B-4E24-BF6B-6E3FF42C87E9}" srcOrd="0" destOrd="0" presId="urn:microsoft.com/office/officeart/2005/8/layout/vList3"/>
    <dgm:cxn modelId="{41C5102D-5AF3-477E-B7F9-143FB5391160}" type="presParOf" srcId="{C997BEC4-570B-4E24-BF6B-6E3FF42C87E9}" destId="{2F3BA169-51B4-4BEC-92FD-46CE2AE3D61D}" srcOrd="0" destOrd="0" presId="urn:microsoft.com/office/officeart/2005/8/layout/vList3"/>
    <dgm:cxn modelId="{BEC0344E-B9AF-4A4F-82DA-01CD17F16D9B}" type="presParOf" srcId="{C997BEC4-570B-4E24-BF6B-6E3FF42C87E9}" destId="{672F5DA5-5381-4FC0-9251-41809ADDD12E}" srcOrd="1" destOrd="0" presId="urn:microsoft.com/office/officeart/2005/8/layout/vList3"/>
    <dgm:cxn modelId="{F3296C01-54CB-431D-AF2F-D5DCBF275621}" type="presParOf" srcId="{EE3B7F85-04FB-445E-8E20-1E9D9B75A584}" destId="{4ECB571E-6E32-403D-B24B-061B7D76185B}" srcOrd="1" destOrd="0" presId="urn:microsoft.com/office/officeart/2005/8/layout/vList3"/>
    <dgm:cxn modelId="{BC562E40-0CAB-4A6C-980F-807463E118CF}" type="presParOf" srcId="{EE3B7F85-04FB-445E-8E20-1E9D9B75A584}" destId="{37AEF420-3BA4-43A8-AFC8-DB009ED9FED4}" srcOrd="2" destOrd="0" presId="urn:microsoft.com/office/officeart/2005/8/layout/vList3"/>
    <dgm:cxn modelId="{6CB23BD1-1EEF-48EB-82DA-543D4F82D76C}" type="presParOf" srcId="{37AEF420-3BA4-43A8-AFC8-DB009ED9FED4}" destId="{53C768A7-6686-4696-B177-F6DDA5FAED02}" srcOrd="0" destOrd="0" presId="urn:microsoft.com/office/officeart/2005/8/layout/vList3"/>
    <dgm:cxn modelId="{4C55594F-B1B8-40FB-ABAA-F6024F9FE155}" type="presParOf" srcId="{37AEF420-3BA4-43A8-AFC8-DB009ED9FED4}" destId="{9E60F132-D2E4-4088-9720-C0AEB763C9C5}" srcOrd="1" destOrd="0" presId="urn:microsoft.com/office/officeart/2005/8/layout/vList3"/>
    <dgm:cxn modelId="{2FC4024C-E095-441B-8B6E-66A62D3CDA29}" type="presParOf" srcId="{EE3B7F85-04FB-445E-8E20-1E9D9B75A584}" destId="{80B21EE5-0B51-421C-BAAB-E9E1C60B194F}" srcOrd="3" destOrd="0" presId="urn:microsoft.com/office/officeart/2005/8/layout/vList3"/>
    <dgm:cxn modelId="{E05725DC-E8DB-4595-BDE2-AB92371436A0}" type="presParOf" srcId="{EE3B7F85-04FB-445E-8E20-1E9D9B75A584}" destId="{F4479ED6-FB56-4339-A980-11D933E09853}" srcOrd="4" destOrd="0" presId="urn:microsoft.com/office/officeart/2005/8/layout/vList3"/>
    <dgm:cxn modelId="{441C06C2-F67A-4710-80DA-C01427D13993}" type="presParOf" srcId="{F4479ED6-FB56-4339-A980-11D933E09853}" destId="{401C4ECB-68C4-44B4-AB42-735C740D4766}" srcOrd="0" destOrd="0" presId="urn:microsoft.com/office/officeart/2005/8/layout/vList3"/>
    <dgm:cxn modelId="{2EE92D17-19A9-4BC6-95D1-276D8A09BE6F}" type="presParOf" srcId="{F4479ED6-FB56-4339-A980-11D933E09853}" destId="{F9C08831-7B1B-4CA1-B2A1-80265711BCB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E85656-24D1-41AF-AFD0-80A19F1287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0"/>
      <dgm:spPr/>
    </dgm:pt>
    <dgm:pt modelId="{CFC8D27D-34BA-4462-8F23-E01DB0BEA67B}">
      <dgm:prSet phldrT="[Text]" phldr="1"/>
      <dgm:spPr/>
      <dgm:t>
        <a:bodyPr/>
        <a:lstStyle/>
        <a:p>
          <a:endParaRPr lang="vi-VN"/>
        </a:p>
      </dgm:t>
    </dgm:pt>
    <dgm:pt modelId="{E493F731-F5B2-4886-8D3D-14A68CC8C769}" type="parTrans" cxnId="{5CD46B91-90ED-4DCC-A8B5-ED281B0E03C6}">
      <dgm:prSet/>
      <dgm:spPr/>
      <dgm:t>
        <a:bodyPr/>
        <a:lstStyle/>
        <a:p>
          <a:endParaRPr lang="vi-VN"/>
        </a:p>
      </dgm:t>
    </dgm:pt>
    <dgm:pt modelId="{824F1512-98DD-426B-B6D7-974EA6DB191E}" type="sibTrans" cxnId="{5CD46B91-90ED-4DCC-A8B5-ED281B0E03C6}">
      <dgm:prSet/>
      <dgm:spPr/>
      <dgm:t>
        <a:bodyPr/>
        <a:lstStyle/>
        <a:p>
          <a:endParaRPr lang="vi-VN"/>
        </a:p>
      </dgm:t>
    </dgm:pt>
    <dgm:pt modelId="{748B8D3B-EDC4-452B-9ABC-FF2D845567F6}">
      <dgm:prSet phldrT="[Text]" phldr="1"/>
      <dgm:spPr/>
      <dgm:t>
        <a:bodyPr/>
        <a:lstStyle/>
        <a:p>
          <a:endParaRPr lang="vi-VN"/>
        </a:p>
      </dgm:t>
    </dgm:pt>
    <dgm:pt modelId="{A1EC49B5-0E56-4F7E-9BB2-AC48ECA47200}" type="parTrans" cxnId="{CC0DE852-920A-437E-8C19-08264EBB5345}">
      <dgm:prSet/>
      <dgm:spPr/>
      <dgm:t>
        <a:bodyPr/>
        <a:lstStyle/>
        <a:p>
          <a:endParaRPr lang="vi-VN"/>
        </a:p>
      </dgm:t>
    </dgm:pt>
    <dgm:pt modelId="{7358A8CD-82F3-4C55-A218-D8291E8B88B0}" type="sibTrans" cxnId="{CC0DE852-920A-437E-8C19-08264EBB5345}">
      <dgm:prSet/>
      <dgm:spPr/>
      <dgm:t>
        <a:bodyPr/>
        <a:lstStyle/>
        <a:p>
          <a:endParaRPr lang="vi-VN"/>
        </a:p>
      </dgm:t>
    </dgm:pt>
    <dgm:pt modelId="{E888B18F-45D9-40FE-A0ED-4EA42FE79680}">
      <dgm:prSet phldrT="[Text]" phldr="1"/>
      <dgm:spPr/>
      <dgm:t>
        <a:bodyPr/>
        <a:lstStyle/>
        <a:p>
          <a:endParaRPr lang="vi-VN"/>
        </a:p>
      </dgm:t>
    </dgm:pt>
    <dgm:pt modelId="{FDA06EC9-37C2-498A-B7D2-997C7C270EB6}" type="parTrans" cxnId="{F2902E08-C4BC-47E3-90D9-7CE951F3400B}">
      <dgm:prSet/>
      <dgm:spPr/>
      <dgm:t>
        <a:bodyPr/>
        <a:lstStyle/>
        <a:p>
          <a:endParaRPr lang="vi-VN"/>
        </a:p>
      </dgm:t>
    </dgm:pt>
    <dgm:pt modelId="{C623A44C-8799-4BD8-B1FE-F2859A32A34F}" type="sibTrans" cxnId="{F2902E08-C4BC-47E3-90D9-7CE951F3400B}">
      <dgm:prSet/>
      <dgm:spPr/>
      <dgm:t>
        <a:bodyPr/>
        <a:lstStyle/>
        <a:p>
          <a:endParaRPr lang="vi-VN"/>
        </a:p>
      </dgm:t>
    </dgm:pt>
    <dgm:pt modelId="{EE3B7F85-04FB-445E-8E20-1E9D9B75A584}" type="pres">
      <dgm:prSet presAssocID="{1AE85656-24D1-41AF-AFD0-80A19F1287C7}" presName="linearFlow" presStyleCnt="0">
        <dgm:presLayoutVars>
          <dgm:dir/>
          <dgm:resizeHandles val="exact"/>
        </dgm:presLayoutVars>
      </dgm:prSet>
      <dgm:spPr/>
    </dgm:pt>
    <dgm:pt modelId="{C997BEC4-570B-4E24-BF6B-6E3FF42C87E9}" type="pres">
      <dgm:prSet presAssocID="{CFC8D27D-34BA-4462-8F23-E01DB0BEA67B}" presName="composite" presStyleCnt="0"/>
      <dgm:spPr/>
    </dgm:pt>
    <dgm:pt modelId="{2F3BA169-51B4-4BEC-92FD-46CE2AE3D61D}" type="pres">
      <dgm:prSet presAssocID="{CFC8D27D-34BA-4462-8F23-E01DB0BEA67B}" presName="imgShp" presStyleLbl="fgImgPlace1" presStyleIdx="0" presStyleCnt="3"/>
      <dgm:spPr/>
    </dgm:pt>
    <dgm:pt modelId="{672F5DA5-5381-4FC0-9251-41809ADDD12E}" type="pres">
      <dgm:prSet presAssocID="{CFC8D27D-34BA-4462-8F23-E01DB0BEA67B}" presName="txShp" presStyleLbl="node1" presStyleIdx="0" presStyleCnt="3">
        <dgm:presLayoutVars>
          <dgm:bulletEnabled val="1"/>
        </dgm:presLayoutVars>
      </dgm:prSet>
      <dgm:spPr/>
    </dgm:pt>
    <dgm:pt modelId="{4ECB571E-6E32-403D-B24B-061B7D76185B}" type="pres">
      <dgm:prSet presAssocID="{824F1512-98DD-426B-B6D7-974EA6DB191E}" presName="spacing" presStyleCnt="0"/>
      <dgm:spPr/>
    </dgm:pt>
    <dgm:pt modelId="{37AEF420-3BA4-43A8-AFC8-DB009ED9FED4}" type="pres">
      <dgm:prSet presAssocID="{748B8D3B-EDC4-452B-9ABC-FF2D845567F6}" presName="composite" presStyleCnt="0"/>
      <dgm:spPr/>
    </dgm:pt>
    <dgm:pt modelId="{53C768A7-6686-4696-B177-F6DDA5FAED02}" type="pres">
      <dgm:prSet presAssocID="{748B8D3B-EDC4-452B-9ABC-FF2D845567F6}" presName="imgShp" presStyleLbl="fgImgPlace1" presStyleIdx="1" presStyleCnt="3"/>
      <dgm:spPr/>
    </dgm:pt>
    <dgm:pt modelId="{9E60F132-D2E4-4088-9720-C0AEB763C9C5}" type="pres">
      <dgm:prSet presAssocID="{748B8D3B-EDC4-452B-9ABC-FF2D845567F6}" presName="txShp" presStyleLbl="node1" presStyleIdx="1" presStyleCnt="3">
        <dgm:presLayoutVars>
          <dgm:bulletEnabled val="1"/>
        </dgm:presLayoutVars>
      </dgm:prSet>
      <dgm:spPr/>
    </dgm:pt>
    <dgm:pt modelId="{80B21EE5-0B51-421C-BAAB-E9E1C60B194F}" type="pres">
      <dgm:prSet presAssocID="{7358A8CD-82F3-4C55-A218-D8291E8B88B0}" presName="spacing" presStyleCnt="0"/>
      <dgm:spPr/>
    </dgm:pt>
    <dgm:pt modelId="{F4479ED6-FB56-4339-A980-11D933E09853}" type="pres">
      <dgm:prSet presAssocID="{E888B18F-45D9-40FE-A0ED-4EA42FE79680}" presName="composite" presStyleCnt="0"/>
      <dgm:spPr/>
    </dgm:pt>
    <dgm:pt modelId="{401C4ECB-68C4-44B4-AB42-735C740D4766}" type="pres">
      <dgm:prSet presAssocID="{E888B18F-45D9-40FE-A0ED-4EA42FE79680}" presName="imgShp" presStyleLbl="fgImgPlace1" presStyleIdx="2" presStyleCnt="3"/>
      <dgm:spPr/>
    </dgm:pt>
    <dgm:pt modelId="{F9C08831-7B1B-4CA1-B2A1-80265711BCBE}" type="pres">
      <dgm:prSet presAssocID="{E888B18F-45D9-40FE-A0ED-4EA42FE79680}" presName="txShp" presStyleLbl="node1" presStyleIdx="2" presStyleCnt="3">
        <dgm:presLayoutVars>
          <dgm:bulletEnabled val="1"/>
        </dgm:presLayoutVars>
      </dgm:prSet>
      <dgm:spPr/>
    </dgm:pt>
  </dgm:ptLst>
  <dgm:cxnLst>
    <dgm:cxn modelId="{5CD46B91-90ED-4DCC-A8B5-ED281B0E03C6}" srcId="{1AE85656-24D1-41AF-AFD0-80A19F1287C7}" destId="{CFC8D27D-34BA-4462-8F23-E01DB0BEA67B}" srcOrd="0" destOrd="0" parTransId="{E493F731-F5B2-4886-8D3D-14A68CC8C769}" sibTransId="{824F1512-98DD-426B-B6D7-974EA6DB191E}"/>
    <dgm:cxn modelId="{58EF6CB4-2869-4830-B081-4C13996F38FA}" type="presOf" srcId="{748B8D3B-EDC4-452B-9ABC-FF2D845567F6}" destId="{9E60F132-D2E4-4088-9720-C0AEB763C9C5}" srcOrd="0" destOrd="0" presId="urn:microsoft.com/office/officeart/2005/8/layout/vList3"/>
    <dgm:cxn modelId="{CC0DE852-920A-437E-8C19-08264EBB5345}" srcId="{1AE85656-24D1-41AF-AFD0-80A19F1287C7}" destId="{748B8D3B-EDC4-452B-9ABC-FF2D845567F6}" srcOrd="1" destOrd="0" parTransId="{A1EC49B5-0E56-4F7E-9BB2-AC48ECA47200}" sibTransId="{7358A8CD-82F3-4C55-A218-D8291E8B88B0}"/>
    <dgm:cxn modelId="{1940F642-34D8-491A-9F00-28153CA37D48}" type="presOf" srcId="{CFC8D27D-34BA-4462-8F23-E01DB0BEA67B}" destId="{672F5DA5-5381-4FC0-9251-41809ADDD12E}" srcOrd="0" destOrd="0" presId="urn:microsoft.com/office/officeart/2005/8/layout/vList3"/>
    <dgm:cxn modelId="{F2902E08-C4BC-47E3-90D9-7CE951F3400B}" srcId="{1AE85656-24D1-41AF-AFD0-80A19F1287C7}" destId="{E888B18F-45D9-40FE-A0ED-4EA42FE79680}" srcOrd="2" destOrd="0" parTransId="{FDA06EC9-37C2-498A-B7D2-997C7C270EB6}" sibTransId="{C623A44C-8799-4BD8-B1FE-F2859A32A34F}"/>
    <dgm:cxn modelId="{5C5567EC-D598-41C7-8129-79ABD253A3D7}" type="presOf" srcId="{1AE85656-24D1-41AF-AFD0-80A19F1287C7}" destId="{EE3B7F85-04FB-445E-8E20-1E9D9B75A584}" srcOrd="0" destOrd="0" presId="urn:microsoft.com/office/officeart/2005/8/layout/vList3"/>
    <dgm:cxn modelId="{EFF7905B-BCD5-478A-8C4F-491E30BE4B8E}" type="presOf" srcId="{E888B18F-45D9-40FE-A0ED-4EA42FE79680}" destId="{F9C08831-7B1B-4CA1-B2A1-80265711BCBE}" srcOrd="0" destOrd="0" presId="urn:microsoft.com/office/officeart/2005/8/layout/vList3"/>
    <dgm:cxn modelId="{466B31D5-E293-439E-8E35-EACD4F006966}" type="presParOf" srcId="{EE3B7F85-04FB-445E-8E20-1E9D9B75A584}" destId="{C997BEC4-570B-4E24-BF6B-6E3FF42C87E9}" srcOrd="0" destOrd="0" presId="urn:microsoft.com/office/officeart/2005/8/layout/vList3"/>
    <dgm:cxn modelId="{84EDA52E-ED31-4EF2-BC53-3D42938828EC}" type="presParOf" srcId="{C997BEC4-570B-4E24-BF6B-6E3FF42C87E9}" destId="{2F3BA169-51B4-4BEC-92FD-46CE2AE3D61D}" srcOrd="0" destOrd="0" presId="urn:microsoft.com/office/officeart/2005/8/layout/vList3"/>
    <dgm:cxn modelId="{3E6611E5-8690-475E-977B-4A0B8A31DB3E}" type="presParOf" srcId="{C997BEC4-570B-4E24-BF6B-6E3FF42C87E9}" destId="{672F5DA5-5381-4FC0-9251-41809ADDD12E}" srcOrd="1" destOrd="0" presId="urn:microsoft.com/office/officeart/2005/8/layout/vList3"/>
    <dgm:cxn modelId="{945EE932-C969-454B-B5E7-8ADF9E064D06}" type="presParOf" srcId="{EE3B7F85-04FB-445E-8E20-1E9D9B75A584}" destId="{4ECB571E-6E32-403D-B24B-061B7D76185B}" srcOrd="1" destOrd="0" presId="urn:microsoft.com/office/officeart/2005/8/layout/vList3"/>
    <dgm:cxn modelId="{48119FFC-8631-4307-9EBA-1027E1FB5DD6}" type="presParOf" srcId="{EE3B7F85-04FB-445E-8E20-1E9D9B75A584}" destId="{37AEF420-3BA4-43A8-AFC8-DB009ED9FED4}" srcOrd="2" destOrd="0" presId="urn:microsoft.com/office/officeart/2005/8/layout/vList3"/>
    <dgm:cxn modelId="{59B5535C-DDE5-495C-BFF3-57EAB969A156}" type="presParOf" srcId="{37AEF420-3BA4-43A8-AFC8-DB009ED9FED4}" destId="{53C768A7-6686-4696-B177-F6DDA5FAED02}" srcOrd="0" destOrd="0" presId="urn:microsoft.com/office/officeart/2005/8/layout/vList3"/>
    <dgm:cxn modelId="{F7CBAE5C-D380-4CC6-8FDB-D352C4809C2E}" type="presParOf" srcId="{37AEF420-3BA4-43A8-AFC8-DB009ED9FED4}" destId="{9E60F132-D2E4-4088-9720-C0AEB763C9C5}" srcOrd="1" destOrd="0" presId="urn:microsoft.com/office/officeart/2005/8/layout/vList3"/>
    <dgm:cxn modelId="{129B8DC6-214D-40D9-9899-8C3AF67E2243}" type="presParOf" srcId="{EE3B7F85-04FB-445E-8E20-1E9D9B75A584}" destId="{80B21EE5-0B51-421C-BAAB-E9E1C60B194F}" srcOrd="3" destOrd="0" presId="urn:microsoft.com/office/officeart/2005/8/layout/vList3"/>
    <dgm:cxn modelId="{1D5E3EE8-F5CA-4E99-89BB-80F77BCDD7BD}" type="presParOf" srcId="{EE3B7F85-04FB-445E-8E20-1E9D9B75A584}" destId="{F4479ED6-FB56-4339-A980-11D933E09853}" srcOrd="4" destOrd="0" presId="urn:microsoft.com/office/officeart/2005/8/layout/vList3"/>
    <dgm:cxn modelId="{5B3036A5-D2F9-453C-AC17-ABCF5149412A}" type="presParOf" srcId="{F4479ED6-FB56-4339-A980-11D933E09853}" destId="{401C4ECB-68C4-44B4-AB42-735C740D4766}" srcOrd="0" destOrd="0" presId="urn:microsoft.com/office/officeart/2005/8/layout/vList3"/>
    <dgm:cxn modelId="{DC684287-75C9-4842-A232-27E7320C5225}" type="presParOf" srcId="{F4479ED6-FB56-4339-A980-11D933E09853}" destId="{F9C08831-7B1B-4CA1-B2A1-80265711BCB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A807D6B-9FEF-4DC3-B207-FA53FCEF3BE4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58890171-E931-4E77-A6CE-7733D5ECAA84}" type="presOf" srcId="{DFDD0067-7122-4225-A933-3528F5C6953B}" destId="{6D64D6BB-1267-41AC-AC80-36A47332643E}" srcOrd="0" destOrd="0" presId="urn:microsoft.com/office/officeart/2005/8/layout/chevron1"/>
    <dgm:cxn modelId="{46709EDB-B48E-4FEF-89B4-37F254D4F253}" type="presOf" srcId="{6A8DDC61-DF35-46AB-82DE-934048173667}" destId="{61633B74-25D2-48C9-9C04-B3DE7EEE8EDA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9215A0AD-EB7C-4693-B1AF-2A9D853789E9}" type="presOf" srcId="{954A6913-6ECD-4A42-9365-AB7BE2460CE5}" destId="{EB5DC8D3-A1A9-4CF6-95AF-3B587A3B54FF}" srcOrd="0" destOrd="0" presId="urn:microsoft.com/office/officeart/2005/8/layout/chevron1"/>
    <dgm:cxn modelId="{8016D5A5-9A9C-4033-B586-02865840CB72}" type="presOf" srcId="{87645552-EC18-40E6-8340-DF7121AF35FC}" destId="{C7ADD43D-D331-4835-BC3B-CA4218E379D7}" srcOrd="0" destOrd="0" presId="urn:microsoft.com/office/officeart/2005/8/layout/chevron1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7428CE68-C8BE-42A4-912F-0DC1379445D3}" type="presParOf" srcId="{6D64D6BB-1267-41AC-AC80-36A47332643E}" destId="{321C1717-03DD-4B7F-A0BF-4C1E78D550B0}" srcOrd="0" destOrd="0" presId="urn:microsoft.com/office/officeart/2005/8/layout/chevron1"/>
    <dgm:cxn modelId="{6732EAF5-D511-4E49-B007-6097B5A5B8C5}" type="presParOf" srcId="{6D64D6BB-1267-41AC-AC80-36A47332643E}" destId="{B6BA2376-E06A-4970-8066-8187DA069674}" srcOrd="1" destOrd="0" presId="urn:microsoft.com/office/officeart/2005/8/layout/chevron1"/>
    <dgm:cxn modelId="{786E7173-49BA-4598-912E-838D5EFC393D}" type="presParOf" srcId="{6D64D6BB-1267-41AC-AC80-36A47332643E}" destId="{61633B74-25D2-48C9-9C04-B3DE7EEE8EDA}" srcOrd="2" destOrd="0" presId="urn:microsoft.com/office/officeart/2005/8/layout/chevron1"/>
    <dgm:cxn modelId="{92F5F2ED-6856-44CF-A1F6-50352CF059C9}" type="presParOf" srcId="{6D64D6BB-1267-41AC-AC80-36A47332643E}" destId="{42EFA099-B0B5-4FA7-9920-CE79D2187BF7}" srcOrd="3" destOrd="0" presId="urn:microsoft.com/office/officeart/2005/8/layout/chevron1"/>
    <dgm:cxn modelId="{D877C289-CFF2-4279-A8C5-17E5012894DF}" type="presParOf" srcId="{6D64D6BB-1267-41AC-AC80-36A47332643E}" destId="{C7ADD43D-D331-4835-BC3B-CA4218E379D7}" srcOrd="4" destOrd="0" presId="urn:microsoft.com/office/officeart/2005/8/layout/chevron1"/>
    <dgm:cxn modelId="{A409CB1A-EEF0-43A1-A34E-495A876D81F0}" type="presParOf" srcId="{6D64D6BB-1267-41AC-AC80-36A47332643E}" destId="{23E6476B-58CE-4262-B8DA-79B3A076898F}" srcOrd="5" destOrd="0" presId="urn:microsoft.com/office/officeart/2005/8/layout/chevron1"/>
    <dgm:cxn modelId="{E135B832-07BB-46FF-97A8-067E4FD82040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C4081-EE75-461C-A433-2F1DA44374D8}">
      <dsp:nvSpPr>
        <dsp:cNvPr id="0" name=""/>
        <dsp:cNvSpPr/>
      </dsp:nvSpPr>
      <dsp:spPr>
        <a:xfrm>
          <a:off x="819287" y="1362542"/>
          <a:ext cx="958450" cy="8263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900" kern="1200"/>
        </a:p>
      </dsp:txBody>
      <dsp:txXfrm>
        <a:off x="968020" y="1490776"/>
        <a:ext cx="660984" cy="569883"/>
      </dsp:txXfrm>
    </dsp:sp>
    <dsp:sp modelId="{CF87DC54-CE14-4689-973E-A4EC786426FE}">
      <dsp:nvSpPr>
        <dsp:cNvPr id="0" name=""/>
        <dsp:cNvSpPr/>
      </dsp:nvSpPr>
      <dsp:spPr>
        <a:xfrm>
          <a:off x="844186" y="1727359"/>
          <a:ext cx="112217" cy="9671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B8310-14CD-4E6A-A25A-1F5D586AD905}">
      <dsp:nvSpPr>
        <dsp:cNvPr id="0" name=""/>
        <dsp:cNvSpPr/>
      </dsp:nvSpPr>
      <dsp:spPr>
        <a:xfrm>
          <a:off x="0" y="918692"/>
          <a:ext cx="958450" cy="826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AEAEF-9F72-48D3-9405-BD427D15A6D0}">
      <dsp:nvSpPr>
        <dsp:cNvPr id="0" name=""/>
        <dsp:cNvSpPr/>
      </dsp:nvSpPr>
      <dsp:spPr>
        <a:xfrm>
          <a:off x="652496" y="1635882"/>
          <a:ext cx="112217" cy="9671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9DBDA-2305-42A6-8822-63477981A755}">
      <dsp:nvSpPr>
        <dsp:cNvPr id="0" name=""/>
        <dsp:cNvSpPr/>
      </dsp:nvSpPr>
      <dsp:spPr>
        <a:xfrm>
          <a:off x="1635846" y="908867"/>
          <a:ext cx="958450" cy="8263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900" kern="1200" dirty="0"/>
        </a:p>
      </dsp:txBody>
      <dsp:txXfrm>
        <a:off x="1784579" y="1037101"/>
        <a:ext cx="660984" cy="569883"/>
      </dsp:txXfrm>
    </dsp:sp>
    <dsp:sp modelId="{9F354A20-039B-4E0E-BAB6-B5FBEA66B679}">
      <dsp:nvSpPr>
        <dsp:cNvPr id="0" name=""/>
        <dsp:cNvSpPr/>
      </dsp:nvSpPr>
      <dsp:spPr>
        <a:xfrm>
          <a:off x="2291071" y="1625184"/>
          <a:ext cx="112217" cy="9671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DC279-74A5-4CCB-A1BE-3A4FE30A4AF7}">
      <dsp:nvSpPr>
        <dsp:cNvPr id="0" name=""/>
        <dsp:cNvSpPr/>
      </dsp:nvSpPr>
      <dsp:spPr>
        <a:xfrm>
          <a:off x="2452405" y="1362542"/>
          <a:ext cx="958450" cy="826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D5634-40EC-4F65-A430-7916B942E558}">
      <dsp:nvSpPr>
        <dsp:cNvPr id="0" name=""/>
        <dsp:cNvSpPr/>
      </dsp:nvSpPr>
      <dsp:spPr>
        <a:xfrm>
          <a:off x="2477304" y="1727359"/>
          <a:ext cx="112217" cy="9671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34550-B295-4863-A5C1-3AACE237BE36}">
      <dsp:nvSpPr>
        <dsp:cNvPr id="0" name=""/>
        <dsp:cNvSpPr/>
      </dsp:nvSpPr>
      <dsp:spPr>
        <a:xfrm>
          <a:off x="819287" y="457157"/>
          <a:ext cx="958450" cy="8263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900" kern="1200" dirty="0" smtClean="0"/>
            <a:t/>
          </a:r>
          <a:br>
            <a:rPr lang="vi-VN" sz="1900" kern="1200" dirty="0" smtClean="0"/>
          </a:br>
          <a:endParaRPr lang="vi-VN" sz="1900" kern="1200" dirty="0"/>
        </a:p>
      </dsp:txBody>
      <dsp:txXfrm>
        <a:off x="968020" y="585391"/>
        <a:ext cx="660984" cy="569883"/>
      </dsp:txXfrm>
    </dsp:sp>
    <dsp:sp modelId="{E125DF88-4FDC-431A-9C49-4DB33E374904}">
      <dsp:nvSpPr>
        <dsp:cNvPr id="0" name=""/>
        <dsp:cNvSpPr/>
      </dsp:nvSpPr>
      <dsp:spPr>
        <a:xfrm>
          <a:off x="1469055" y="475060"/>
          <a:ext cx="112217" cy="9671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3679A-C1CC-4C77-8BF0-C7AD9A050636}">
      <dsp:nvSpPr>
        <dsp:cNvPr id="0" name=""/>
        <dsp:cNvSpPr/>
      </dsp:nvSpPr>
      <dsp:spPr>
        <a:xfrm>
          <a:off x="1635846" y="5666"/>
          <a:ext cx="958450" cy="82635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040D4-6523-497A-AEBE-F3647FE92DA1}">
      <dsp:nvSpPr>
        <dsp:cNvPr id="0" name=""/>
        <dsp:cNvSpPr/>
      </dsp:nvSpPr>
      <dsp:spPr>
        <a:xfrm>
          <a:off x="1664156" y="368518"/>
          <a:ext cx="112217" cy="9671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F5DA5-5381-4FC0-9251-41809ADDD12E}">
      <dsp:nvSpPr>
        <dsp:cNvPr id="0" name=""/>
        <dsp:cNvSpPr/>
      </dsp:nvSpPr>
      <dsp:spPr>
        <a:xfrm rot="10800000">
          <a:off x="1176288" y="1011"/>
          <a:ext cx="3687064" cy="9903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725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4500" kern="1200"/>
        </a:p>
      </dsp:txBody>
      <dsp:txXfrm rot="10800000">
        <a:off x="1423880" y="1011"/>
        <a:ext cx="3439472" cy="990367"/>
      </dsp:txXfrm>
    </dsp:sp>
    <dsp:sp modelId="{2F3BA169-51B4-4BEC-92FD-46CE2AE3D61D}">
      <dsp:nvSpPr>
        <dsp:cNvPr id="0" name=""/>
        <dsp:cNvSpPr/>
      </dsp:nvSpPr>
      <dsp:spPr>
        <a:xfrm>
          <a:off x="681104" y="1011"/>
          <a:ext cx="990367" cy="9903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0F132-D2E4-4088-9720-C0AEB763C9C5}">
      <dsp:nvSpPr>
        <dsp:cNvPr id="0" name=""/>
        <dsp:cNvSpPr/>
      </dsp:nvSpPr>
      <dsp:spPr>
        <a:xfrm rot="10800000">
          <a:off x="1176288" y="1287012"/>
          <a:ext cx="3687064" cy="9903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725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4500" kern="1200"/>
        </a:p>
      </dsp:txBody>
      <dsp:txXfrm rot="10800000">
        <a:off x="1423880" y="1287012"/>
        <a:ext cx="3439472" cy="990367"/>
      </dsp:txXfrm>
    </dsp:sp>
    <dsp:sp modelId="{53C768A7-6686-4696-B177-F6DDA5FAED02}">
      <dsp:nvSpPr>
        <dsp:cNvPr id="0" name=""/>
        <dsp:cNvSpPr/>
      </dsp:nvSpPr>
      <dsp:spPr>
        <a:xfrm>
          <a:off x="681104" y="1287012"/>
          <a:ext cx="990367" cy="9903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08831-7B1B-4CA1-B2A1-80265711BCBE}">
      <dsp:nvSpPr>
        <dsp:cNvPr id="0" name=""/>
        <dsp:cNvSpPr/>
      </dsp:nvSpPr>
      <dsp:spPr>
        <a:xfrm rot="10800000">
          <a:off x="1176288" y="2573012"/>
          <a:ext cx="3687064" cy="9903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725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4500" kern="1200"/>
        </a:p>
      </dsp:txBody>
      <dsp:txXfrm rot="10800000">
        <a:off x="1423880" y="2573012"/>
        <a:ext cx="3439472" cy="990367"/>
      </dsp:txXfrm>
    </dsp:sp>
    <dsp:sp modelId="{401C4ECB-68C4-44B4-AB42-735C740D4766}">
      <dsp:nvSpPr>
        <dsp:cNvPr id="0" name=""/>
        <dsp:cNvSpPr/>
      </dsp:nvSpPr>
      <dsp:spPr>
        <a:xfrm>
          <a:off x="681104" y="2573012"/>
          <a:ext cx="990367" cy="9903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F5DA5-5381-4FC0-9251-41809ADDD12E}">
      <dsp:nvSpPr>
        <dsp:cNvPr id="0" name=""/>
        <dsp:cNvSpPr/>
      </dsp:nvSpPr>
      <dsp:spPr>
        <a:xfrm rot="10800000">
          <a:off x="1176288" y="1011"/>
          <a:ext cx="3687064" cy="9903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725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4500" kern="1200"/>
        </a:p>
      </dsp:txBody>
      <dsp:txXfrm rot="10800000">
        <a:off x="1423880" y="1011"/>
        <a:ext cx="3439472" cy="990367"/>
      </dsp:txXfrm>
    </dsp:sp>
    <dsp:sp modelId="{2F3BA169-51B4-4BEC-92FD-46CE2AE3D61D}">
      <dsp:nvSpPr>
        <dsp:cNvPr id="0" name=""/>
        <dsp:cNvSpPr/>
      </dsp:nvSpPr>
      <dsp:spPr>
        <a:xfrm>
          <a:off x="681104" y="1011"/>
          <a:ext cx="990367" cy="9903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0F132-D2E4-4088-9720-C0AEB763C9C5}">
      <dsp:nvSpPr>
        <dsp:cNvPr id="0" name=""/>
        <dsp:cNvSpPr/>
      </dsp:nvSpPr>
      <dsp:spPr>
        <a:xfrm rot="10800000">
          <a:off x="1176288" y="1287012"/>
          <a:ext cx="3687064" cy="9903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725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4500" kern="1200"/>
        </a:p>
      </dsp:txBody>
      <dsp:txXfrm rot="10800000">
        <a:off x="1423880" y="1287012"/>
        <a:ext cx="3439472" cy="990367"/>
      </dsp:txXfrm>
    </dsp:sp>
    <dsp:sp modelId="{53C768A7-6686-4696-B177-F6DDA5FAED02}">
      <dsp:nvSpPr>
        <dsp:cNvPr id="0" name=""/>
        <dsp:cNvSpPr/>
      </dsp:nvSpPr>
      <dsp:spPr>
        <a:xfrm>
          <a:off x="681104" y="1287012"/>
          <a:ext cx="990367" cy="9903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08831-7B1B-4CA1-B2A1-80265711BCBE}">
      <dsp:nvSpPr>
        <dsp:cNvPr id="0" name=""/>
        <dsp:cNvSpPr/>
      </dsp:nvSpPr>
      <dsp:spPr>
        <a:xfrm rot="10800000">
          <a:off x="1176288" y="2573012"/>
          <a:ext cx="3687064" cy="9903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6725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4500" kern="1200"/>
        </a:p>
      </dsp:txBody>
      <dsp:txXfrm rot="10800000">
        <a:off x="1423880" y="2573012"/>
        <a:ext cx="3439472" cy="990367"/>
      </dsp:txXfrm>
    </dsp:sp>
    <dsp:sp modelId="{401C4ECB-68C4-44B4-AB42-735C740D4766}">
      <dsp:nvSpPr>
        <dsp:cNvPr id="0" name=""/>
        <dsp:cNvSpPr/>
      </dsp:nvSpPr>
      <dsp:spPr>
        <a:xfrm>
          <a:off x="681104" y="2573012"/>
          <a:ext cx="990367" cy="99036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49CE0-D148-44A5-8DCC-89BC4E2E1056}" type="datetimeFigureOut">
              <a:rPr lang="vi-VN" smtClean="0"/>
              <a:t>23/08/2015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CDBF3-64E2-4D04-B3A6-E7E868EF0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979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CDBF3-64E2-4D04-B3A6-E7E868EF0997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377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0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1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3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6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33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3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7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50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7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2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4515730"/>
            <a:ext cx="12191999" cy="2194560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5000"/>
                  <a:lumOff val="95000"/>
                  <a:alpha val="64000"/>
                </a:schemeClr>
              </a:gs>
              <a:gs pos="26000">
                <a:schemeClr val="bg1">
                  <a:alpha val="74000"/>
                </a:schemeClr>
              </a:gs>
              <a:gs pos="76000">
                <a:schemeClr val="accent1">
                  <a:lumMod val="20000"/>
                  <a:lumOff val="80000"/>
                  <a:alpha val="58000"/>
                </a:schemeClr>
              </a:gs>
              <a:gs pos="6195">
                <a:schemeClr val="bg1">
                  <a:alpha val="85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6647439" y="4515730"/>
            <a:ext cx="5308377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prstClr val="black"/>
                </a:solidFill>
                <a:latin typeface="Cambria" panose="02040503050406030204" pitchFamily="18" charset="0"/>
              </a:rPr>
              <a:t>Timetabling </a:t>
            </a:r>
            <a:r>
              <a:rPr lang="en-US" sz="40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problem</a:t>
            </a:r>
            <a:r>
              <a:rPr lang="en-US" sz="4000" b="1" dirty="0">
                <a:solidFill>
                  <a:prstClr val="black"/>
                </a:solidFill>
                <a:latin typeface="Cambria" panose="02040503050406030204" pitchFamily="18" charset="0"/>
              </a:rPr>
              <a:t/>
            </a:r>
            <a:br>
              <a:rPr lang="en-US" sz="4000" b="1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r>
              <a:rPr lang="en-US" sz="4000" b="1" dirty="0">
                <a:solidFill>
                  <a:prstClr val="black"/>
                </a:solidFill>
                <a:latin typeface="Cambria" panose="02040503050406030204" pitchFamily="18" charset="0"/>
              </a:rPr>
              <a:t>at FPT University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Students: </a:t>
            </a:r>
            <a:r>
              <a:rPr lang="en-US" dirty="0" err="1">
                <a:solidFill>
                  <a:prstClr val="black"/>
                </a:solidFill>
                <a:latin typeface="Cambria" panose="02040503050406030204" pitchFamily="18" charset="0"/>
              </a:rPr>
              <a:t>CongLT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mbria" panose="02040503050406030204" pitchFamily="18" charset="0"/>
              </a:rPr>
              <a:t>HoaiNV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mbria" panose="02040503050406030204" pitchFamily="18" charset="0"/>
              </a:rPr>
              <a:t>DucHM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mbria" panose="02040503050406030204" pitchFamily="18" charset="0"/>
              </a:rPr>
              <a:t>HaNS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r"/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Instructors: </a:t>
            </a:r>
            <a:r>
              <a:rPr lang="en-US" dirty="0" err="1">
                <a:solidFill>
                  <a:prstClr val="black"/>
                </a:solidFill>
                <a:latin typeface="Cambria" panose="02040503050406030204" pitchFamily="18" charset="0"/>
              </a:rPr>
              <a:t>DungPQ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mbria" panose="02040503050406030204" pitchFamily="18" charset="0"/>
              </a:rPr>
              <a:t>TrungNT</a:t>
            </a:r>
            <a:endParaRPr lang="vi-VN" dirty="0"/>
          </a:p>
          <a:p>
            <a:pPr algn="r"/>
            <a:endParaRPr lang="vi-VN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21137505"/>
              </p:ext>
            </p:extLst>
          </p:nvPr>
        </p:nvGraphicFramePr>
        <p:xfrm>
          <a:off x="348344" y="4515730"/>
          <a:ext cx="3410856" cy="219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15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Case of FPT University</a:t>
            </a:r>
            <a:endParaRPr lang="vi-VN" b="1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/>
              <a:t>Place</a:t>
            </a:r>
          </a:p>
          <a:p>
            <a:pPr marL="0" indent="0" algn="ctr">
              <a:buNone/>
            </a:pPr>
            <a:endParaRPr lang="en-US" sz="5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42104" y="2944812"/>
            <a:ext cx="6000296" cy="199004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824686" y="3178629"/>
            <a:ext cx="885371" cy="761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858829" y="2708276"/>
            <a:ext cx="1219200" cy="49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714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Constraint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Hard constraints :</a:t>
            </a:r>
          </a:p>
          <a:p>
            <a:pPr lvl="1"/>
            <a:r>
              <a:rPr lang="en-US" dirty="0" smtClean="0"/>
              <a:t>NO conflict rooms, teachers</a:t>
            </a:r>
          </a:p>
          <a:p>
            <a:pPr lvl="1"/>
            <a:r>
              <a:rPr lang="en-US" dirty="0" smtClean="0"/>
              <a:t>Session is constant in each block</a:t>
            </a:r>
          </a:p>
          <a:p>
            <a:pPr lvl="1"/>
            <a:r>
              <a:rPr lang="en-US" dirty="0" smtClean="0"/>
              <a:t>Two slots of one class-course are adjacent in a day.</a:t>
            </a:r>
          </a:p>
          <a:p>
            <a:pPr lvl="1"/>
            <a:r>
              <a:rPr lang="en-US" dirty="0" smtClean="0"/>
              <a:t>Number of students of each class-course less than or equals to 30, more than or equals to 15.</a:t>
            </a:r>
          </a:p>
          <a:p>
            <a:r>
              <a:rPr lang="en-US" dirty="0" smtClean="0"/>
              <a:t>Soft constraints :</a:t>
            </a:r>
          </a:p>
          <a:p>
            <a:pPr lvl="1"/>
            <a:r>
              <a:rPr lang="en-US" dirty="0" smtClean="0"/>
              <a:t>Teachers do not teach in both slot 3 and 4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56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Objective function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Minimum number of teachers of each course.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0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Case of FPT University</a:t>
            </a:r>
            <a:endParaRPr lang="vi-VN" b="1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Manual scheduling process</a:t>
            </a:r>
          </a:p>
          <a:p>
            <a:pPr marL="0" indent="0">
              <a:buNone/>
            </a:pPr>
            <a:endParaRPr lang="en-US" sz="4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81526737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8523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Case of FPT University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/>
              <a:t>Manual by Academic Department</a:t>
            </a:r>
          </a:p>
          <a:p>
            <a:r>
              <a:rPr lang="en-US" dirty="0" smtClean="0"/>
              <a:t>Cost much time, power.</a:t>
            </a:r>
          </a:p>
          <a:p>
            <a:r>
              <a:rPr lang="en-US" dirty="0" smtClean="0"/>
              <a:t>Stressful</a:t>
            </a:r>
            <a:endParaRPr lang="en-US" dirty="0"/>
          </a:p>
          <a:p>
            <a:r>
              <a:rPr lang="en-US" dirty="0" smtClean="0"/>
              <a:t>Cannot avoid mistakes </a:t>
            </a:r>
          </a:p>
        </p:txBody>
      </p:sp>
    </p:spTree>
    <p:extLst>
      <p:ext uri="{BB962C8B-B14F-4D97-AF65-F5344CB8AC3E}">
        <p14:creationId xmlns:p14="http://schemas.microsoft.com/office/powerpoint/2010/main" val="31280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6000" dirty="0" smtClean="0"/>
              <a:t>Related works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36868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 rot="18900000">
            <a:off x="4166717" y="1507207"/>
            <a:ext cx="3518794" cy="3556298"/>
          </a:xfrm>
          <a:custGeom>
            <a:avLst/>
            <a:gdLst>
              <a:gd name="G0" fmla="+- 5400 0 0"/>
              <a:gd name="G1" fmla="+- 8100 0 0"/>
              <a:gd name="G2" fmla="+- 2700 0 0"/>
              <a:gd name="G3" fmla="+- 9450 0 0"/>
              <a:gd name="G4" fmla="+- 21600 0 8100"/>
              <a:gd name="G5" fmla="+- 21600 0 9450"/>
              <a:gd name="G6" fmla="+- 5400 21600 0"/>
              <a:gd name="G7" fmla="*/ G6 1 2"/>
              <a:gd name="G8" fmla="+- 21600 0 5400"/>
              <a:gd name="G9" fmla="+- 21600 0 2700"/>
              <a:gd name="T0" fmla="*/ G0 w 21600"/>
              <a:gd name="T1" fmla="*/ G0 h 21600"/>
              <a:gd name="T2" fmla="*/ G8 w 21600"/>
              <a:gd name="T3" fmla="*/ G8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gradFill rotWithShape="1">
            <a:gsLst>
              <a:gs pos="0">
                <a:srgbClr val="969696">
                  <a:gamma/>
                  <a:tint val="33725"/>
                  <a:invGamma/>
                </a:srgbClr>
              </a:gs>
              <a:gs pos="100000">
                <a:srgbClr val="969696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gray">
          <a:xfrm>
            <a:off x="3228282" y="441882"/>
            <a:ext cx="1741188" cy="17861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gray">
          <a:xfrm>
            <a:off x="3226006" y="4342634"/>
            <a:ext cx="1743464" cy="178619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vi-VN" dirty="0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gray">
          <a:xfrm>
            <a:off x="6887523" y="4342634"/>
            <a:ext cx="1743464" cy="1786196"/>
          </a:xfrm>
          <a:prstGeom prst="ellipse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gray">
          <a:xfrm>
            <a:off x="6887523" y="458663"/>
            <a:ext cx="1743464" cy="17861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333564" y="997818"/>
            <a:ext cx="15251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 dirty="0" smtClean="0">
                <a:solidFill>
                  <a:srgbClr val="1C1C1C"/>
                </a:solidFill>
              </a:rPr>
              <a:t>Sequential methods </a:t>
            </a:r>
            <a:endParaRPr lang="en-US" sz="2000" i="0" dirty="0">
              <a:solidFill>
                <a:srgbClr val="1C1C1C"/>
              </a:solidFill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7025483" y="997818"/>
            <a:ext cx="14004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 dirty="0" smtClean="0">
                <a:solidFill>
                  <a:srgbClr val="1C1C1C"/>
                </a:solidFill>
              </a:rPr>
              <a:t>Cluster methods</a:t>
            </a:r>
            <a:endParaRPr lang="en-US" sz="2000" i="0" dirty="0">
              <a:solidFill>
                <a:srgbClr val="1C1C1C"/>
              </a:solidFill>
            </a:endParaRPr>
          </a:p>
        </p:txBody>
      </p:sp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7006647" y="4727900"/>
            <a:ext cx="15052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rgbClr val="1C1C1C"/>
                </a:solidFill>
              </a:rPr>
              <a:t>Meta heuristic </a:t>
            </a:r>
            <a:r>
              <a:rPr lang="en-US" sz="2000" dirty="0">
                <a:solidFill>
                  <a:srgbClr val="1C1C1C"/>
                </a:solidFill>
              </a:rPr>
              <a:t>Methods</a:t>
            </a:r>
            <a:endParaRPr lang="en-US" sz="2000" i="0" dirty="0">
              <a:solidFill>
                <a:srgbClr val="1C1C1C"/>
              </a:solidFill>
            </a:endParaRPr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5092934" y="2886735"/>
            <a:ext cx="17616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i="0" dirty="0" smtClean="0">
                <a:solidFill>
                  <a:srgbClr val="000000"/>
                </a:solidFill>
              </a:rPr>
              <a:t>Timetabling problem</a:t>
            </a:r>
            <a:endParaRPr lang="en-US" sz="1400" i="0" dirty="0">
              <a:solidFill>
                <a:srgbClr val="000000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333564" y="4920042"/>
            <a:ext cx="15251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 dirty="0" smtClean="0">
                <a:solidFill>
                  <a:srgbClr val="1C1C1C"/>
                </a:solidFill>
              </a:rPr>
              <a:t>Constraint programing</a:t>
            </a:r>
            <a:endParaRPr lang="en-US" sz="2000" i="0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Cluster methods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/>
              <a:t>Split set of course into </a:t>
            </a:r>
            <a:r>
              <a:rPr lang="en-GB" dirty="0"/>
              <a:t>groups which satisfy all hard </a:t>
            </a:r>
            <a:r>
              <a:rPr lang="en-GB" dirty="0" smtClean="0"/>
              <a:t>constraints</a:t>
            </a:r>
          </a:p>
          <a:p>
            <a:r>
              <a:rPr lang="en-GB" dirty="0" smtClean="0"/>
              <a:t>Assign courses </a:t>
            </a:r>
            <a:r>
              <a:rPr lang="en-GB" dirty="0"/>
              <a:t>to time periods to fulfil the soft </a:t>
            </a:r>
            <a:r>
              <a:rPr lang="en-GB" dirty="0" smtClean="0"/>
              <a:t>constraints </a:t>
            </a:r>
          </a:p>
          <a:p>
            <a:pPr lvl="1"/>
            <a:endParaRPr lang="en-GB" dirty="0" smtClean="0"/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 smtClean="0"/>
              <a:t> The clusters </a:t>
            </a:r>
            <a:r>
              <a:rPr lang="en-GB" dirty="0"/>
              <a:t>are formed and fixed at the beginning of the </a:t>
            </a:r>
            <a:r>
              <a:rPr lang="en-GB" dirty="0" smtClean="0"/>
              <a:t>algorithm.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/>
              <a:t> </a:t>
            </a:r>
            <a:r>
              <a:rPr lang="en-GB" dirty="0" smtClean="0"/>
              <a:t>Maybe bad result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gray">
          <a:xfrm>
            <a:off x="1094683" y="365124"/>
            <a:ext cx="1213089" cy="132556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Sequential methods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/>
              <a:t>Assign </a:t>
            </a:r>
            <a:r>
              <a:rPr lang="en-GB" dirty="0"/>
              <a:t>the courses </a:t>
            </a:r>
            <a:r>
              <a:rPr lang="en-GB" dirty="0" smtClean="0"/>
              <a:t>sequentially</a:t>
            </a:r>
          </a:p>
          <a:p>
            <a:r>
              <a:rPr lang="en-GB" dirty="0" smtClean="0"/>
              <a:t>Can be </a:t>
            </a:r>
            <a:r>
              <a:rPr lang="en-GB" dirty="0"/>
              <a:t>represented by a colouring </a:t>
            </a:r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Courses are represented by vertices</a:t>
            </a:r>
          </a:p>
          <a:p>
            <a:pPr lvl="1"/>
            <a:r>
              <a:rPr lang="en-GB" dirty="0" smtClean="0"/>
              <a:t>Conflicts are </a:t>
            </a:r>
            <a:r>
              <a:rPr lang="en-GB" dirty="0" smtClean="0"/>
              <a:t>represented by </a:t>
            </a:r>
            <a:r>
              <a:rPr lang="en-GB" dirty="0" smtClean="0"/>
              <a:t>edges</a:t>
            </a:r>
          </a:p>
          <a:p>
            <a:pPr lvl="1"/>
            <a:r>
              <a:rPr lang="en-GB" dirty="0" smtClean="0"/>
              <a:t>Time slot corresponds </a:t>
            </a:r>
            <a:r>
              <a:rPr lang="en-GB" dirty="0"/>
              <a:t>to a colour in the </a:t>
            </a:r>
            <a:r>
              <a:rPr lang="en-GB" dirty="0" smtClean="0"/>
              <a:t>graph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 smtClean="0"/>
              <a:t> No </a:t>
            </a:r>
            <a:r>
              <a:rPr lang="en-GB" dirty="0"/>
              <a:t>two adjacent vertices are coloured by the same </a:t>
            </a:r>
            <a:r>
              <a:rPr lang="en-GB" dirty="0" smtClean="0"/>
              <a:t>colour</a:t>
            </a: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gray">
          <a:xfrm>
            <a:off x="1094683" y="365124"/>
            <a:ext cx="1213089" cy="13255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12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Constraint programing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/>
              <a:t>An </a:t>
            </a:r>
            <a:r>
              <a:rPr lang="en-GB" dirty="0"/>
              <a:t>exact approach that ensures to find optimal solution if it </a:t>
            </a:r>
            <a:r>
              <a:rPr lang="en-GB" dirty="0" smtClean="0"/>
              <a:t>exists.</a:t>
            </a:r>
          </a:p>
          <a:p>
            <a:r>
              <a:rPr lang="en-US" dirty="0" smtClean="0"/>
              <a:t>Combine of propagation process and branching process.</a:t>
            </a:r>
          </a:p>
          <a:p>
            <a:r>
              <a:rPr lang="en-US" dirty="0" smtClean="0"/>
              <a:t>Propagation process:</a:t>
            </a:r>
          </a:p>
          <a:p>
            <a:pPr lvl="1"/>
            <a:r>
              <a:rPr lang="en-US" dirty="0" smtClean="0"/>
              <a:t>Eliminate values in selected variables domain. (by Constraint)</a:t>
            </a:r>
          </a:p>
          <a:p>
            <a:pPr lvl="1"/>
            <a:r>
              <a:rPr lang="en-US" dirty="0" smtClean="0"/>
              <a:t>Reduce search space.</a:t>
            </a:r>
            <a:endParaRPr lang="en-US" dirty="0"/>
          </a:p>
          <a:p>
            <a:r>
              <a:rPr lang="en-US" dirty="0" smtClean="0"/>
              <a:t>Branching process:</a:t>
            </a:r>
          </a:p>
          <a:p>
            <a:pPr lvl="1"/>
            <a:r>
              <a:rPr lang="en-US" dirty="0" smtClean="0"/>
              <a:t>Partition the problem into smaller sub-problems.</a:t>
            </a:r>
          </a:p>
          <a:p>
            <a:pPr lvl="1"/>
            <a:r>
              <a:rPr lang="en-US" dirty="0" smtClean="0"/>
              <a:t>Split the selected variables domain.</a:t>
            </a:r>
          </a:p>
          <a:p>
            <a:r>
              <a:rPr lang="en-US" dirty="0" smtClean="0"/>
              <a:t>The propagation and branching processes are performed iteratively.</a:t>
            </a: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gray">
          <a:xfrm>
            <a:off x="1094683" y="365124"/>
            <a:ext cx="1213089" cy="13255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70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8532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Our Team</a:t>
            </a:r>
            <a:endParaRPr lang="vi-VN" b="1" dirty="0">
              <a:latin typeface="+mn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1229124059"/>
              </p:ext>
            </p:extLst>
          </p:nvPr>
        </p:nvGraphicFramePr>
        <p:xfrm>
          <a:off x="551542" y="2365829"/>
          <a:ext cx="5544458" cy="3564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2730330030"/>
              </p:ext>
            </p:extLst>
          </p:nvPr>
        </p:nvGraphicFramePr>
        <p:xfrm>
          <a:off x="5809342" y="2358572"/>
          <a:ext cx="5544458" cy="3564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46" y="2356303"/>
            <a:ext cx="935039" cy="1022049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45" y="3640817"/>
            <a:ext cx="935039" cy="1022049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45" y="4902993"/>
            <a:ext cx="935039" cy="1022049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89" y="2356303"/>
            <a:ext cx="935039" cy="1022049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88" y="3640817"/>
            <a:ext cx="935039" cy="1022049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88" y="4902993"/>
            <a:ext cx="935039" cy="1022049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978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Constraint programing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search space is completely explored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Some generic </a:t>
            </a:r>
            <a:r>
              <a:rPr lang="en-GB" dirty="0"/>
              <a:t>CP solvers 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CHOCO</a:t>
            </a:r>
          </a:p>
          <a:p>
            <a:pPr lvl="1"/>
            <a:r>
              <a:rPr lang="en-GB" dirty="0" smtClean="0"/>
              <a:t>GECODE</a:t>
            </a:r>
          </a:p>
          <a:p>
            <a:pPr lvl="1"/>
            <a:r>
              <a:rPr lang="en-GB" dirty="0" err="1" smtClean="0"/>
              <a:t>Minizinc</a:t>
            </a:r>
            <a:r>
              <a:rPr lang="en-GB" dirty="0" smtClean="0"/>
              <a:t> </a:t>
            </a:r>
            <a:endParaRPr lang="en-US" dirty="0" smtClean="0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gray">
          <a:xfrm>
            <a:off x="1094683" y="365124"/>
            <a:ext cx="1213089" cy="13255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30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Meta heuristic Methods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IE" dirty="0" smtClean="0"/>
              <a:t>Begin </a:t>
            </a:r>
            <a:r>
              <a:rPr lang="en-IE" dirty="0"/>
              <a:t>with one or more initial solutions and employ search strategies that try to avoid local </a:t>
            </a:r>
            <a:r>
              <a:rPr lang="en-IE" dirty="0" smtClean="0"/>
              <a:t>optimal</a:t>
            </a:r>
          </a:p>
          <a:p>
            <a:r>
              <a:rPr lang="en-IE" dirty="0" smtClean="0"/>
              <a:t>High </a:t>
            </a:r>
            <a:r>
              <a:rPr lang="en-IE" dirty="0"/>
              <a:t>quality solutions </a:t>
            </a:r>
            <a:r>
              <a:rPr lang="en-IE" dirty="0" smtClean="0"/>
              <a:t>in a </a:t>
            </a:r>
            <a:r>
              <a:rPr lang="en-IE" dirty="0"/>
              <a:t>considerable computational cost</a:t>
            </a:r>
            <a:r>
              <a:rPr lang="en-IE" dirty="0" smtClean="0"/>
              <a:t>.</a:t>
            </a:r>
          </a:p>
          <a:p>
            <a:r>
              <a:rPr lang="en-IE" dirty="0" smtClean="0"/>
              <a:t>Some methods:</a:t>
            </a:r>
          </a:p>
          <a:p>
            <a:pPr lvl="1"/>
            <a:r>
              <a:rPr lang="en-GB" dirty="0" err="1" smtClean="0"/>
              <a:t>Tabu</a:t>
            </a:r>
            <a:r>
              <a:rPr lang="en-GB" dirty="0" smtClean="0"/>
              <a:t> search</a:t>
            </a:r>
          </a:p>
          <a:p>
            <a:pPr lvl="1"/>
            <a:r>
              <a:rPr lang="en-GB" dirty="0" smtClean="0"/>
              <a:t>Simulated annealing</a:t>
            </a:r>
          </a:p>
          <a:p>
            <a:pPr lvl="1"/>
            <a:r>
              <a:rPr lang="en-IE" dirty="0" smtClean="0"/>
              <a:t>Hill-climbing</a:t>
            </a:r>
          </a:p>
          <a:p>
            <a:pPr lvl="1"/>
            <a:r>
              <a:rPr lang="en-GB" dirty="0" smtClean="0"/>
              <a:t>Genetic algorithms</a:t>
            </a:r>
          </a:p>
          <a:p>
            <a:pPr lvl="1"/>
            <a:r>
              <a:rPr lang="en-GB" dirty="0" smtClean="0"/>
              <a:t>Hybrid methods</a:t>
            </a:r>
            <a:endParaRPr lang="en-US" dirty="0" smtClean="0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gray">
          <a:xfrm>
            <a:off x="1094683" y="365124"/>
            <a:ext cx="1213089" cy="1325563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97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Local search approaches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/>
              <a:t>They are heuristic methods.</a:t>
            </a:r>
          </a:p>
          <a:p>
            <a:r>
              <a:rPr lang="en-GB" dirty="0" smtClean="0"/>
              <a:t>Search </a:t>
            </a:r>
            <a:r>
              <a:rPr lang="en-GB" dirty="0"/>
              <a:t>space is partially explored</a:t>
            </a:r>
            <a:r>
              <a:rPr lang="en-US" dirty="0" smtClean="0"/>
              <a:t>.</a:t>
            </a:r>
          </a:p>
          <a:p>
            <a:r>
              <a:rPr lang="en-GB" dirty="0" smtClean="0"/>
              <a:t>Cannot </a:t>
            </a:r>
            <a:r>
              <a:rPr lang="en-GB" dirty="0"/>
              <a:t>ensure to find an optimal solution and prove its optimality</a:t>
            </a:r>
            <a:r>
              <a:rPr lang="en-US" dirty="0" smtClean="0"/>
              <a:t>.</a:t>
            </a:r>
          </a:p>
          <a:p>
            <a:r>
              <a:rPr lang="en-GB" dirty="0" smtClean="0"/>
              <a:t>Can </a:t>
            </a:r>
            <a:r>
              <a:rPr lang="en-GB" dirty="0"/>
              <a:t>finds high-quality solution in reasonable time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5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Local search approaches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/>
              <a:t>Starts </a:t>
            </a:r>
            <a:r>
              <a:rPr lang="en-GB" dirty="0"/>
              <a:t>from an initial solution generated randomly or by a greedy </a:t>
            </a:r>
            <a:r>
              <a:rPr lang="en-GB" dirty="0" smtClean="0"/>
              <a:t>algorithm</a:t>
            </a:r>
          </a:p>
          <a:p>
            <a:r>
              <a:rPr lang="en-GB" dirty="0"/>
              <a:t>I</a:t>
            </a:r>
            <a:r>
              <a:rPr lang="en-GB" dirty="0" smtClean="0"/>
              <a:t>teratively </a:t>
            </a:r>
            <a:r>
              <a:rPr lang="en-GB" dirty="0"/>
              <a:t>moves from a current solution to one of its </a:t>
            </a:r>
            <a:r>
              <a:rPr lang="en-GB" dirty="0" smtClean="0"/>
              <a:t>neighbours.</a:t>
            </a:r>
          </a:p>
          <a:p>
            <a:r>
              <a:rPr lang="en-GB" dirty="0"/>
              <a:t>The </a:t>
            </a:r>
            <a:r>
              <a:rPr lang="en-GB" dirty="0" smtClean="0"/>
              <a:t>neighbour is </a:t>
            </a:r>
            <a:r>
              <a:rPr lang="en-GB" dirty="0"/>
              <a:t>basically generated by modifying locally the components of the current </a:t>
            </a:r>
            <a:r>
              <a:rPr lang="en-GB" dirty="0" smtClean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2684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Hill-climbing algorithm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/>
              <a:t>Selects </a:t>
            </a:r>
            <a:r>
              <a:rPr lang="en-GB" dirty="0"/>
              <a:t>the best </a:t>
            </a:r>
            <a:r>
              <a:rPr lang="en-GB" dirty="0" smtClean="0"/>
              <a:t>candidate </a:t>
            </a:r>
            <a:r>
              <a:rPr lang="en-GB" dirty="0"/>
              <a:t>of all neighbours which </a:t>
            </a:r>
            <a:r>
              <a:rPr lang="en-GB" dirty="0" smtClean="0"/>
              <a:t>improve the </a:t>
            </a:r>
            <a:r>
              <a:rPr lang="en-GB" dirty="0"/>
              <a:t>objective </a:t>
            </a:r>
            <a:r>
              <a:rPr lang="en-GB" dirty="0" smtClean="0"/>
              <a:t>function</a:t>
            </a:r>
          </a:p>
          <a:p>
            <a:r>
              <a:rPr lang="en-GB" dirty="0"/>
              <a:t>If there is no better </a:t>
            </a:r>
            <a:r>
              <a:rPr lang="en-GB" dirty="0" smtClean="0"/>
              <a:t>solution, </a:t>
            </a:r>
            <a:r>
              <a:rPr lang="en-GB" dirty="0"/>
              <a:t>the search stuck in a local optimum. </a:t>
            </a:r>
            <a:endParaRPr lang="en-GB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en-GB" dirty="0" smtClean="0"/>
              <a:t>restarts </a:t>
            </a:r>
            <a:r>
              <a:rPr lang="en-GB" dirty="0"/>
              <a:t>the search from another initial </a:t>
            </a:r>
            <a:r>
              <a:rPr lang="en-GB" dirty="0" smtClean="0"/>
              <a:t>candidate</a:t>
            </a:r>
          </a:p>
          <a:p>
            <a:r>
              <a:rPr lang="en-GB" dirty="0" smtClean="0"/>
              <a:t>Increase </a:t>
            </a:r>
            <a:r>
              <a:rPr lang="en-GB" dirty="0"/>
              <a:t>the </a:t>
            </a:r>
            <a:r>
              <a:rPr lang="en-GB" dirty="0" smtClean="0"/>
              <a:t>evaluation </a:t>
            </a:r>
            <a:r>
              <a:rPr lang="en-GB" dirty="0"/>
              <a:t>value each step by climbing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898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Min-conflicts algorithm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/>
              <a:t>Selects </a:t>
            </a:r>
            <a:r>
              <a:rPr lang="en-GB" dirty="0"/>
              <a:t>the </a:t>
            </a:r>
            <a:r>
              <a:rPr lang="en-GB" dirty="0" smtClean="0"/>
              <a:t>random </a:t>
            </a:r>
            <a:r>
              <a:rPr lang="en-US" dirty="0" smtClean="0"/>
              <a:t>variable that related to some conflict , pick value in its domain which minimize the number of violation</a:t>
            </a:r>
          </a:p>
          <a:p>
            <a:r>
              <a:rPr lang="en-US" dirty="0" smtClean="0"/>
              <a:t>Cannot avoid the local optimal</a:t>
            </a:r>
            <a:endParaRPr lang="en-IE" dirty="0" smtClean="0"/>
          </a:p>
          <a:p>
            <a:r>
              <a:rPr lang="en-IE" dirty="0" smtClean="0"/>
              <a:t>Random Walk: pick random variable with probability P then apply the min conflict heuristic with probability 1-P</a:t>
            </a:r>
          </a:p>
        </p:txBody>
      </p:sp>
    </p:spTree>
    <p:extLst>
      <p:ext uri="{BB962C8B-B14F-4D97-AF65-F5344CB8AC3E}">
        <p14:creationId xmlns:p14="http://schemas.microsoft.com/office/powerpoint/2010/main" val="25012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err="1" smtClean="0">
                <a:latin typeface="+mn-lt"/>
              </a:rPr>
              <a:t>Tabu</a:t>
            </a:r>
            <a:r>
              <a:rPr lang="en-GB" b="1" dirty="0" smtClean="0">
                <a:latin typeface="+mn-lt"/>
              </a:rPr>
              <a:t> search 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Moving from current solution s to the best solution s’ </a:t>
            </a:r>
          </a:p>
          <a:p>
            <a:r>
              <a:rPr lang="en-US" dirty="0" smtClean="0"/>
              <a:t>Avoid iterations that do not improve the solution</a:t>
            </a:r>
          </a:p>
          <a:p>
            <a:r>
              <a:rPr lang="en-US" i="1" dirty="0" err="1" smtClean="0"/>
              <a:t>tabulist</a:t>
            </a:r>
            <a:r>
              <a:rPr lang="en-US" dirty="0" smtClean="0"/>
              <a:t> store some properties of solution</a:t>
            </a:r>
            <a:endParaRPr lang="en-IE" dirty="0" smtClean="0"/>
          </a:p>
          <a:p>
            <a:r>
              <a:rPr lang="en-IE" dirty="0" smtClean="0"/>
              <a:t>Solutions do not have </a:t>
            </a:r>
            <a:r>
              <a:rPr lang="en-IE" i="1" dirty="0" err="1" smtClean="0"/>
              <a:t>tabulist</a:t>
            </a:r>
            <a:r>
              <a:rPr lang="en-IE" dirty="0" smtClean="0"/>
              <a:t> properties will not be considered in </a:t>
            </a:r>
            <a:r>
              <a:rPr lang="en-IE" i="1" dirty="0" err="1" smtClean="0"/>
              <a:t>tabulength</a:t>
            </a:r>
            <a:r>
              <a:rPr lang="en-IE" dirty="0" smtClean="0"/>
              <a:t> iterations</a:t>
            </a:r>
          </a:p>
          <a:p>
            <a:r>
              <a:rPr lang="en-IE" dirty="0" smtClean="0"/>
              <a:t>Prevent the search from being trapped in local optimal</a:t>
            </a:r>
          </a:p>
          <a:p>
            <a:r>
              <a:rPr lang="en-IE" dirty="0" smtClean="0"/>
              <a:t>Improved: </a:t>
            </a:r>
            <a:r>
              <a:rPr lang="en-IE" dirty="0" err="1" smtClean="0"/>
              <a:t>Tabu</a:t>
            </a:r>
            <a:r>
              <a:rPr lang="en-IE" dirty="0" smtClean="0"/>
              <a:t> reactive, </a:t>
            </a:r>
            <a:r>
              <a:rPr lang="en-IE" dirty="0" err="1" smtClean="0"/>
              <a:t>tabu</a:t>
            </a:r>
            <a:r>
              <a:rPr lang="en-IE" dirty="0" smtClean="0"/>
              <a:t> with 2 </a:t>
            </a:r>
            <a:r>
              <a:rPr lang="en-IE" i="1" dirty="0" err="1" smtClean="0"/>
              <a:t>tabulist</a:t>
            </a:r>
            <a:r>
              <a:rPr lang="en-IE" i="1" dirty="0" err="1"/>
              <a:t>s</a:t>
            </a:r>
            <a:endParaRPr lang="en-IE" i="1" dirty="0" smtClean="0"/>
          </a:p>
        </p:txBody>
      </p:sp>
    </p:spTree>
    <p:extLst>
      <p:ext uri="{BB962C8B-B14F-4D97-AF65-F5344CB8AC3E}">
        <p14:creationId xmlns:p14="http://schemas.microsoft.com/office/powerpoint/2010/main" val="21061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Genetic algorithm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The idea is based on Natural Selection.</a:t>
            </a:r>
          </a:p>
          <a:p>
            <a:r>
              <a:rPr lang="en-US" dirty="0" smtClean="0"/>
              <a:t>Maintain a populations of candidate solutions.</a:t>
            </a:r>
          </a:p>
          <a:p>
            <a:r>
              <a:rPr lang="en-US" dirty="0" smtClean="0"/>
              <a:t>Candidate solutions </a:t>
            </a:r>
            <a:r>
              <a:rPr lang="en-IE" dirty="0" smtClean="0"/>
              <a:t>have probability to make their child depend on their fitness.</a:t>
            </a:r>
          </a:p>
          <a:p>
            <a:r>
              <a:rPr lang="en-IE" dirty="0" smtClean="0"/>
              <a:t>Fitness is evaluated by objective function.</a:t>
            </a:r>
          </a:p>
          <a:p>
            <a:r>
              <a:rPr lang="en-IE" dirty="0" smtClean="0"/>
              <a:t>HOW: represent constraint by fitness function.</a:t>
            </a:r>
            <a:endParaRPr lang="en-IE" i="1" dirty="0" smtClean="0"/>
          </a:p>
        </p:txBody>
      </p:sp>
    </p:spTree>
    <p:extLst>
      <p:ext uri="{BB962C8B-B14F-4D97-AF65-F5344CB8AC3E}">
        <p14:creationId xmlns:p14="http://schemas.microsoft.com/office/powerpoint/2010/main" val="19937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Hybrid Approaches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0"/>
            <a:r>
              <a:rPr lang="en-IE" dirty="0"/>
              <a:t>performing local search before or after a systematic search.</a:t>
            </a:r>
            <a:endParaRPr lang="vi-VN" dirty="0"/>
          </a:p>
          <a:p>
            <a:pPr lvl="0"/>
            <a:r>
              <a:rPr lang="en-IE" dirty="0"/>
              <a:t>performing a systematic search improved with local search at some point of the search.</a:t>
            </a:r>
            <a:endParaRPr lang="vi-VN" dirty="0"/>
          </a:p>
          <a:p>
            <a:pPr lvl="0"/>
            <a:r>
              <a:rPr lang="en-IE" dirty="0"/>
              <a:t>performing an overall local search, and using systematic search either to select a candidate neighbour or to prune the search </a:t>
            </a:r>
            <a:r>
              <a:rPr lang="en-IE" dirty="0" smtClean="0"/>
              <a:t>space</a:t>
            </a:r>
          </a:p>
          <a:p>
            <a:pPr marL="0" lvl="0" indent="0">
              <a:buNone/>
            </a:pPr>
            <a:r>
              <a:rPr lang="en-IE" dirty="0" smtClean="0"/>
              <a:t>=&gt; These methods have led to good results in large scale problem.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089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6000" dirty="0" smtClean="0"/>
              <a:t>Our approach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26005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endParaRPr lang="en-US" sz="5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44" y="972457"/>
            <a:ext cx="1123166" cy="929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45" y="972457"/>
            <a:ext cx="1123166" cy="929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44" y="3548983"/>
            <a:ext cx="1123166" cy="929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36" y="948512"/>
            <a:ext cx="1123166" cy="93812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461" y="966588"/>
            <a:ext cx="1123166" cy="9200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05" y="3595495"/>
            <a:ext cx="1921729" cy="9074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05" y="973623"/>
            <a:ext cx="1893323" cy="93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90" y="3548983"/>
            <a:ext cx="1574875" cy="9290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32544" y="4843759"/>
            <a:ext cx="946433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Choco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5646" y="2105303"/>
            <a:ext cx="1123166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MySQL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3836" y="2094337"/>
            <a:ext cx="1123165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FXML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9967" y="2075536"/>
            <a:ext cx="1885161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SPRING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08407" y="2094337"/>
            <a:ext cx="1129220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LOG4J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8984" y="4797592"/>
            <a:ext cx="1402730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Tomcat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5547" y="2105303"/>
            <a:ext cx="946087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SPRING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3837" y="4791366"/>
            <a:ext cx="1278662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Hibernate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69966" y="4825232"/>
            <a:ext cx="1885161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POI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60" y="3584676"/>
            <a:ext cx="1123166" cy="9290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57" y="3530908"/>
            <a:ext cx="1120919" cy="94716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08407" y="4742800"/>
            <a:ext cx="1151269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Open-</a:t>
            </a:r>
            <a:r>
              <a:rPr lang="en-US" dirty="0" err="1" smtClean="0">
                <a:solidFill>
                  <a:schemeClr val="accent1"/>
                </a:solidFill>
              </a:rPr>
              <a:t>cbls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0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gray">
          <a:xfrm>
            <a:off x="6303736" y="3234418"/>
            <a:ext cx="1835150" cy="431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89804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4497161" y="3723368"/>
            <a:ext cx="1806575" cy="431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89804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gray">
          <a:xfrm>
            <a:off x="2668361" y="4217081"/>
            <a:ext cx="1825625" cy="431800"/>
          </a:xfrm>
          <a:prstGeom prst="rect">
            <a:avLst/>
          </a:prstGeom>
          <a:gradFill rotWithShape="1">
            <a:gsLst>
              <a:gs pos="0">
                <a:schemeClr val="folHlink">
                  <a:alpha val="61000"/>
                </a:schemeClr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vi-VN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gray">
          <a:xfrm flipH="1">
            <a:off x="2065111" y="3604306"/>
            <a:ext cx="2428875" cy="615950"/>
          </a:xfrm>
          <a:prstGeom prst="parallelogram">
            <a:avLst>
              <a:gd name="adj" fmla="val 98582"/>
            </a:avLst>
          </a:prstGeom>
          <a:gradFill rotWithShape="1">
            <a:gsLst>
              <a:gs pos="0">
                <a:schemeClr val="folHlink">
                  <a:gamma/>
                  <a:tint val="54510"/>
                  <a:invGamma/>
                  <a:alpha val="82001"/>
                </a:schemeClr>
              </a:gs>
              <a:gs pos="100000">
                <a:schemeClr val="folHlink">
                  <a:alpha val="50000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gray">
          <a:xfrm flipH="1">
            <a:off x="3878036" y="3094718"/>
            <a:ext cx="2428875" cy="646113"/>
          </a:xfrm>
          <a:prstGeom prst="parallelogram">
            <a:avLst>
              <a:gd name="adj" fmla="val 9633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372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Freeform 9"/>
          <p:cNvSpPr>
            <a:spLocks/>
          </p:cNvSpPr>
          <p:nvPr/>
        </p:nvSpPr>
        <p:spPr bwMode="gray">
          <a:xfrm>
            <a:off x="3884386" y="3096306"/>
            <a:ext cx="612775" cy="1130300"/>
          </a:xfrm>
          <a:custGeom>
            <a:avLst/>
            <a:gdLst>
              <a:gd name="T0" fmla="*/ 0 w 201"/>
              <a:gd name="T1" fmla="*/ 167 h 370"/>
              <a:gd name="T2" fmla="*/ 201 w 201"/>
              <a:gd name="T3" fmla="*/ 370 h 370"/>
              <a:gd name="T4" fmla="*/ 201 w 201"/>
              <a:gd name="T5" fmla="*/ 210 h 370"/>
              <a:gd name="T6" fmla="*/ 0 w 201"/>
              <a:gd name="T7" fmla="*/ 0 h 370"/>
              <a:gd name="T8" fmla="*/ 0 w 201"/>
              <a:gd name="T9" fmla="*/ 16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gray">
          <a:xfrm flipH="1">
            <a:off x="5690961" y="2578781"/>
            <a:ext cx="2438400" cy="657225"/>
          </a:xfrm>
          <a:prstGeom prst="parallelogram">
            <a:avLst>
              <a:gd name="adj" fmla="val 9225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5372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Freeform 11"/>
          <p:cNvSpPr>
            <a:spLocks/>
          </p:cNvSpPr>
          <p:nvPr/>
        </p:nvSpPr>
        <p:spPr bwMode="gray">
          <a:xfrm>
            <a:off x="5687786" y="2574018"/>
            <a:ext cx="615950" cy="1163638"/>
          </a:xfrm>
          <a:custGeom>
            <a:avLst/>
            <a:gdLst>
              <a:gd name="T0" fmla="*/ 0 w 201"/>
              <a:gd name="T1" fmla="*/ 167 h 370"/>
              <a:gd name="T2" fmla="*/ 201 w 201"/>
              <a:gd name="T3" fmla="*/ 370 h 370"/>
              <a:gd name="T4" fmla="*/ 201 w 201"/>
              <a:gd name="T5" fmla="*/ 210 h 370"/>
              <a:gd name="T6" fmla="*/ 0 w 201"/>
              <a:gd name="T7" fmla="*/ 0 h 370"/>
              <a:gd name="T8" fmla="*/ 0 w 201"/>
              <a:gd name="T9" fmla="*/ 16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20" name="Picture 12" descr="light_shadow"/>
          <p:cNvPicPr>
            <a:picLocks noChangeAspect="1" noChangeArrowheads="1"/>
          </p:cNvPicPr>
          <p:nvPr/>
        </p:nvPicPr>
        <p:blipFill>
          <a:blip r:embed="rId3">
            <a:lum bright="-76000" contrast="-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684236" y="3758293"/>
            <a:ext cx="1008063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 descr="circuler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96924" y="2797856"/>
            <a:ext cx="115252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14"/>
          <p:cNvSpPr>
            <a:spLocks noChangeArrowheads="1"/>
          </p:cNvSpPr>
          <p:nvPr/>
        </p:nvSpPr>
        <p:spPr bwMode="gray">
          <a:xfrm>
            <a:off x="2596924" y="2797856"/>
            <a:ext cx="1144587" cy="1143000"/>
          </a:xfrm>
          <a:prstGeom prst="ellipse">
            <a:avLst/>
          </a:prstGeom>
          <a:gradFill rotWithShape="1">
            <a:gsLst>
              <a:gs pos="0">
                <a:schemeClr val="folHlink">
                  <a:alpha val="45000"/>
                </a:schemeClr>
              </a:gs>
              <a:gs pos="50000">
                <a:schemeClr val="folHlink">
                  <a:gamma/>
                  <a:tint val="54510"/>
                  <a:invGamma/>
                  <a:alpha val="89999"/>
                </a:schemeClr>
              </a:gs>
              <a:gs pos="100000">
                <a:schemeClr val="folHlink">
                  <a:alpha val="4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24" name="Picture 16" descr="light_shadow"/>
          <p:cNvPicPr>
            <a:picLocks noChangeAspect="1" noChangeArrowheads="1"/>
          </p:cNvPicPr>
          <p:nvPr/>
        </p:nvPicPr>
        <p:blipFill>
          <a:blip r:embed="rId3">
            <a:lum bright="-76000" contrast="-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527324" y="3255056"/>
            <a:ext cx="1008062" cy="2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irculer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440011" y="2294618"/>
            <a:ext cx="115252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18"/>
          <p:cNvSpPr>
            <a:spLocks noChangeArrowheads="1"/>
          </p:cNvSpPr>
          <p:nvPr/>
        </p:nvSpPr>
        <p:spPr bwMode="gray">
          <a:xfrm>
            <a:off x="4440011" y="2294618"/>
            <a:ext cx="1144588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26275"/>
                  <a:invGamma/>
                  <a:alpha val="89999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26275"/>
                  <a:invGamma/>
                  <a:alpha val="89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29" name="Picture 21" descr="circuler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14815" y="1865993"/>
            <a:ext cx="115252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2"/>
          <p:cNvSpPr>
            <a:spLocks noChangeArrowheads="1"/>
          </p:cNvSpPr>
          <p:nvPr/>
        </p:nvSpPr>
        <p:spPr bwMode="gray">
          <a:xfrm>
            <a:off x="6246948" y="1854871"/>
            <a:ext cx="1144588" cy="114300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26275"/>
                  <a:invGamma/>
                  <a:alpha val="89999"/>
                </a:schemeClr>
              </a:gs>
              <a:gs pos="50000">
                <a:schemeClr val="folHlink">
                  <a:alpha val="45000"/>
                </a:schemeClr>
              </a:gs>
              <a:gs pos="100000">
                <a:schemeClr val="folHlink">
                  <a:gamma/>
                  <a:shade val="26275"/>
                  <a:invGamma/>
                  <a:alpha val="89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2530021" y="3101896"/>
            <a:ext cx="1271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2000" b="1" dirty="0" smtClean="0">
                <a:latin typeface="Calibri" panose="020F0502020204030204" pitchFamily="34" charset="0"/>
              </a:rPr>
              <a:t>Partition classes</a:t>
            </a:r>
            <a:endParaRPr lang="vi-VN" sz="2000" b="1" dirty="0">
              <a:latin typeface="Calibri" panose="020F0502020204030204" pitchFamily="34" charset="0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4459849" y="2712895"/>
            <a:ext cx="13773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 b="1" dirty="0" smtClean="0"/>
              <a:t>Schedule</a:t>
            </a:r>
            <a:endParaRPr lang="en-US" sz="2000" b="1" dirty="0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6074149" y="1979613"/>
            <a:ext cx="144293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 smtClean="0"/>
              <a:t>Assign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b="1" dirty="0" smtClean="0"/>
              <a:t> teachers</a:t>
            </a:r>
            <a:endParaRPr lang="en-US" sz="2000" b="1" dirty="0"/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black">
          <a:xfrm>
            <a:off x="2637833" y="4620998"/>
            <a:ext cx="18721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Partition students into classes</a:t>
            </a:r>
          </a:p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Automatic or manual</a:t>
            </a:r>
          </a:p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</p:txBody>
      </p:sp>
      <p:grpSp>
        <p:nvGrpSpPr>
          <p:cNvPr id="38" name="Group 30"/>
          <p:cNvGrpSpPr>
            <a:grpSpLocks/>
          </p:cNvGrpSpPr>
          <p:nvPr/>
        </p:nvGrpSpPr>
        <p:grpSpPr bwMode="auto">
          <a:xfrm rot="-1297425" flipH="1" flipV="1">
            <a:off x="2663599" y="3636056"/>
            <a:ext cx="1062037" cy="254000"/>
            <a:chOff x="2532" y="1051"/>
            <a:chExt cx="893" cy="246"/>
          </a:xfrm>
        </p:grpSpPr>
        <p:grpSp>
          <p:nvGrpSpPr>
            <p:cNvPr id="39" name="Group 31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45" name="AutoShape 32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6" name="AutoShape 33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7" name="AutoShape 34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8" name="AutoShape 35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40" name="Group 36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41" name="AutoShape 37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2" name="AutoShape 38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3" name="AutoShape 39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99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44" name="AutoShape 40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71" name="Rectangle 64"/>
          <p:cNvSpPr>
            <a:spLocks noChangeArrowheads="1"/>
          </p:cNvSpPr>
          <p:nvPr/>
        </p:nvSpPr>
        <p:spPr bwMode="gray">
          <a:xfrm>
            <a:off x="8138886" y="2740706"/>
            <a:ext cx="1835150" cy="431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89804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72" name="AutoShape 65"/>
          <p:cNvSpPr>
            <a:spLocks noChangeArrowheads="1"/>
          </p:cNvSpPr>
          <p:nvPr/>
        </p:nvSpPr>
        <p:spPr bwMode="gray">
          <a:xfrm flipH="1">
            <a:off x="7526111" y="2085068"/>
            <a:ext cx="2438400" cy="657225"/>
          </a:xfrm>
          <a:prstGeom prst="parallelogram">
            <a:avLst>
              <a:gd name="adj" fmla="val 9225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372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73" name="Freeform 66"/>
          <p:cNvSpPr>
            <a:spLocks/>
          </p:cNvSpPr>
          <p:nvPr/>
        </p:nvSpPr>
        <p:spPr bwMode="gray">
          <a:xfrm>
            <a:off x="7522936" y="2080306"/>
            <a:ext cx="615950" cy="1163637"/>
          </a:xfrm>
          <a:custGeom>
            <a:avLst/>
            <a:gdLst>
              <a:gd name="T0" fmla="*/ 0 w 201"/>
              <a:gd name="T1" fmla="*/ 167 h 370"/>
              <a:gd name="T2" fmla="*/ 201 w 201"/>
              <a:gd name="T3" fmla="*/ 370 h 370"/>
              <a:gd name="T4" fmla="*/ 201 w 201"/>
              <a:gd name="T5" fmla="*/ 210 h 370"/>
              <a:gd name="T6" fmla="*/ 0 w 201"/>
              <a:gd name="T7" fmla="*/ 0 h 370"/>
              <a:gd name="T8" fmla="*/ 0 w 201"/>
              <a:gd name="T9" fmla="*/ 16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75" name="Picture 68" descr="circuler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96036" y="1313543"/>
            <a:ext cx="115252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Oval 69"/>
          <p:cNvSpPr>
            <a:spLocks noChangeArrowheads="1"/>
          </p:cNvSpPr>
          <p:nvPr/>
        </p:nvSpPr>
        <p:spPr bwMode="gray">
          <a:xfrm>
            <a:off x="8196036" y="1313543"/>
            <a:ext cx="1144588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26275"/>
                  <a:invGamma/>
                  <a:alpha val="89999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26275"/>
                  <a:invGamma/>
                  <a:alpha val="89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78" name="Text Box 71"/>
          <p:cNvSpPr txBox="1">
            <a:spLocks noChangeArrowheads="1"/>
          </p:cNvSpPr>
          <p:nvPr/>
        </p:nvSpPr>
        <p:spPr bwMode="auto">
          <a:xfrm>
            <a:off x="8303277" y="1561928"/>
            <a:ext cx="955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 smtClean="0"/>
              <a:t>Assign rooms</a:t>
            </a:r>
            <a:endParaRPr lang="en-US" sz="2000" b="1" dirty="0"/>
          </a:p>
        </p:txBody>
      </p:sp>
      <p:grpSp>
        <p:nvGrpSpPr>
          <p:cNvPr id="80" name="Group 73"/>
          <p:cNvGrpSpPr>
            <a:grpSpLocks/>
          </p:cNvGrpSpPr>
          <p:nvPr/>
        </p:nvGrpSpPr>
        <p:grpSpPr bwMode="auto">
          <a:xfrm rot="-1297425" flipH="1" flipV="1">
            <a:off x="8238899" y="2164443"/>
            <a:ext cx="1062037" cy="254000"/>
            <a:chOff x="2532" y="1051"/>
            <a:chExt cx="893" cy="246"/>
          </a:xfrm>
        </p:grpSpPr>
        <p:grpSp>
          <p:nvGrpSpPr>
            <p:cNvPr id="81" name="Group 74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87" name="AutoShape 75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88" name="AutoShape 76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89" name="AutoShape 77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90" name="AutoShape 78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82" name="Group 79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83" name="AutoShape 80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84" name="AutoShape 81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85" name="AutoShape 82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86" name="AutoShape 83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91" name="Freeform 84"/>
          <p:cNvSpPr>
            <a:spLocks/>
          </p:cNvSpPr>
          <p:nvPr/>
        </p:nvSpPr>
        <p:spPr bwMode="gray">
          <a:xfrm>
            <a:off x="2065111" y="3588431"/>
            <a:ext cx="612775" cy="1130300"/>
          </a:xfrm>
          <a:custGeom>
            <a:avLst/>
            <a:gdLst>
              <a:gd name="T0" fmla="*/ 3 w 386"/>
              <a:gd name="T1" fmla="*/ 292 h 712"/>
              <a:gd name="T2" fmla="*/ 386 w 386"/>
              <a:gd name="T3" fmla="*/ 712 h 712"/>
              <a:gd name="T4" fmla="*/ 386 w 386"/>
              <a:gd name="T5" fmla="*/ 404 h 712"/>
              <a:gd name="T6" fmla="*/ 0 w 386"/>
              <a:gd name="T7" fmla="*/ 0 h 712"/>
              <a:gd name="T8" fmla="*/ 3 w 386"/>
              <a:gd name="T9" fmla="*/ 292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6" h="712">
                <a:moveTo>
                  <a:pt x="3" y="292"/>
                </a:moveTo>
                <a:lnTo>
                  <a:pt x="386" y="712"/>
                </a:lnTo>
                <a:lnTo>
                  <a:pt x="386" y="404"/>
                </a:lnTo>
                <a:lnTo>
                  <a:pt x="0" y="0"/>
                </a:lnTo>
                <a:lnTo>
                  <a:pt x="3" y="292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8000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92" name="Text Box 27"/>
          <p:cNvSpPr txBox="1">
            <a:spLocks noChangeArrowheads="1"/>
          </p:cNvSpPr>
          <p:nvPr/>
        </p:nvSpPr>
        <p:spPr bwMode="black">
          <a:xfrm>
            <a:off x="4407230" y="3931524"/>
            <a:ext cx="187217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Merge classes using Choco</a:t>
            </a:r>
          </a:p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Use a hybrid method to optimize objective function</a:t>
            </a:r>
          </a:p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Automatic or manual</a:t>
            </a:r>
          </a:p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93" name="Text Box 27"/>
          <p:cNvSpPr txBox="1">
            <a:spLocks noChangeArrowheads="1"/>
          </p:cNvSpPr>
          <p:nvPr/>
        </p:nvSpPr>
        <p:spPr bwMode="black">
          <a:xfrm>
            <a:off x="6266708" y="3672517"/>
            <a:ext cx="1872178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Assign teachers to class-courses</a:t>
            </a:r>
          </a:p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Use score to evaluate</a:t>
            </a:r>
          </a:p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Automatic or manual</a:t>
            </a:r>
          </a:p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94" name="Text Box 27"/>
          <p:cNvSpPr txBox="1">
            <a:spLocks noChangeArrowheads="1"/>
          </p:cNvSpPr>
          <p:nvPr/>
        </p:nvSpPr>
        <p:spPr bwMode="black">
          <a:xfrm>
            <a:off x="8101858" y="3220051"/>
            <a:ext cx="18721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Assign rooms to class-courses</a:t>
            </a:r>
          </a:p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Automatic or manual</a:t>
            </a:r>
          </a:p>
          <a:p>
            <a:pPr marL="171450" indent="-171450">
              <a:spcBef>
                <a:spcPct val="50000"/>
              </a:spcBef>
              <a:buClr>
                <a:srgbClr val="1C1C1C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95" name="Right Arrow 94"/>
          <p:cNvSpPr/>
          <p:nvPr/>
        </p:nvSpPr>
        <p:spPr>
          <a:xfrm rot="20747116">
            <a:off x="2202253" y="1617322"/>
            <a:ext cx="6124915" cy="45060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Process</a:t>
            </a:r>
            <a:endParaRPr lang="vi-VN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Partition classes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54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69" y="1110117"/>
            <a:ext cx="1219937" cy="12199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61" y="1481458"/>
            <a:ext cx="1219937" cy="12199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77" y="1551923"/>
            <a:ext cx="1219937" cy="12199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92" y="1852799"/>
            <a:ext cx="1219937" cy="12199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74" y="404435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68" y="4224658"/>
            <a:ext cx="1219937" cy="121993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585" y="4097070"/>
            <a:ext cx="1219937" cy="12199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199946" y="1329579"/>
            <a:ext cx="2356497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ALL STUDENT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1593" y="5444594"/>
            <a:ext cx="2356497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 – Semester 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19800" y="5444594"/>
            <a:ext cx="2356497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IA – Semester 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28521" y="5444595"/>
            <a:ext cx="2356497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 – Semester 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9459524">
            <a:off x="2696574" y="2810293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3268955">
            <a:off x="6949144" y="2595721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5147270" y="3146453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75" y="4224657"/>
            <a:ext cx="1219937" cy="12199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07" y="4195647"/>
            <a:ext cx="1219937" cy="12199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386" y="4160863"/>
            <a:ext cx="1219937" cy="121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799" y="246743"/>
            <a:ext cx="11509829" cy="64153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Partition classes</a:t>
            </a:r>
            <a:endParaRPr lang="en-US" sz="3600" dirty="0"/>
          </a:p>
          <a:p>
            <a:pPr marL="0" indent="0" algn="ctr">
              <a:buNone/>
            </a:pPr>
            <a:endParaRPr lang="en-US" sz="5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3" y="2157656"/>
            <a:ext cx="1219937" cy="1219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3" y="2621296"/>
            <a:ext cx="1219937" cy="1219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5344" y="1617731"/>
            <a:ext cx="2175456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 – Semester 1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06" y="1075831"/>
            <a:ext cx="1219937" cy="1219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06" y="2767624"/>
            <a:ext cx="1219937" cy="12199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05" y="4472294"/>
            <a:ext cx="1219937" cy="121993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20162952">
            <a:off x="1844606" y="1779046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55892" y="2857777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266882">
            <a:off x="1482850" y="3848071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2001" y="675232"/>
            <a:ext cx="1808224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Groups of 30 students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18884" y="2711445"/>
            <a:ext cx="1742646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15 students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72038" y="5345967"/>
            <a:ext cx="1742646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remaining students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582001" y="1354625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26" y="656157"/>
            <a:ext cx="1429554" cy="1639611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5582001" y="3114547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26" y="2665662"/>
            <a:ext cx="1429554" cy="1639611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5582000" y="4542935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26" y="4472294"/>
            <a:ext cx="1429554" cy="163961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78338" y="754459"/>
            <a:ext cx="1808224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Classes with 30 students (full)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8730" y="2797527"/>
            <a:ext cx="1808224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Class with 15 students (minimum)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78338" y="4632790"/>
            <a:ext cx="1808224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Class with  15 -&gt; 30 students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Merge classes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Multi Knapsack problem (bin packing problem)</a:t>
            </a:r>
          </a:p>
          <a:p>
            <a:pPr lvl="0"/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Class-courses</a:t>
            </a:r>
          </a:p>
          <a:p>
            <a:pPr lvl="1"/>
            <a:r>
              <a:rPr lang="en-US" dirty="0" smtClean="0"/>
              <a:t>Number of students each class-courses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Merged class-course </a:t>
            </a:r>
          </a:p>
          <a:p>
            <a:pPr lvl="1"/>
            <a:r>
              <a:rPr lang="en-US" dirty="0" smtClean="0"/>
              <a:t>Host classes</a:t>
            </a:r>
          </a:p>
          <a:p>
            <a:pPr lvl="1"/>
            <a:r>
              <a:rPr lang="en-US" dirty="0" smtClean="0"/>
              <a:t>Guess classes</a:t>
            </a:r>
          </a:p>
          <a:p>
            <a:r>
              <a:rPr lang="en-US" dirty="0" smtClean="0"/>
              <a:t>Constraint: 15 ≤ </a:t>
            </a:r>
            <a:r>
              <a:rPr lang="en-US" dirty="0" smtClean="0"/>
              <a:t>Number of students each merged class-courses ≤ 30</a:t>
            </a:r>
          </a:p>
          <a:p>
            <a:r>
              <a:rPr lang="en-US" dirty="0" smtClean="0"/>
              <a:t>Use a local search method</a:t>
            </a:r>
          </a:p>
        </p:txBody>
      </p:sp>
    </p:spTree>
    <p:extLst>
      <p:ext uri="{BB962C8B-B14F-4D97-AF65-F5344CB8AC3E}">
        <p14:creationId xmlns:p14="http://schemas.microsoft.com/office/powerpoint/2010/main" val="42040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Phase 1: Find local timetables</a:t>
            </a:r>
            <a:endParaRPr lang="vi-VN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Class-courses</a:t>
            </a:r>
          </a:p>
          <a:p>
            <a:pPr lvl="1"/>
            <a:r>
              <a:rPr lang="en-US" dirty="0" smtClean="0"/>
              <a:t>Places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GB" dirty="0"/>
              <a:t>A set of feasible local-timetables for each </a:t>
            </a:r>
            <a:r>
              <a:rPr lang="en-GB" dirty="0" smtClean="0"/>
              <a:t>class</a:t>
            </a:r>
          </a:p>
          <a:p>
            <a:r>
              <a:rPr lang="en-US" dirty="0" smtClean="0"/>
              <a:t>Constraint:</a:t>
            </a:r>
          </a:p>
          <a:p>
            <a:pPr lvl="1"/>
            <a:r>
              <a:rPr lang="en-GB" dirty="0" smtClean="0"/>
              <a:t>All </a:t>
            </a:r>
            <a:r>
              <a:rPr lang="en-GB" dirty="0"/>
              <a:t>class-courses of a class have the same session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All </a:t>
            </a:r>
            <a:r>
              <a:rPr lang="en-GB" dirty="0"/>
              <a:t>class-courses must be scheduled in different </a:t>
            </a:r>
            <a:r>
              <a:rPr lang="en-GB" dirty="0" smtClean="0"/>
              <a:t>places.</a:t>
            </a:r>
          </a:p>
          <a:p>
            <a:r>
              <a:rPr lang="en-GB" dirty="0" smtClean="0"/>
              <a:t>Use </a:t>
            </a:r>
            <a:r>
              <a:rPr lang="en-GB" dirty="0" smtClean="0"/>
              <a:t>Choco solver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30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Phase 2: Find global timetables</a:t>
            </a:r>
            <a:endParaRPr lang="vi-VN" b="1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Input:</a:t>
            </a:r>
          </a:p>
          <a:p>
            <a:pPr lvl="1"/>
            <a:r>
              <a:rPr lang="en-GB" dirty="0" smtClean="0"/>
              <a:t>Set </a:t>
            </a:r>
            <a:r>
              <a:rPr lang="en-GB" dirty="0"/>
              <a:t>of local-timetable for </a:t>
            </a:r>
            <a:r>
              <a:rPr lang="en-GB" dirty="0" smtClean="0"/>
              <a:t>each class</a:t>
            </a:r>
          </a:p>
          <a:p>
            <a:r>
              <a:rPr lang="en-GB" dirty="0" smtClean="0"/>
              <a:t>Output:</a:t>
            </a:r>
          </a:p>
          <a:p>
            <a:pPr lvl="1"/>
            <a:r>
              <a:rPr lang="en-GB" dirty="0"/>
              <a:t>Best </a:t>
            </a:r>
            <a:r>
              <a:rPr lang="en-GB" dirty="0" smtClean="0"/>
              <a:t>global-timetable for all classes</a:t>
            </a:r>
          </a:p>
          <a:p>
            <a:r>
              <a:rPr lang="en-GB" dirty="0" smtClean="0"/>
              <a:t>Objective function</a:t>
            </a:r>
          </a:p>
          <a:p>
            <a:pPr lvl="1"/>
            <a:r>
              <a:rPr lang="en-GB" dirty="0" smtClean="0"/>
              <a:t>Minimize number of teacher of each course.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Tabu</a:t>
            </a:r>
            <a:r>
              <a:rPr lang="en-GB" dirty="0" smtClean="0"/>
              <a:t> search </a:t>
            </a:r>
          </a:p>
          <a:p>
            <a:pPr lvl="1"/>
            <a:endParaRPr lang="en-US" dirty="0" smtClean="0"/>
          </a:p>
          <a:p>
            <a:pPr marL="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522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Phase 2: Find global timetables</a:t>
            </a:r>
            <a:endParaRPr lang="vi-VN" b="1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marL="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688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Phase 3: Assign teachers</a:t>
            </a:r>
            <a:endParaRPr lang="vi-VN" b="1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Input:</a:t>
            </a:r>
          </a:p>
          <a:p>
            <a:pPr lvl="1"/>
            <a:r>
              <a:rPr lang="en-GB" dirty="0" smtClean="0"/>
              <a:t>Teachers</a:t>
            </a:r>
          </a:p>
          <a:p>
            <a:pPr lvl="1"/>
            <a:r>
              <a:rPr lang="en-GB" dirty="0" smtClean="0"/>
              <a:t>List of teachers who instruct each course</a:t>
            </a:r>
          </a:p>
          <a:p>
            <a:pPr lvl="1"/>
            <a:r>
              <a:rPr lang="en-GB" dirty="0" smtClean="0"/>
              <a:t>Global timetables  (output phase 2)</a:t>
            </a:r>
          </a:p>
          <a:p>
            <a:r>
              <a:rPr lang="en-GB" dirty="0" smtClean="0"/>
              <a:t>Output:</a:t>
            </a:r>
          </a:p>
          <a:p>
            <a:pPr lvl="1"/>
            <a:r>
              <a:rPr lang="en-GB" dirty="0" smtClean="0"/>
              <a:t>Assigned teachers</a:t>
            </a:r>
            <a:endParaRPr lang="en-US" dirty="0" smtClean="0"/>
          </a:p>
          <a:p>
            <a:pPr marL="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889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Phase 3: Assign teachers</a:t>
            </a:r>
            <a:endParaRPr lang="vi-VN" b="1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Idea:</a:t>
            </a:r>
          </a:p>
          <a:p>
            <a:endParaRPr lang="en-US" dirty="0" smtClean="0"/>
          </a:p>
          <a:p>
            <a:pPr marL="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340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Phase 4: Assign rooms</a:t>
            </a:r>
            <a:endParaRPr lang="vi-VN" b="1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Rooms</a:t>
            </a:r>
          </a:p>
          <a:p>
            <a:pPr lvl="1"/>
            <a:r>
              <a:rPr lang="en-US" dirty="0" smtClean="0"/>
              <a:t>Global timetables from phase 3</a:t>
            </a:r>
          </a:p>
          <a:p>
            <a:pPr lvl="1"/>
            <a:r>
              <a:rPr lang="en-US" dirty="0" smtClean="0"/>
              <a:t>List of courses hosted in each room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Assigned rooms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896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Over view</a:t>
            </a:r>
            <a:endParaRPr lang="vi-V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/>
              <a:t>Timetabling problems, challenges, importance</a:t>
            </a:r>
          </a:p>
          <a:p>
            <a:r>
              <a:rPr lang="en-US" dirty="0" smtClean="0"/>
              <a:t>Related works</a:t>
            </a:r>
          </a:p>
          <a:p>
            <a:r>
              <a:rPr lang="en-US" dirty="0" smtClean="0"/>
              <a:t>Our approach</a:t>
            </a:r>
          </a:p>
          <a:p>
            <a:r>
              <a:rPr lang="en-US" dirty="0" smtClean="0"/>
              <a:t>Algorithm details</a:t>
            </a:r>
          </a:p>
          <a:p>
            <a:r>
              <a:rPr lang="en-US" dirty="0" smtClean="0"/>
              <a:t>Result and experiments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5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6000" dirty="0" smtClean="0"/>
              <a:t>Results and experiment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27373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73109" y="1801268"/>
            <a:ext cx="5245781" cy="22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75427" y="1074057"/>
            <a:ext cx="6676571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67428" y="1045030"/>
            <a:ext cx="7518399" cy="41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Demo</a:t>
            </a:r>
          </a:p>
          <a:p>
            <a:pPr marL="0" indent="0" algn="ctr"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4241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549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smtClean="0"/>
              <a:t>Thank you!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2183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dirty="0" smtClean="0">
                <a:latin typeface="+mn-lt"/>
              </a:rPr>
              <a:t>Timetabling problems</a:t>
            </a:r>
            <a:endParaRPr lang="vi-VN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i="1" dirty="0" smtClean="0"/>
          </a:p>
          <a:p>
            <a:r>
              <a:rPr lang="en-GB" i="1" dirty="0" smtClean="0"/>
              <a:t>The </a:t>
            </a:r>
            <a:r>
              <a:rPr lang="en-GB" i="1" dirty="0"/>
              <a:t>allocation of given resources to objects being placed in space time, satisfy a set of desirable </a:t>
            </a:r>
            <a:r>
              <a:rPr lang="en-GB" i="1" dirty="0" smtClean="0"/>
              <a:t>objectives</a:t>
            </a:r>
          </a:p>
          <a:p>
            <a:r>
              <a:rPr lang="en-GB" i="1" dirty="0" smtClean="0"/>
              <a:t>Course timetabling, examination timetabling, shift timetabling, industry machine scheduling…</a:t>
            </a:r>
          </a:p>
          <a:p>
            <a:r>
              <a:rPr lang="en-GB" i="1" dirty="0" smtClean="0"/>
              <a:t>Course </a:t>
            </a:r>
            <a:r>
              <a:rPr lang="en-GB" i="1" dirty="0"/>
              <a:t>timetabling, Course scheduling, University </a:t>
            </a:r>
            <a:r>
              <a:rPr lang="en-GB" i="1" dirty="0" smtClean="0"/>
              <a:t>timetabling are the same problems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0981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endParaRPr lang="en-US" sz="5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14432" y="2624713"/>
            <a:ext cx="838723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WHY IS IT CHALLENGING?</a:t>
            </a:r>
            <a:endParaRPr lang="vi-VN" sz="6000" b="1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288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Why is it challenging?</a:t>
            </a:r>
            <a:endParaRPr lang="vi-V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/>
              <a:t>Part-time teachers</a:t>
            </a:r>
          </a:p>
          <a:p>
            <a:r>
              <a:rPr lang="en-US" dirty="0" smtClean="0"/>
              <a:t>More campuses</a:t>
            </a:r>
          </a:p>
          <a:p>
            <a:r>
              <a:rPr lang="en-US" dirty="0" smtClean="0"/>
              <a:t>Split classes, merge classes</a:t>
            </a:r>
          </a:p>
          <a:p>
            <a:r>
              <a:rPr lang="en-US" dirty="0" smtClean="0"/>
              <a:t>Room constancy</a:t>
            </a:r>
          </a:p>
          <a:p>
            <a:r>
              <a:rPr lang="en-US" dirty="0" smtClean="0"/>
              <a:t>Share teachers</a:t>
            </a:r>
          </a:p>
          <a:p>
            <a:r>
              <a:rPr lang="en-US" dirty="0" smtClean="0"/>
              <a:t>Non-pass students</a:t>
            </a:r>
          </a:p>
          <a:p>
            <a:r>
              <a:rPr lang="en-US" dirty="0" smtClean="0"/>
              <a:t>Condition courses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8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Case of FPT University</a:t>
            </a:r>
            <a:endParaRPr lang="vi-VN" b="1" dirty="0">
              <a:latin typeface="+mn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Classes : SE0709, CS0701, IA1001, ..</a:t>
            </a:r>
          </a:p>
          <a:p>
            <a:pPr lvl="1"/>
            <a:r>
              <a:rPr lang="en-US" dirty="0" smtClean="0"/>
              <a:t>Courses: MAC101, LAB101, PHY301, ..</a:t>
            </a:r>
          </a:p>
          <a:p>
            <a:pPr lvl="1"/>
            <a:r>
              <a:rPr lang="en-US" dirty="0" smtClean="0"/>
              <a:t>Rooms: P201, HB305R, HB301L, ..</a:t>
            </a:r>
          </a:p>
          <a:p>
            <a:pPr lvl="1"/>
            <a:r>
              <a:rPr lang="en-US" dirty="0" smtClean="0"/>
              <a:t>Teachers: </a:t>
            </a:r>
            <a:r>
              <a:rPr lang="en-US" dirty="0" err="1" smtClean="0"/>
              <a:t>TrungNT</a:t>
            </a:r>
            <a:r>
              <a:rPr lang="en-US" dirty="0" smtClean="0"/>
              <a:t>, </a:t>
            </a:r>
            <a:r>
              <a:rPr lang="en-US" dirty="0" err="1" smtClean="0"/>
              <a:t>CauPD</a:t>
            </a:r>
            <a:r>
              <a:rPr lang="en-US" dirty="0" smtClean="0"/>
              <a:t>, </a:t>
            </a:r>
            <a:r>
              <a:rPr lang="en-US" dirty="0" err="1" smtClean="0"/>
              <a:t>ChiLP</a:t>
            </a:r>
            <a:endParaRPr lang="en-US" dirty="0" smtClean="0"/>
          </a:p>
          <a:p>
            <a:pPr lvl="1"/>
            <a:r>
              <a:rPr lang="en-US" dirty="0" smtClean="0"/>
              <a:t>Semester plan</a:t>
            </a:r>
          </a:p>
          <a:p>
            <a:pPr lvl="1"/>
            <a:r>
              <a:rPr lang="en-US" dirty="0" smtClean="0"/>
              <a:t>Semester template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2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b="1" dirty="0" smtClean="0">
                <a:latin typeface="+mn-lt"/>
              </a:rPr>
              <a:t>Case of FPT University</a:t>
            </a:r>
            <a:endParaRPr lang="vi-VN" b="1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Semester template</a:t>
            </a:r>
          </a:p>
          <a:p>
            <a:pPr marL="0" indent="0" algn="ctr">
              <a:buNone/>
            </a:pPr>
            <a:endParaRPr lang="en-US" sz="5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85142" y="2554514"/>
            <a:ext cx="7010401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1117</Words>
  <Application>Microsoft Office PowerPoint</Application>
  <PresentationFormat>Widescreen</PresentationFormat>
  <Paragraphs>270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Cambria</vt:lpstr>
      <vt:lpstr>Symbol</vt:lpstr>
      <vt:lpstr>Times New Roman</vt:lpstr>
      <vt:lpstr>Office Theme</vt:lpstr>
      <vt:lpstr>PowerPoint Presentation</vt:lpstr>
      <vt:lpstr>Our Team</vt:lpstr>
      <vt:lpstr>PowerPoint Presentation</vt:lpstr>
      <vt:lpstr>Over view</vt:lpstr>
      <vt:lpstr>Timetabling problems</vt:lpstr>
      <vt:lpstr>PowerPoint Presentation</vt:lpstr>
      <vt:lpstr>Why is it challenging?</vt:lpstr>
      <vt:lpstr>Case of FPT University</vt:lpstr>
      <vt:lpstr>Case of FPT University</vt:lpstr>
      <vt:lpstr>Case of FPT University</vt:lpstr>
      <vt:lpstr>Constraint</vt:lpstr>
      <vt:lpstr>Objective function</vt:lpstr>
      <vt:lpstr>Case of FPT University</vt:lpstr>
      <vt:lpstr>Case of FPT University</vt:lpstr>
      <vt:lpstr>PowerPoint Presentation</vt:lpstr>
      <vt:lpstr>PowerPoint Presentation</vt:lpstr>
      <vt:lpstr>Cluster methods</vt:lpstr>
      <vt:lpstr>Sequential methods</vt:lpstr>
      <vt:lpstr>Constraint programing</vt:lpstr>
      <vt:lpstr>Constraint programing</vt:lpstr>
      <vt:lpstr>Meta heuristic Methods</vt:lpstr>
      <vt:lpstr>Local search approaches</vt:lpstr>
      <vt:lpstr>Local search approaches</vt:lpstr>
      <vt:lpstr>Hill-climbing algorithm</vt:lpstr>
      <vt:lpstr>Min-conflicts algorithm</vt:lpstr>
      <vt:lpstr>Tabu search </vt:lpstr>
      <vt:lpstr>Genetic algorithm</vt:lpstr>
      <vt:lpstr>Hybrid Approaches</vt:lpstr>
      <vt:lpstr>PowerPoint Presentation</vt:lpstr>
      <vt:lpstr> </vt:lpstr>
      <vt:lpstr>PowerPoint Presentation</vt:lpstr>
      <vt:lpstr>PowerPoint Presentation</vt:lpstr>
      <vt:lpstr>Merge classes</vt:lpstr>
      <vt:lpstr>Phase 1: Find local timetables</vt:lpstr>
      <vt:lpstr>Phase 2: Find global timetables</vt:lpstr>
      <vt:lpstr>Phase 2: Find global timetables</vt:lpstr>
      <vt:lpstr>Phase 3: Assign teachers</vt:lpstr>
      <vt:lpstr>Phase 3: Assign teachers</vt:lpstr>
      <vt:lpstr>Phase 4: Assign rooms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 the TimeTabling problem at FPT University</dc:title>
  <dc:creator>Thanh Cong</dc:creator>
  <cp:lastModifiedBy>Thanh Cong</cp:lastModifiedBy>
  <cp:revision>76</cp:revision>
  <dcterms:created xsi:type="dcterms:W3CDTF">2015-08-23T04:47:28Z</dcterms:created>
  <dcterms:modified xsi:type="dcterms:W3CDTF">2015-08-24T00:21:01Z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