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5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6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7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8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40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9" r:id="rId3"/>
    <p:sldId id="262" r:id="rId4"/>
    <p:sldId id="373" r:id="rId5"/>
    <p:sldId id="374" r:id="rId6"/>
    <p:sldId id="380" r:id="rId7"/>
    <p:sldId id="376" r:id="rId8"/>
    <p:sldId id="377" r:id="rId9"/>
    <p:sldId id="381" r:id="rId10"/>
    <p:sldId id="379" r:id="rId11"/>
    <p:sldId id="34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70" r:id="rId25"/>
    <p:sldId id="343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14" r:id="rId57"/>
    <p:sldId id="327" r:id="rId58"/>
    <p:sldId id="329" r:id="rId59"/>
    <p:sldId id="328" r:id="rId60"/>
    <p:sldId id="345" r:id="rId61"/>
    <p:sldId id="331" r:id="rId62"/>
    <p:sldId id="37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4" r:id="rId71"/>
    <p:sldId id="340" r:id="rId72"/>
    <p:sldId id="341" r:id="rId73"/>
    <p:sldId id="347" r:id="rId74"/>
    <p:sldId id="348" r:id="rId75"/>
    <p:sldId id="25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8276" autoAdjust="0"/>
  </p:normalViewPr>
  <p:slideViewPr>
    <p:cSldViewPr snapToGrid="0">
      <p:cViewPr varScale="1">
        <p:scale>
          <a:sx n="58" d="100"/>
          <a:sy n="58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38399-8382-4E13-B1B2-0FA94C126CA9}" type="presOf" srcId="{954A6913-6ECD-4A42-9365-AB7BE2460CE5}" destId="{EB5DC8D3-A1A9-4CF6-95AF-3B587A3B54FF}" srcOrd="0" destOrd="0" presId="urn:microsoft.com/office/officeart/2005/8/layout/chevron1"/>
    <dgm:cxn modelId="{65D38D58-CCC2-4442-B8A0-5F71984BDD4D}" type="presOf" srcId="{DFDD0067-7122-4225-A933-3528F5C6953B}" destId="{6D64D6BB-1267-41AC-AC80-36A47332643E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28B26CCF-1DBC-46FE-811A-5420865C1BDA}" type="presOf" srcId="{87645552-EC18-40E6-8340-DF7121AF35FC}" destId="{C7ADD43D-D331-4835-BC3B-CA4218E379D7}" srcOrd="0" destOrd="0" presId="urn:microsoft.com/office/officeart/2005/8/layout/chevron1"/>
    <dgm:cxn modelId="{158FC6E9-F76D-4B7B-8872-4993F2F1A0E0}" type="presOf" srcId="{6E04B0D2-02FE-47F4-8215-354A19957AF6}" destId="{321C1717-03DD-4B7F-A0BF-4C1E78D550B0}" srcOrd="0" destOrd="0" presId="urn:microsoft.com/office/officeart/2005/8/layout/chevron1"/>
    <dgm:cxn modelId="{9B2C755A-4A5F-429A-92DF-FD7576444786}" type="presOf" srcId="{6A8DDC61-DF35-46AB-82DE-934048173667}" destId="{61633B74-25D2-48C9-9C04-B3DE7EEE8EDA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4D17D9D1-32F2-4F61-AD70-7A50E5319518}" type="presParOf" srcId="{6D64D6BB-1267-41AC-AC80-36A47332643E}" destId="{321C1717-03DD-4B7F-A0BF-4C1E78D550B0}" srcOrd="0" destOrd="0" presId="urn:microsoft.com/office/officeart/2005/8/layout/chevron1"/>
    <dgm:cxn modelId="{5403E069-2E69-407B-8CD2-37F815C97BE7}" type="presParOf" srcId="{6D64D6BB-1267-41AC-AC80-36A47332643E}" destId="{B6BA2376-E06A-4970-8066-8187DA069674}" srcOrd="1" destOrd="0" presId="urn:microsoft.com/office/officeart/2005/8/layout/chevron1"/>
    <dgm:cxn modelId="{53B94376-B63E-4F39-9D20-58F7B3E0E8E7}" type="presParOf" srcId="{6D64D6BB-1267-41AC-AC80-36A47332643E}" destId="{61633B74-25D2-48C9-9C04-B3DE7EEE8EDA}" srcOrd="2" destOrd="0" presId="urn:microsoft.com/office/officeart/2005/8/layout/chevron1"/>
    <dgm:cxn modelId="{A6AA5671-6D09-49A3-9822-BDE591C76CF3}" type="presParOf" srcId="{6D64D6BB-1267-41AC-AC80-36A47332643E}" destId="{42EFA099-B0B5-4FA7-9920-CE79D2187BF7}" srcOrd="3" destOrd="0" presId="urn:microsoft.com/office/officeart/2005/8/layout/chevron1"/>
    <dgm:cxn modelId="{D609B7C6-0D49-4E28-BAAA-4B871A9970DD}" type="presParOf" srcId="{6D64D6BB-1267-41AC-AC80-36A47332643E}" destId="{C7ADD43D-D331-4835-BC3B-CA4218E379D7}" srcOrd="4" destOrd="0" presId="urn:microsoft.com/office/officeart/2005/8/layout/chevron1"/>
    <dgm:cxn modelId="{3A7C95CB-9D78-4578-8427-55C3221D323C}" type="presParOf" srcId="{6D64D6BB-1267-41AC-AC80-36A47332643E}" destId="{23E6476B-58CE-4262-B8DA-79B3A076898F}" srcOrd="5" destOrd="0" presId="urn:microsoft.com/office/officeart/2005/8/layout/chevron1"/>
    <dgm:cxn modelId="{66A700EA-6301-4C1A-9277-E5939738D666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2609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1</a:t>
          </a:r>
          <a:endParaRPr lang="en-US" sz="1000" b="1" kern="1200" dirty="0"/>
        </a:p>
      </dsp:txBody>
      <dsp:txXfrm rot="16200000">
        <a:off x="-354459" y="696342"/>
        <a:ext cx="896315" cy="182178"/>
      </dsp:txXfrm>
    </dsp:sp>
    <dsp:sp modelId="{CE653259-2634-4634-83F8-4870FDFFB6B5}">
      <dsp:nvSpPr>
        <dsp:cNvPr id="0" name=""/>
        <dsp:cNvSpPr/>
      </dsp:nvSpPr>
      <dsp:spPr>
        <a:xfrm>
          <a:off x="945380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2</a:t>
          </a:r>
          <a:endParaRPr lang="en-US" sz="1000" b="1" kern="1200" dirty="0"/>
        </a:p>
      </dsp:txBody>
      <dsp:txXfrm rot="16200000">
        <a:off x="588311" y="696342"/>
        <a:ext cx="896315" cy="182178"/>
      </dsp:txXfrm>
    </dsp:sp>
    <dsp:sp modelId="{1E1458D7-37C7-49F4-8589-C69B6A6BE82A}">
      <dsp:nvSpPr>
        <dsp:cNvPr id="0" name=""/>
        <dsp:cNvSpPr/>
      </dsp:nvSpPr>
      <dsp:spPr>
        <a:xfrm rot="5400000">
          <a:off x="869631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888151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3</a:t>
          </a:r>
          <a:endParaRPr lang="en-US" sz="1000" b="1" kern="1200" dirty="0"/>
        </a:p>
      </dsp:txBody>
      <dsp:txXfrm rot="16200000">
        <a:off x="1531082" y="696342"/>
        <a:ext cx="896315" cy="182178"/>
      </dsp:txXfrm>
    </dsp:sp>
    <dsp:sp modelId="{DA1238F3-28A9-40AB-A31A-6E371C44EB98}">
      <dsp:nvSpPr>
        <dsp:cNvPr id="0" name=""/>
        <dsp:cNvSpPr/>
      </dsp:nvSpPr>
      <dsp:spPr>
        <a:xfrm rot="5400000">
          <a:off x="1812403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830922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  <a:endParaRPr lang="en-US" sz="1000" b="1" kern="1200" dirty="0"/>
        </a:p>
      </dsp:txBody>
      <dsp:txXfrm rot="16200000">
        <a:off x="2473853" y="696342"/>
        <a:ext cx="896315" cy="182178"/>
      </dsp:txXfrm>
    </dsp:sp>
    <dsp:sp modelId="{F4876811-32D9-44C6-86AC-76DEF13C2232}">
      <dsp:nvSpPr>
        <dsp:cNvPr id="0" name=""/>
        <dsp:cNvSpPr/>
      </dsp:nvSpPr>
      <dsp:spPr>
        <a:xfrm rot="5400000">
          <a:off x="2755174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3773693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n</a:t>
          </a:r>
          <a:endParaRPr lang="en-US" sz="1000" b="1" kern="1200" dirty="0"/>
        </a:p>
      </dsp:txBody>
      <dsp:txXfrm rot="16200000">
        <a:off x="3416624" y="696342"/>
        <a:ext cx="896315" cy="182178"/>
      </dsp:txXfrm>
    </dsp:sp>
    <dsp:sp modelId="{E2FC11DE-660B-419E-8BAD-07FE93429267}">
      <dsp:nvSpPr>
        <dsp:cNvPr id="0" name=""/>
        <dsp:cNvSpPr/>
      </dsp:nvSpPr>
      <dsp:spPr>
        <a:xfrm rot="5400000">
          <a:off x="3697945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Timetabling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cluster based methods.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phase: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clustering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tang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graphbase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cluster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Constraint base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constraint programing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dirty="0" smtClean="0"/>
              <a:t>Constraint</a:t>
            </a:r>
            <a:r>
              <a:rPr lang="en-US" baseline="0" dirty="0" smtClean="0"/>
              <a:t> programing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.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con.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heuristic hay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random, phase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meta heuristic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tabu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phwuong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kẹt</a:t>
            </a:r>
            <a:r>
              <a:rPr lang="en-US" baseline="0" dirty="0" smtClean="0"/>
              <a:t> ở 1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conflict.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bẫy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dirty="0" smtClean="0"/>
              <a:t>RANDOM WALK.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lự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Chia </a:t>
            </a:r>
            <a:r>
              <a:rPr lang="en-US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2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slide: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1 slot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1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6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(hay chia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Schedule (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room,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Xem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Management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81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Edmund Kieran Burke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Petrovic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2002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50-60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…..(4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Graph- based. Ở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events (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courses)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constraints.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time slot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notesSlide" Target="../notesSlides/notesSlide32.xml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40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Timetabling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5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60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approaches*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83" y="6003235"/>
            <a:ext cx="700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Edmund </a:t>
            </a:r>
            <a:r>
              <a:rPr lang="es-ES" sz="1400" dirty="0" err="1"/>
              <a:t>Kieran</a:t>
            </a:r>
            <a:r>
              <a:rPr lang="es-ES" sz="1400" dirty="0"/>
              <a:t> </a:t>
            </a:r>
            <a:r>
              <a:rPr lang="es-ES" sz="1400" dirty="0" err="1"/>
              <a:t>Burke</a:t>
            </a:r>
            <a:r>
              <a:rPr lang="es-ES" sz="1400" dirty="0"/>
              <a:t>, </a:t>
            </a:r>
            <a:r>
              <a:rPr lang="es-ES" sz="1400" dirty="0" err="1"/>
              <a:t>Sanja</a:t>
            </a:r>
            <a:r>
              <a:rPr lang="es-ES" sz="1400" dirty="0"/>
              <a:t> </a:t>
            </a:r>
            <a:r>
              <a:rPr lang="es-ES" sz="1400" dirty="0" err="1" smtClean="0"/>
              <a:t>Petrovic</a:t>
            </a:r>
            <a:r>
              <a:rPr lang="es-ES" sz="1400" dirty="0" smtClean="0"/>
              <a:t> - </a:t>
            </a:r>
            <a:r>
              <a:rPr lang="en-US" sz="1400" dirty="0"/>
              <a:t>Recent research directions in automated timetabling </a:t>
            </a:r>
            <a:r>
              <a:rPr lang="en-US" sz="1400" dirty="0" smtClean="0"/>
              <a:t>– </a:t>
            </a:r>
            <a:br>
              <a:rPr lang="en-US" sz="1400" dirty="0" smtClean="0"/>
            </a:br>
            <a:r>
              <a:rPr lang="en-US" sz="1400" dirty="0" smtClean="0"/>
              <a:t>-European </a:t>
            </a:r>
            <a:r>
              <a:rPr lang="en-US" sz="1400" dirty="0"/>
              <a:t>Journal of Operational Research 140 (2002) 266–280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715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phases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 programing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81875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Optimize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Testing and deciding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174" y="2121465"/>
            <a:ext cx="57876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up an overall complete 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Put all constraints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174" y="2961511"/>
            <a:ext cx="65889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Result: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Total of teachers each courses is 159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1044 conflicts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2 hours running time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174" y="5502492"/>
            <a:ext cx="7730834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Use complete search in making initial solutions.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Cover by a local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174" y="1413579"/>
            <a:ext cx="152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Testing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174" y="4856161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Deciding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41845"/>
              </p:ext>
            </p:extLst>
          </p:nvPr>
        </p:nvGraphicFramePr>
        <p:xfrm>
          <a:off x="7202157" y="2121465"/>
          <a:ext cx="4553205" cy="226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735"/>
                <a:gridCol w="1517735"/>
                <a:gridCol w="1517735"/>
              </a:tblGrid>
              <a:tr h="1067132">
                <a:tc>
                  <a:txBody>
                    <a:bodyPr/>
                    <a:lstStyle/>
                    <a:p>
                      <a:pPr algn="ctr"/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Complete method (CHOCO)</a:t>
                      </a:r>
                      <a:endParaRPr lang="vi-VN" sz="1400" dirty="0"/>
                    </a:p>
                  </a:txBody>
                  <a:tcPr/>
                </a:tc>
              </a:tr>
              <a:tr h="7558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 function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159</a:t>
                      </a:r>
                      <a:endParaRPr lang="vi-VN" sz="1400" dirty="0"/>
                    </a:p>
                  </a:txBody>
                  <a:tcPr/>
                </a:tc>
              </a:tr>
              <a:tr h="4446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Running time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weeks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hours</a:t>
                      </a:r>
                      <a:endParaRPr lang="vi-V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369751" cy="156966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class-course(weight)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7213" y="1015164"/>
            <a:ext cx="577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1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Set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of local-timetable for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each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class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best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feasible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global-timetable.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Constraint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class-courses 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that have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common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students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must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be </a:t>
                </a:r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scheduled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different</a:t>
                </a:r>
                <a:r>
                  <a:rPr lang="en-GB" sz="2000" dirty="0">
                    <a:solidFill>
                      <a:srgbClr val="FF0000"/>
                    </a:solidFill>
                  </a:rPr>
                  <a:t>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places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Objective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function: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total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number of teacher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needed of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courses: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  <a:blipFill rotWithShape="0">
                <a:blip r:embed="rId3"/>
                <a:stretch>
                  <a:fillRect l="-839" t="-804" b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895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373295">
            <a:off x="7318942" y="456363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</a:t>
            </a:r>
            <a:r>
              <a:rPr lang="en-GB" sz="2400" b="1" dirty="0" smtClean="0">
                <a:solidFill>
                  <a:schemeClr val="accent1"/>
                </a:solidFill>
              </a:rPr>
              <a:t>of all </a:t>
            </a:r>
            <a:r>
              <a:rPr lang="en-GB" sz="2400" b="1" dirty="0">
                <a:solidFill>
                  <a:schemeClr val="accent1"/>
                </a:solidFill>
              </a:rPr>
              <a:t>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Supplied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682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RELATED WORKS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APPLICATION 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554068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bg1"/>
                  </a:solidFill>
                </a:rPr>
                <a:t> EXPERIMENTS AND RESULTS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CONCLUSION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980418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</a:t>
            </a:r>
            <a:r>
              <a:rPr lang="en-US" sz="2800" b="1" dirty="0" smtClean="0">
                <a:solidFill>
                  <a:schemeClr val="accent1"/>
                </a:solidFill>
              </a:rPr>
              <a:t>courses </a:t>
            </a:r>
            <a:r>
              <a:rPr lang="en-US" sz="2800" b="1" dirty="0">
                <a:solidFill>
                  <a:schemeClr val="accent1"/>
                </a:solidFill>
              </a:rPr>
              <a:t>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4" y="3311887"/>
            <a:ext cx="77354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Testing machines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7964" y="2761931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Processor: Intel core i5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964" y="3373611"/>
            <a:ext cx="3924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Memory: 4GB of RAM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7964" y="3970970"/>
            <a:ext cx="5122364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Operating System: Windows 7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of each 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 </a:t>
            </a:r>
            <a:r>
              <a:rPr lang="en-US" sz="2800" b="1" dirty="0">
                <a:solidFill>
                  <a:schemeClr val="accent1"/>
                </a:solidFill>
              </a:rPr>
              <a:t>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Objective function: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 total number of teacher needed of all courses:</a:t>
                </a:r>
              </a:p>
              <a:p>
                <a:pPr marL="0"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	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1" dirty="0" smtClean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20 executions of each 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=10,20,50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blipFill rotWithShape="0">
                <a:blip r:embed="rId3"/>
                <a:stretch>
                  <a:fillRect l="-972" t="-3226" b="-17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18076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61040"/>
              </p:ext>
            </p:extLst>
          </p:nvPr>
        </p:nvGraphicFramePr>
        <p:xfrm>
          <a:off x="3314700" y="4488872"/>
          <a:ext cx="4965700" cy="1773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3570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100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50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954774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7128"/>
              </p:ext>
            </p:extLst>
          </p:nvPr>
        </p:nvGraphicFramePr>
        <p:xfrm>
          <a:off x="2996096" y="3300511"/>
          <a:ext cx="650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79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13709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135 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9997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118.6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139" y="1886857"/>
            <a:ext cx="6948295" cy="4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3-4 </a:t>
            </a:r>
            <a:r>
              <a:rPr lang="en-US" sz="2400" b="1" dirty="0" smtClean="0">
                <a:solidFill>
                  <a:srgbClr val="FF0000"/>
                </a:solidFill>
              </a:rPr>
              <a:t>consecutively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66218"/>
              </p:ext>
            </p:extLst>
          </p:nvPr>
        </p:nvGraphicFramePr>
        <p:xfrm>
          <a:off x="427425" y="3867680"/>
          <a:ext cx="5085479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49"/>
                <a:gridCol w="848139"/>
                <a:gridCol w="781878"/>
                <a:gridCol w="728870"/>
                <a:gridCol w="1179443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6.75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15.52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10.762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3.122594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6.53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9.85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8.059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1.259007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22.63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11.921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376" y="2067339"/>
            <a:ext cx="6051068" cy="3888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0206"/>
              </p:ext>
            </p:extLst>
          </p:nvPr>
        </p:nvGraphicFramePr>
        <p:xfrm>
          <a:off x="797905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132.6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340" y="1886858"/>
            <a:ext cx="7122617" cy="400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0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41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Academics </a:t>
            </a:r>
            <a:r>
              <a:rPr lang="en-US" sz="3600" b="1" dirty="0">
                <a:solidFill>
                  <a:schemeClr val="accent1"/>
                </a:solidFill>
              </a:rPr>
              <a:t>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575738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Result: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</a:t>
            </a:r>
            <a:r>
              <a:rPr lang="en-US" sz="2400" b="1" dirty="0" smtClean="0">
                <a:solidFill>
                  <a:schemeClr val="accent1"/>
                </a:solidFill>
              </a:rPr>
              <a:t>and no 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Future works: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</a:t>
            </a:r>
            <a:r>
              <a:rPr lang="en-US" sz="2400" b="1" dirty="0" smtClean="0">
                <a:solidFill>
                  <a:schemeClr val="accent1"/>
                </a:solidFill>
              </a:rPr>
              <a:t>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3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1841</TotalTime>
  <Words>4560</Words>
  <Application>Microsoft Office PowerPoint</Application>
  <PresentationFormat>Widescreen</PresentationFormat>
  <Paragraphs>897</Paragraphs>
  <Slides>75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193</cp:revision>
  <dcterms:created xsi:type="dcterms:W3CDTF">2015-08-22T16:55:05Z</dcterms:created>
  <dcterms:modified xsi:type="dcterms:W3CDTF">2015-09-01T14:00:50Z</dcterms:modified>
</cp:coreProperties>
</file>