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9" r:id="rId3"/>
    <p:sldId id="262" r:id="rId4"/>
    <p:sldId id="260" r:id="rId5"/>
    <p:sldId id="266" r:id="rId6"/>
    <p:sldId id="261" r:id="rId7"/>
    <p:sldId id="267" r:id="rId8"/>
    <p:sldId id="268" r:id="rId9"/>
    <p:sldId id="269" r:id="rId10"/>
    <p:sldId id="270" r:id="rId11"/>
    <p:sldId id="26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27" r:id="rId57"/>
    <p:sldId id="329" r:id="rId58"/>
    <p:sldId id="328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25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33" d="100"/>
          <a:sy n="33" d="100"/>
        </p:scale>
        <p:origin x="145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3175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1</a:t>
          </a:r>
          <a:endParaRPr lang="en-US" sz="1200" b="1" kern="1200" dirty="0"/>
        </a:p>
      </dsp:txBody>
      <dsp:txXfrm rot="16200000">
        <a:off x="-431455" y="940085"/>
        <a:ext cx="1091012" cy="221750"/>
      </dsp:txXfrm>
    </dsp:sp>
    <dsp:sp modelId="{CE653259-2634-4634-83F8-4870FDFFB6B5}">
      <dsp:nvSpPr>
        <dsp:cNvPr id="0" name=""/>
        <dsp:cNvSpPr/>
      </dsp:nvSpPr>
      <dsp:spPr>
        <a:xfrm>
          <a:off x="115073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2</a:t>
          </a:r>
          <a:endParaRPr lang="en-US" sz="1200" b="1" kern="1200" dirty="0"/>
        </a:p>
      </dsp:txBody>
      <dsp:txXfrm rot="16200000">
        <a:off x="716103" y="940085"/>
        <a:ext cx="1091012" cy="221750"/>
      </dsp:txXfrm>
    </dsp:sp>
    <dsp:sp modelId="{1E1458D7-37C7-49F4-8589-C69B6A6BE82A}">
      <dsp:nvSpPr>
        <dsp:cNvPr id="0" name=""/>
        <dsp:cNvSpPr/>
      </dsp:nvSpPr>
      <dsp:spPr>
        <a:xfrm rot="5400000">
          <a:off x="105854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229829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3</a:t>
          </a:r>
          <a:endParaRPr lang="en-US" sz="1200" b="1" kern="1200" dirty="0"/>
        </a:p>
      </dsp:txBody>
      <dsp:txXfrm rot="16200000">
        <a:off x="1863663" y="940085"/>
        <a:ext cx="1091012" cy="221750"/>
      </dsp:txXfrm>
    </dsp:sp>
    <dsp:sp modelId="{DA1238F3-28A9-40AB-A31A-6E371C44EB98}">
      <dsp:nvSpPr>
        <dsp:cNvPr id="0" name=""/>
        <dsp:cNvSpPr/>
      </dsp:nvSpPr>
      <dsp:spPr>
        <a:xfrm rot="5400000">
          <a:off x="220610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445853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11222" y="940085"/>
        <a:ext cx="1091012" cy="221750"/>
      </dsp:txXfrm>
    </dsp:sp>
    <dsp:sp modelId="{F4876811-32D9-44C6-86AC-76DEF13C2232}">
      <dsp:nvSpPr>
        <dsp:cNvPr id="0" name=""/>
        <dsp:cNvSpPr/>
      </dsp:nvSpPr>
      <dsp:spPr>
        <a:xfrm rot="5400000">
          <a:off x="3353665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593412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n</a:t>
          </a:r>
          <a:endParaRPr lang="en-US" sz="1200" b="1" kern="1200" dirty="0"/>
        </a:p>
      </dsp:txBody>
      <dsp:txXfrm rot="16200000">
        <a:off x="4158781" y="940085"/>
        <a:ext cx="1091012" cy="221750"/>
      </dsp:txXfrm>
    </dsp:sp>
    <dsp:sp modelId="{E2FC11DE-660B-419E-8BAD-07FE93429267}">
      <dsp:nvSpPr>
        <dsp:cNvPr id="0" name=""/>
        <dsp:cNvSpPr/>
      </dsp:nvSpPr>
      <dsp:spPr>
        <a:xfrm rot="5400000">
          <a:off x="4501224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164" y="2151728"/>
            <a:ext cx="8507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i="1" dirty="0" smtClean="0">
                <a:solidFill>
                  <a:schemeClr val="bg1"/>
                </a:solidFill>
              </a:rPr>
              <a:t>Course Scheduling </a:t>
            </a:r>
            <a:r>
              <a:rPr lang="en-US" sz="6600" i="1" dirty="0" smtClean="0">
                <a:solidFill>
                  <a:schemeClr val="bg1"/>
                </a:solidFill>
              </a:rPr>
              <a:t>for FPT University</a:t>
            </a:r>
            <a:endParaRPr lang="en-US" sz="8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2456" y="2767281"/>
            <a:ext cx="6827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OUR APPROACH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6748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4402" y="2252126"/>
            <a:ext cx="8123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	APPLICATION &amp;</a:t>
            </a:r>
            <a:br>
              <a:rPr lang="en-US" sz="8000" b="1" dirty="0" smtClean="0">
                <a:solidFill>
                  <a:srgbClr val="F2F2EF"/>
                </a:solidFill>
                <a:latin typeface="+mj-lt"/>
              </a:rPr>
            </a:br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ALGORITHM DETAIL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498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CONTENTS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4407" y="1931831"/>
            <a:ext cx="80300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OUR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APPLICATION &amp; ALGORITHM DETAILS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RESULT AND EXPERIMENTS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CONCLUSION</a:t>
            </a:r>
            <a:endParaRPr lang="en-US" sz="3600" b="1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DEMO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Problem: </a:t>
            </a:r>
            <a:r>
              <a:rPr lang="en-US" dirty="0" smtClean="0"/>
              <a:t>There are many class-courses that have number of student &lt; </a:t>
            </a:r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b="1" dirty="0" smtClean="0"/>
              <a:t>. </a:t>
            </a:r>
            <a:r>
              <a:rPr lang="en-US" dirty="0" smtClean="0"/>
              <a:t>Due to the policies of FPT University, these classcourses </a:t>
            </a:r>
            <a:r>
              <a:rPr lang="en-US" b="1" dirty="0" smtClean="0">
                <a:solidFill>
                  <a:srgbClr val="FF0000"/>
                </a:solidFill>
              </a:rPr>
              <a:t>must not be opened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merge these class-courses to </a:t>
            </a:r>
            <a:r>
              <a:rPr lang="en-US" b="1" dirty="0" smtClean="0"/>
              <a:t>save resources </a:t>
            </a:r>
            <a:r>
              <a:rPr lang="en-US" dirty="0" smtClean="0"/>
              <a:t>(teacher, room) and keep students in their </a:t>
            </a:r>
            <a:r>
              <a:rPr lang="en-US" b="1" dirty="0" smtClean="0"/>
              <a:t>progresses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093252"/>
              </p:ext>
            </p:extLst>
          </p:nvPr>
        </p:nvGraphicFramePr>
        <p:xfrm>
          <a:off x="6324487" y="1591725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</a:t>
            </a:r>
            <a:r>
              <a:rPr lang="en-US" dirty="0" smtClean="0"/>
              <a:t>This is Multi </a:t>
            </a:r>
            <a:r>
              <a:rPr lang="en-US" dirty="0"/>
              <a:t>Knapsack problem </a:t>
            </a:r>
            <a:r>
              <a:rPr lang="en-US" dirty="0" smtClean="0"/>
              <a:t>(Bin </a:t>
            </a:r>
            <a:r>
              <a:rPr lang="en-US" dirty="0"/>
              <a:t>packing problem)</a:t>
            </a:r>
          </a:p>
          <a:p>
            <a:pPr lvl="0"/>
            <a:r>
              <a:rPr lang="en-US" b="1" dirty="0"/>
              <a:t>Input:</a:t>
            </a:r>
          </a:p>
          <a:p>
            <a:pPr lvl="1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Class-courses(items)</a:t>
            </a:r>
            <a:endParaRPr lang="en-US" dirty="0"/>
          </a:p>
          <a:p>
            <a:pPr lvl="1"/>
            <a:r>
              <a:rPr lang="en-US" dirty="0" smtClean="0"/>
              <a:t>- Number </a:t>
            </a:r>
            <a:r>
              <a:rPr lang="en-US" dirty="0"/>
              <a:t>of students </a:t>
            </a:r>
            <a:r>
              <a:rPr lang="en-US" dirty="0" smtClean="0"/>
              <a:t>of each class-course</a:t>
            </a:r>
            <a:endParaRPr lang="en-US" dirty="0"/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 smtClean="0"/>
              <a:t>- Merged class-courses (bags)</a:t>
            </a:r>
            <a:endParaRPr lang="en-US" dirty="0"/>
          </a:p>
          <a:p>
            <a:pPr lvl="1"/>
            <a:r>
              <a:rPr lang="en-US" dirty="0" smtClean="0"/>
              <a:t>	+ Host classes: will be kept</a:t>
            </a:r>
            <a:endParaRPr lang="en-US" dirty="0"/>
          </a:p>
          <a:p>
            <a:pPr lvl="1"/>
            <a:r>
              <a:rPr lang="en-US" dirty="0" smtClean="0"/>
              <a:t>	+ Guest classes: will be closed</a:t>
            </a:r>
            <a:endParaRPr lang="en-US" dirty="0"/>
          </a:p>
          <a:p>
            <a:r>
              <a:rPr lang="en-US" b="1" dirty="0"/>
              <a:t>Constraint: </a:t>
            </a:r>
            <a:endParaRPr lang="en-US" b="1" dirty="0" smtClean="0"/>
          </a:p>
          <a:p>
            <a:pPr lvl="1"/>
            <a:r>
              <a:rPr lang="en-US" dirty="0"/>
              <a:t>- 15 ≤ Number of students </a:t>
            </a:r>
            <a:r>
              <a:rPr lang="en-US" dirty="0" smtClean="0"/>
              <a:t>of each class-course </a:t>
            </a:r>
            <a:r>
              <a:rPr lang="en-US" dirty="0"/>
              <a:t>≤ 30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57200" lvl="0"/>
            <a:r>
              <a:rPr lang="en-US" i="1" dirty="0" smtClean="0"/>
              <a:t>- x_c[i]</a:t>
            </a:r>
            <a:r>
              <a:rPr lang="en-US" dirty="0" smtClean="0"/>
              <a:t>: represents bag that item </a:t>
            </a:r>
            <a:r>
              <a:rPr lang="en-US" i="1" dirty="0" smtClean="0"/>
              <a:t>i</a:t>
            </a:r>
            <a:r>
              <a:rPr lang="en-US" dirty="0" smtClean="0"/>
              <a:t> joins in.</a:t>
            </a:r>
          </a:p>
          <a:p>
            <a:pPr marL="457200" lvl="0"/>
            <a:endParaRPr lang="en-US" dirty="0"/>
          </a:p>
          <a:p>
            <a:pPr lvl="0"/>
            <a:r>
              <a:rPr lang="en-US" b="1" dirty="0" smtClean="0"/>
              <a:t>Tasks:</a:t>
            </a:r>
          </a:p>
          <a:p>
            <a:pPr marL="457200" lvl="0"/>
            <a:r>
              <a:rPr lang="en-US" dirty="0" smtClean="0"/>
              <a:t>- Modeling the problem</a:t>
            </a:r>
          </a:p>
          <a:p>
            <a:pPr marL="457200" lvl="0"/>
            <a:r>
              <a:rPr lang="en-US" dirty="0" smtClean="0"/>
              <a:t>- Using </a:t>
            </a:r>
            <a:r>
              <a:rPr lang="en-US" dirty="0" err="1" smtClean="0"/>
              <a:t>Tabu</a:t>
            </a:r>
            <a:r>
              <a:rPr lang="en-US" dirty="0" smtClean="0"/>
              <a:t> search in Open CBLS library.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8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56787"/>
              </p:ext>
            </p:extLst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727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Timetable of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dirty="0" smtClean="0"/>
              <a:t>(global-timetable)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combination</a:t>
            </a:r>
            <a:r>
              <a:rPr lang="en-US" b="1" dirty="0" smtClean="0"/>
              <a:t> of timetable of </a:t>
            </a:r>
            <a:r>
              <a:rPr lang="en-US" b="1" dirty="0" smtClean="0">
                <a:solidFill>
                  <a:srgbClr val="FF0000"/>
                </a:solidFill>
              </a:rPr>
              <a:t>each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smtClean="0"/>
              <a:t>(local-timetable)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- Classes</a:t>
            </a:r>
            <a:endParaRPr lang="en-US" dirty="0"/>
          </a:p>
          <a:p>
            <a:pPr lvl="1"/>
            <a:r>
              <a:rPr lang="en-US" dirty="0" smtClean="0"/>
              <a:t>- Class-courses  of each class</a:t>
            </a:r>
            <a:endParaRPr lang="en-US" dirty="0"/>
          </a:p>
          <a:p>
            <a:pPr lvl="1"/>
            <a:r>
              <a:rPr lang="en-US" dirty="0" smtClean="0"/>
              <a:t>- Places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 </a:t>
            </a:r>
            <a:r>
              <a:rPr lang="en-GB" b="1" dirty="0">
                <a:solidFill>
                  <a:srgbClr val="FF0000"/>
                </a:solidFill>
              </a:rPr>
              <a:t>set</a:t>
            </a:r>
            <a:r>
              <a:rPr lang="en-GB" b="1" dirty="0"/>
              <a:t> of feasible </a:t>
            </a:r>
            <a:r>
              <a:rPr lang="en-GB" dirty="0"/>
              <a:t>local-timetables </a:t>
            </a:r>
            <a:r>
              <a:rPr lang="en-GB" b="1" dirty="0">
                <a:solidFill>
                  <a:srgbClr val="FF0000"/>
                </a:solidFill>
              </a:rPr>
              <a:t>for each class</a:t>
            </a:r>
          </a:p>
          <a:p>
            <a:r>
              <a:rPr lang="en-US" b="1" dirty="0"/>
              <a:t>Constraint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of a class have the </a:t>
            </a:r>
            <a:r>
              <a:rPr lang="en-GB" b="1" dirty="0"/>
              <a:t>same session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must be scheduled in </a:t>
            </a:r>
            <a:r>
              <a:rPr lang="en-GB" b="1" dirty="0"/>
              <a:t>different places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x_p[i]</a:t>
            </a:r>
            <a:r>
              <a:rPr lang="en-US" dirty="0" smtClean="0"/>
              <a:t> represents place that class-course </a:t>
            </a:r>
            <a:r>
              <a:rPr lang="en-US" i="1" dirty="0" smtClean="0"/>
              <a:t>i</a:t>
            </a:r>
            <a:r>
              <a:rPr lang="en-US" dirty="0" smtClean="0"/>
              <a:t> is put in.</a:t>
            </a:r>
          </a:p>
          <a:p>
            <a:pPr lvl="0"/>
            <a:r>
              <a:rPr lang="en-US" b="1" dirty="0" smtClean="0"/>
              <a:t>Tasks</a:t>
            </a:r>
            <a:r>
              <a:rPr lang="en-US" dirty="0" smtClean="0"/>
              <a:t>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Using Choco library.</a:t>
            </a:r>
            <a:endParaRPr lang="en-US" dirty="0"/>
          </a:p>
          <a:p>
            <a:pPr marL="465138"/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</a:t>
            </a:r>
            <a:r>
              <a:rPr lang="en-GB" sz="2000" b="1" dirty="0" smtClean="0"/>
              <a:t>Set</a:t>
            </a:r>
            <a:r>
              <a:rPr lang="en-GB" sz="2000" dirty="0" smtClean="0"/>
              <a:t> </a:t>
            </a:r>
            <a:r>
              <a:rPr lang="en-GB" sz="2000" dirty="0"/>
              <a:t>of local-timetable for </a:t>
            </a:r>
            <a:r>
              <a:rPr lang="en-GB" sz="2000" b="1" dirty="0"/>
              <a:t>each</a:t>
            </a:r>
            <a:r>
              <a:rPr lang="en-GB" sz="2000" dirty="0"/>
              <a:t> </a:t>
            </a:r>
            <a:r>
              <a:rPr lang="en-GB" sz="2000" b="1" dirty="0"/>
              <a:t>class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/>
              <a:t>A </a:t>
            </a:r>
            <a:r>
              <a:rPr lang="en-US" sz="2000" b="1" dirty="0" smtClean="0"/>
              <a:t>best</a:t>
            </a:r>
            <a:r>
              <a:rPr lang="en-US" sz="2000" dirty="0" smtClean="0"/>
              <a:t> </a:t>
            </a:r>
            <a:r>
              <a:rPr lang="en-US" sz="2000" b="1" dirty="0" smtClean="0"/>
              <a:t>feasible</a:t>
            </a:r>
            <a:r>
              <a:rPr lang="en-US" sz="2000" dirty="0" smtClean="0"/>
              <a:t> global-timetable</a:t>
            </a:r>
            <a:r>
              <a:rPr lang="en-US" dirty="0" smtClean="0"/>
              <a:t>.</a:t>
            </a:r>
            <a:endParaRPr lang="en-GB" b="1" dirty="0"/>
          </a:p>
          <a:p>
            <a:r>
              <a:rPr lang="en-US" sz="2400" b="1" dirty="0">
                <a:solidFill>
                  <a:srgbClr val="5B9BD5"/>
                </a:solidFill>
              </a:rPr>
              <a:t>Constraint</a:t>
            </a:r>
            <a:r>
              <a:rPr lang="en-US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All </a:t>
            </a:r>
            <a:r>
              <a:rPr lang="en-GB" sz="2000" dirty="0"/>
              <a:t>class-courses </a:t>
            </a:r>
            <a:r>
              <a:rPr lang="en-GB" sz="2000" dirty="0" smtClean="0"/>
              <a:t>that have </a:t>
            </a:r>
            <a:r>
              <a:rPr lang="en-GB" sz="2000" b="1" dirty="0" smtClean="0"/>
              <a:t>common</a:t>
            </a:r>
            <a:r>
              <a:rPr lang="en-GB" sz="2000" dirty="0" smtClean="0"/>
              <a:t> </a:t>
            </a:r>
            <a:r>
              <a:rPr lang="en-GB" sz="2000" b="1" dirty="0" smtClean="0"/>
              <a:t>students</a:t>
            </a:r>
            <a:r>
              <a:rPr lang="en-GB" sz="2000" dirty="0" smtClean="0"/>
              <a:t> must </a:t>
            </a:r>
            <a:r>
              <a:rPr lang="en-GB" sz="2000" dirty="0"/>
              <a:t>be scheduled in </a:t>
            </a:r>
            <a:r>
              <a:rPr lang="en-GB" sz="2000" b="1" dirty="0"/>
              <a:t>different</a:t>
            </a:r>
            <a:r>
              <a:rPr lang="en-GB" sz="2000" dirty="0"/>
              <a:t> </a:t>
            </a:r>
            <a:r>
              <a:rPr lang="en-GB" sz="2000" b="1" dirty="0"/>
              <a:t>places</a:t>
            </a:r>
            <a:r>
              <a:rPr lang="en-GB" sz="2000" dirty="0" smtClean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Objective</a:t>
            </a:r>
            <a:r>
              <a:rPr lang="en-GB" sz="2400" dirty="0">
                <a:solidFill>
                  <a:srgbClr val="5B9BD5"/>
                </a:solidFill>
              </a:rPr>
              <a:t> </a:t>
            </a:r>
            <a:r>
              <a:rPr lang="en-GB" sz="2400" b="1" dirty="0" smtClean="0">
                <a:solidFill>
                  <a:srgbClr val="5B9BD5"/>
                </a:solidFill>
              </a:rPr>
              <a:t>function:</a:t>
            </a:r>
            <a:endParaRPr lang="en-GB" sz="2400" b="1" dirty="0">
              <a:solidFill>
                <a:srgbClr val="5B9BD5"/>
              </a:solidFill>
            </a:endParaRPr>
          </a:p>
          <a:p>
            <a:pPr lvl="1"/>
            <a:r>
              <a:rPr lang="en-GB" sz="2000" dirty="0" smtClean="0"/>
              <a:t>- </a:t>
            </a:r>
            <a:r>
              <a:rPr lang="en-US" sz="2000" b="1" dirty="0" smtClean="0"/>
              <a:t>Total</a:t>
            </a:r>
            <a:r>
              <a:rPr lang="en-US" sz="2000" dirty="0" smtClean="0"/>
              <a:t> </a:t>
            </a:r>
            <a:r>
              <a:rPr lang="en-US" sz="2000" b="1" dirty="0"/>
              <a:t>number of teacher</a:t>
            </a:r>
            <a:r>
              <a:rPr lang="en-US" sz="2000" dirty="0"/>
              <a:t> needed of </a:t>
            </a:r>
            <a:r>
              <a:rPr lang="en-US" sz="2000" b="1" dirty="0"/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/>
          </a:p>
          <a:p>
            <a:pPr lvl="1"/>
            <a:endParaRPr lang="en-GB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1198065"/>
            <a:ext cx="62283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5B9BD5"/>
                </a:solidFill>
              </a:rPr>
              <a:t>Idea</a:t>
            </a:r>
            <a:r>
              <a:rPr lang="en-US" sz="3600" b="1" dirty="0">
                <a:solidFill>
                  <a:srgbClr val="5B9BD5"/>
                </a:solidFill>
              </a:rPr>
              <a:t>: </a:t>
            </a:r>
          </a:p>
          <a:p>
            <a:pPr marL="465138" indent="-465138"/>
            <a:r>
              <a:rPr lang="en-US" dirty="0"/>
              <a:t>	- For each class, we choose </a:t>
            </a:r>
            <a:r>
              <a:rPr lang="en-US" b="1" dirty="0"/>
              <a:t>one</a:t>
            </a:r>
            <a:r>
              <a:rPr lang="en-US" dirty="0"/>
              <a:t> l</a:t>
            </a:r>
            <a:r>
              <a:rPr lang="en-US" b="1" dirty="0"/>
              <a:t>ocal-timetable</a:t>
            </a:r>
            <a:r>
              <a:rPr lang="en-US" dirty="0"/>
              <a:t> to make </a:t>
            </a:r>
            <a:r>
              <a:rPr lang="en-US" b="1" dirty="0"/>
              <a:t>global-timetable</a:t>
            </a:r>
            <a:r>
              <a:rPr lang="en-US" dirty="0"/>
              <a:t> such that the global-timetable is the </a:t>
            </a:r>
            <a:r>
              <a:rPr lang="en-US" b="1" dirty="0">
                <a:solidFill>
                  <a:srgbClr val="FF0000"/>
                </a:solidFill>
              </a:rPr>
              <a:t>best</a:t>
            </a:r>
            <a:r>
              <a:rPr lang="en-US" dirty="0" smtClean="0"/>
              <a:t>.</a:t>
            </a:r>
          </a:p>
          <a:p>
            <a:pPr marL="465138" indent="-465138"/>
            <a:endParaRPr lang="en-US" dirty="0"/>
          </a:p>
          <a:p>
            <a:pPr marL="465138" indent="-465138"/>
            <a:r>
              <a:rPr lang="en-US" b="1" dirty="0" smtClean="0"/>
              <a:t>	</a:t>
            </a:r>
            <a:r>
              <a:rPr lang="en-US" dirty="0" smtClean="0"/>
              <a:t>-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number of </a:t>
            </a:r>
            <a:r>
              <a:rPr lang="en-US" b="1" dirty="0" smtClean="0"/>
              <a:t>teacher of a course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number of class-course of that course </a:t>
            </a:r>
            <a:r>
              <a:rPr lang="en-US" b="1" dirty="0" smtClean="0">
                <a:solidFill>
                  <a:srgbClr val="FF0000"/>
                </a:solidFill>
              </a:rPr>
              <a:t>at the same time.</a:t>
            </a:r>
          </a:p>
          <a:p>
            <a:pPr marL="465138" indent="-465138"/>
            <a:endParaRPr lang="en-US" dirty="0" smtClean="0"/>
          </a:p>
          <a:p>
            <a:pPr marL="465138" indent="-465138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class-courses of a course to </a:t>
            </a:r>
            <a:r>
              <a:rPr lang="en-US" b="1" dirty="0" smtClean="0"/>
              <a:t>different places </a:t>
            </a:r>
            <a:r>
              <a:rPr lang="en-US" dirty="0" smtClean="0"/>
              <a:t>such that the number of class-course of the </a:t>
            </a:r>
            <a:r>
              <a:rPr lang="en-US" b="1" dirty="0" smtClean="0"/>
              <a:t>same place is minimal.</a:t>
            </a:r>
          </a:p>
          <a:p>
            <a:pPr marL="465138" indent="-465138"/>
            <a:endParaRPr lang="en-US" b="1" dirty="0" smtClean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B9BD5"/>
                </a:solidFill>
              </a:rPr>
              <a:t>Variables:</a:t>
            </a:r>
          </a:p>
          <a:p>
            <a:pPr marL="465138" indent="-465138"/>
            <a:r>
              <a:rPr lang="en-US" dirty="0" smtClean="0"/>
              <a:t>	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represents chosen local-timetable of class </a:t>
            </a:r>
            <a:r>
              <a:rPr lang="en-US" sz="2000" i="1" dirty="0" smtClean="0"/>
              <a:t>k.</a:t>
            </a:r>
            <a:endParaRPr lang="en-GB" i="1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sz="2400" b="1" dirty="0" smtClean="0">
                <a:solidFill>
                  <a:srgbClr val="5B9BD5"/>
                </a:solidFill>
              </a:rPr>
              <a:t>Task</a:t>
            </a:r>
            <a:r>
              <a:rPr lang="en-GB" sz="2400" dirty="0" smtClean="0">
                <a:solidFill>
                  <a:srgbClr val="5B9BD5"/>
                </a:solidFill>
              </a:rPr>
              <a:t>:</a:t>
            </a:r>
          </a:p>
          <a:p>
            <a:pPr marL="465138" indent="-465138"/>
            <a:r>
              <a:rPr lang="en-GB" dirty="0" smtClean="0"/>
              <a:t>	</a:t>
            </a:r>
            <a:r>
              <a:rPr lang="en-GB" sz="2000" dirty="0" smtClean="0"/>
              <a:t>- Implement </a:t>
            </a:r>
            <a:r>
              <a:rPr lang="en-GB" sz="2000" dirty="0" err="1" smtClean="0"/>
              <a:t>Tabu</a:t>
            </a:r>
            <a:r>
              <a:rPr lang="en-GB" sz="2000" dirty="0" smtClean="0"/>
              <a:t> search to find the best global-timetable of all classes.</a:t>
            </a:r>
            <a:endParaRPr lang="en-US" sz="2000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5B9BD5"/>
                </a:solidFill>
              </a:rPr>
              <a:t>Tabu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br>
              <a:rPr lang="en-US" sz="3200" b="1" dirty="0" smtClean="0">
                <a:solidFill>
                  <a:srgbClr val="5B9BD5"/>
                </a:solidFill>
              </a:rPr>
            </a:br>
            <a:r>
              <a:rPr lang="en-US" sz="3200" b="1" dirty="0" smtClean="0">
                <a:solidFill>
                  <a:srgbClr val="5B9BD5"/>
                </a:solidFill>
              </a:rPr>
              <a:t>search:  </a:t>
            </a:r>
          </a:p>
          <a:p>
            <a:pPr marL="465138" indent="-465138"/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List </a:t>
            </a:r>
            <a:r>
              <a:rPr lang="en-GB" sz="2000" dirty="0"/>
              <a:t>of teachers</a:t>
            </a:r>
            <a:r>
              <a:rPr lang="en-GB" sz="2000" b="1" dirty="0"/>
              <a:t> </a:t>
            </a:r>
            <a:r>
              <a:rPr lang="en-GB" sz="2000" dirty="0" smtClean="0"/>
              <a:t>of</a:t>
            </a:r>
            <a:r>
              <a:rPr lang="en-GB" sz="2000" b="1" dirty="0" smtClean="0"/>
              <a:t> each </a:t>
            </a:r>
            <a:r>
              <a:rPr lang="en-GB" sz="2000" b="1" dirty="0"/>
              <a:t>course</a:t>
            </a:r>
          </a:p>
          <a:p>
            <a:pPr lvl="1"/>
            <a:r>
              <a:rPr lang="en-GB" sz="2000" dirty="0" smtClean="0"/>
              <a:t>- Timetable all classes </a:t>
            </a:r>
            <a:r>
              <a:rPr lang="en-GB" sz="2000" dirty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Class-courses are </a:t>
            </a:r>
            <a:r>
              <a:rPr lang="en-GB" sz="2000" dirty="0"/>
              <a:t>a</a:t>
            </a:r>
            <a:r>
              <a:rPr lang="en-GB" sz="2000" dirty="0" smtClean="0"/>
              <a:t>ssigned teachers</a:t>
            </a: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Constraints:</a:t>
            </a:r>
          </a:p>
          <a:p>
            <a:pPr marL="465138" lvl="0"/>
            <a:r>
              <a:rPr lang="en-US" sz="2000" dirty="0" smtClean="0"/>
              <a:t>- Two class-courses that are scheduled </a:t>
            </a:r>
            <a:r>
              <a:rPr lang="en-US" sz="2000" b="1" dirty="0" smtClean="0"/>
              <a:t>at the same time</a:t>
            </a:r>
            <a:r>
              <a:rPr lang="en-US" sz="2000" dirty="0" smtClean="0"/>
              <a:t> must have </a:t>
            </a:r>
            <a:r>
              <a:rPr lang="en-US" sz="2000" b="1" dirty="0" smtClean="0"/>
              <a:t>different teachers</a:t>
            </a:r>
            <a:r>
              <a:rPr lang="en-US" sz="2000" dirty="0" smtClean="0"/>
              <a:t>.</a:t>
            </a:r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Objective:</a:t>
            </a:r>
            <a:endParaRPr lang="en-US" sz="2400" b="1" dirty="0">
              <a:solidFill>
                <a:srgbClr val="5B9BD5"/>
              </a:solidFill>
            </a:endParaRPr>
          </a:p>
          <a:p>
            <a:pPr marL="465138" lvl="0"/>
            <a:r>
              <a:rPr lang="en-US" sz="2000" dirty="0" smtClean="0"/>
              <a:t>- Avoid the case that a teacher teaches two slots </a:t>
            </a:r>
            <a:r>
              <a:rPr lang="en-US" sz="2000" b="1" dirty="0" smtClean="0"/>
              <a:t>3 and 4 </a:t>
            </a:r>
            <a:r>
              <a:rPr lang="en-US" sz="2000" b="1" dirty="0" smtClean="0">
                <a:solidFill>
                  <a:srgbClr val="FF0000"/>
                </a:solidFill>
              </a:rPr>
              <a:t>consecutively </a:t>
            </a:r>
            <a:r>
              <a:rPr lang="en-US" sz="2000" dirty="0" smtClean="0"/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-490985" y="255079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0237" y="255079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9437" y="255079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22834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4000" b="1" dirty="0" smtClean="0">
                <a:solidFill>
                  <a:srgbClr val="5B9BD5"/>
                </a:solidFill>
              </a:rPr>
              <a:t>Idea</a:t>
            </a:r>
            <a:r>
              <a:rPr lang="en-US" sz="4000" dirty="0" smtClean="0">
                <a:solidFill>
                  <a:srgbClr val="5B9BD5"/>
                </a:solidFill>
              </a:rPr>
              <a:t>:  </a:t>
            </a:r>
          </a:p>
          <a:p>
            <a:pPr marL="465138" indent="-465138"/>
            <a:r>
              <a:rPr lang="en-US" dirty="0"/>
              <a:t>	</a:t>
            </a:r>
            <a:r>
              <a:rPr lang="en-GB" dirty="0" smtClean="0"/>
              <a:t>For </a:t>
            </a:r>
            <a:r>
              <a:rPr lang="en-GB" b="1" dirty="0" smtClean="0"/>
              <a:t>each classcourse </a:t>
            </a:r>
            <a:r>
              <a:rPr lang="en-GB" i="1" dirty="0" smtClean="0"/>
              <a:t>cc</a:t>
            </a:r>
            <a:r>
              <a:rPr lang="en-GB" dirty="0" smtClean="0"/>
              <a:t> we </a:t>
            </a:r>
            <a:r>
              <a:rPr lang="en-GB" b="1" dirty="0" smtClean="0"/>
              <a:t>pick the </a:t>
            </a:r>
            <a:r>
              <a:rPr lang="en-GB" b="1" dirty="0" smtClean="0">
                <a:solidFill>
                  <a:srgbClr val="FF0000"/>
                </a:solidFill>
              </a:rPr>
              <a:t>most appropriate </a:t>
            </a:r>
            <a:r>
              <a:rPr lang="en-GB" b="1" dirty="0" smtClean="0"/>
              <a:t>teacher</a:t>
            </a:r>
            <a:r>
              <a:rPr lang="en-GB" dirty="0" smtClean="0"/>
              <a:t> </a:t>
            </a:r>
            <a:r>
              <a:rPr lang="en-GB" i="1" dirty="0" smtClean="0"/>
              <a:t>t</a:t>
            </a:r>
            <a:r>
              <a:rPr lang="en-GB" dirty="0" smtClean="0"/>
              <a:t> and assign to this classcourse. Picking the most appropriate teacher is </a:t>
            </a:r>
            <a:r>
              <a:rPr lang="en-GB" b="1" dirty="0" smtClean="0"/>
              <a:t>based on a score </a:t>
            </a:r>
            <a:r>
              <a:rPr lang="en-GB" dirty="0" smtClean="0"/>
              <a:t>between </a:t>
            </a:r>
            <a:r>
              <a:rPr lang="en-GB" i="1" dirty="0" smtClean="0"/>
              <a:t>cc</a:t>
            </a:r>
            <a:r>
              <a:rPr lang="en-GB" dirty="0" smtClean="0"/>
              <a:t> and </a:t>
            </a:r>
            <a:r>
              <a:rPr lang="en-GB" i="1" dirty="0" smtClean="0"/>
              <a:t>t</a:t>
            </a:r>
            <a:r>
              <a:rPr lang="en-GB" dirty="0" smtClean="0"/>
              <a:t>, called </a:t>
            </a:r>
            <a:r>
              <a:rPr lang="en-GB" b="1" i="1" dirty="0" smtClean="0">
                <a:solidFill>
                  <a:srgbClr val="FF0000"/>
                </a:solidFill>
              </a:rPr>
              <a:t>pickScore</a:t>
            </a:r>
            <a:r>
              <a:rPr lang="en-GB" dirty="0" smtClean="0"/>
              <a:t>. The teacher with </a:t>
            </a:r>
            <a:r>
              <a:rPr lang="en-GB" b="1" dirty="0" smtClean="0">
                <a:solidFill>
                  <a:srgbClr val="FF0000"/>
                </a:solidFill>
              </a:rPr>
              <a:t>highest</a:t>
            </a:r>
            <a:r>
              <a:rPr lang="en-GB" b="1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pickScore</a:t>
            </a:r>
            <a:r>
              <a:rPr lang="en-GB" b="1" dirty="0" smtClean="0"/>
              <a:t> </a:t>
            </a:r>
            <a:r>
              <a:rPr lang="en-GB" dirty="0" smtClean="0"/>
              <a:t>among candidates will be picked:</a:t>
            </a:r>
            <a:endParaRPr lang="en-US" dirty="0" smtClean="0"/>
          </a:p>
          <a:p>
            <a:pPr marL="465138" lvl="1" indent="-465138"/>
            <a:r>
              <a:rPr lang="fr-FR" dirty="0" smtClean="0"/>
              <a:t>		</a:t>
            </a:r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 smtClean="0"/>
              <a:t>)</a:t>
            </a:r>
            <a:endParaRPr lang="en-US" i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0951442"/>
              </p:ext>
            </p:extLst>
          </p:nvPr>
        </p:nvGraphicFramePr>
        <p:xfrm>
          <a:off x="6423472" y="954202"/>
          <a:ext cx="5705341" cy="234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206626" y="2873124"/>
            <a:ext cx="32561" cy="21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212" y="1429815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/>
              <a:t>)</a:t>
            </a:r>
            <a:endParaRPr lang="en-US" i="1" dirty="0"/>
          </a:p>
          <a:p>
            <a:pPr marL="465138" indent="-465138"/>
            <a:r>
              <a:rPr lang="en-GB" dirty="0" smtClean="0"/>
              <a:t>		</a:t>
            </a:r>
          </a:p>
          <a:p>
            <a:pPr marL="465138" indent="-465138"/>
            <a:r>
              <a:rPr lang="en-GB" dirty="0"/>
              <a:t>	</a:t>
            </a:r>
            <a:r>
              <a:rPr lang="en-GB" dirty="0" smtClean="0"/>
              <a:t>+ </a:t>
            </a:r>
            <a:r>
              <a:rPr lang="fr-FR" b="1" i="1" dirty="0" err="1" smtClean="0"/>
              <a:t>targetScore</a:t>
            </a:r>
            <a:r>
              <a:rPr lang="fr-FR" i="1" dirty="0" smtClean="0"/>
              <a:t>(t): </a:t>
            </a:r>
            <a:r>
              <a:rPr lang="fr-FR" dirty="0" err="1" smtClean="0"/>
              <a:t>measures</a:t>
            </a:r>
            <a:r>
              <a:rPr lang="fr-FR" dirty="0" smtClean="0"/>
              <a:t> the </a:t>
            </a:r>
            <a:r>
              <a:rPr lang="fr-FR" b="1" dirty="0" err="1" smtClean="0"/>
              <a:t>quantity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class-course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i="1" dirty="0" smtClean="0"/>
              <a:t>t.</a:t>
            </a:r>
          </a:p>
          <a:p>
            <a:pPr marL="465138" indent="-465138"/>
            <a:r>
              <a:rPr lang="fr-FR" i="1" dirty="0"/>
              <a:t>	</a:t>
            </a:r>
            <a:r>
              <a:rPr lang="fr-FR" i="1" dirty="0" smtClean="0"/>
              <a:t>	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:  </a:t>
            </a:r>
            <a:r>
              <a:rPr lang="fr-FR" sz="1600" dirty="0" err="1" smtClean="0"/>
              <a:t>teacher</a:t>
            </a:r>
            <a:r>
              <a:rPr lang="fr-FR" sz="1600" dirty="0" smtClean="0"/>
              <a:t> </a:t>
            </a:r>
            <a:r>
              <a:rPr lang="fr-FR" sz="1600" dirty="0" err="1" smtClean="0"/>
              <a:t>DungNT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expected</a:t>
            </a:r>
            <a:r>
              <a:rPr lang="fr-FR" sz="1600" dirty="0" smtClean="0"/>
              <a:t> to </a:t>
            </a:r>
            <a:r>
              <a:rPr lang="fr-FR" sz="1600" dirty="0" err="1" smtClean="0"/>
              <a:t>teach</a:t>
            </a:r>
            <a:r>
              <a:rPr lang="fr-FR" sz="1600" dirty="0" smtClean="0"/>
              <a:t> 8 class-	courses in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</a:t>
            </a:r>
            <a:r>
              <a:rPr lang="fr-FR" sz="1600" dirty="0" err="1" smtClean="0"/>
              <a:t>semester</a:t>
            </a:r>
            <a:r>
              <a:rPr lang="fr-FR" sz="1600" dirty="0" smtClean="0"/>
              <a:t> . </a:t>
            </a:r>
            <a:r>
              <a:rPr lang="fr-FR" sz="1600" dirty="0" err="1" smtClean="0"/>
              <a:t>He’s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assigned</a:t>
            </a:r>
            <a:r>
              <a:rPr lang="fr-FR" sz="1600" dirty="0" smtClean="0"/>
              <a:t> to 	3 	class-</a:t>
            </a:r>
            <a:r>
              <a:rPr lang="fr-FR" sz="1600" dirty="0" err="1" smtClean="0"/>
              <a:t>courese</a:t>
            </a:r>
            <a:r>
              <a:rPr lang="fr-FR" sz="1600" i="1" dirty="0" smtClean="0"/>
              <a:t> -&gt; </a:t>
            </a:r>
            <a:r>
              <a:rPr lang="fr-FR" sz="1600" i="1" dirty="0" err="1" smtClean="0"/>
              <a:t>targetScore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DungNT</a:t>
            </a:r>
            <a:r>
              <a:rPr lang="fr-FR" sz="1600" i="1" dirty="0" smtClean="0"/>
              <a:t>) </a:t>
            </a:r>
            <a:r>
              <a:rPr lang="fr-FR" sz="1600" dirty="0" smtClean="0"/>
              <a:t>= 8-3 = 5</a:t>
            </a:r>
            <a:r>
              <a:rPr lang="fr-FR" sz="1600" i="1" dirty="0" smtClean="0"/>
              <a:t>.</a:t>
            </a:r>
          </a:p>
          <a:p>
            <a:pPr marL="465138" indent="-465138"/>
            <a:endParaRPr lang="fr-FR" sz="1600" i="1" dirty="0" smtClean="0"/>
          </a:p>
          <a:p>
            <a:pPr marL="465138" indent="-465138"/>
            <a:r>
              <a:rPr lang="en-US" i="1" dirty="0" smtClean="0"/>
              <a:t>	+ </a:t>
            </a:r>
            <a:r>
              <a:rPr lang="en-US" b="1" i="1" dirty="0" err="1" smtClean="0"/>
              <a:t>suitableScore</a:t>
            </a:r>
            <a:r>
              <a:rPr lang="en-US" i="1" dirty="0" smtClean="0"/>
              <a:t>(</a:t>
            </a:r>
            <a:r>
              <a:rPr lang="en-US" i="1" dirty="0" err="1" smtClean="0"/>
              <a:t>t,cc</a:t>
            </a:r>
            <a:r>
              <a:rPr lang="en-US" i="1" dirty="0" smtClean="0"/>
              <a:t>): </a:t>
            </a:r>
            <a:r>
              <a:rPr lang="en-US" dirty="0" smtClean="0"/>
              <a:t>measures the </a:t>
            </a:r>
            <a:r>
              <a:rPr lang="en-US" b="1" dirty="0" smtClean="0"/>
              <a:t>suitability</a:t>
            </a:r>
            <a:r>
              <a:rPr lang="en-US" dirty="0" smtClean="0"/>
              <a:t> between teacher </a:t>
            </a:r>
            <a:r>
              <a:rPr lang="en-US" i="1" dirty="0" smtClean="0"/>
              <a:t>t</a:t>
            </a:r>
            <a:r>
              <a:rPr lang="en-US" dirty="0" smtClean="0"/>
              <a:t> and class-course </a:t>
            </a:r>
            <a:r>
              <a:rPr lang="en-US" i="1" dirty="0" smtClean="0"/>
              <a:t>cc. </a:t>
            </a:r>
          </a:p>
          <a:p>
            <a:pPr marL="465138" indent="-465138"/>
            <a:r>
              <a:rPr lang="en-US" i="1" dirty="0"/>
              <a:t>	</a:t>
            </a:r>
            <a:r>
              <a:rPr lang="en-US" i="1" dirty="0" smtClean="0"/>
              <a:t>	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/>
              <a:t>(</a:t>
            </a:r>
            <a:r>
              <a:rPr lang="en-US" b="1" i="1" dirty="0" err="1" smtClean="0"/>
              <a:t>relativeScore</a:t>
            </a:r>
            <a:r>
              <a:rPr lang="en-US" i="1" dirty="0" smtClean="0"/>
              <a:t>(</a:t>
            </a:r>
            <a:r>
              <a:rPr lang="en-US" i="1" dirty="0" err="1" smtClean="0"/>
              <a:t>cc,cc</a:t>
            </a:r>
            <a:r>
              <a:rPr lang="en-US" i="1" dirty="0"/>
              <a:t>’))</a:t>
            </a:r>
          </a:p>
          <a:p>
            <a:pPr marL="465138" indent="-465138"/>
            <a:r>
              <a:rPr lang="en-US" i="1" dirty="0" smtClean="0"/>
              <a:t>		cc’ </a:t>
            </a:r>
            <a:r>
              <a:rPr lang="en-US" dirty="0" smtClean="0"/>
              <a:t>is one of the class-courses that already assigned to 	teacher </a:t>
            </a:r>
            <a:r>
              <a:rPr lang="en-US" i="1" dirty="0" smtClean="0"/>
              <a:t>t.</a:t>
            </a:r>
            <a:r>
              <a:rPr lang="en-US" b="1" i="1" dirty="0" smtClean="0"/>
              <a:t>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tx1"/>
                  </a:solidFill>
                </a:rPr>
                <a:t>DungNT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542963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/>
              <a:t>(</a:t>
            </a:r>
            <a:r>
              <a:rPr lang="en-US" b="1" i="1" dirty="0"/>
              <a:t>relativeScore</a:t>
            </a:r>
            <a:r>
              <a:rPr lang="en-US" i="1" dirty="0"/>
              <a:t>(</a:t>
            </a:r>
            <a:r>
              <a:rPr lang="en-US" i="1" dirty="0" err="1"/>
              <a:t>cc,cc</a:t>
            </a:r>
            <a:r>
              <a:rPr lang="en-US" i="1" dirty="0" smtClean="0"/>
              <a:t>’))</a:t>
            </a:r>
          </a:p>
          <a:p>
            <a:endParaRPr lang="en-US" sz="2800" i="1" dirty="0"/>
          </a:p>
          <a:p>
            <a:r>
              <a:rPr lang="en-US" i="1" dirty="0"/>
              <a:t>+</a:t>
            </a:r>
            <a:r>
              <a:rPr lang="en-US" b="1" i="1" dirty="0"/>
              <a:t> </a:t>
            </a:r>
            <a:r>
              <a:rPr lang="en-GB" b="1" i="1" dirty="0" smtClean="0"/>
              <a:t>relativeScore</a:t>
            </a:r>
            <a:r>
              <a:rPr lang="en-GB" i="1" dirty="0" smtClean="0"/>
              <a:t>(cc1,cc2):</a:t>
            </a:r>
            <a:r>
              <a:rPr lang="en-GB" b="1" i="1" dirty="0" smtClean="0"/>
              <a:t> </a:t>
            </a:r>
            <a:r>
              <a:rPr lang="en-GB" dirty="0"/>
              <a:t>indicates relationship of classcourse </a:t>
            </a:r>
            <a:r>
              <a:rPr lang="en-GB" i="1" dirty="0"/>
              <a:t>cc1</a:t>
            </a:r>
            <a:r>
              <a:rPr lang="en-GB" dirty="0"/>
              <a:t> and classcourse </a:t>
            </a:r>
            <a:r>
              <a:rPr lang="en-GB" i="1" dirty="0"/>
              <a:t>cc2</a:t>
            </a:r>
            <a:r>
              <a:rPr lang="en-GB" dirty="0"/>
              <a:t> in </a:t>
            </a:r>
            <a:r>
              <a:rPr lang="en-GB" dirty="0" smtClean="0"/>
              <a:t>timetable</a:t>
            </a:r>
          </a:p>
          <a:p>
            <a:endParaRPr lang="en-US" b="1" i="1" dirty="0"/>
          </a:p>
          <a:p>
            <a:r>
              <a:rPr lang="en-GB" i="1" dirty="0" smtClean="0"/>
              <a:t>+</a:t>
            </a:r>
            <a:r>
              <a:rPr lang="en-GB" b="1" i="1" dirty="0" smtClean="0"/>
              <a:t> relativeScore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b="1" i="1" dirty="0"/>
              <a:t> = </a:t>
            </a:r>
            <a:r>
              <a:rPr lang="en-GB" b="1" i="1" dirty="0" smtClean="0"/>
              <a:t>w1*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b="1" i="1" dirty="0"/>
              <a:t>+ w2 *</a:t>
            </a:r>
            <a:r>
              <a:rPr lang="en-GB" b="1" i="1" dirty="0" err="1"/>
              <a:t>samenoon</a:t>
            </a:r>
            <a:r>
              <a:rPr lang="en-GB" i="1" dirty="0"/>
              <a:t>(cc1,cc2</a:t>
            </a:r>
            <a:r>
              <a:rPr lang="en-GB" i="1" dirty="0" smtClean="0"/>
              <a:t>)</a:t>
            </a:r>
          </a:p>
          <a:p>
            <a:endParaRPr lang="en-GB" i="1" dirty="0"/>
          </a:p>
          <a:p>
            <a:pPr marL="465138" lvl="0" indent="-465138"/>
            <a:r>
              <a:rPr lang="en-US" i="1" dirty="0" smtClean="0"/>
              <a:t>	+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/>
              <a:t>, otherwise equal 0.</a:t>
            </a:r>
            <a:endParaRPr lang="en-US" sz="1600" dirty="0"/>
          </a:p>
          <a:p>
            <a:pPr marL="465138" lvl="0" indent="-465138"/>
            <a:r>
              <a:rPr lang="en-GB" b="1" i="1" dirty="0" smtClean="0"/>
              <a:t>	+ </a:t>
            </a:r>
            <a:r>
              <a:rPr lang="en-GB" b="1" i="1" dirty="0" err="1" smtClean="0"/>
              <a:t>samenoon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/>
              <a:t>, otherwise equal 0.</a:t>
            </a:r>
            <a:endParaRPr lang="en-US" sz="1600" dirty="0"/>
          </a:p>
          <a:p>
            <a:endParaRPr lang="en-US" i="1" dirty="0"/>
          </a:p>
          <a:p>
            <a:endParaRPr lang="en-US" b="1" i="1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Algorithm: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Variables:</a:t>
            </a:r>
          </a:p>
          <a:p>
            <a:pPr marL="465138" indent="-465138"/>
            <a:r>
              <a:rPr lang="en-US" sz="2800" b="1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x_t[i]</a:t>
            </a:r>
            <a:r>
              <a:rPr lang="en-US" sz="2000" dirty="0" smtClean="0"/>
              <a:t> represents teacher will teaches class-course </a:t>
            </a:r>
            <a:r>
              <a:rPr lang="en-US" sz="2000" i="1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List of </a:t>
            </a:r>
            <a:r>
              <a:rPr lang="en-GB" sz="2000" dirty="0" smtClean="0">
                <a:solidFill>
                  <a:schemeClr val="accent1"/>
                </a:solidFill>
              </a:rPr>
              <a:t>room of</a:t>
            </a:r>
            <a:r>
              <a:rPr lang="en-GB" sz="2000" b="1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Output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/>
                </a:solidFill>
              </a:rPr>
              <a:t>rooms</a:t>
            </a:r>
            <a:endParaRPr lang="en-US" sz="2000" b="1" dirty="0">
              <a:solidFill>
                <a:schemeClr val="accent1"/>
              </a:solidFill>
            </a:endParaRPr>
          </a:p>
          <a:p>
            <a:pPr lvl="0"/>
            <a:r>
              <a:rPr lang="en-US" sz="24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/>
                </a:solidFill>
              </a:rPr>
              <a:t>at the same time</a:t>
            </a:r>
            <a:r>
              <a:rPr lang="en-US" sz="2000" dirty="0">
                <a:solidFill>
                  <a:schemeClr val="accent1"/>
                </a:solidFill>
              </a:rPr>
              <a:t> must have </a:t>
            </a:r>
            <a:r>
              <a:rPr lang="en-US" sz="2000" b="1" dirty="0">
                <a:solidFill>
                  <a:schemeClr val="accent1"/>
                </a:solidFill>
              </a:rPr>
              <a:t>different </a:t>
            </a:r>
            <a:r>
              <a:rPr lang="en-US" sz="2000" b="1" dirty="0" smtClean="0">
                <a:solidFill>
                  <a:schemeClr val="accent1"/>
                </a:solidFill>
              </a:rPr>
              <a:t>rooms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4402" y="2767281"/>
            <a:ext cx="8123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EXPERIMENT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6761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3" y="3617371"/>
            <a:ext cx="5342878" cy="18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10296" y="3300511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Minimum of Objective function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33" y="2378093"/>
            <a:ext cx="5279849" cy="39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29" y="2465721"/>
            <a:ext cx="6579705" cy="35946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118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112,8333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1,43637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endParaRPr lang="vi-V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)=(10,-5)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9,37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16,8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12,82896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2,761452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)=(5,-10)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6,320743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12,6091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9,68382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2,313676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10,53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40,65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24,07499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10,40961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92" y="1886857"/>
            <a:ext cx="6599582" cy="39971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31843" y="3809290"/>
          <a:ext cx="3067880" cy="564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6970"/>
                <a:gridCol w="766970"/>
                <a:gridCol w="766970"/>
                <a:gridCol w="766970"/>
              </a:tblGrid>
              <a:tr h="282213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82213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124,2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1,43637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4310" y="2767281"/>
            <a:ext cx="5663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CONCLUSION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098120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2407736"/>
            <a:ext cx="887222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Implement a </a:t>
            </a:r>
            <a:r>
              <a:rPr lang="en-US" sz="2800" b="1" dirty="0">
                <a:solidFill>
                  <a:schemeClr val="accent1"/>
                </a:solidFill>
              </a:rPr>
              <a:t>hybrid method combine of CP and </a:t>
            </a:r>
            <a:r>
              <a:rPr lang="en-US" sz="2800" b="1" dirty="0" smtClean="0">
                <a:solidFill>
                  <a:schemeClr val="accent1"/>
                </a:solidFill>
              </a:rPr>
              <a:t>LS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2805" y="3019416"/>
            <a:ext cx="96202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Deal with </a:t>
            </a:r>
            <a:r>
              <a:rPr lang="en-US" sz="2800" b="1" dirty="0">
                <a:solidFill>
                  <a:schemeClr val="accent1"/>
                </a:solidFill>
              </a:rPr>
              <a:t>real world timetabling </a:t>
            </a:r>
            <a:r>
              <a:rPr lang="en-US" sz="2800" b="1" dirty="0" smtClean="0">
                <a:solidFill>
                  <a:schemeClr val="accent1"/>
                </a:solidFill>
              </a:rPr>
              <a:t>problem </a:t>
            </a:r>
            <a:r>
              <a:rPr lang="en-US" sz="2800" b="1" dirty="0">
                <a:solidFill>
                  <a:schemeClr val="accent1"/>
                </a:solidFill>
              </a:rPr>
              <a:t>at FPT </a:t>
            </a:r>
            <a:r>
              <a:rPr lang="en-US" sz="2800" b="1" dirty="0" smtClean="0">
                <a:solidFill>
                  <a:schemeClr val="accent1"/>
                </a:solidFill>
              </a:rPr>
              <a:t>university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with specific characteristics was not considered in literature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2805" y="3973523"/>
            <a:ext cx="663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Present new algorithm to assign teacher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2805" y="4496743"/>
            <a:ext cx="918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Tested on real data, it shows </a:t>
            </a:r>
            <a:r>
              <a:rPr lang="en-US" sz="2800" b="1" dirty="0">
                <a:solidFill>
                  <a:schemeClr val="accent1"/>
                </a:solidFill>
              </a:rPr>
              <a:t>good promise for the future </a:t>
            </a: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Future work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400628"/>
            <a:ext cx="987999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Investigate </a:t>
            </a:r>
            <a:r>
              <a:rPr lang="en-US" sz="2800" b="1" dirty="0">
                <a:solidFill>
                  <a:schemeClr val="accent1"/>
                </a:solidFill>
              </a:rPr>
              <a:t>other approaches </a:t>
            </a:r>
            <a:r>
              <a:rPr lang="en-US" sz="2800" b="1" dirty="0" smtClean="0">
                <a:solidFill>
                  <a:schemeClr val="accent1"/>
                </a:solidFill>
              </a:rPr>
              <a:t>such as Large Neighborhood Search and other large scale techniques.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6660" y="3354735"/>
            <a:ext cx="4791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Experiment in more dataset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3877955"/>
            <a:ext cx="50624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Dealing </a:t>
            </a:r>
            <a:r>
              <a:rPr lang="en-US" sz="2800" b="1" dirty="0">
                <a:solidFill>
                  <a:schemeClr val="accent1"/>
                </a:solidFill>
              </a:rPr>
              <a:t>with other </a:t>
            </a:r>
            <a:r>
              <a:rPr lang="en-US" sz="2800" b="1" dirty="0" smtClean="0">
                <a:solidFill>
                  <a:schemeClr val="accent1"/>
                </a:solidFill>
              </a:rPr>
              <a:t>conditions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Try other objective functions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027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3833</Words>
  <Application>Microsoft Office PowerPoint</Application>
  <PresentationFormat>Widescreen</PresentationFormat>
  <Paragraphs>801</Paragraphs>
  <Slides>72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95</cp:revision>
  <dcterms:created xsi:type="dcterms:W3CDTF">2015-08-22T16:55:05Z</dcterms:created>
  <dcterms:modified xsi:type="dcterms:W3CDTF">2015-08-26T05:53:41Z</dcterms:modified>
</cp:coreProperties>
</file>