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95" d="100"/>
          <a:sy n="95"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8B91-B110-E9FB-E91F-245CA1B08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A2CEF9-9763-B095-F398-AC45E3F51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5E5A42-A9C5-FBE2-056E-EB59F80AC593}"/>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5" name="Footer Placeholder 4">
            <a:extLst>
              <a:ext uri="{FF2B5EF4-FFF2-40B4-BE49-F238E27FC236}">
                <a16:creationId xmlns:a16="http://schemas.microsoft.com/office/drawing/2014/main" id="{2AFEF4B2-888C-9B5D-862F-21AB75DA0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03817-7325-F2EE-6449-DB4FE393617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76202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0E3F-0790-EC4C-75E2-0F82DEF5F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53011A-6C66-32C2-3A69-E6B0ECC31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EBC9E-1953-BFBD-FEB1-DDE80B1388A0}"/>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5" name="Footer Placeholder 4">
            <a:extLst>
              <a:ext uri="{FF2B5EF4-FFF2-40B4-BE49-F238E27FC236}">
                <a16:creationId xmlns:a16="http://schemas.microsoft.com/office/drawing/2014/main" id="{981DBCC8-D7EC-EC02-CF9B-45BE3B1F5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C4041-02EC-94E6-26CF-BE8843277D92}"/>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9696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9B1F7-A96A-B189-E17F-318E48C63B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F76C2A-943F-EED0-7677-88708F6E7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A7FE2-1196-4C0B-A76D-256557D0A273}"/>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5" name="Footer Placeholder 4">
            <a:extLst>
              <a:ext uri="{FF2B5EF4-FFF2-40B4-BE49-F238E27FC236}">
                <a16:creationId xmlns:a16="http://schemas.microsoft.com/office/drawing/2014/main" id="{67AC6366-E073-588D-12D6-9984454C7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02B07-2B89-8BD0-B6B5-9220A3DBC4D1}"/>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87665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C0EE-77C8-8075-D5B1-A34342DAE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E58D2-6AE1-867B-8BBB-51AC6D148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A51E3-1A3F-7DE4-77D6-0CFCB35AF317}"/>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5" name="Footer Placeholder 4">
            <a:extLst>
              <a:ext uri="{FF2B5EF4-FFF2-40B4-BE49-F238E27FC236}">
                <a16:creationId xmlns:a16="http://schemas.microsoft.com/office/drawing/2014/main" id="{06638B1B-C350-080B-3002-3C67D3198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0136A-3C2F-C35A-7200-2E97CADA52F5}"/>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63970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CAC9-1829-3E58-4F90-8F6DB7D59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BA39F1-6973-5421-4E6D-F95223655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86279-249B-EA7B-A463-02ADF7549A4F}"/>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5" name="Footer Placeholder 4">
            <a:extLst>
              <a:ext uri="{FF2B5EF4-FFF2-40B4-BE49-F238E27FC236}">
                <a16:creationId xmlns:a16="http://schemas.microsoft.com/office/drawing/2014/main" id="{BCD3E66E-79C7-D0E6-2C02-B4A444EE0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FA570-A8F1-87A7-784A-33A83406DCF1}"/>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232809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BAC6-CFD5-887A-742C-4761C3B82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001EA-10F6-ABAD-B6AC-045A21AC4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24DFF9-321D-8A23-1F50-116B0C48C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97010-A988-E323-ACB4-C3221BE6991A}"/>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6" name="Footer Placeholder 5">
            <a:extLst>
              <a:ext uri="{FF2B5EF4-FFF2-40B4-BE49-F238E27FC236}">
                <a16:creationId xmlns:a16="http://schemas.microsoft.com/office/drawing/2014/main" id="{8F77AD49-9B77-2381-ECBB-B2B186090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0049E-B057-342A-158A-5A629B816F18}"/>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236077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8E6-6AC9-B1A2-C1A3-1B4345AC2F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E6B61-7C31-0E9B-369A-7BBF0948C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FE88E-A812-F721-3542-3B2607983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8FEB55-55A6-ADF8-A7B9-474EB5FCA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B0AF9A-8090-0E4D-C0BB-159D45F609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C340BD-C592-19DB-AB74-450B0C9887F6}"/>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8" name="Footer Placeholder 7">
            <a:extLst>
              <a:ext uri="{FF2B5EF4-FFF2-40B4-BE49-F238E27FC236}">
                <a16:creationId xmlns:a16="http://schemas.microsoft.com/office/drawing/2014/main" id="{4B9DA8FC-B7BA-6DF6-FFC8-5C623D969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6CCD4-7912-0CDC-6BAB-BE4C088D499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727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F62A-CE08-6BF2-1144-CFF0BBA13A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4D28EF-8CF4-D7B5-BD08-400A1A80B1C3}"/>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4" name="Footer Placeholder 3">
            <a:extLst>
              <a:ext uri="{FF2B5EF4-FFF2-40B4-BE49-F238E27FC236}">
                <a16:creationId xmlns:a16="http://schemas.microsoft.com/office/drawing/2014/main" id="{91D7AA9E-F6DE-146A-B3FF-105824A1B2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99B53B-F53B-6C98-6013-1EC35AFDF45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3267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5AD4C-152D-E1E9-70AB-2A86B693AAA1}"/>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3" name="Footer Placeholder 2">
            <a:extLst>
              <a:ext uri="{FF2B5EF4-FFF2-40B4-BE49-F238E27FC236}">
                <a16:creationId xmlns:a16="http://schemas.microsoft.com/office/drawing/2014/main" id="{112444A5-00C6-4B00-6FAA-977FDAB433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AE085C-08E3-928D-800B-2E66DCA790AC}"/>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56811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86AE-C9DA-3F65-784B-69F54E8B6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2FB287-DAB4-DC68-C28C-244659AAB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C75016-93ED-19E4-C723-B4F94582C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D61ED-26BC-4FC4-A2D9-6BEEC6CB77BB}"/>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6" name="Footer Placeholder 5">
            <a:extLst>
              <a:ext uri="{FF2B5EF4-FFF2-40B4-BE49-F238E27FC236}">
                <a16:creationId xmlns:a16="http://schemas.microsoft.com/office/drawing/2014/main" id="{5CB68680-DA6F-0CEC-B59F-7AB0AE8F5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222F5-DE62-F939-1690-BE9228944A34}"/>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54153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2496-8BC2-5200-0994-DF140C7A5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E1377E-6315-BBF8-0734-6771258B6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341EE3-22F2-0E2D-C4DF-D3DDFD6DA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6B3AD-EAE3-533B-11D7-76990E101C79}"/>
              </a:ext>
            </a:extLst>
          </p:cNvPr>
          <p:cNvSpPr>
            <a:spLocks noGrp="1"/>
          </p:cNvSpPr>
          <p:nvPr>
            <p:ph type="dt" sz="half" idx="10"/>
          </p:nvPr>
        </p:nvSpPr>
        <p:spPr/>
        <p:txBody>
          <a:bodyPr/>
          <a:lstStyle/>
          <a:p>
            <a:fld id="{EABB898F-4C09-408E-8555-5949496D4208}" type="datetimeFigureOut">
              <a:rPr lang="en-US" smtClean="0"/>
              <a:t>3/30/2023</a:t>
            </a:fld>
            <a:endParaRPr lang="en-US"/>
          </a:p>
        </p:txBody>
      </p:sp>
      <p:sp>
        <p:nvSpPr>
          <p:cNvPr id="6" name="Footer Placeholder 5">
            <a:extLst>
              <a:ext uri="{FF2B5EF4-FFF2-40B4-BE49-F238E27FC236}">
                <a16:creationId xmlns:a16="http://schemas.microsoft.com/office/drawing/2014/main" id="{7723672B-0C93-2AFE-3D54-5CCF25EFB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2364A-9C8C-9FA2-73E2-B7A68D043FE4}"/>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12290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F83A4-EB81-F088-42BD-5082148C6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F1CA1-182D-520F-26AF-D5BFB9455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DC822-F95E-07E7-7E01-DED0E9EC5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B898F-4C09-408E-8555-5949496D4208}" type="datetimeFigureOut">
              <a:rPr lang="en-US" smtClean="0"/>
              <a:t>3/30/2023</a:t>
            </a:fld>
            <a:endParaRPr lang="en-US"/>
          </a:p>
        </p:txBody>
      </p:sp>
      <p:sp>
        <p:nvSpPr>
          <p:cNvPr id="5" name="Footer Placeholder 4">
            <a:extLst>
              <a:ext uri="{FF2B5EF4-FFF2-40B4-BE49-F238E27FC236}">
                <a16:creationId xmlns:a16="http://schemas.microsoft.com/office/drawing/2014/main" id="{7C4583DC-6574-E4C0-75C0-F47F3521F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D32337-836B-AB03-B284-50736757B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075F3-6613-44A1-9098-BCFCB981EF92}" type="slidenum">
              <a:rPr lang="en-US" smtClean="0"/>
              <a:t>‹#›</a:t>
            </a:fld>
            <a:endParaRPr lang="en-US"/>
          </a:p>
        </p:txBody>
      </p:sp>
    </p:spTree>
    <p:extLst>
      <p:ext uri="{BB962C8B-B14F-4D97-AF65-F5344CB8AC3E}">
        <p14:creationId xmlns:p14="http://schemas.microsoft.com/office/powerpoint/2010/main" val="3724196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AF3D-6541-C81D-B58D-D4780558265C}"/>
              </a:ext>
            </a:extLst>
          </p:cNvPr>
          <p:cNvSpPr>
            <a:spLocks noGrp="1"/>
          </p:cNvSpPr>
          <p:nvPr>
            <p:ph type="ctrTitle"/>
          </p:nvPr>
        </p:nvSpPr>
        <p:spPr/>
        <p:txBody>
          <a:bodyPr/>
          <a:lstStyle/>
          <a:p>
            <a:r>
              <a:rPr lang="en-US" dirty="0" err="1"/>
              <a:t>Glinski_bee_matrices</a:t>
            </a:r>
            <a:endParaRPr lang="en-US" dirty="0"/>
          </a:p>
        </p:txBody>
      </p:sp>
      <p:sp>
        <p:nvSpPr>
          <p:cNvPr id="3" name="Subtitle 2">
            <a:extLst>
              <a:ext uri="{FF2B5EF4-FFF2-40B4-BE49-F238E27FC236}">
                <a16:creationId xmlns:a16="http://schemas.microsoft.com/office/drawing/2014/main" id="{6B2DF15E-7259-42D4-6E87-34D475CC1B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814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AFD3-ACD4-7A96-80FB-C6CAE40234B6}"/>
              </a:ext>
            </a:extLst>
          </p:cNvPr>
          <p:cNvSpPr>
            <a:spLocks noGrp="1"/>
          </p:cNvSpPr>
          <p:nvPr>
            <p:ph type="title"/>
          </p:nvPr>
        </p:nvSpPr>
        <p:spPr>
          <a:xfrm>
            <a:off x="412172" y="344343"/>
            <a:ext cx="5028373" cy="4619543"/>
          </a:xfrm>
        </p:spPr>
        <p:txBody>
          <a:bodyPr>
            <a:normAutofit/>
          </a:bodyPr>
          <a:lstStyle/>
          <a:p>
            <a:r>
              <a:rPr lang="en-US" sz="1800" dirty="0"/>
              <a:t>Figure X. Heatmap of mean logged chemical concentrations for the different measured matrices. Screening consists of keeping chemicals with greater that 10% detection frequency in 2 or more matrices. Low and high refer to agricultural cover in the vicinity… Matrix type is more influential than agricultural cover for clustering (columns). However, high ag has higher concs more often than not within a media type. The consistently cross-matrix chemical cluster (top 11 rows) are a number of </a:t>
            </a:r>
            <a:r>
              <a:rPr lang="en-US" sz="1800" dirty="0" err="1"/>
              <a:t>neonics</a:t>
            </a:r>
            <a:r>
              <a:rPr lang="en-US" sz="1800" dirty="0"/>
              <a:t> and …</a:t>
            </a:r>
          </a:p>
        </p:txBody>
      </p:sp>
      <p:pic>
        <p:nvPicPr>
          <p:cNvPr id="5" name="Content Placeholder 4" descr="Chart, box and whisker chart&#10;&#10;Description automatically generated">
            <a:extLst>
              <a:ext uri="{FF2B5EF4-FFF2-40B4-BE49-F238E27FC236}">
                <a16:creationId xmlns:a16="http://schemas.microsoft.com/office/drawing/2014/main" id="{A26B7659-632B-7048-8F56-8F948941E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0546" y="0"/>
            <a:ext cx="6629400" cy="6629400"/>
          </a:xfrm>
        </p:spPr>
      </p:pic>
    </p:spTree>
    <p:extLst>
      <p:ext uri="{BB962C8B-B14F-4D97-AF65-F5344CB8AC3E}">
        <p14:creationId xmlns:p14="http://schemas.microsoft.com/office/powerpoint/2010/main" val="137630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55A1-CDF5-0189-6DB1-D772C8EA8E4E}"/>
              </a:ext>
            </a:extLst>
          </p:cNvPr>
          <p:cNvSpPr>
            <a:spLocks noGrp="1"/>
          </p:cNvSpPr>
          <p:nvPr>
            <p:ph type="title"/>
          </p:nvPr>
        </p:nvSpPr>
        <p:spPr/>
        <p:txBody>
          <a:bodyPr/>
          <a:lstStyle/>
          <a:p>
            <a:r>
              <a:rPr lang="en-US" dirty="0"/>
              <a:t>Figure X. Detection frequency plots</a:t>
            </a:r>
          </a:p>
        </p:txBody>
      </p:sp>
      <p:sp>
        <p:nvSpPr>
          <p:cNvPr id="3" name="Content Placeholder 2">
            <a:extLst>
              <a:ext uri="{FF2B5EF4-FFF2-40B4-BE49-F238E27FC236}">
                <a16:creationId xmlns:a16="http://schemas.microsoft.com/office/drawing/2014/main" id="{D34C1C23-95CC-CA70-0BAA-79FDF8A6AF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487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FBCE-E937-D5D2-4AFC-FFA2710A6434}"/>
              </a:ext>
            </a:extLst>
          </p:cNvPr>
          <p:cNvSpPr>
            <a:spLocks noGrp="1"/>
          </p:cNvSpPr>
          <p:nvPr>
            <p:ph type="title"/>
          </p:nvPr>
        </p:nvSpPr>
        <p:spPr>
          <a:xfrm>
            <a:off x="0" y="146916"/>
            <a:ext cx="3193473" cy="3479511"/>
          </a:xfrm>
        </p:spPr>
        <p:txBody>
          <a:bodyPr>
            <a:normAutofit/>
          </a:bodyPr>
          <a:lstStyle/>
          <a:p>
            <a:r>
              <a:rPr lang="en-US" sz="1800" dirty="0"/>
              <a:t>Figure X. Matrix specific plots </a:t>
            </a:r>
          </a:p>
        </p:txBody>
      </p:sp>
      <p:pic>
        <p:nvPicPr>
          <p:cNvPr id="5" name="Content Placeholder 4" descr="Chart, scatter chart&#10;&#10;Description automatically generated">
            <a:extLst>
              <a:ext uri="{FF2B5EF4-FFF2-40B4-BE49-F238E27FC236}">
                <a16:creationId xmlns:a16="http://schemas.microsoft.com/office/drawing/2014/main" id="{A2A9E4D9-D5C9-1740-9329-AE65DA825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4356" y="0"/>
            <a:ext cx="8783782" cy="6587836"/>
          </a:xfrm>
        </p:spPr>
      </p:pic>
      <p:sp>
        <p:nvSpPr>
          <p:cNvPr id="6" name="TextBox 5">
            <a:extLst>
              <a:ext uri="{FF2B5EF4-FFF2-40B4-BE49-F238E27FC236}">
                <a16:creationId xmlns:a16="http://schemas.microsoft.com/office/drawing/2014/main" id="{A5B58635-BF7C-F026-DFE0-4D29914AB0CF}"/>
              </a:ext>
            </a:extLst>
          </p:cNvPr>
          <p:cNvSpPr txBox="1"/>
          <p:nvPr/>
        </p:nvSpPr>
        <p:spPr>
          <a:xfrm>
            <a:off x="343244" y="4561609"/>
            <a:ext cx="2451911" cy="1754326"/>
          </a:xfrm>
          <a:prstGeom prst="rect">
            <a:avLst/>
          </a:prstGeom>
          <a:noFill/>
        </p:spPr>
        <p:txBody>
          <a:bodyPr wrap="square" rtlCol="0">
            <a:spAutoFit/>
          </a:bodyPr>
          <a:lstStyle/>
          <a:p>
            <a:r>
              <a:rPr lang="en-US" dirty="0"/>
              <a:t>Needed edits: confirm units, no labels for log(conc) &lt; -2.5 and </a:t>
            </a:r>
            <a:r>
              <a:rPr lang="en-US" dirty="0" err="1"/>
              <a:t>det_freq</a:t>
            </a:r>
            <a:r>
              <a:rPr lang="en-US" dirty="0"/>
              <a:t> &lt;0.25, situate legend inside figure with chemical types.</a:t>
            </a:r>
          </a:p>
        </p:txBody>
      </p:sp>
    </p:spTree>
    <p:extLst>
      <p:ext uri="{BB962C8B-B14F-4D97-AF65-F5344CB8AC3E}">
        <p14:creationId xmlns:p14="http://schemas.microsoft.com/office/powerpoint/2010/main" val="323457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1D0C-EE2C-1049-B261-A715858F55D4}"/>
              </a:ext>
            </a:extLst>
          </p:cNvPr>
          <p:cNvSpPr>
            <a:spLocks noGrp="1"/>
          </p:cNvSpPr>
          <p:nvPr>
            <p:ph type="title"/>
          </p:nvPr>
        </p:nvSpPr>
        <p:spPr/>
        <p:txBody>
          <a:bodyPr/>
          <a:lstStyle/>
          <a:p>
            <a:r>
              <a:rPr lang="en-US" dirty="0"/>
              <a:t>Kernel density plots</a:t>
            </a:r>
          </a:p>
        </p:txBody>
      </p:sp>
      <p:sp>
        <p:nvSpPr>
          <p:cNvPr id="3" name="Content Placeholder 2">
            <a:extLst>
              <a:ext uri="{FF2B5EF4-FFF2-40B4-BE49-F238E27FC236}">
                <a16:creationId xmlns:a16="http://schemas.microsoft.com/office/drawing/2014/main" id="{73405BC4-F208-6927-1CDC-D4D0B0A097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261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4281-C900-12D5-588A-155E67E3547B}"/>
              </a:ext>
            </a:extLst>
          </p:cNvPr>
          <p:cNvSpPr>
            <a:spLocks noGrp="1"/>
          </p:cNvSpPr>
          <p:nvPr>
            <p:ph type="title"/>
          </p:nvPr>
        </p:nvSpPr>
        <p:spPr/>
        <p:txBody>
          <a:bodyPr/>
          <a:lstStyle/>
          <a:p>
            <a:r>
              <a:rPr lang="en-US" dirty="0"/>
              <a:t>Kernel density based on ag coverage</a:t>
            </a:r>
          </a:p>
        </p:txBody>
      </p:sp>
      <p:sp>
        <p:nvSpPr>
          <p:cNvPr id="3" name="Content Placeholder 2">
            <a:extLst>
              <a:ext uri="{FF2B5EF4-FFF2-40B4-BE49-F238E27FC236}">
                <a16:creationId xmlns:a16="http://schemas.microsoft.com/office/drawing/2014/main" id="{46DE7DCA-8537-5E0A-0AE7-31D824704D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874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1701</TotalTime>
  <Words>147</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Glinski_bee_matrices</vt:lpstr>
      <vt:lpstr>Figure X. Heatmap of mean logged chemical concentrations for the different measured matrices. Screening consists of keeping chemicals with greater that 10% detection frequency in 2 or more matrices. Low and high refer to agricultural cover in the vicinity… Matrix type is more influential than agricultural cover for clustering (columns). However, high ag has higher concs more often than not within a media type. The consistently cross-matrix chemical cluster (top 11 rows) are a number of neonics and …</vt:lpstr>
      <vt:lpstr>Figure X. Detection frequency plots</vt:lpstr>
      <vt:lpstr>Figure X. Matrix specific plots </vt:lpstr>
      <vt:lpstr>Kernel density plots</vt:lpstr>
      <vt:lpstr>Kernel density based on ag coverage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4</cp:revision>
  <dcterms:created xsi:type="dcterms:W3CDTF">2023-03-13T17:08:47Z</dcterms:created>
  <dcterms:modified xsi:type="dcterms:W3CDTF">2023-03-31T13:57:03Z</dcterms:modified>
</cp:coreProperties>
</file>