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6925320" y="132660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6925320" y="3044160"/>
            <a:ext cx="2652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Noto San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3B1052B-4AA2-47A7-B92E-105D4A2D451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2" h="3770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6" h="5208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1" h="509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9" h="509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3" h="3770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4" h="573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8" h="510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8" h="509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20" h="564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2" h="601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6" h="5474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Nimbus Sans"/>
              </a:rPr>
              <a:t>&lt;дата/время&gt;</a:t>
            </a:r>
            <a:endParaRPr b="0" lang="ru-RU" sz="1400" spc="-1" strike="noStrike">
              <a:latin typeface="Nimbus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Nimbus Sans"/>
              </a:rPr>
              <a:t>&lt;нижний колонтитул&gt;</a:t>
            </a:r>
            <a:endParaRPr b="0" lang="ru-RU" sz="1400" spc="-1" strike="noStrike">
              <a:latin typeface="Nimbus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26998FA-9C7B-41DE-AAD9-889A380FB99B}" type="slidenum">
              <a:rPr b="0" lang="ru-RU" sz="1400" spc="-1" strike="noStrike">
                <a:latin typeface="Nimbus Sans"/>
              </a:rPr>
              <a:t>&lt;номер&gt;</a:t>
            </a:fld>
            <a:endParaRPr b="0" lang="ru-RU" sz="1400" spc="-1" strike="noStrike">
              <a:latin typeface="Nimbus Sans"/>
            </a:endParaRPr>
          </a:p>
        </p:txBody>
      </p:sp>
      <p:sp>
        <p:nvSpPr>
          <p:cNvPr id="84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87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1" h="2363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2" h="3639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</p:sp>
      <p:sp>
        <p:nvSpPr>
          <p:cNvPr id="96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20" h="356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6" h="356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6" h="2634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107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6" h="117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5" h="864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D1B6775-0BAD-4C74-8A76-65CD4756C4E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9" h="15749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9" h="4990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3" h="667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2" h="668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9" h="3668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2" h="883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5" h="201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5" h="683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6" h="201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9" h="4537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</p:sp>
      <p:sp>
        <p:nvSpPr>
          <p:cNvPr id="167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4" h="444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2" h="443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2" h="3284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4" h="1471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5" h="1471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5" h="1470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3" h="886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4" h="899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2" h="911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5" h="912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4" h="886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8" h="502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1BF00343-756A-4558-928C-7BCB163A19FC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6" h="3993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</p:sp>
      <p:sp>
        <p:nvSpPr>
          <p:cNvPr id="241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8" h="390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7" h="390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9" h="2891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5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260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600" h="10130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D5E5FE7-0FE2-4BD2-B319-B2AEA985043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06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15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74B7EB2-337E-40BC-996B-310A54D9FB05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5" h="4530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</p:sp>
      <p:sp>
        <p:nvSpPr>
          <p:cNvPr id="36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8" h="443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7" h="442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6" h="3280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38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39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9" h="1160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548D557-8C6C-436B-B43B-2DF2ABC8A5AC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7" h="504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47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45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46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BCA47A0-448A-43BE-B600-B1AAF740B2D7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1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8" h="503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2" h="474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516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1" h="531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6" h="118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3" h="1195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</p:sp>
      <p:sp>
        <p:nvSpPr>
          <p:cNvPr id="52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7" h="117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7" h="118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6" h="866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3" h="14297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5FA93ED-F008-4636-8B9F-63162C9CBC6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</p:sp>
      <p:sp>
        <p:nvSpPr>
          <p:cNvPr id="580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4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7" h="4717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</p:sp>
      <p:sp>
        <p:nvSpPr>
          <p:cNvPr id="589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9" h="460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5" h="461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5" h="3415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6" h="519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1" h="511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3" h="461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4" h="545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8" h="504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</p:sp>
      <p:sp>
        <p:nvSpPr>
          <p:cNvPr id="611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4972320" y="3486600"/>
            <a:ext cx="1327680" cy="293400"/>
          </a:xfrm>
          <a:custGeom>
            <a:avLst/>
            <a:gdLst/>
            <a:ahLst/>
            <a:rect l="0" t="0" r="r" b="b"/>
            <a:pathLst>
              <a:path w="3689" h="816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ru-RU" sz="1400" spc="-1" strike="noStrike">
                <a:latin typeface="Noto Sans"/>
              </a:rPr>
              <a:t>Serhii Sychov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116640" y="180000"/>
            <a:ext cx="222336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Красиве краще, ніж потворне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7200000" y="3537360"/>
            <a:ext cx="2700000" cy="2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000000"/>
                </a:solidFill>
                <a:latin typeface="Noto Sans"/>
              </a:rPr>
              <a:t>Просте краще, ніж складне</a:t>
            </a:r>
            <a:endParaRPr b="0" lang="uk-UA" sz="1000" spc="-1" strike="noStrike">
              <a:latin typeface="Arial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2996640" y="595080"/>
            <a:ext cx="2763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000000"/>
                </a:solidFill>
                <a:latin typeface="Noto Sans"/>
              </a:rPr>
              <a:t>Складне краще, ніж заплутане</a:t>
            </a:r>
            <a:endParaRPr b="0" lang="uk-UA" sz="1000" spc="-1" strike="noStrike">
              <a:latin typeface="Arial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720000" y="595080"/>
            <a:ext cx="2403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Явне краще, ніж неявне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80000" y="4500000"/>
            <a:ext cx="198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000000"/>
                </a:solidFill>
                <a:latin typeface="Noto Sans"/>
              </a:rPr>
              <a:t>Плоске краще, ніж вкладене</a:t>
            </a:r>
            <a:endParaRPr b="0" lang="uk-UA" sz="1000" spc="-1" strike="noStrike">
              <a:latin typeface="Arial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5580000" y="4860000"/>
            <a:ext cx="4320000" cy="1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646"/>
              </a:spcAft>
            </a:pPr>
            <a:r>
              <a:rPr b="0" lang="uk-UA" sz="1000" spc="-1" strike="noStrike">
                <a:solidFill>
                  <a:srgbClr val="000000"/>
                </a:solidFill>
                <a:latin typeface="Noto Sans"/>
              </a:rPr>
              <a:t>Простори імен – відмінна штука! Будемо робити їх побільше!</a:t>
            </a:r>
            <a:endParaRPr b="0" lang="uk-UA" sz="1000" spc="-1" strike="noStrike">
              <a:latin typeface="Arial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180000" y="1135080"/>
            <a:ext cx="360000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Якщо реалізацію легко пояснити – ідея, можливо, хороша.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3896640" y="1315080"/>
            <a:ext cx="3303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Якщо реалізацію складно пояснити – ідея погана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6449040" y="2160000"/>
            <a:ext cx="3450960" cy="1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Хоча ніколи частіше краще, ніж прямо зараз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5400000" y="1855080"/>
            <a:ext cx="162000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74"/>
              </a:spcAft>
            </a:pPr>
            <a:r>
              <a:rPr b="0" lang="uk-UA" sz="1000" spc="-1" strike="noStrike">
                <a:solidFill>
                  <a:srgbClr val="000000"/>
                </a:solidFill>
                <a:latin typeface="Noto Sans"/>
              </a:rPr>
              <a:t>Зараз краще, ніж ніколи</a:t>
            </a:r>
            <a:endParaRPr b="0" lang="uk-UA" sz="1000" spc="-1" strike="noStrike">
              <a:latin typeface="Arial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4860000" y="4209840"/>
            <a:ext cx="4743360" cy="2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Хоча він спочатку може бути і не очевидний, якщо ви не голландець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2916000" y="3960000"/>
            <a:ext cx="5040000" cy="1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Повинен існувати один – і, бажано, тільки один – очевидний спосіб зробити це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2340000" y="4682520"/>
            <a:ext cx="3060000" cy="24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Зустрівши двозначність, відкинь спокусу вгадати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3600000" y="5148000"/>
            <a:ext cx="2520000" cy="2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Якщо не замовчуються явно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7020000" y="1440000"/>
            <a:ext cx="288000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Помилки ніколи не повинні замовчуватися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680000" y="2575080"/>
            <a:ext cx="4722120" cy="84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Python для всіх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6596640" y="720000"/>
            <a:ext cx="3303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000000"/>
                </a:solidFill>
                <a:latin typeface="Noto Sans"/>
              </a:rPr>
              <a:t>При цьому практичність важливіша бездоганності</a:t>
            </a:r>
            <a:endParaRPr b="0" lang="uk-UA" sz="1000" spc="-1" strike="noStrike">
              <a:latin typeface="Arial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5580000" y="360000"/>
            <a:ext cx="41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74"/>
              </a:spcAft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Особливі випадки не настільки особливі, щоб порушувати правила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4320000" y="900000"/>
            <a:ext cx="216000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74"/>
              </a:spcAft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Читабельність має значення</a:t>
            </a:r>
            <a:endParaRPr b="0" lang="uk-UA" sz="900" spc="-1" strike="noStrike">
              <a:latin typeface="Arial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360000" y="5004000"/>
            <a:ext cx="2160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900" spc="-1" strike="noStrike">
                <a:solidFill>
                  <a:srgbClr val="000000"/>
                </a:solidFill>
                <a:latin typeface="Noto Sans"/>
              </a:rPr>
              <a:t>Розріджене краще, ніж щільне</a:t>
            </a:r>
            <a:endParaRPr b="0" lang="uk-UA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4320000" y="2880000"/>
            <a:ext cx="378000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000" spc="-1" strike="noStrike">
                <a:latin typeface="Open Sans Condensed"/>
              </a:rPr>
              <a:t>Ви круті!</a:t>
            </a:r>
            <a:br/>
            <a:r>
              <a:rPr b="0" lang="ru-RU" sz="4000" spc="-1" strike="noStrike">
                <a:latin typeface="Open Sans Condensed"/>
              </a:rPr>
              <a:t>До зустрічі...</a:t>
            </a:r>
            <a:endParaRPr b="0" lang="ru-RU" sz="4000" spc="-1" strike="noStrike">
              <a:latin typeface="Noto Sans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title"/>
          </p:nvPr>
        </p:nvSpPr>
        <p:spPr>
          <a:xfrm>
            <a:off x="5859720" y="4556520"/>
            <a:ext cx="3500280" cy="66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500" spc="-1" strike="noStrike">
                <a:latin typeface="Open Sans Condensed"/>
              </a:rPr>
              <a:t>Email: sychov.s@gmail.com</a:t>
            </a:r>
            <a:br/>
            <a:r>
              <a:rPr b="0" lang="ru-RU" sz="1500" spc="-1" strike="noStrike">
                <a:latin typeface="Open Sans Condensed"/>
              </a:rPr>
              <a:t>Telegram: @bee_space</a:t>
            </a:r>
            <a:endParaRPr b="0" lang="ru-RU" sz="15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803160" y="-37440"/>
            <a:ext cx="35168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200" spc="-1" strike="noStrike">
                <a:latin typeface="Noto Sans"/>
              </a:rPr>
              <a:t>Python рулить всюди</a:t>
            </a:r>
            <a:endParaRPr b="0" lang="ru-RU" sz="2200" spc="-1" strike="noStrike">
              <a:latin typeface="Noto Sans"/>
            </a:endParaRPr>
          </a:p>
        </p:txBody>
      </p:sp>
      <p:pic>
        <p:nvPicPr>
          <p:cNvPr id="672" name="" descr=""/>
          <p:cNvPicPr/>
          <p:nvPr/>
        </p:nvPicPr>
        <p:blipFill>
          <a:blip r:embed="rId1"/>
          <a:stretch/>
        </p:blipFill>
        <p:spPr>
          <a:xfrm>
            <a:off x="1620000" y="688320"/>
            <a:ext cx="6660000" cy="47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" descr=""/>
          <p:cNvPicPr/>
          <p:nvPr/>
        </p:nvPicPr>
        <p:blipFill>
          <a:blip r:embed="rId1"/>
          <a:stretch/>
        </p:blipFill>
        <p:spPr>
          <a:xfrm>
            <a:off x="1912320" y="900000"/>
            <a:ext cx="7020000" cy="3526560"/>
          </a:xfrm>
          <a:prstGeom prst="rect">
            <a:avLst/>
          </a:prstGeom>
          <a:ln w="0">
            <a:noFill/>
          </a:ln>
        </p:spPr>
      </p:pic>
      <p:sp>
        <p:nvSpPr>
          <p:cNvPr id="674" name=""/>
          <p:cNvSpPr/>
          <p:nvPr/>
        </p:nvSpPr>
        <p:spPr>
          <a:xfrm flipH="1">
            <a:off x="0" y="180000"/>
            <a:ext cx="2340000" cy="900000"/>
          </a:xfrm>
          <a:prstGeom prst="wedgeEllipseCallout">
            <a:avLst>
              <a:gd name="adj1" fmla="val -58319"/>
              <a:gd name="adj2" fmla="val 109092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100" spc="-1" strike="noStrike">
                <a:latin typeface="Arial"/>
              </a:rPr>
              <a:t>Твоя робоча тека для проєктів Projects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 flipH="1" rot="20173200">
            <a:off x="-79560" y="1076760"/>
            <a:ext cx="1910880" cy="968760"/>
          </a:xfrm>
          <a:prstGeom prst="wedgeEllipseCallout">
            <a:avLst>
              <a:gd name="adj1" fmla="val -63351"/>
              <a:gd name="adj2" fmla="val 92236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200" spc="-1" strike="noStrike">
                <a:latin typeface="Arial"/>
              </a:rPr>
              <a:t>Тека твого проєкту.</a:t>
            </a:r>
            <a:br/>
            <a:br/>
            <a:r>
              <a:rPr b="0" lang="ru-RU" sz="1050" spc="-1" strike="noStrike">
                <a:latin typeface="Arial"/>
              </a:rPr>
              <a:t> Називай як хочеш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 flipH="1" rot="18138000">
            <a:off x="558000" y="1992600"/>
            <a:ext cx="1491840" cy="1201320"/>
          </a:xfrm>
          <a:prstGeom prst="wedgeEllipseCallout">
            <a:avLst>
              <a:gd name="adj1" fmla="val -67125"/>
              <a:gd name="adj2" fmla="val 52634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050" spc="-1" strike="noStrike">
                <a:latin typeface="Arial"/>
              </a:rPr>
              <a:t>Файл скрипта Python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 rot="976800">
            <a:off x="5154840" y="165960"/>
            <a:ext cx="2069640" cy="882000"/>
          </a:xfrm>
          <a:prstGeom prst="wedgeEllipseCallout">
            <a:avLst>
              <a:gd name="adj1" fmla="val -34421"/>
              <a:gd name="adj2" fmla="val 133472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050" spc="-1" strike="noStrike">
                <a:latin typeface="Arial"/>
              </a:rPr>
              <a:t>Сюди пиши код програми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678" name=""/>
          <p:cNvSpPr/>
          <p:nvPr/>
        </p:nvSpPr>
        <p:spPr>
          <a:xfrm flipH="1" rot="17872200">
            <a:off x="-5760" y="3800880"/>
            <a:ext cx="1910160" cy="1803240"/>
          </a:xfrm>
          <a:prstGeom prst="wedgeEllipseCallout">
            <a:avLst>
              <a:gd name="adj1" fmla="val -44837"/>
              <a:gd name="adj2" fmla="val 70754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uk-UA" sz="1050" spc="-1" strike="noStrike">
                <a:latin typeface="Arial"/>
              </a:rPr>
              <a:t>Тут вказується інтерпретатор Python. </a:t>
            </a:r>
            <a:br/>
            <a:br/>
            <a:r>
              <a:rPr b="0" lang="uk-UA" sz="1050" spc="-1" strike="noStrike">
                <a:latin typeface="Arial"/>
              </a:rPr>
              <a:t>Має бути щось вказано, як показано :)</a:t>
            </a:r>
            <a:endParaRPr b="0" lang="ru-RU" sz="105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 rot="2534400">
            <a:off x="6142320" y="1786680"/>
            <a:ext cx="2591640" cy="1392120"/>
          </a:xfrm>
          <a:prstGeom prst="wedgeEllipseCallout">
            <a:avLst>
              <a:gd name="adj1" fmla="val -68972"/>
              <a:gd name="adj2" fmla="val 122953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050" spc="-1" strike="noStrike">
                <a:latin typeface="Arial"/>
              </a:rPr>
              <a:t>Після запуску програми, результат виконання дивитись в терміналі</a:t>
            </a:r>
            <a:br/>
            <a:br/>
            <a:r>
              <a:rPr b="0" lang="ru-RU" sz="1050" spc="-1" strike="noStrike">
                <a:latin typeface="Arial"/>
              </a:rPr>
              <a:t>!!! не плутай з Термінатором !!!</a:t>
            </a:r>
            <a:endParaRPr b="0" lang="ru-RU" sz="1050" spc="-1" strike="noStrike">
              <a:latin typeface="Arial"/>
            </a:endParaRPr>
          </a:p>
          <a:p>
            <a:pPr algn="ctr"/>
            <a:endParaRPr b="0" lang="ru-RU" sz="105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 flipH="1" flipV="1" rot="14085600">
            <a:off x="5236560" y="2810520"/>
            <a:ext cx="1945080" cy="1591560"/>
          </a:xfrm>
          <a:prstGeom prst="wedgeEllipseCallout">
            <a:avLst>
              <a:gd name="adj1" fmla="val -63097"/>
              <a:gd name="adj2" fmla="val 94162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600" spc="-1" strike="noStrike">
                <a:latin typeface="Arial"/>
              </a:rPr>
              <a:t>Вуаля! Подивись що вийшло!</a:t>
            </a:r>
            <a:endParaRPr b="0" lang="ru-RU" sz="1600" spc="-1" strike="noStrike">
              <a:latin typeface="Arial"/>
            </a:endParaRPr>
          </a:p>
          <a:p>
            <a:pPr algn="ctr"/>
            <a:endParaRPr b="0" lang="ru-RU" sz="1600" spc="-1" strike="noStrike"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 rot="976800">
            <a:off x="8402040" y="86400"/>
            <a:ext cx="1571040" cy="987480"/>
          </a:xfrm>
          <a:prstGeom prst="wedgeEllipseCallout">
            <a:avLst>
              <a:gd name="adj1" fmla="val -29500"/>
              <a:gd name="adj2" fmla="val 85018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2000" spc="-1" strike="noStrike">
                <a:latin typeface="Arial"/>
              </a:rPr>
              <a:t>Кнопка запуску!!!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2340000" y="2388600"/>
            <a:ext cx="11977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Лапи</a:t>
            </a:r>
            <a:endParaRPr b="0" lang="ru-RU" sz="1800" spc="-1" strike="noStrike">
              <a:latin typeface="Noto Sans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title"/>
          </p:nvPr>
        </p:nvSpPr>
        <p:spPr>
          <a:xfrm>
            <a:off x="6668640" y="4008600"/>
            <a:ext cx="179136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Кігті</a:t>
            </a:r>
            <a:endParaRPr b="0" lang="ru-RU" sz="1800" spc="-1" strike="noStrike">
              <a:latin typeface="Noto Sans"/>
            </a:endParaRPr>
          </a:p>
        </p:txBody>
      </p:sp>
      <p:pic>
        <p:nvPicPr>
          <p:cNvPr id="684" name="" descr=""/>
          <p:cNvPicPr/>
          <p:nvPr/>
        </p:nvPicPr>
        <p:blipFill>
          <a:blip r:embed="rId1"/>
          <a:stretch/>
        </p:blipFill>
        <p:spPr>
          <a:xfrm>
            <a:off x="7560000" y="1260000"/>
            <a:ext cx="1440000" cy="1257480"/>
          </a:xfrm>
          <a:prstGeom prst="rect">
            <a:avLst/>
          </a:prstGeom>
          <a:ln w="0">
            <a:noFill/>
          </a:ln>
        </p:spPr>
      </p:pic>
      <p:sp>
        <p:nvSpPr>
          <p:cNvPr id="685" name=""/>
          <p:cNvSpPr txBox="1"/>
          <p:nvPr/>
        </p:nvSpPr>
        <p:spPr>
          <a:xfrm>
            <a:off x="2340000" y="768600"/>
            <a:ext cx="7200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Вуса</a:t>
            </a:r>
            <a:endParaRPr b="0" lang="ru-RU" sz="1800" spc="-1" strike="noStrike">
              <a:latin typeface="Noto Sans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6660000" y="2388600"/>
            <a:ext cx="11977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Хвіст</a:t>
            </a:r>
            <a:endParaRPr b="0" lang="ru-RU" sz="1800" spc="-1" strike="noStrike">
              <a:latin typeface="Noto Sans"/>
            </a:endParaRPr>
          </a:p>
        </p:txBody>
      </p:sp>
      <p:pic>
        <p:nvPicPr>
          <p:cNvPr id="687" name="" descr=""/>
          <p:cNvPicPr/>
          <p:nvPr/>
        </p:nvPicPr>
        <p:blipFill>
          <a:blip r:embed="rId2"/>
          <a:stretch/>
        </p:blipFill>
        <p:spPr>
          <a:xfrm>
            <a:off x="3060000" y="252000"/>
            <a:ext cx="1440000" cy="1440000"/>
          </a:xfrm>
          <a:prstGeom prst="rect">
            <a:avLst/>
          </a:prstGeom>
          <a:ln w="0">
            <a:noFill/>
          </a:ln>
        </p:spPr>
      </p:pic>
      <p:pic>
        <p:nvPicPr>
          <p:cNvPr id="688" name="" descr=""/>
          <p:cNvPicPr/>
          <p:nvPr/>
        </p:nvPicPr>
        <p:blipFill>
          <a:blip r:embed="rId3"/>
          <a:stretch/>
        </p:blipFill>
        <p:spPr>
          <a:xfrm>
            <a:off x="2340000" y="3960000"/>
            <a:ext cx="1728000" cy="1440000"/>
          </a:xfrm>
          <a:prstGeom prst="rect">
            <a:avLst/>
          </a:prstGeom>
          <a:ln w="0">
            <a:noFill/>
          </a:ln>
        </p:spPr>
      </p:pic>
      <p:pic>
        <p:nvPicPr>
          <p:cNvPr id="689" name="" descr=""/>
          <p:cNvPicPr/>
          <p:nvPr/>
        </p:nvPicPr>
        <p:blipFill>
          <a:blip r:embed="rId4"/>
          <a:stretch/>
        </p:blipFill>
        <p:spPr>
          <a:xfrm>
            <a:off x="5400000" y="258120"/>
            <a:ext cx="1800000" cy="1513080"/>
          </a:xfrm>
          <a:prstGeom prst="rect">
            <a:avLst/>
          </a:prstGeom>
          <a:ln w="0">
            <a:noFill/>
          </a:ln>
        </p:spPr>
      </p:pic>
      <p:pic>
        <p:nvPicPr>
          <p:cNvPr id="690" name="" descr=""/>
          <p:cNvPicPr/>
          <p:nvPr/>
        </p:nvPicPr>
        <p:blipFill>
          <a:blip r:embed="rId5"/>
          <a:stretch/>
        </p:blipFill>
        <p:spPr>
          <a:xfrm>
            <a:off x="3060000" y="1895040"/>
            <a:ext cx="2340000" cy="1524960"/>
          </a:xfrm>
          <a:prstGeom prst="rect">
            <a:avLst/>
          </a:prstGeom>
          <a:ln w="0">
            <a:noFill/>
          </a:ln>
        </p:spPr>
      </p:pic>
      <p:pic>
        <p:nvPicPr>
          <p:cNvPr id="691" name="" descr=""/>
          <p:cNvPicPr/>
          <p:nvPr/>
        </p:nvPicPr>
        <p:blipFill>
          <a:blip r:embed="rId6"/>
          <a:stretch/>
        </p:blipFill>
        <p:spPr>
          <a:xfrm>
            <a:off x="7380000" y="3060000"/>
            <a:ext cx="2142720" cy="2142720"/>
          </a:xfrm>
          <a:prstGeom prst="rect">
            <a:avLst/>
          </a:prstGeom>
          <a:ln w="0">
            <a:noFill/>
          </a:ln>
        </p:spPr>
      </p:pic>
      <p:sp>
        <p:nvSpPr>
          <p:cNvPr id="692" name=""/>
          <p:cNvSpPr/>
          <p:nvPr/>
        </p:nvSpPr>
        <p:spPr>
          <a:xfrm>
            <a:off x="360000" y="180000"/>
            <a:ext cx="270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2000" spc="-1" strike="noStrike">
                <a:latin typeface="Arial"/>
              </a:rPr>
              <a:t>Властивості КОТЕ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>
            <a:off x="7020000" y="216000"/>
            <a:ext cx="270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Що є у КОТЕ?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340000" y="2388600"/>
            <a:ext cx="11977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Спати</a:t>
            </a:r>
            <a:endParaRPr b="0" lang="ru-RU" sz="1800" spc="-1" strike="noStrike">
              <a:latin typeface="Noto Sans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title"/>
          </p:nvPr>
        </p:nvSpPr>
        <p:spPr>
          <a:xfrm>
            <a:off x="6668640" y="4008600"/>
            <a:ext cx="179136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Мурчати</a:t>
            </a:r>
            <a:endParaRPr b="0" lang="ru-RU" sz="1800" spc="-1" strike="noStrike">
              <a:latin typeface="Noto Sans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2340000" y="768600"/>
            <a:ext cx="7200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Їсти</a:t>
            </a:r>
            <a:endParaRPr b="0" lang="ru-RU" sz="1800" spc="-1" strike="noStrike">
              <a:latin typeface="Noto Sans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6660000" y="2388600"/>
            <a:ext cx="11977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Noto Sans"/>
              </a:rPr>
              <a:t>Гратися</a:t>
            </a:r>
            <a:endParaRPr b="0" lang="ru-RU" sz="1800" spc="-1" strike="noStrike">
              <a:latin typeface="Noto Sans"/>
            </a:endParaRPr>
          </a:p>
        </p:txBody>
      </p:sp>
      <p:pic>
        <p:nvPicPr>
          <p:cNvPr id="698" name="" descr=""/>
          <p:cNvPicPr/>
          <p:nvPr/>
        </p:nvPicPr>
        <p:blipFill>
          <a:blip r:embed="rId1"/>
          <a:stretch/>
        </p:blipFill>
        <p:spPr>
          <a:xfrm>
            <a:off x="2880000" y="180000"/>
            <a:ext cx="1980000" cy="1980000"/>
          </a:xfrm>
          <a:prstGeom prst="rect">
            <a:avLst/>
          </a:prstGeom>
          <a:ln w="0">
            <a:noFill/>
          </a:ln>
        </p:spPr>
      </p:pic>
      <p:pic>
        <p:nvPicPr>
          <p:cNvPr id="699" name="" descr=""/>
          <p:cNvPicPr/>
          <p:nvPr/>
        </p:nvPicPr>
        <p:blipFill>
          <a:blip r:embed="rId2"/>
          <a:stretch/>
        </p:blipFill>
        <p:spPr>
          <a:xfrm>
            <a:off x="3133440" y="2280600"/>
            <a:ext cx="2178360" cy="1931400"/>
          </a:xfrm>
          <a:prstGeom prst="rect">
            <a:avLst/>
          </a:prstGeom>
          <a:ln w="0">
            <a:noFill/>
          </a:ln>
        </p:spPr>
      </p:pic>
      <p:pic>
        <p:nvPicPr>
          <p:cNvPr id="700" name="" descr=""/>
          <p:cNvPicPr/>
          <p:nvPr/>
        </p:nvPicPr>
        <p:blipFill>
          <a:blip r:embed="rId3"/>
          <a:stretch/>
        </p:blipFill>
        <p:spPr>
          <a:xfrm>
            <a:off x="6557040" y="218520"/>
            <a:ext cx="2982960" cy="2481480"/>
          </a:xfrm>
          <a:prstGeom prst="rect">
            <a:avLst/>
          </a:prstGeom>
          <a:ln w="0">
            <a:noFill/>
          </a:ln>
        </p:spPr>
      </p:pic>
      <p:pic>
        <p:nvPicPr>
          <p:cNvPr id="701" name="" descr=""/>
          <p:cNvPicPr/>
          <p:nvPr/>
        </p:nvPicPr>
        <p:blipFill>
          <a:blip r:embed="rId4"/>
          <a:stretch/>
        </p:blipFill>
        <p:spPr>
          <a:xfrm>
            <a:off x="7560000" y="2880000"/>
            <a:ext cx="1980000" cy="1647000"/>
          </a:xfrm>
          <a:prstGeom prst="rect">
            <a:avLst/>
          </a:prstGeom>
          <a:ln w="0">
            <a:noFill/>
          </a:ln>
        </p:spPr>
      </p:pic>
      <p:sp>
        <p:nvSpPr>
          <p:cNvPr id="702" name=""/>
          <p:cNvSpPr/>
          <p:nvPr/>
        </p:nvSpPr>
        <p:spPr>
          <a:xfrm>
            <a:off x="360000" y="180000"/>
            <a:ext cx="270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2000" spc="-1" strike="noStrike">
                <a:latin typeface="Arial"/>
              </a:rPr>
              <a:t>Методи КотЕ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7020000" y="218520"/>
            <a:ext cx="270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2000" spc="-1" strike="noStrike">
                <a:latin typeface="Arial"/>
                <a:ea typeface="DejaVu Sans"/>
              </a:rPr>
              <a:t>Що вміє </a:t>
            </a:r>
            <a:r>
              <a:rPr b="0" lang="ru-RU" sz="2000" spc="-1" strike="noStrike">
                <a:latin typeface="Arial"/>
              </a:rPr>
              <a:t>КотЕ</a:t>
            </a:r>
            <a:r>
              <a:rPr b="0" lang="ru-RU" sz="2000" spc="-1" strike="noStrike">
                <a:latin typeface="Arial"/>
              </a:rPr>
              <a:t>?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" descr=""/>
          <p:cNvPicPr/>
          <p:nvPr/>
        </p:nvPicPr>
        <p:blipFill>
          <a:blip r:embed="rId1"/>
          <a:stretch/>
        </p:blipFill>
        <p:spPr>
          <a:xfrm>
            <a:off x="2880000" y="464760"/>
            <a:ext cx="6480000" cy="4594320"/>
          </a:xfrm>
          <a:prstGeom prst="rect">
            <a:avLst/>
          </a:prstGeom>
          <a:ln w="0">
            <a:noFill/>
          </a:ln>
        </p:spPr>
      </p:pic>
      <p:sp>
        <p:nvSpPr>
          <p:cNvPr id="705" name=""/>
          <p:cNvSpPr/>
          <p:nvPr/>
        </p:nvSpPr>
        <p:spPr>
          <a:xfrm flipH="1" rot="21120000">
            <a:off x="2568240" y="1424520"/>
            <a:ext cx="2340000" cy="936720"/>
          </a:xfrm>
          <a:prstGeom prst="wedgeEllipseCallout">
            <a:avLst>
              <a:gd name="adj1" fmla="val -58319"/>
              <a:gd name="adj2" fmla="val 106777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100" spc="-1" strike="noStrike">
                <a:latin typeface="Arial"/>
              </a:rPr>
              <a:t>Перша команда. Бот покаже всі команда які він вміє обробляти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 rot="808200">
            <a:off x="6762960" y="2419560"/>
            <a:ext cx="2340000" cy="937080"/>
          </a:xfrm>
          <a:prstGeom prst="wedgeEllipseCallout">
            <a:avLst>
              <a:gd name="adj1" fmla="val -58319"/>
              <a:gd name="adj2" fmla="val 106777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100" spc="-1" strike="noStrike">
                <a:latin typeface="Arial"/>
              </a:rPr>
              <a:t>Команда для створення власного бота.</a:t>
            </a:r>
            <a:endParaRPr b="0" lang="ru-RU" sz="1100" spc="-1" strike="noStrike">
              <a:latin typeface="Arial"/>
            </a:endParaRPr>
          </a:p>
          <a:p>
            <a:pPr algn="ctr"/>
            <a:endParaRPr b="0" lang="ru-RU" sz="1100" spc="-1" strike="noStrike">
              <a:latin typeface="Arial"/>
            </a:endParaRPr>
          </a:p>
          <a:p>
            <a:pPr algn="ctr"/>
            <a:r>
              <a:rPr b="0" lang="ru-RU" sz="1100" spc="-1" strike="noStrike">
                <a:latin typeface="Arial"/>
              </a:rPr>
              <a:t>Тицяй і погнали!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200" spc="-1" strike="noStrike">
                <a:latin typeface="Noto Sans"/>
              </a:rPr>
              <a:t>Подія і реакція</a:t>
            </a:r>
            <a:endParaRPr b="0" lang="ru-RU" sz="2200" spc="-1" strike="noStrike">
              <a:latin typeface="Noto Sans"/>
            </a:endParaRPr>
          </a:p>
        </p:txBody>
      </p:sp>
      <p:pic>
        <p:nvPicPr>
          <p:cNvPr id="708" name="" descr=""/>
          <p:cNvPicPr/>
          <p:nvPr/>
        </p:nvPicPr>
        <p:blipFill>
          <a:blip r:embed="rId1"/>
          <a:stretch/>
        </p:blipFill>
        <p:spPr>
          <a:xfrm>
            <a:off x="1606320" y="601920"/>
            <a:ext cx="7033680" cy="461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200" spc="-1" strike="noStrike">
                <a:latin typeface="Noto Sans"/>
              </a:rPr>
              <a:t>Умова IF</a:t>
            </a:r>
            <a:endParaRPr b="0" lang="ru-RU" sz="2200" spc="-1" strike="noStrike">
              <a:latin typeface="Noto Sans"/>
            </a:endParaRPr>
          </a:p>
        </p:txBody>
      </p:sp>
      <p:pic>
        <p:nvPicPr>
          <p:cNvPr id="710" name="" descr=""/>
          <p:cNvPicPr/>
          <p:nvPr/>
        </p:nvPicPr>
        <p:blipFill>
          <a:blip r:embed="rId1"/>
          <a:stretch/>
        </p:blipFill>
        <p:spPr>
          <a:xfrm>
            <a:off x="2340000" y="726840"/>
            <a:ext cx="5760000" cy="473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802800" y="10188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uk-UA" sz="2200" spc="-1" strike="noStrike">
                <a:latin typeface="Noto Sans"/>
              </a:rPr>
              <a:t>Твій бот</a:t>
            </a:r>
            <a:endParaRPr b="0" lang="ru-RU" sz="2200" spc="-1" strike="noStrike">
              <a:latin typeface="Noto Sans"/>
            </a:endParaRPr>
          </a:p>
        </p:txBody>
      </p:sp>
      <p:pic>
        <p:nvPicPr>
          <p:cNvPr id="712" name="" descr=""/>
          <p:cNvPicPr/>
          <p:nvPr/>
        </p:nvPicPr>
        <p:blipFill>
          <a:blip r:embed="rId1"/>
          <a:stretch/>
        </p:blipFill>
        <p:spPr>
          <a:xfrm>
            <a:off x="1080000" y="712080"/>
            <a:ext cx="7920000" cy="4673880"/>
          </a:xfrm>
          <a:prstGeom prst="rect">
            <a:avLst/>
          </a:prstGeom>
          <a:ln w="0">
            <a:noFill/>
          </a:ln>
        </p:spPr>
      </p:pic>
      <p:sp>
        <p:nvSpPr>
          <p:cNvPr id="713" name=""/>
          <p:cNvSpPr/>
          <p:nvPr/>
        </p:nvSpPr>
        <p:spPr>
          <a:xfrm>
            <a:off x="4104000" y="324000"/>
            <a:ext cx="1980000" cy="720000"/>
          </a:xfrm>
          <a:prstGeom prst="wedgeEllipseCallout">
            <a:avLst>
              <a:gd name="adj1" fmla="val -59833"/>
              <a:gd name="adj2" fmla="val 98875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uk-UA" sz="1100" spc="-1" strike="noStrike">
                <a:latin typeface="Arial"/>
              </a:rPr>
              <a:t>Підключено модуль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 flipH="1">
            <a:off x="900000" y="500400"/>
            <a:ext cx="1980000" cy="720000"/>
          </a:xfrm>
          <a:prstGeom prst="wedgeEllipseCallout">
            <a:avLst>
              <a:gd name="adj1" fmla="val -59833"/>
              <a:gd name="adj2" fmla="val 98875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e-UA" sz="1100" spc="-1" strike="noStrike">
                <a:latin typeface="Arial"/>
              </a:rPr>
              <a:t>Це лишислось з твоєї попередньої програми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 flipH="1" rot="19115400">
            <a:off x="606600" y="1499760"/>
            <a:ext cx="1980000" cy="1062720"/>
          </a:xfrm>
          <a:prstGeom prst="wedgeEllipseCallout">
            <a:avLst>
              <a:gd name="adj1" fmla="val -59833"/>
              <a:gd name="adj2" fmla="val 83115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uk-UA" sz="1100" spc="-1" strike="noStrike">
                <a:latin typeface="Arial"/>
              </a:rPr>
              <a:t>Повідомлення про старт програми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 rot="662400">
            <a:off x="6145920" y="637920"/>
            <a:ext cx="2288160" cy="1387440"/>
          </a:xfrm>
          <a:prstGeom prst="wedgeEllipseCallout">
            <a:avLst>
              <a:gd name="adj1" fmla="val -55282"/>
              <a:gd name="adj2" fmla="val 65430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e-UA" sz="1100" spc="-1" strike="noStrike">
                <a:latin typeface="Arial"/>
              </a:rPr>
              <a:t>Тут створюється обєкт твого бота! </a:t>
            </a:r>
            <a:br/>
            <a:br/>
            <a:r>
              <a:rPr b="0" lang="rue-UA" sz="1100" spc="-1" strike="noStrike">
                <a:latin typeface="Arial"/>
              </a:rPr>
              <a:t>Токен передається параметром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 rot="1488000">
            <a:off x="7015680" y="2045880"/>
            <a:ext cx="1901160" cy="1387440"/>
          </a:xfrm>
          <a:prstGeom prst="wedgeEllipseCallout">
            <a:avLst>
              <a:gd name="adj1" fmla="val -149638"/>
              <a:gd name="adj2" fmla="val 65407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e-UA" sz="1100" spc="-1" strike="noStrike">
                <a:latin typeface="Arial"/>
              </a:rPr>
              <a:t>Тут обробляється подія!</a:t>
            </a:r>
            <a:br/>
            <a:br/>
            <a:r>
              <a:rPr b="0" lang="rue-UA" sz="1100" spc="-1" strike="noStrike">
                <a:latin typeface="Arial"/>
              </a:rPr>
              <a:t>Відлов повідомлення і реакція на нього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 rot="2349000">
            <a:off x="5981400" y="3041640"/>
            <a:ext cx="1901160" cy="1387440"/>
          </a:xfrm>
          <a:prstGeom prst="wedgeEllipseCallout">
            <a:avLst>
              <a:gd name="adj1" fmla="val -149638"/>
              <a:gd name="adj2" fmla="val 65407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e-UA" sz="1100" spc="-1" strike="noStrike">
                <a:latin typeface="Arial"/>
              </a:rPr>
              <a:t>Метод відправки повідомлення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719" name=""/>
          <p:cNvSpPr/>
          <p:nvPr/>
        </p:nvSpPr>
        <p:spPr>
          <a:xfrm flipH="1" rot="17748600">
            <a:off x="1276200" y="3433320"/>
            <a:ext cx="1771200" cy="1546560"/>
          </a:xfrm>
          <a:prstGeom prst="wedgeEllipseCallout">
            <a:avLst>
              <a:gd name="adj1" fmla="val -103726"/>
              <a:gd name="adj2" fmla="val 53490"/>
            </a:avLst>
          </a:prstGeom>
          <a:solidFill>
            <a:srgbClr val="f8ef6b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e-UA" sz="1100" spc="-1" strike="noStrike">
                <a:latin typeface="Arial"/>
              </a:rPr>
              <a:t>Запуск</a:t>
            </a:r>
            <a:br/>
            <a:r>
              <a:rPr b="0" lang="rue-UA" sz="1100" spc="-1" strike="noStrike">
                <a:latin typeface="Arial"/>
              </a:rPr>
              <a:t> обробки повідомлень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2021-12-21T21:07:03Z</dcterms:created>
  <dc:creator/>
  <dc:description/>
  <dc:language>ru-RU</dc:language>
  <cp:lastModifiedBy/>
  <dcterms:modified xsi:type="dcterms:W3CDTF">2021-12-22T01:07:43Z</dcterms:modified>
  <cp:revision>4</cp:revision>
  <dc:subject/>
  <dc:title>Yellow Idea</dc:title>
</cp:coreProperties>
</file>