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611e3f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611e3f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611e3f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611e3f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611e3fd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611e3fd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611e3fd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611e3fd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11e3fd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11e3fd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611e3fd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611e3fd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611e3fd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611e3fd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611e3fd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611e3fd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5611e3fd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5611e3fd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611e3fd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611e3fd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611e3f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611e3f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611e3fd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611e3fd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611e3f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611e3f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611e3fd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611e3fd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611e3f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611e3f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611e3f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611e3f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611e3fd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611e3f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611e3fd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611e3fd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611e3fd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611e3fd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554100" y="152300"/>
            <a:ext cx="80358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00"/>
                </a:solidFill>
              </a:rPr>
              <a:t>Analyzing the Port Wine</a:t>
            </a:r>
            <a:endParaRPr sz="4000">
              <a:solidFill>
                <a:srgbClr val="990000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945863" y="1587155"/>
            <a:ext cx="2951400" cy="70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1B47"/>
                </a:solidFill>
              </a:rPr>
              <a:t>Bee Kim</a:t>
            </a:r>
            <a:endParaRPr sz="30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“Port”</a:t>
            </a:r>
            <a:br>
              <a:rPr lang="en"/>
            </a:b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European Union Protected Designation of Origin guidelines, only the product from Portugal may be labelled as port or Porto.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United States, wines labelled "port" may come from anywhere in the world, while the names "Oporto", "Porto", and "Vinho do Porto" have been recognized as foreign, non-generic names for port wines originating in Portugal.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372525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                  Spain									US</a:t>
            </a:r>
            <a:endParaRPr sz="30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983150"/>
            <a:ext cx="2997375" cy="11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47984" l="0" r="0" t="0"/>
          <a:stretch/>
        </p:blipFill>
        <p:spPr>
          <a:xfrm>
            <a:off x="4724375" y="983150"/>
            <a:ext cx="3742300" cy="37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797750"/>
            <a:ext cx="23637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Mag Points for Port wines By Country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400" y="196900"/>
            <a:ext cx="6294050" cy="4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70475"/>
            <a:ext cx="4419600" cy="27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76225" y="916275"/>
            <a:ext cx="23808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Country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943" y="195725"/>
            <a:ext cx="6486782" cy="45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25" y="4622825"/>
            <a:ext cx="4938550" cy="3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20125" y="1158750"/>
            <a:ext cx="25062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Price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 By Country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175" y="341275"/>
            <a:ext cx="6393375" cy="44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25" y="4700625"/>
            <a:ext cx="4588950" cy="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75" y="75675"/>
            <a:ext cx="8686801" cy="48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01600"/>
            <a:ext cx="8754525" cy="479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25" y="203200"/>
            <a:ext cx="8754549" cy="46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845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vs. Price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5" y="707575"/>
            <a:ext cx="8977775" cy="43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65200" y="730025"/>
            <a:ext cx="12969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wines on WE Mag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5" y="273493"/>
            <a:ext cx="7597225" cy="4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Website/Data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8967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Wine Enthusiast Magazine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Obtained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Variety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Origin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 Given by WE Magazine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given to each wine by WE Magazine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425" y="162001"/>
            <a:ext cx="4753825" cy="4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42375" y="916275"/>
            <a:ext cx="13479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Wines on WE Mag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75" y="304800"/>
            <a:ext cx="7225525" cy="45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38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Wine 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14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Points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Category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25" y="1017450"/>
            <a:ext cx="7247699" cy="38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38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Wine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14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Price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Category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50" y="1021025"/>
            <a:ext cx="7156774" cy="36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38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Wine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14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Content (%)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Category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50" y="1021025"/>
            <a:ext cx="7156776" cy="36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 Dataset  - Country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1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2216 Port Wines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Portugal : 1322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: 648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Spain : 246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399" y="954888"/>
            <a:ext cx="6508700" cy="3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 Dataset  - Region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6650"/>
            <a:ext cx="23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Portugal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Andalucia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200" y="1017450"/>
            <a:ext cx="6344599" cy="37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290500"/>
            <a:ext cx="85745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5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Douro &amp; Port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99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Douro 	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Port</a:t>
            </a:r>
            <a:r>
              <a:rPr lang="en" sz="2500"/>
              <a:t>								</a:t>
            </a:r>
            <a:endParaRPr sz="2500"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3716" l="0" r="0" t="0"/>
          <a:stretch/>
        </p:blipFill>
        <p:spPr>
          <a:xfrm>
            <a:off x="311700" y="1462663"/>
            <a:ext cx="3345900" cy="21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00" y="4026375"/>
            <a:ext cx="2196832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250" y="1195376"/>
            <a:ext cx="4965850" cy="35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