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6" autoAdjust="0"/>
    <p:restoredTop sz="94660"/>
  </p:normalViewPr>
  <p:slideViewPr>
    <p:cSldViewPr snapToGrid="0">
      <p:cViewPr varScale="1">
        <p:scale>
          <a:sx n="50" d="100"/>
          <a:sy n="50" d="100"/>
        </p:scale>
        <p:origin x="48" y="149"/>
      </p:cViewPr>
      <p:guideLst/>
    </p:cSldViewPr>
  </p:slideViewPr>
  <p:notesTextViewPr>
    <p:cViewPr>
      <p:scale>
        <a:sx n="1" d="1"/>
        <a:sy n="1" d="1"/>
      </p:scale>
      <p:origin x="0" y="-95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91C4A1-E3AC-44CF-B17E-272FA67F997A}" type="datetimeFigureOut">
              <a:rPr lang="en-US" smtClean="0"/>
              <a:t>4/18/2021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F6929-2690-4306-A9A5-EFE796D878EF}" type="slidenum">
              <a:rPr lang="en-US" smtClean="0"/>
              <a:t>‹#›</a:t>
            </a:fld>
            <a:endParaRPr lang="en-US"/>
          </a:p>
        </p:txBody>
      </p:sp>
    </p:spTree>
    <p:extLst>
      <p:ext uri="{BB962C8B-B14F-4D97-AF65-F5344CB8AC3E}">
        <p14:creationId xmlns:p14="http://schemas.microsoft.com/office/powerpoint/2010/main" val="37525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X Family Planning program is the only federal grant program dedicated to providing affordable birth control and reproductive health care. In recent years, family planning organizations have been facing much criticism. Rather than cutting services criticized by the government, many large organizations are opting out of the program.  Has this led to the loss of family planning clinics in lower income communities? The nature of the Title X program should place Title X clinics in communities where lower income individuals will have access to them. This research explores the relationship between </a:t>
            </a:r>
            <a:r>
              <a:rPr lang="en-US" sz="1800" dirty="0">
                <a:effectLst/>
                <a:latin typeface="Calibri" panose="020F0502020204030204" pitchFamily="34" charset="0"/>
                <a:ea typeface="Calibri" panose="020F0502020204030204" pitchFamily="34" charset="0"/>
                <a:cs typeface="Times New Roman" panose="02020603050405020304" pitchFamily="18" charset="0"/>
              </a:rPr>
              <a:t>family planning clinics and median household income.</a:t>
            </a:r>
            <a:endParaRPr lang="en-US" dirty="0"/>
          </a:p>
        </p:txBody>
      </p:sp>
      <p:sp>
        <p:nvSpPr>
          <p:cNvPr id="4" name="Slide Number Placeholder 3"/>
          <p:cNvSpPr>
            <a:spLocks noGrp="1"/>
          </p:cNvSpPr>
          <p:nvPr>
            <p:ph type="sldNum" sz="quarter" idx="5"/>
          </p:nvPr>
        </p:nvSpPr>
        <p:spPr/>
        <p:txBody>
          <a:bodyPr/>
          <a:lstStyle/>
          <a:p>
            <a:fld id="{EBFF6929-2690-4306-A9A5-EFE796D878EF}" type="slidenum">
              <a:rPr lang="en-US" smtClean="0"/>
              <a:t>2</a:t>
            </a:fld>
            <a:endParaRPr lang="en-US"/>
          </a:p>
        </p:txBody>
      </p:sp>
    </p:spTree>
    <p:extLst>
      <p:ext uri="{BB962C8B-B14F-4D97-AF65-F5344CB8AC3E}">
        <p14:creationId xmlns:p14="http://schemas.microsoft.com/office/powerpoint/2010/main" val="327160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used for this project was taken from the United States Census Bureau API as well as the Michigan Department of Health &amp; Human Services. The data extracted from the United States Census Bureau was from the “Small Area Income and Poverty Estimates (SAIPE)” API, which provides the best single-year estimates of median household income. The locations of family planning facilities in Michigan were taken from the Michigan Department of Health and Human Services Family Planning Clinic Directory. In addition to this data, the Google Maps API was used in order to geocode the locations of Title X Facilities as well as counties in Michigan.</a:t>
            </a:r>
          </a:p>
        </p:txBody>
      </p:sp>
      <p:sp>
        <p:nvSpPr>
          <p:cNvPr id="4" name="Slide Number Placeholder 3"/>
          <p:cNvSpPr>
            <a:spLocks noGrp="1"/>
          </p:cNvSpPr>
          <p:nvPr>
            <p:ph type="sldNum" sz="quarter" idx="5"/>
          </p:nvPr>
        </p:nvSpPr>
        <p:spPr/>
        <p:txBody>
          <a:bodyPr/>
          <a:lstStyle/>
          <a:p>
            <a:fld id="{EBFF6929-2690-4306-A9A5-EFE796D878EF}" type="slidenum">
              <a:rPr lang="en-US" smtClean="0"/>
              <a:t>3</a:t>
            </a:fld>
            <a:endParaRPr lang="en-US"/>
          </a:p>
        </p:txBody>
      </p:sp>
    </p:spTree>
    <p:extLst>
      <p:ext uri="{BB962C8B-B14F-4D97-AF65-F5344CB8AC3E}">
        <p14:creationId xmlns:p14="http://schemas.microsoft.com/office/powerpoint/2010/main" val="247995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gathering income data from the Census Bureau API – assuming a normal distribution – the 1</a:t>
            </a:r>
            <a:r>
              <a:rPr lang="en-US" baseline="30000" dirty="0"/>
              <a:t>st</a:t>
            </a:r>
            <a:r>
              <a:rPr lang="en-US" dirty="0"/>
              <a:t> and 3rd quartile were determined using the summary() function, in order to determine a threshold for which counties in Michigan should be considered to have lower income and which should be considered to have higher income. These bounds were found to be less than or equal to $47,482 annually and greater than or equal to $57,626 annually.</a:t>
            </a:r>
          </a:p>
        </p:txBody>
      </p:sp>
      <p:sp>
        <p:nvSpPr>
          <p:cNvPr id="4" name="Slide Number Placeholder 3"/>
          <p:cNvSpPr>
            <a:spLocks noGrp="1"/>
          </p:cNvSpPr>
          <p:nvPr>
            <p:ph type="sldNum" sz="quarter" idx="5"/>
          </p:nvPr>
        </p:nvSpPr>
        <p:spPr/>
        <p:txBody>
          <a:bodyPr/>
          <a:lstStyle/>
          <a:p>
            <a:fld id="{EBFF6929-2690-4306-A9A5-EFE796D878EF}" type="slidenum">
              <a:rPr lang="en-US" smtClean="0"/>
              <a:t>4</a:t>
            </a:fld>
            <a:endParaRPr lang="en-US"/>
          </a:p>
        </p:txBody>
      </p:sp>
    </p:spTree>
    <p:extLst>
      <p:ext uri="{BB962C8B-B14F-4D97-AF65-F5344CB8AC3E}">
        <p14:creationId xmlns:p14="http://schemas.microsoft.com/office/powerpoint/2010/main" val="804918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map was created by utilizing the </a:t>
            </a:r>
            <a:r>
              <a:rPr lang="en-US" dirty="0" err="1"/>
              <a:t>ggplot</a:t>
            </a:r>
            <a:r>
              <a:rPr lang="en-US" dirty="0"/>
              <a:t> package, the </a:t>
            </a:r>
            <a:r>
              <a:rPr lang="en-US" dirty="0" err="1"/>
              <a:t>mutate_geocode</a:t>
            </a:r>
            <a:r>
              <a:rPr lang="en-US" dirty="0"/>
              <a:t>() function provided by the Google Maps API to geocode the coordinates of the counties in Michigan which fall into the 1</a:t>
            </a:r>
            <a:r>
              <a:rPr lang="en-US" baseline="30000" dirty="0"/>
              <a:t>st</a:t>
            </a:r>
            <a:r>
              <a:rPr lang="en-US" dirty="0"/>
              <a:t> and 3</a:t>
            </a:r>
            <a:r>
              <a:rPr lang="en-US" baseline="30000" dirty="0"/>
              <a:t>rd</a:t>
            </a:r>
            <a:r>
              <a:rPr lang="en-US" dirty="0"/>
              <a:t> quartile, as well as data provided by the maps and </a:t>
            </a:r>
            <a:r>
              <a:rPr lang="en-US" dirty="0" err="1"/>
              <a:t>mapsdata</a:t>
            </a:r>
            <a:r>
              <a:rPr lang="en-US" dirty="0"/>
              <a:t> packages. Title X clinic locations are represented by red dots, counties which have a “higher” median income that falls within the 3</a:t>
            </a:r>
            <a:r>
              <a:rPr lang="en-US" baseline="30000" dirty="0"/>
              <a:t>rd</a:t>
            </a:r>
            <a:r>
              <a:rPr lang="en-US" dirty="0"/>
              <a:t> quartile are represented by green dots and counties which have a “lower” median income, falling within the 1</a:t>
            </a:r>
            <a:r>
              <a:rPr lang="en-US" baseline="30000" dirty="0"/>
              <a:t>st</a:t>
            </a:r>
            <a:r>
              <a:rPr lang="en-US" dirty="0"/>
              <a:t> quartile are represented by blue dots. As you can see, the locations of Title X facilities appear to be uniformly distributed, with a few clusters around higher-income areas (which coincidentally happen to be where some of Michigan’s largest cities – aka Detroit and Grand Rapids- are).</a:t>
            </a:r>
          </a:p>
        </p:txBody>
      </p:sp>
      <p:sp>
        <p:nvSpPr>
          <p:cNvPr id="4" name="Slide Number Placeholder 3"/>
          <p:cNvSpPr>
            <a:spLocks noGrp="1"/>
          </p:cNvSpPr>
          <p:nvPr>
            <p:ph type="sldNum" sz="quarter" idx="5"/>
          </p:nvPr>
        </p:nvSpPr>
        <p:spPr/>
        <p:txBody>
          <a:bodyPr/>
          <a:lstStyle/>
          <a:p>
            <a:fld id="{EBFF6929-2690-4306-A9A5-EFE796D878EF}" type="slidenum">
              <a:rPr lang="en-US" smtClean="0"/>
              <a:t>5</a:t>
            </a:fld>
            <a:endParaRPr lang="en-US"/>
          </a:p>
        </p:txBody>
      </p:sp>
    </p:spTree>
    <p:extLst>
      <p:ext uri="{BB962C8B-B14F-4D97-AF65-F5344CB8AC3E}">
        <p14:creationId xmlns:p14="http://schemas.microsoft.com/office/powerpoint/2010/main" val="1056030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better understand the relationship between income and locations of family planning clinics, a scatterplot depicting median household income for every county in Michigan was plotted. The horizontal lines represent the 1</a:t>
            </a:r>
            <a:r>
              <a:rPr lang="en-US" baseline="30000" dirty="0"/>
              <a:t>st</a:t>
            </a:r>
            <a:r>
              <a:rPr lang="en-US" dirty="0"/>
              <a:t>  (blue) and 3</a:t>
            </a:r>
            <a:r>
              <a:rPr lang="en-US" baseline="30000" dirty="0"/>
              <a:t>rd</a:t>
            </a:r>
            <a:r>
              <a:rPr lang="en-US" dirty="0"/>
              <a:t> (red) quartile. Counties which have a Title X clinic are colored green while counties without a Title X clinic are colored purple. From this graph we can see that the population proportion of clinics located in a county where the median income falls in the 1</a:t>
            </a:r>
            <a:r>
              <a:rPr lang="en-US" baseline="30000" dirty="0"/>
              <a:t>st</a:t>
            </a:r>
            <a:r>
              <a:rPr lang="en-US" dirty="0"/>
              <a:t> quartile is 18/79 or 22.7%. We can also see that the population proportion of clinics located in a county where the median income falls in the 3</a:t>
            </a:r>
            <a:r>
              <a:rPr lang="en-US" baseline="30000" dirty="0"/>
              <a:t>rd</a:t>
            </a:r>
            <a:r>
              <a:rPr lang="en-US" dirty="0"/>
              <a:t> quartile is only 13/79 or 16.4%.</a:t>
            </a:r>
          </a:p>
        </p:txBody>
      </p:sp>
      <p:sp>
        <p:nvSpPr>
          <p:cNvPr id="4" name="Slide Number Placeholder 3"/>
          <p:cNvSpPr>
            <a:spLocks noGrp="1"/>
          </p:cNvSpPr>
          <p:nvPr>
            <p:ph type="sldNum" sz="quarter" idx="5"/>
          </p:nvPr>
        </p:nvSpPr>
        <p:spPr/>
        <p:txBody>
          <a:bodyPr/>
          <a:lstStyle/>
          <a:p>
            <a:fld id="{EBFF6929-2690-4306-A9A5-EFE796D878EF}" type="slidenum">
              <a:rPr lang="en-US" smtClean="0"/>
              <a:t>6</a:t>
            </a:fld>
            <a:endParaRPr lang="en-US"/>
          </a:p>
        </p:txBody>
      </p:sp>
    </p:spTree>
    <p:extLst>
      <p:ext uri="{BB962C8B-B14F-4D97-AF65-F5344CB8AC3E}">
        <p14:creationId xmlns:p14="http://schemas.microsoft.com/office/powerpoint/2010/main" val="386445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analytical tests used to determine if there is a relationship between locations of title x facilities and median household income were a point bi-serial correlation test and a logistic regression test. The point bi-serial test shows us that the relationship between clinic locations and income has a weak negative linear relationship (since the coefficient is closer to 0 than 1), meaning that when a county has a title x clinic, the median income of that county tends to be lower. In addition to this, with a 95% confidence interval, we can conclude that the relationship between the two variables is statistically significant because the p-value is 0.0428 (&lt;0.05). The logistic regression test further solidifies the statistical significance of the relationship, due to the p-value also being &lt;0.05 (0.0354), this tells us that the income of a county is significant in predicting whether or not there will be a Title X facility in that county.</a:t>
            </a:r>
          </a:p>
        </p:txBody>
      </p:sp>
      <p:sp>
        <p:nvSpPr>
          <p:cNvPr id="4" name="Slide Number Placeholder 3"/>
          <p:cNvSpPr>
            <a:spLocks noGrp="1"/>
          </p:cNvSpPr>
          <p:nvPr>
            <p:ph type="sldNum" sz="quarter" idx="5"/>
          </p:nvPr>
        </p:nvSpPr>
        <p:spPr/>
        <p:txBody>
          <a:bodyPr/>
          <a:lstStyle/>
          <a:p>
            <a:fld id="{EBFF6929-2690-4306-A9A5-EFE796D878EF}" type="slidenum">
              <a:rPr lang="en-US" smtClean="0"/>
              <a:t>7</a:t>
            </a:fld>
            <a:endParaRPr lang="en-US"/>
          </a:p>
        </p:txBody>
      </p:sp>
    </p:spTree>
    <p:extLst>
      <p:ext uri="{BB962C8B-B14F-4D97-AF65-F5344CB8AC3E}">
        <p14:creationId xmlns:p14="http://schemas.microsoft.com/office/powerpoint/2010/main" val="1716872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Considering the results of the point-biserial correlation test and the logistic regression test, as well as the graphical interpretations of the data, we can conclude that the relationship between locations of Title X clinics and median household income in Michigan is statistically significant, even though the correlation between the two is weak. We can also conclude that since the correlation factor is negative, that as income level decreases, the chances of the county having a title x facility goes up. Because of this correlation, we can conclude that the Title X Family Planning Program is effective in providing individuals with access to affordable reproductive healthcare. Affordable reproductive healthcare appears to be uniformly distributed throughout Michigan, with a slight bias favoring communities with lower income, which is exactly what the Title X grant program aims to do: help everyone have access to affordable </a:t>
            </a:r>
            <a:r>
              <a:rPr lang="en-US"/>
              <a:t>reproductive health care.</a:t>
            </a:r>
            <a:endParaRPr lang="en-US" dirty="0"/>
          </a:p>
        </p:txBody>
      </p:sp>
      <p:sp>
        <p:nvSpPr>
          <p:cNvPr id="4" name="Slide Number Placeholder 3"/>
          <p:cNvSpPr>
            <a:spLocks noGrp="1"/>
          </p:cNvSpPr>
          <p:nvPr>
            <p:ph type="sldNum" sz="quarter" idx="5"/>
          </p:nvPr>
        </p:nvSpPr>
        <p:spPr/>
        <p:txBody>
          <a:bodyPr/>
          <a:lstStyle/>
          <a:p>
            <a:fld id="{EBFF6929-2690-4306-A9A5-EFE796D878EF}" type="slidenum">
              <a:rPr lang="en-US" smtClean="0"/>
              <a:t>8</a:t>
            </a:fld>
            <a:endParaRPr lang="en-US"/>
          </a:p>
        </p:txBody>
      </p:sp>
    </p:spTree>
    <p:extLst>
      <p:ext uri="{BB962C8B-B14F-4D97-AF65-F5344CB8AC3E}">
        <p14:creationId xmlns:p14="http://schemas.microsoft.com/office/powerpoint/2010/main" val="3398132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4/18/2021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4/18/2021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4/18/2021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4/18/2021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4/18/2021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F852-B959-4A44-8DC8-64D260563271}"/>
              </a:ext>
            </a:extLst>
          </p:cNvPr>
          <p:cNvSpPr>
            <a:spLocks noGrp="1"/>
          </p:cNvSpPr>
          <p:nvPr>
            <p:ph type="ctrTitle"/>
          </p:nvPr>
        </p:nvSpPr>
        <p:spPr/>
        <p:txBody>
          <a:bodyPr/>
          <a:lstStyle/>
          <a:p>
            <a:r>
              <a:rPr lang="en-US" dirty="0"/>
              <a:t>Title x clinic locations and their relation to income in Michigan</a:t>
            </a:r>
          </a:p>
        </p:txBody>
      </p:sp>
      <p:sp>
        <p:nvSpPr>
          <p:cNvPr id="3" name="Subtitle 2">
            <a:extLst>
              <a:ext uri="{FF2B5EF4-FFF2-40B4-BE49-F238E27FC236}">
                <a16:creationId xmlns:a16="http://schemas.microsoft.com/office/drawing/2014/main" id="{ECA82D1D-464C-4C2A-9D3F-8AD01E43DA46}"/>
              </a:ext>
            </a:extLst>
          </p:cNvPr>
          <p:cNvSpPr>
            <a:spLocks noGrp="1"/>
          </p:cNvSpPr>
          <p:nvPr>
            <p:ph type="subTitle" idx="1"/>
          </p:nvPr>
        </p:nvSpPr>
        <p:spPr/>
        <p:txBody>
          <a:bodyPr/>
          <a:lstStyle/>
          <a:p>
            <a:r>
              <a:rPr lang="en-US" dirty="0"/>
              <a:t>Elizabeth chambers and </a:t>
            </a:r>
            <a:r>
              <a:rPr lang="en-US" dirty="0" err="1"/>
              <a:t>harshpriya</a:t>
            </a:r>
            <a:r>
              <a:rPr lang="en-US" dirty="0"/>
              <a:t> </a:t>
            </a:r>
            <a:r>
              <a:rPr lang="en-US" dirty="0" err="1"/>
              <a:t>gaikwad</a:t>
            </a:r>
            <a:endParaRPr lang="en-US" dirty="0"/>
          </a:p>
        </p:txBody>
      </p:sp>
    </p:spTree>
    <p:extLst>
      <p:ext uri="{BB962C8B-B14F-4D97-AF65-F5344CB8AC3E}">
        <p14:creationId xmlns:p14="http://schemas.microsoft.com/office/powerpoint/2010/main" val="140916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13D7-5060-4A8C-A1E1-12A19284C80D}"/>
              </a:ext>
            </a:extLst>
          </p:cNvPr>
          <p:cNvSpPr>
            <a:spLocks noGrp="1"/>
          </p:cNvSpPr>
          <p:nvPr>
            <p:ph type="title"/>
          </p:nvPr>
        </p:nvSpPr>
        <p:spPr/>
        <p:txBody>
          <a:bodyPr/>
          <a:lstStyle/>
          <a:p>
            <a:r>
              <a:rPr lang="en-US" dirty="0"/>
              <a:t>The title x family planning program</a:t>
            </a:r>
          </a:p>
        </p:txBody>
      </p:sp>
      <p:sp>
        <p:nvSpPr>
          <p:cNvPr id="3" name="Content Placeholder 2">
            <a:extLst>
              <a:ext uri="{FF2B5EF4-FFF2-40B4-BE49-F238E27FC236}">
                <a16:creationId xmlns:a16="http://schemas.microsoft.com/office/drawing/2014/main" id="{F8CCA826-9BF8-4E79-B008-757A130B0A3A}"/>
              </a:ext>
            </a:extLst>
          </p:cNvPr>
          <p:cNvSpPr>
            <a:spLocks noGrp="1"/>
          </p:cNvSpPr>
          <p:nvPr>
            <p:ph idx="1"/>
          </p:nvPr>
        </p:nvSpPr>
        <p:spPr/>
        <p:txBody>
          <a:bodyPr/>
          <a:lstStyle/>
          <a:p>
            <a:r>
              <a:rPr lang="en-US" dirty="0"/>
              <a:t>Federal grant program dedicated to family planning services</a:t>
            </a:r>
          </a:p>
          <a:p>
            <a:r>
              <a:rPr lang="en-US" dirty="0"/>
              <a:t>Reproductive health services for lower income communities</a:t>
            </a:r>
          </a:p>
          <a:p>
            <a:r>
              <a:rPr lang="en-US" dirty="0"/>
              <a:t>Is there a relationship between locations of Title X clinics and median household income in Michigan?</a:t>
            </a:r>
          </a:p>
        </p:txBody>
      </p:sp>
    </p:spTree>
    <p:extLst>
      <p:ext uri="{BB962C8B-B14F-4D97-AF65-F5344CB8AC3E}">
        <p14:creationId xmlns:p14="http://schemas.microsoft.com/office/powerpoint/2010/main" val="3621214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EDE1-540F-42A1-BAA8-9431BAE6880A}"/>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34587C18-FCA4-47D5-99F3-22DE6F42C541}"/>
              </a:ext>
            </a:extLst>
          </p:cNvPr>
          <p:cNvSpPr>
            <a:spLocks noGrp="1"/>
          </p:cNvSpPr>
          <p:nvPr>
            <p:ph idx="1"/>
          </p:nvPr>
        </p:nvSpPr>
        <p:spPr/>
        <p:txBody>
          <a:bodyPr/>
          <a:lstStyle/>
          <a:p>
            <a:r>
              <a:rPr lang="en-US" dirty="0"/>
              <a:t>Census Bureau API</a:t>
            </a:r>
          </a:p>
          <a:p>
            <a:r>
              <a:rPr lang="en-US" dirty="0"/>
              <a:t>MDHHS Title X Family Planning Clinic Directory</a:t>
            </a:r>
          </a:p>
          <a:p>
            <a:r>
              <a:rPr lang="en-US" dirty="0"/>
              <a:t>Google Maps API</a:t>
            </a:r>
          </a:p>
        </p:txBody>
      </p:sp>
    </p:spTree>
    <p:extLst>
      <p:ext uri="{BB962C8B-B14F-4D97-AF65-F5344CB8AC3E}">
        <p14:creationId xmlns:p14="http://schemas.microsoft.com/office/powerpoint/2010/main" val="388594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277B-9744-4EF1-A4A6-33E025BB3462}"/>
              </a:ext>
            </a:extLst>
          </p:cNvPr>
          <p:cNvSpPr>
            <a:spLocks noGrp="1"/>
          </p:cNvSpPr>
          <p:nvPr>
            <p:ph type="title"/>
          </p:nvPr>
        </p:nvSpPr>
        <p:spPr/>
        <p:txBody>
          <a:bodyPr/>
          <a:lstStyle/>
          <a:p>
            <a:r>
              <a:rPr lang="en-US" dirty="0"/>
              <a:t>procedure</a:t>
            </a:r>
          </a:p>
        </p:txBody>
      </p:sp>
      <p:sp>
        <p:nvSpPr>
          <p:cNvPr id="3" name="Content Placeholder 2">
            <a:extLst>
              <a:ext uri="{FF2B5EF4-FFF2-40B4-BE49-F238E27FC236}">
                <a16:creationId xmlns:a16="http://schemas.microsoft.com/office/drawing/2014/main" id="{5998D514-A06D-4422-8D2A-2D6BA2350267}"/>
              </a:ext>
            </a:extLst>
          </p:cNvPr>
          <p:cNvSpPr>
            <a:spLocks noGrp="1"/>
          </p:cNvSpPr>
          <p:nvPr>
            <p:ph idx="1"/>
          </p:nvPr>
        </p:nvSpPr>
        <p:spPr/>
        <p:txBody>
          <a:bodyPr/>
          <a:lstStyle/>
          <a:p>
            <a:r>
              <a:rPr lang="en-US" dirty="0"/>
              <a:t>Assume normal distribution</a:t>
            </a:r>
          </a:p>
          <a:p>
            <a:r>
              <a:rPr lang="en-US" dirty="0"/>
              <a:t>1</a:t>
            </a:r>
            <a:r>
              <a:rPr lang="en-US" baseline="30000" dirty="0"/>
              <a:t>st</a:t>
            </a:r>
            <a:r>
              <a:rPr lang="en-US" dirty="0"/>
              <a:t> Quartile: &lt;= 47,482</a:t>
            </a:r>
          </a:p>
          <a:p>
            <a:r>
              <a:rPr lang="en-US" dirty="0"/>
              <a:t>3</a:t>
            </a:r>
            <a:r>
              <a:rPr lang="en-US" baseline="30000" dirty="0"/>
              <a:t>rd</a:t>
            </a:r>
            <a:r>
              <a:rPr lang="en-US" dirty="0"/>
              <a:t> Quartile &gt;= 57,626</a:t>
            </a:r>
          </a:p>
          <a:p>
            <a:endParaRPr lang="en-US" dirty="0"/>
          </a:p>
        </p:txBody>
      </p:sp>
      <p:pic>
        <p:nvPicPr>
          <p:cNvPr id="5" name="Picture 4">
            <a:extLst>
              <a:ext uri="{FF2B5EF4-FFF2-40B4-BE49-F238E27FC236}">
                <a16:creationId xmlns:a16="http://schemas.microsoft.com/office/drawing/2014/main" id="{12DC4116-58A7-4DE2-995E-C4284DC181B2}"/>
              </a:ext>
            </a:extLst>
          </p:cNvPr>
          <p:cNvPicPr>
            <a:picLocks noChangeAspect="1"/>
          </p:cNvPicPr>
          <p:nvPr/>
        </p:nvPicPr>
        <p:blipFill>
          <a:blip r:embed="rId3"/>
          <a:stretch>
            <a:fillRect/>
          </a:stretch>
        </p:blipFill>
        <p:spPr>
          <a:xfrm>
            <a:off x="6776085" y="2845213"/>
            <a:ext cx="4503697" cy="2739265"/>
          </a:xfrm>
          <a:prstGeom prst="rect">
            <a:avLst/>
          </a:prstGeom>
        </p:spPr>
      </p:pic>
    </p:spTree>
    <p:extLst>
      <p:ext uri="{BB962C8B-B14F-4D97-AF65-F5344CB8AC3E}">
        <p14:creationId xmlns:p14="http://schemas.microsoft.com/office/powerpoint/2010/main" val="18811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6986-B46B-4D28-AA8A-AB136D8B5535}"/>
              </a:ext>
            </a:extLst>
          </p:cNvPr>
          <p:cNvSpPr>
            <a:spLocks noGrp="1"/>
          </p:cNvSpPr>
          <p:nvPr>
            <p:ph type="title"/>
          </p:nvPr>
        </p:nvSpPr>
        <p:spPr/>
        <p:txBody>
          <a:bodyPr/>
          <a:lstStyle/>
          <a:p>
            <a:r>
              <a:rPr lang="en-US" dirty="0"/>
              <a:t>Mapping Michigan</a:t>
            </a:r>
          </a:p>
        </p:txBody>
      </p:sp>
      <p:pic>
        <p:nvPicPr>
          <p:cNvPr id="4" name="Content Placeholder 3">
            <a:extLst>
              <a:ext uri="{FF2B5EF4-FFF2-40B4-BE49-F238E27FC236}">
                <a16:creationId xmlns:a16="http://schemas.microsoft.com/office/drawing/2014/main" id="{B99842F8-4CE7-440A-BC31-5932FF98DF06}"/>
              </a:ext>
            </a:extLst>
          </p:cNvPr>
          <p:cNvPicPr>
            <a:picLocks noGrp="1" noChangeAspect="1"/>
          </p:cNvPicPr>
          <p:nvPr>
            <p:ph idx="1"/>
          </p:nvPr>
        </p:nvPicPr>
        <p:blipFill rotWithShape="1">
          <a:blip r:embed="rId3"/>
          <a:srcRect t="19708"/>
          <a:stretch/>
        </p:blipFill>
        <p:spPr>
          <a:xfrm>
            <a:off x="2182726" y="1822636"/>
            <a:ext cx="7433714" cy="5035364"/>
          </a:xfrm>
          <a:prstGeom prst="rect">
            <a:avLst/>
          </a:prstGeom>
        </p:spPr>
      </p:pic>
    </p:spTree>
    <p:extLst>
      <p:ext uri="{BB962C8B-B14F-4D97-AF65-F5344CB8AC3E}">
        <p14:creationId xmlns:p14="http://schemas.microsoft.com/office/powerpoint/2010/main" val="398360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178E7-C278-489F-A7D8-A9E3C6365F61}"/>
              </a:ext>
            </a:extLst>
          </p:cNvPr>
          <p:cNvSpPr>
            <a:spLocks noGrp="1"/>
          </p:cNvSpPr>
          <p:nvPr>
            <p:ph type="title"/>
          </p:nvPr>
        </p:nvSpPr>
        <p:spPr/>
        <p:txBody>
          <a:bodyPr/>
          <a:lstStyle/>
          <a:p>
            <a:r>
              <a:rPr lang="en-US" dirty="0"/>
              <a:t>Visualizing income and clinic locations</a:t>
            </a:r>
          </a:p>
        </p:txBody>
      </p:sp>
      <p:pic>
        <p:nvPicPr>
          <p:cNvPr id="4" name="Content Placeholder 3">
            <a:extLst>
              <a:ext uri="{FF2B5EF4-FFF2-40B4-BE49-F238E27FC236}">
                <a16:creationId xmlns:a16="http://schemas.microsoft.com/office/drawing/2014/main" id="{6A3C680B-A50F-40FE-B3B7-E9D0367E6D57}"/>
              </a:ext>
            </a:extLst>
          </p:cNvPr>
          <p:cNvPicPr>
            <a:picLocks noGrp="1" noChangeAspect="1"/>
          </p:cNvPicPr>
          <p:nvPr>
            <p:ph idx="1"/>
          </p:nvPr>
        </p:nvPicPr>
        <p:blipFill>
          <a:blip r:embed="rId3"/>
          <a:stretch>
            <a:fillRect/>
          </a:stretch>
        </p:blipFill>
        <p:spPr>
          <a:xfrm>
            <a:off x="1886497" y="1991033"/>
            <a:ext cx="7080858" cy="4924295"/>
          </a:xfrm>
          <a:prstGeom prst="rect">
            <a:avLst/>
          </a:prstGeom>
        </p:spPr>
      </p:pic>
    </p:spTree>
    <p:extLst>
      <p:ext uri="{BB962C8B-B14F-4D97-AF65-F5344CB8AC3E}">
        <p14:creationId xmlns:p14="http://schemas.microsoft.com/office/powerpoint/2010/main" val="1728203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0D06-2EC8-4E0A-A394-5E7D8AA175A2}"/>
              </a:ext>
            </a:extLst>
          </p:cNvPr>
          <p:cNvSpPr>
            <a:spLocks noGrp="1"/>
          </p:cNvSpPr>
          <p:nvPr>
            <p:ph type="title"/>
          </p:nvPr>
        </p:nvSpPr>
        <p:spPr/>
        <p:txBody>
          <a:bodyPr/>
          <a:lstStyle/>
          <a:p>
            <a:r>
              <a:rPr lang="en-US" dirty="0"/>
              <a:t>Analytical tests</a:t>
            </a:r>
          </a:p>
        </p:txBody>
      </p:sp>
      <p:sp>
        <p:nvSpPr>
          <p:cNvPr id="3" name="Content Placeholder 2">
            <a:extLst>
              <a:ext uri="{FF2B5EF4-FFF2-40B4-BE49-F238E27FC236}">
                <a16:creationId xmlns:a16="http://schemas.microsoft.com/office/drawing/2014/main" id="{D4F685AA-3877-4AE6-AF24-993512670236}"/>
              </a:ext>
            </a:extLst>
          </p:cNvPr>
          <p:cNvSpPr>
            <a:spLocks noGrp="1"/>
          </p:cNvSpPr>
          <p:nvPr>
            <p:ph idx="1"/>
          </p:nvPr>
        </p:nvSpPr>
        <p:spPr/>
        <p:txBody>
          <a:bodyPr/>
          <a:lstStyle/>
          <a:p>
            <a:r>
              <a:rPr lang="en-US" dirty="0"/>
              <a:t>Point bi-serial correlation</a:t>
            </a:r>
          </a:p>
          <a:p>
            <a:pPr lvl="1"/>
            <a:r>
              <a:rPr lang="en-US" dirty="0"/>
              <a:t>Cor: -0.2229211</a:t>
            </a:r>
          </a:p>
          <a:p>
            <a:pPr lvl="1"/>
            <a:r>
              <a:rPr lang="en-US" dirty="0"/>
              <a:t>P-value: 0.0428</a:t>
            </a:r>
          </a:p>
          <a:p>
            <a:r>
              <a:rPr lang="en-US" dirty="0"/>
              <a:t>Logistic Regression</a:t>
            </a:r>
          </a:p>
          <a:p>
            <a:pPr lvl="1"/>
            <a:r>
              <a:rPr lang="en-US" dirty="0"/>
              <a:t>P-value of household income variable: 0.0354</a:t>
            </a:r>
          </a:p>
        </p:txBody>
      </p:sp>
    </p:spTree>
    <p:extLst>
      <p:ext uri="{BB962C8B-B14F-4D97-AF65-F5344CB8AC3E}">
        <p14:creationId xmlns:p14="http://schemas.microsoft.com/office/powerpoint/2010/main" val="200327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43A1F-9F68-4F5B-B8E6-C2C22E03C34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80AE010E-1D4E-499E-9289-78542AD1FF9C}"/>
              </a:ext>
            </a:extLst>
          </p:cNvPr>
          <p:cNvSpPr>
            <a:spLocks noGrp="1"/>
          </p:cNvSpPr>
          <p:nvPr>
            <p:ph idx="1"/>
          </p:nvPr>
        </p:nvSpPr>
        <p:spPr/>
        <p:txBody>
          <a:bodyPr/>
          <a:lstStyle/>
          <a:p>
            <a:r>
              <a:rPr lang="en-US" dirty="0"/>
              <a:t>The relationship between income and locations of family planning clinics is statistically significant</a:t>
            </a:r>
          </a:p>
          <a:p>
            <a:r>
              <a:rPr lang="en-US" dirty="0"/>
              <a:t>The correlation between these variables is weak</a:t>
            </a:r>
          </a:p>
          <a:p>
            <a:r>
              <a:rPr lang="en-US" dirty="0"/>
              <a:t>The </a:t>
            </a:r>
            <a:r>
              <a:rPr lang="en-US" i="1" dirty="0"/>
              <a:t>Title X Family Planning Program</a:t>
            </a:r>
            <a:r>
              <a:rPr lang="en-US" dirty="0"/>
              <a:t> is effective</a:t>
            </a:r>
          </a:p>
        </p:txBody>
      </p:sp>
    </p:spTree>
    <p:extLst>
      <p:ext uri="{BB962C8B-B14F-4D97-AF65-F5344CB8AC3E}">
        <p14:creationId xmlns:p14="http://schemas.microsoft.com/office/powerpoint/2010/main" val="21521414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77</TotalTime>
  <Words>1050</Words>
  <Application>Microsoft Office PowerPoint</Application>
  <PresentationFormat>Widescreen</PresentationFormat>
  <Paragraphs>40</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Gill Sans MT</vt:lpstr>
      <vt:lpstr>Wingdings 2</vt:lpstr>
      <vt:lpstr>Dividend</vt:lpstr>
      <vt:lpstr>Title x clinic locations and their relation to income in Michigan</vt:lpstr>
      <vt:lpstr>The title x family planning program</vt:lpstr>
      <vt:lpstr>Data</vt:lpstr>
      <vt:lpstr>procedure</vt:lpstr>
      <vt:lpstr>Mapping Michigan</vt:lpstr>
      <vt:lpstr>Visualizing income and clinic locations</vt:lpstr>
      <vt:lpstr>Analytical tests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x clinic locations and their relation to income in michigan</dc:title>
  <dc:creator>Beth Chambers</dc:creator>
  <cp:lastModifiedBy>Beth Chambers</cp:lastModifiedBy>
  <cp:revision>8</cp:revision>
  <dcterms:created xsi:type="dcterms:W3CDTF">2021-04-18T21:19:51Z</dcterms:created>
  <dcterms:modified xsi:type="dcterms:W3CDTF">2021-04-18T22:37:06Z</dcterms:modified>
</cp:coreProperties>
</file>