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7" r:id="rId3"/>
    <p:sldId id="308" r:id="rId4"/>
    <p:sldId id="264" r:id="rId5"/>
    <p:sldId id="304" r:id="rId6"/>
    <p:sldId id="305" r:id="rId7"/>
    <p:sldId id="306" r:id="rId8"/>
    <p:sldId id="307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28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CCFFCC"/>
    <a:srgbClr val="CCFFFF"/>
    <a:srgbClr val="99FFCC"/>
    <a:srgbClr val="018752"/>
    <a:srgbClr val="3366FF"/>
    <a:srgbClr val="2F61FF"/>
    <a:srgbClr val="2295FE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11" autoAdjust="0"/>
    <p:restoredTop sz="94689"/>
  </p:normalViewPr>
  <p:slideViewPr>
    <p:cSldViewPr snapToGrid="0" snapToObjects="1">
      <p:cViewPr>
        <p:scale>
          <a:sx n="100" d="100"/>
          <a:sy n="100" d="100"/>
        </p:scale>
        <p:origin x="560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7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27E2B-DFA3-954F-B658-3879B20193C1}" type="datetime1">
              <a:rPr lang="en-US" smtClean="0"/>
              <a:pPr/>
              <a:t>12/7/17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48CF0-BB3B-A74E-874E-F443829B56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848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51AD9640-78C9-BE47-8303-C9869DB29CA9}" type="datetime1">
              <a:rPr lang="en-US" smtClean="0"/>
              <a:pPr/>
              <a:t>12/7/17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FC7E8E53-FB47-4CBB-8CE0-B6A37821A0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560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10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BD7D-2F8E-164D-935F-5F1A9E0F4638}" type="datetime1">
              <a:rPr lang="en-US" smtClean="0"/>
              <a:pPr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4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8427-8665-774E-BECA-AF2D83D4BAF6}" type="datetime1">
              <a:rPr lang="en-US" smtClean="0"/>
              <a:pPr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9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EC66-DC49-E24D-BCD2-328AB1D6887F}" type="datetime1">
              <a:rPr lang="en-US" smtClean="0"/>
              <a:pPr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45BE-0902-2E43-994C-46776729C155}" type="datetime1">
              <a:rPr lang="en-US" smtClean="0"/>
              <a:pPr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5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426A-11FE-784E-B50B-F61EE5A6302A}" type="datetime1">
              <a:rPr lang="en-US" smtClean="0"/>
              <a:pPr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8D41-6DB4-F347-A0D0-0015E394B3FF}" type="datetime1">
              <a:rPr lang="en-US" smtClean="0"/>
              <a:pPr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2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5A97-6A42-3A48-8AD5-CF2453333178}" type="datetime1">
              <a:rPr lang="en-US" smtClean="0"/>
              <a:pPr/>
              <a:t>12/7/17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E62D-4A5D-0547-95B5-7A542938A396}" type="datetime1">
              <a:rPr lang="en-US" smtClean="0"/>
              <a:pPr/>
              <a:t>12/7/17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2E17-2087-4748-90B8-E548B450A3C6}" type="datetime1">
              <a:rPr lang="en-US" smtClean="0"/>
              <a:pPr/>
              <a:t>12/7/17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1EF0-5880-9741-8AE7-8A6D36F26D7B}" type="datetime1">
              <a:rPr lang="en-US" smtClean="0"/>
              <a:pPr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9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2F40-4294-8D42-901D-F6FC5D6C9B65}" type="datetime1">
              <a:rPr lang="en-US" smtClean="0"/>
              <a:pPr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3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9B487242-3DE3-0C4F-AEA8-589AE22A8FF5}" type="datetime1">
              <a:rPr lang="en-US" smtClean="0"/>
              <a:pPr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vgm64/gmplot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ites.google.com/site/dataclusteringalgorithms/k-means-clustering-algorithm/kmeans.JPG?attredirects=0" TargetMode="External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98945"/>
            <a:ext cx="9144000" cy="1692373"/>
          </a:xfrm>
        </p:spPr>
        <p:txBody>
          <a:bodyPr>
            <a:normAutofit/>
          </a:bodyPr>
          <a:lstStyle/>
          <a:p>
            <a:r>
              <a:rPr lang="en-US" altLang="zh-CN" sz="3800" b="1" dirty="0" smtClean="0">
                <a:solidFill>
                  <a:schemeClr val="bg1"/>
                </a:solidFill>
                <a:latin typeface="Arial"/>
                <a:cs typeface="Arial"/>
              </a:rPr>
              <a:t>Geolocation</a:t>
            </a:r>
            <a:r>
              <a:rPr lang="zh-CN" altLang="en-US" sz="3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3800" b="1" dirty="0" smtClean="0">
                <a:solidFill>
                  <a:schemeClr val="bg1"/>
                </a:solidFill>
                <a:latin typeface="Arial"/>
                <a:cs typeface="Arial"/>
              </a:rPr>
              <a:t>Extraction</a:t>
            </a:r>
            <a:r>
              <a:rPr lang="zh-CN" altLang="en-US" sz="3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3800" b="1" dirty="0" smtClean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lang="zh-CN" altLang="en-US" sz="3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3800" b="1" dirty="0" smtClean="0">
                <a:solidFill>
                  <a:schemeClr val="bg1"/>
                </a:solidFill>
                <a:latin typeface="Arial"/>
                <a:cs typeface="Arial"/>
              </a:rPr>
              <a:t>Clustering</a:t>
            </a:r>
            <a:endParaRPr lang="en-US" sz="3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8473" y="3885524"/>
            <a:ext cx="3068605" cy="1787488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Belinda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Welch</a:t>
            </a:r>
            <a:endParaRPr lang="en-US" altLang="zh-CN" sz="2000" dirty="0">
              <a:solidFill>
                <a:schemeClr val="tx1"/>
              </a:solidFill>
              <a:latin typeface="Arial"/>
            </a:endParaRPr>
          </a:p>
          <a:p>
            <a:r>
              <a:rPr lang="en-US" altLang="zh-CN" sz="2000" dirty="0" err="1" smtClean="0">
                <a:solidFill>
                  <a:schemeClr val="tx1"/>
                </a:solidFill>
              </a:rPr>
              <a:t>Akshay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Rawat</a:t>
            </a:r>
            <a:endParaRPr lang="en-US" altLang="zh-CN" sz="2000" dirty="0">
              <a:solidFill>
                <a:schemeClr val="tx1"/>
              </a:solidFill>
              <a:latin typeface="Arial"/>
            </a:endParaRPr>
          </a:p>
          <a:p>
            <a:r>
              <a:rPr lang="en-US" altLang="zh-CN" sz="2000" dirty="0" err="1" smtClean="0">
                <a:solidFill>
                  <a:schemeClr val="tx1"/>
                </a:solidFill>
              </a:rPr>
              <a:t>Ruchira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Nagle</a:t>
            </a:r>
            <a:r>
              <a:rPr lang="en-US" altLang="zh-CN" sz="2000" dirty="0" smtClean="0">
                <a:solidFill>
                  <a:schemeClr val="tx1"/>
                </a:solidFill>
                <a:latin typeface="Arial"/>
              </a:rPr>
              <a:t> </a:t>
            </a:r>
            <a:endParaRPr lang="en-US" altLang="zh-CN" sz="2000" dirty="0">
              <a:solidFill>
                <a:schemeClr val="tx1"/>
              </a:solidFill>
              <a:latin typeface="Arial"/>
            </a:endParaRPr>
          </a:p>
          <a:p>
            <a:r>
              <a:rPr lang="en-US" altLang="zh-CN" sz="2000" dirty="0" err="1" smtClean="0">
                <a:solidFill>
                  <a:schemeClr val="tx1"/>
                </a:solidFill>
              </a:rPr>
              <a:t>Annesha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Chowdhury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Arial"/>
              </a:rPr>
              <a:t>Lingyan</a:t>
            </a:r>
            <a:r>
              <a:rPr lang="zh-CN" altLang="en-US" sz="2000" dirty="0" smtClean="0">
                <a:solidFill>
                  <a:schemeClr val="tx1"/>
                </a:solidFill>
                <a:latin typeface="Arial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/>
              </a:rPr>
              <a:t>Wu</a:t>
            </a:r>
            <a:endParaRPr lang="en-US" altLang="zh-CN" sz="2000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3440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Approach</a:t>
            </a:r>
            <a:endParaRPr lang="en-US" sz="2800" b="1" dirty="0">
              <a:solidFill>
                <a:srgbClr val="018752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3662F15-D38A-4FD0-9214-2CC7D2CA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292824"/>
            <a:ext cx="9143999" cy="3084394"/>
          </a:xfrm>
        </p:spPr>
        <p:txBody>
          <a:bodyPr>
            <a:normAutofit/>
          </a:bodyPr>
          <a:lstStyle/>
          <a:p>
            <a:r>
              <a:rPr lang="en-US" sz="2000" dirty="0"/>
              <a:t>The locations extracted from articles using </a:t>
            </a:r>
            <a:r>
              <a:rPr lang="en-US" sz="2000" dirty="0" err="1"/>
              <a:t>Geoparser</a:t>
            </a:r>
            <a:r>
              <a:rPr lang="en-US" sz="2000" dirty="0"/>
              <a:t> are labeled with latitude and </a:t>
            </a:r>
            <a:r>
              <a:rPr lang="en-US" sz="2000" dirty="0" smtClean="0"/>
              <a:t>longitude</a:t>
            </a:r>
            <a:r>
              <a:rPr lang="zh-CN" altLang="en-US" sz="2000" dirty="0" smtClean="0"/>
              <a:t> </a:t>
            </a:r>
            <a:r>
              <a:rPr lang="en-US" sz="2000" dirty="0" err="1" smtClean="0"/>
              <a:t>coordinates.Note</a:t>
            </a:r>
            <a:r>
              <a:rPr lang="en-US" sz="2000" dirty="0" smtClean="0"/>
              <a:t> </a:t>
            </a:r>
            <a:r>
              <a:rPr lang="en-US" sz="2000" dirty="0"/>
              <a:t>that each article may include more than one </a:t>
            </a:r>
            <a:r>
              <a:rPr lang="en-US" sz="2000" dirty="0" err="1"/>
              <a:t>locations.The</a:t>
            </a:r>
            <a:r>
              <a:rPr lang="en-US" sz="2000" dirty="0"/>
              <a:t> locations extracted from the same article are associated with a unique </a:t>
            </a:r>
            <a:r>
              <a:rPr lang="en-US" sz="2000" dirty="0" err="1" smtClean="0"/>
              <a:t>articleID</a:t>
            </a:r>
            <a:r>
              <a:rPr lang="en-US" altLang="zh-CN" sz="2000" dirty="0" smtClean="0"/>
              <a:t>.</a:t>
            </a:r>
          </a:p>
          <a:p>
            <a:endParaRPr lang="en-US" altLang="zh-CN" sz="2000" dirty="0" smtClean="0"/>
          </a:p>
          <a:p>
            <a:r>
              <a:rPr lang="en-US" sz="2000" dirty="0"/>
              <a:t>Due to tight </a:t>
            </a:r>
            <a:r>
              <a:rPr lang="en-US" sz="2000" dirty="0" err="1"/>
              <a:t>deadline,we</a:t>
            </a:r>
            <a:r>
              <a:rPr lang="en-US" sz="2000" dirty="0"/>
              <a:t> decide not to implement focus location </a:t>
            </a:r>
            <a:r>
              <a:rPr lang="en-US" sz="2000" dirty="0" err="1"/>
              <a:t>extraction.You</a:t>
            </a:r>
            <a:r>
              <a:rPr lang="en-US" sz="2000" dirty="0"/>
              <a:t> can find detailed information about focus location extraction in the paper “Focus Location Extraction from Political News Reports with Biased Correction”.</a:t>
            </a:r>
          </a:p>
          <a:p>
            <a:endParaRPr lang="en-US" sz="20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0" y="3918857"/>
            <a:ext cx="9144000" cy="293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3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Approach</a:t>
            </a:r>
            <a:endParaRPr lang="en-US" sz="2800" b="1" dirty="0">
              <a:solidFill>
                <a:srgbClr val="018752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3662F15-D38A-4FD0-9214-2CC7D2CA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292824"/>
            <a:ext cx="9143999" cy="3084394"/>
          </a:xfrm>
        </p:spPr>
        <p:txBody>
          <a:bodyPr>
            <a:normAutofit/>
          </a:bodyPr>
          <a:lstStyle/>
          <a:p>
            <a:r>
              <a:rPr lang="en-US" sz="2000" dirty="0"/>
              <a:t>The next challenge is how to cluster those </a:t>
            </a:r>
            <a:r>
              <a:rPr lang="en-US" sz="2000" dirty="0" err="1"/>
              <a:t>locations.An</a:t>
            </a:r>
            <a:r>
              <a:rPr lang="en-US" sz="2000" dirty="0"/>
              <a:t> article might have multiple </a:t>
            </a:r>
            <a:r>
              <a:rPr lang="en-US" sz="2000" dirty="0" err="1"/>
              <a:t>locations,we</a:t>
            </a:r>
            <a:r>
              <a:rPr lang="en-US" sz="2000" dirty="0"/>
              <a:t> handle each location independently.</a:t>
            </a:r>
            <a:r>
              <a:rPr lang="en-US" sz="2000" dirty="0"/>
              <a:t> </a:t>
            </a:r>
            <a:r>
              <a:rPr lang="en-US" sz="2000" dirty="0"/>
              <a:t>Note that we allow an article assigned to different clusters if this article contains different locations</a:t>
            </a:r>
            <a:r>
              <a:rPr lang="en-US" sz="2000" dirty="0"/>
              <a:t>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/>
              <a:t>After </a:t>
            </a:r>
            <a:r>
              <a:rPr lang="en-US" sz="2000" dirty="0" err="1"/>
              <a:t>clustering,we</a:t>
            </a:r>
            <a:r>
              <a:rPr lang="en-US" sz="2000" dirty="0"/>
              <a:t> need to extract the critical words from each cluster and thus retrieve the main </a:t>
            </a:r>
            <a:r>
              <a:rPr lang="en-US" sz="2000" dirty="0" err="1"/>
              <a:t>topic.We</a:t>
            </a:r>
            <a:r>
              <a:rPr lang="en-US" sz="2000" dirty="0"/>
              <a:t> choose to use Word Count to obtain the </a:t>
            </a:r>
            <a:r>
              <a:rPr lang="en-US" sz="2000" dirty="0" err="1"/>
              <a:t>importants</a:t>
            </a:r>
            <a:r>
              <a:rPr lang="en-US" sz="2000" dirty="0"/>
              <a:t> </a:t>
            </a:r>
            <a:r>
              <a:rPr lang="en-US" sz="2000" dirty="0" err="1"/>
              <a:t>words.We</a:t>
            </a:r>
            <a:r>
              <a:rPr lang="en-US" sz="2000" dirty="0"/>
              <a:t> need to preprocess the data and remove </a:t>
            </a:r>
            <a:r>
              <a:rPr lang="en-US" sz="2000" dirty="0" err="1"/>
              <a:t>verbs,prepositons,conjunctions</a:t>
            </a:r>
            <a:r>
              <a:rPr lang="en-US" sz="2000" dirty="0"/>
              <a:t> from the articles first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0" y="3918857"/>
            <a:ext cx="9144000" cy="293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Experimental</a:t>
            </a:r>
            <a:r>
              <a:rPr lang="zh-CN" altLang="en-US" sz="2800" b="1" dirty="0" smtClean="0">
                <a:solidFill>
                  <a:srgbClr val="018752"/>
                </a:solidFill>
                <a:latin typeface="Arial"/>
              </a:rPr>
              <a:t> </a:t>
            </a: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Result</a:t>
            </a:r>
            <a:endParaRPr lang="en-US" sz="2800" b="1" dirty="0">
              <a:solidFill>
                <a:srgbClr val="018752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0" y="3918857"/>
            <a:ext cx="9144000" cy="293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9" name="Content Placeholder 8" descr="../../../../Screen%20Shot%202017-12-07%20at%2011.18.54%20AM.pn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00649"/>
            <a:ext cx="6536724" cy="40035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826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Future</a:t>
            </a:r>
            <a:r>
              <a:rPr lang="zh-CN" altLang="en-US" sz="2800" b="1" dirty="0" smtClean="0">
                <a:solidFill>
                  <a:srgbClr val="018752"/>
                </a:solidFill>
                <a:latin typeface="Arial"/>
              </a:rPr>
              <a:t> </a:t>
            </a: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Work</a:t>
            </a:r>
            <a:endParaRPr lang="en-US" sz="2800" b="1" dirty="0">
              <a:solidFill>
                <a:srgbClr val="018752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3662F15-D38A-4FD0-9214-2CC7D2CA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292824"/>
            <a:ext cx="9143999" cy="3084394"/>
          </a:xfrm>
        </p:spPr>
        <p:txBody>
          <a:bodyPr>
            <a:normAutofit/>
          </a:bodyPr>
          <a:lstStyle/>
          <a:p>
            <a:r>
              <a:rPr lang="x-none" sz="2000" dirty="0"/>
              <a:t>To extract focus geolocation in new articles in which more than one event is reported</a:t>
            </a:r>
            <a:r>
              <a:rPr lang="en-US" sz="2000" dirty="0"/>
              <a:t>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x-none" sz="2000" dirty="0"/>
              <a:t>To  use different location extraction tools.</a:t>
            </a:r>
            <a:endParaRPr lang="en-US" sz="20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0" y="3918857"/>
            <a:ext cx="9144000" cy="293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01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Acknowledgement</a:t>
            </a:r>
            <a:endParaRPr lang="en-US" sz="2800" b="1" dirty="0">
              <a:solidFill>
                <a:srgbClr val="018752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3662F15-D38A-4FD0-9214-2CC7D2CA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292824"/>
            <a:ext cx="9143999" cy="3084394"/>
          </a:xfrm>
        </p:spPr>
        <p:txBody>
          <a:bodyPr>
            <a:normAutofit/>
          </a:bodyPr>
          <a:lstStyle/>
          <a:p>
            <a:r>
              <a:rPr lang="en-US" sz="2000" dirty="0"/>
              <a:t>We greatly appreciate the help from Maryam </a:t>
            </a:r>
            <a:r>
              <a:rPr lang="en-US" sz="2000" dirty="0" err="1"/>
              <a:t>Bahojb</a:t>
            </a:r>
            <a:r>
              <a:rPr lang="en-US" sz="2000" dirty="0"/>
              <a:t> </a:t>
            </a:r>
            <a:r>
              <a:rPr lang="en-US" sz="2000" dirty="0" smtClean="0"/>
              <a:t>Imani.</a:t>
            </a:r>
          </a:p>
          <a:p>
            <a:endParaRPr lang="en-US" sz="2000" dirty="0" smtClean="0"/>
          </a:p>
          <a:p>
            <a:r>
              <a:rPr lang="en-US" sz="2000" dirty="0"/>
              <a:t>Some of the terminations and ideas came from her paper “Focus Location Extraction from Political News Reports with Biased Correction”.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0" y="3918857"/>
            <a:ext cx="9144000" cy="293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37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Reference</a:t>
            </a:r>
            <a:endParaRPr lang="en-US" sz="2800" b="1" dirty="0">
              <a:solidFill>
                <a:srgbClr val="018752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3662F15-D38A-4FD0-9214-2CC7D2CA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292824"/>
            <a:ext cx="9143999" cy="3084394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[1] Focus Location Extraction from Political News Reports with Biased Correction.</a:t>
            </a:r>
          </a:p>
          <a:p>
            <a:r>
              <a:rPr lang="en-US" sz="2000" dirty="0"/>
              <a:t>[2] https://</a:t>
            </a:r>
            <a:r>
              <a:rPr lang="en-US" sz="2000" dirty="0" err="1"/>
              <a:t>newsapi.org</a:t>
            </a:r>
            <a:r>
              <a:rPr lang="en-US" sz="2000" dirty="0"/>
              <a:t>/s/google-news-</a:t>
            </a:r>
            <a:r>
              <a:rPr lang="en-US" sz="2000" dirty="0" err="1"/>
              <a:t>api</a:t>
            </a:r>
            <a:endParaRPr lang="en-US" sz="2000" dirty="0"/>
          </a:p>
          <a:p>
            <a:r>
              <a:rPr lang="en-US" sz="2000" dirty="0"/>
              <a:t>[3] https://</a:t>
            </a:r>
            <a:r>
              <a:rPr lang="en-US" sz="2000" dirty="0" err="1"/>
              <a:t>geoparser.io</a:t>
            </a:r>
            <a:r>
              <a:rPr lang="en-US" sz="2000" dirty="0"/>
              <a:t>/ </a:t>
            </a:r>
          </a:p>
          <a:p>
            <a:r>
              <a:rPr lang="en-US" sz="2000" dirty="0"/>
              <a:t>[4] What’s Missing in Geographical Parsing?</a:t>
            </a:r>
          </a:p>
          <a:p>
            <a:r>
              <a:rPr lang="en-US" sz="2000" dirty="0"/>
              <a:t>[5] https://</a:t>
            </a:r>
            <a:r>
              <a:rPr lang="en-US" sz="2000" dirty="0" err="1"/>
              <a:t>newsapi.org</a:t>
            </a:r>
            <a:r>
              <a:rPr lang="en-US" sz="2000" dirty="0"/>
              <a:t>/docs</a:t>
            </a:r>
          </a:p>
          <a:p>
            <a:r>
              <a:rPr lang="en-US" sz="2000" dirty="0"/>
              <a:t>[6] https://</a:t>
            </a:r>
            <a:r>
              <a:rPr lang="en-US" sz="2000" dirty="0" err="1"/>
              <a:t>en.wikipedia.org</a:t>
            </a:r>
            <a:r>
              <a:rPr lang="en-US" sz="2000" dirty="0"/>
              <a:t>/wiki/</a:t>
            </a:r>
            <a:r>
              <a:rPr lang="en-US" sz="2000" dirty="0" err="1"/>
              <a:t>Geoparsing</a:t>
            </a:r>
            <a:endParaRPr lang="en-US" sz="2000" dirty="0"/>
          </a:p>
          <a:p>
            <a:r>
              <a:rPr lang="en-US" sz="2000" dirty="0"/>
              <a:t>[7] </a:t>
            </a:r>
            <a:r>
              <a:rPr lang="en-US" sz="2000" u="sng" dirty="0">
                <a:hlinkClick r:id="rId2"/>
              </a:rPr>
              <a:t>https://github.com/vgm64/gmplot</a:t>
            </a:r>
            <a:endParaRPr lang="en-US" sz="2000" dirty="0"/>
          </a:p>
          <a:p>
            <a:r>
              <a:rPr lang="en-US" sz="2000" dirty="0"/>
              <a:t>[8]https://</a:t>
            </a:r>
            <a:r>
              <a:rPr lang="en-US" sz="2000" dirty="0" err="1"/>
              <a:t>sites.google.com</a:t>
            </a:r>
            <a:r>
              <a:rPr lang="en-US" sz="2000" dirty="0"/>
              <a:t>/site/</a:t>
            </a:r>
            <a:r>
              <a:rPr lang="en-US" sz="2000" dirty="0" err="1"/>
              <a:t>dataclusteringalgorithms</a:t>
            </a:r>
            <a:r>
              <a:rPr lang="en-US" sz="2000" dirty="0"/>
              <a:t>/k-means-clustering-</a:t>
            </a:r>
            <a:r>
              <a:rPr lang="en-US" sz="2000" dirty="0" err="1"/>
              <a:t>algorith</a:t>
            </a:r>
            <a:r>
              <a:rPr lang="en-US" sz="2000" dirty="0"/>
              <a:t> </a:t>
            </a:r>
            <a:endParaRPr lang="en-US" sz="20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0" y="3918857"/>
            <a:ext cx="9144000" cy="293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95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8319" y="2616522"/>
            <a:ext cx="3707362" cy="1320997"/>
          </a:xfrm>
        </p:spPr>
        <p:txBody>
          <a:bodyPr>
            <a:normAutofit/>
          </a:bodyPr>
          <a:lstStyle/>
          <a:p>
            <a:pPr marL="0" indent="0" algn="just">
              <a:buSzPct val="80000"/>
              <a:buNone/>
            </a:pPr>
            <a:r>
              <a:rPr lang="en-US" sz="6000" i="1" dirty="0">
                <a:solidFill>
                  <a:srgbClr val="FF0000"/>
                </a:solidFill>
              </a:rPr>
              <a:t>Question?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5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46744"/>
          </a:xfrm>
        </p:spPr>
        <p:txBody>
          <a:bodyPr>
            <a:normAutofit/>
          </a:bodyPr>
          <a:lstStyle/>
          <a:p>
            <a:pPr algn="r"/>
            <a:r>
              <a:rPr lang="en-US" altLang="zh-CN" sz="3600" b="1" dirty="0" smtClean="0">
                <a:latin typeface="Arial"/>
              </a:rPr>
              <a:t>OVERVIEW</a:t>
            </a:r>
            <a:endParaRPr lang="en-US" sz="3600" b="1" dirty="0">
              <a:latin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0512"/>
            <a:ext cx="9144000" cy="5295838"/>
          </a:xfrm>
        </p:spPr>
        <p:txBody>
          <a:bodyPr>
            <a:normAutofit/>
          </a:bodyPr>
          <a:lstStyle/>
          <a:p>
            <a:pPr>
              <a:buSzPct val="80000"/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/>
              </a:rPr>
              <a:t>In</a:t>
            </a:r>
            <a:r>
              <a:rPr lang="en-US" altLang="zh-CN" sz="2400" dirty="0" smtClean="0">
                <a:latin typeface="Arial"/>
              </a:rPr>
              <a:t>troduction</a:t>
            </a:r>
            <a:endParaRPr lang="en-US" sz="2400" dirty="0" smtClean="0">
              <a:latin typeface="Arial"/>
            </a:endParaRPr>
          </a:p>
          <a:p>
            <a:pPr>
              <a:buSzPct val="80000"/>
              <a:buFont typeface="Courier New" panose="02070309020205020404" pitchFamily="49" charset="0"/>
              <a:buChar char="o"/>
            </a:pPr>
            <a:endParaRPr lang="en-US" sz="1800" dirty="0">
              <a:latin typeface="Arial"/>
            </a:endParaRPr>
          </a:p>
          <a:p>
            <a:pPr>
              <a:buSzPct val="80000"/>
              <a:buFont typeface="Courier New" panose="02070309020205020404" pitchFamily="49" charset="0"/>
              <a:buChar char="o"/>
            </a:pPr>
            <a:r>
              <a:rPr lang="en-US" altLang="zh-CN" sz="2400" dirty="0" smtClean="0"/>
              <a:t>Tools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Terminations</a:t>
            </a:r>
          </a:p>
          <a:p>
            <a:pPr>
              <a:buSzPct val="80000"/>
              <a:buFont typeface="Courier New" panose="02070309020205020404" pitchFamily="49" charset="0"/>
              <a:buChar char="o"/>
            </a:pPr>
            <a:endParaRPr lang="en-US" sz="2400" dirty="0">
              <a:latin typeface="Arial"/>
            </a:endParaRPr>
          </a:p>
          <a:p>
            <a:pPr>
              <a:buSzPct val="80000"/>
              <a:buFont typeface="Courier New" panose="02070309020205020404" pitchFamily="49" charset="0"/>
              <a:buChar char="o"/>
            </a:pPr>
            <a:r>
              <a:rPr lang="en-US" altLang="zh-CN" sz="2400" dirty="0" smtClean="0"/>
              <a:t>Approach</a:t>
            </a:r>
          </a:p>
          <a:p>
            <a:pPr>
              <a:buSzPct val="80000"/>
              <a:buFont typeface="Courier New" panose="02070309020205020404" pitchFamily="49" charset="0"/>
              <a:buChar char="o"/>
            </a:pPr>
            <a:endParaRPr lang="en-US" sz="2400" dirty="0">
              <a:latin typeface="Arial"/>
            </a:endParaRPr>
          </a:p>
          <a:p>
            <a:pPr>
              <a:buSzPct val="80000"/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/>
              </a:rPr>
              <a:t>Experimental Results</a:t>
            </a:r>
          </a:p>
          <a:p>
            <a:pPr>
              <a:buSzPct val="80000"/>
              <a:buFont typeface="Courier New" panose="02070309020205020404" pitchFamily="49" charset="0"/>
              <a:buChar char="o"/>
            </a:pPr>
            <a:endParaRPr lang="en-US" sz="2400" dirty="0">
              <a:latin typeface="Arial"/>
            </a:endParaRPr>
          </a:p>
          <a:p>
            <a:pPr>
              <a:buSzPct val="80000"/>
              <a:buFont typeface="Courier New" panose="02070309020205020404" pitchFamily="49" charset="0"/>
              <a:buChar char="o"/>
            </a:pPr>
            <a:r>
              <a:rPr lang="en-US" sz="2400" dirty="0" smtClean="0"/>
              <a:t>Future </a:t>
            </a:r>
            <a:r>
              <a:rPr lang="en-US" sz="2400" dirty="0"/>
              <a:t>Work</a:t>
            </a:r>
          </a:p>
          <a:p>
            <a:pPr marL="0" indent="0">
              <a:buSzPct val="80000"/>
              <a:buNone/>
            </a:pPr>
            <a:r>
              <a:rPr lang="en-US" sz="2400" dirty="0">
                <a:latin typeface="Arial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Introduction</a:t>
            </a:r>
            <a:endParaRPr lang="en-US" sz="2800" b="1" dirty="0">
              <a:solidFill>
                <a:srgbClr val="018752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3662F15-D38A-4FD0-9214-2CC7D2CA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292824"/>
            <a:ext cx="9143999" cy="2183642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zh-CN" sz="2500" dirty="0"/>
              <a:t>Why</a:t>
            </a:r>
            <a:r>
              <a:rPr lang="zh-CN" altLang="en-US" sz="2500" dirty="0"/>
              <a:t> </a:t>
            </a:r>
            <a:r>
              <a:rPr lang="en-US" altLang="zh-CN" sz="2500" dirty="0"/>
              <a:t>geolocation</a:t>
            </a:r>
            <a:r>
              <a:rPr lang="zh-CN" altLang="en-US" sz="2500" dirty="0"/>
              <a:t> </a:t>
            </a:r>
            <a:r>
              <a:rPr lang="en-US" altLang="zh-CN" sz="2500" dirty="0"/>
              <a:t>extraction?</a:t>
            </a:r>
            <a:endParaRPr lang="en-US" sz="25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altLang="zh-CN" sz="1800" dirty="0"/>
              <a:t>Geographical</a:t>
            </a:r>
            <a:r>
              <a:rPr lang="zh-CN" altLang="en-US" sz="1800" dirty="0"/>
              <a:t> </a:t>
            </a:r>
            <a:r>
              <a:rPr lang="en-US" altLang="zh-CN" sz="1800" dirty="0"/>
              <a:t>data</a:t>
            </a:r>
            <a:r>
              <a:rPr lang="zh-CN" altLang="en-US" sz="1800" dirty="0"/>
              <a:t> </a:t>
            </a:r>
            <a:r>
              <a:rPr lang="en-US" altLang="zh-CN" sz="1800" dirty="0"/>
              <a:t>adds</a:t>
            </a:r>
            <a:r>
              <a:rPr lang="zh-CN" altLang="en-US" sz="1800" dirty="0"/>
              <a:t> </a:t>
            </a:r>
            <a:r>
              <a:rPr lang="en-US" altLang="zh-CN" sz="1800" dirty="0"/>
              <a:t>an</a:t>
            </a:r>
            <a:r>
              <a:rPr lang="zh-CN" altLang="en-US" sz="1800" dirty="0"/>
              <a:t> </a:t>
            </a:r>
            <a:r>
              <a:rPr lang="en-US" altLang="zh-CN" sz="1800" dirty="0"/>
              <a:t>additional</a:t>
            </a:r>
            <a:r>
              <a:rPr lang="zh-CN" altLang="en-US" sz="1800" dirty="0"/>
              <a:t> </a:t>
            </a:r>
            <a:r>
              <a:rPr lang="en-US" altLang="zh-CN" sz="1800" dirty="0"/>
              <a:t>dimension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richness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data,</a:t>
            </a:r>
            <a:r>
              <a:rPr lang="zh-CN" altLang="en-US" sz="1800" dirty="0"/>
              <a:t> </a:t>
            </a:r>
            <a:r>
              <a:rPr lang="en-US" altLang="zh-CN" sz="1800" dirty="0"/>
              <a:t>enabling</a:t>
            </a:r>
            <a:r>
              <a:rPr lang="zh-CN" altLang="en-US" sz="1800" dirty="0"/>
              <a:t> </a:t>
            </a:r>
            <a:r>
              <a:rPr lang="en-US" altLang="zh-CN" sz="1800" dirty="0"/>
              <a:t>us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know</a:t>
            </a:r>
            <a:r>
              <a:rPr lang="zh-CN" altLang="en-US" sz="1800" dirty="0"/>
              <a:t> </a:t>
            </a:r>
            <a:r>
              <a:rPr lang="en-US" altLang="zh-CN" sz="1800" dirty="0"/>
              <a:t>not</a:t>
            </a:r>
            <a:r>
              <a:rPr lang="zh-CN" altLang="en-US" sz="1800" dirty="0"/>
              <a:t> </a:t>
            </a:r>
            <a:r>
              <a:rPr lang="en-US" altLang="zh-CN" sz="1800" dirty="0"/>
              <a:t>just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what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 err="1"/>
              <a:t>when,but</a:t>
            </a:r>
            <a:r>
              <a:rPr lang="zh-CN" altLang="en-US" sz="1800" dirty="0"/>
              <a:t> </a:t>
            </a:r>
            <a:r>
              <a:rPr lang="en-US" altLang="zh-CN" sz="1800" dirty="0"/>
              <a:t>also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where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an</a:t>
            </a:r>
            <a:r>
              <a:rPr lang="zh-CN" altLang="en-US" sz="1800" dirty="0"/>
              <a:t> </a:t>
            </a:r>
            <a:r>
              <a:rPr lang="en-US" altLang="zh-CN" sz="1800" dirty="0"/>
              <a:t>event.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CN" sz="2500" dirty="0"/>
              <a:t>Why</a:t>
            </a:r>
            <a:r>
              <a:rPr lang="zh-CN" altLang="en-US" sz="2500" dirty="0"/>
              <a:t> </a:t>
            </a:r>
            <a:r>
              <a:rPr lang="en-US" altLang="zh-CN" sz="2500" dirty="0"/>
              <a:t>this</a:t>
            </a:r>
            <a:r>
              <a:rPr lang="zh-CN" altLang="en-US" sz="2500" dirty="0"/>
              <a:t> </a:t>
            </a:r>
            <a:r>
              <a:rPr lang="en-US" altLang="zh-CN" sz="2500" dirty="0"/>
              <a:t>topic?</a:t>
            </a:r>
            <a:endParaRPr lang="en-US" sz="25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sz="1800" dirty="0"/>
              <a:t>By</a:t>
            </a:r>
            <a:r>
              <a:rPr lang="zh-CN" altLang="en-US" sz="1800" dirty="0"/>
              <a:t> </a:t>
            </a:r>
            <a:r>
              <a:rPr lang="en-US" altLang="zh-CN" sz="1800" dirty="0"/>
              <a:t>exploring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dominant</a:t>
            </a:r>
            <a:r>
              <a:rPr lang="zh-CN" altLang="en-US" sz="1800" dirty="0"/>
              <a:t> </a:t>
            </a:r>
            <a:r>
              <a:rPr lang="en-US" altLang="zh-CN" sz="1800" dirty="0"/>
              <a:t>topic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 err="1"/>
              <a:t>spedific</a:t>
            </a:r>
            <a:r>
              <a:rPr lang="zh-CN" altLang="en-US" sz="1800" dirty="0"/>
              <a:t> </a:t>
            </a:r>
            <a:r>
              <a:rPr lang="en-US" altLang="zh-CN" sz="1800" dirty="0" err="1"/>
              <a:t>district,we</a:t>
            </a:r>
            <a:r>
              <a:rPr lang="zh-CN" altLang="en-US" sz="1800" dirty="0"/>
              <a:t> </a:t>
            </a:r>
            <a:r>
              <a:rPr lang="en-US" altLang="zh-CN" sz="1800" dirty="0"/>
              <a:t>will</a:t>
            </a:r>
            <a:r>
              <a:rPr lang="zh-CN" altLang="en-US" sz="1800" dirty="0"/>
              <a:t> </a:t>
            </a:r>
            <a:r>
              <a:rPr lang="en-US" altLang="zh-CN" sz="1800" dirty="0"/>
              <a:t>have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better</a:t>
            </a:r>
            <a:r>
              <a:rPr lang="zh-CN" altLang="en-US" sz="1800" dirty="0"/>
              <a:t> </a:t>
            </a:r>
            <a:r>
              <a:rPr lang="en-US" altLang="zh-CN" sz="1800" dirty="0"/>
              <a:t>understanding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associated</a:t>
            </a:r>
            <a:r>
              <a:rPr lang="zh-CN" altLang="en-US" sz="1800" dirty="0"/>
              <a:t> </a:t>
            </a:r>
            <a:r>
              <a:rPr lang="en-US" altLang="zh-CN" sz="1800" dirty="0"/>
              <a:t>events.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0" y="3918857"/>
            <a:ext cx="9144000" cy="293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8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Google</a:t>
            </a:r>
            <a:r>
              <a:rPr lang="zh-CN" altLang="en-US" sz="2800" b="1" dirty="0" smtClean="0">
                <a:solidFill>
                  <a:srgbClr val="018752"/>
                </a:solidFill>
                <a:latin typeface="Arial"/>
              </a:rPr>
              <a:t> </a:t>
            </a: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News</a:t>
            </a:r>
            <a:r>
              <a:rPr lang="zh-CN" altLang="en-US" sz="2800" b="1" dirty="0" smtClean="0">
                <a:solidFill>
                  <a:srgbClr val="018752"/>
                </a:solidFill>
                <a:latin typeface="Arial"/>
              </a:rPr>
              <a:t> </a:t>
            </a: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API</a:t>
            </a:r>
            <a:endParaRPr lang="en-US" sz="2800" b="1" dirty="0">
              <a:solidFill>
                <a:srgbClr val="018752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3662F15-D38A-4FD0-9214-2CC7D2CA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292824"/>
            <a:ext cx="9143999" cy="2183642"/>
          </a:xfrm>
        </p:spPr>
        <p:txBody>
          <a:bodyPr>
            <a:normAutofit/>
          </a:bodyPr>
          <a:lstStyle/>
          <a:p>
            <a:r>
              <a:rPr lang="en-US" sz="2000" dirty="0"/>
              <a:t>Google News API is a simple HTTP REST API for searching and retrieving live article from all over the </a:t>
            </a:r>
            <a:r>
              <a:rPr lang="en-US" sz="2000" dirty="0" err="1"/>
              <a:t>web.We</a:t>
            </a:r>
            <a:r>
              <a:rPr lang="en-US" sz="2000" dirty="0"/>
              <a:t> need an API key to use </a:t>
            </a:r>
            <a:r>
              <a:rPr lang="en-US" sz="2000" dirty="0" err="1"/>
              <a:t>API,which</a:t>
            </a:r>
            <a:r>
              <a:rPr lang="en-US" sz="2000" dirty="0"/>
              <a:t> is a unique key that identifies the requests. It’s free for development, open-source, and non-commercial use</a:t>
            </a:r>
            <a:r>
              <a:rPr lang="en-US" sz="2000" dirty="0"/>
              <a:t> </a:t>
            </a:r>
            <a:endParaRPr lang="en-US" sz="20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0" y="3918857"/>
            <a:ext cx="9144000" cy="293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altLang="zh-CN" sz="2800" b="1" dirty="0" err="1" smtClean="0">
                <a:solidFill>
                  <a:srgbClr val="018752"/>
                </a:solidFill>
                <a:latin typeface="Arial"/>
              </a:rPr>
              <a:t>Geoparsing</a:t>
            </a:r>
            <a:r>
              <a:rPr lang="zh-CN" altLang="en-US" sz="2800" b="1" dirty="0" smtClean="0">
                <a:solidFill>
                  <a:srgbClr val="018752"/>
                </a:solidFill>
                <a:latin typeface="Arial"/>
              </a:rPr>
              <a:t> </a:t>
            </a: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and</a:t>
            </a:r>
            <a:r>
              <a:rPr lang="zh-CN" altLang="en-US" sz="2800" b="1" dirty="0" smtClean="0">
                <a:solidFill>
                  <a:srgbClr val="018752"/>
                </a:solidFill>
                <a:latin typeface="Arial"/>
              </a:rPr>
              <a:t> </a:t>
            </a:r>
            <a:r>
              <a:rPr lang="en-US" altLang="zh-CN" sz="2800" b="1" dirty="0" err="1" smtClean="0">
                <a:solidFill>
                  <a:srgbClr val="018752"/>
                </a:solidFill>
                <a:latin typeface="Arial"/>
              </a:rPr>
              <a:t>Geoparser</a:t>
            </a:r>
            <a:endParaRPr lang="en-US" sz="2800" b="1" dirty="0">
              <a:solidFill>
                <a:srgbClr val="018752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3662F15-D38A-4FD0-9214-2CC7D2CA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292824"/>
            <a:ext cx="9143999" cy="3084394"/>
          </a:xfrm>
        </p:spPr>
        <p:txBody>
          <a:bodyPr>
            <a:normAutofit/>
          </a:bodyPr>
          <a:lstStyle/>
          <a:p>
            <a:r>
              <a:rPr lang="en-US" sz="2000" dirty="0" err="1"/>
              <a:t>Geoparsing</a:t>
            </a:r>
            <a:r>
              <a:rPr lang="en-US" sz="2000" dirty="0"/>
              <a:t> is the process of converting free-text descriptions of places(such as ” twenty miles northeast of Jalalabad ”) into </a:t>
            </a:r>
            <a:r>
              <a:rPr lang="en-US" sz="2000" dirty="0" err="1"/>
              <a:t>unamibiguous</a:t>
            </a:r>
            <a:r>
              <a:rPr lang="en-US" sz="2000" dirty="0"/>
              <a:t> geographic </a:t>
            </a:r>
            <a:r>
              <a:rPr lang="en-US" sz="2000" dirty="0" err="1"/>
              <a:t>identifiers,such</a:t>
            </a:r>
            <a:r>
              <a:rPr lang="en-US" sz="2000" dirty="0"/>
              <a:t> as geographic coordinates expressed latitude-</a:t>
            </a:r>
            <a:r>
              <a:rPr lang="en-US" sz="2000" dirty="0" err="1"/>
              <a:t>longitude.One</a:t>
            </a:r>
            <a:r>
              <a:rPr lang="en-US" sz="2000" dirty="0"/>
              <a:t> can also </a:t>
            </a:r>
            <a:r>
              <a:rPr lang="en-US" sz="2000" dirty="0" err="1"/>
              <a:t>geoparse</a:t>
            </a:r>
            <a:r>
              <a:rPr lang="en-US" sz="2000" dirty="0"/>
              <a:t> location references from other forms of </a:t>
            </a:r>
            <a:r>
              <a:rPr lang="en-US" sz="2000" dirty="0" err="1"/>
              <a:t>media,for</a:t>
            </a:r>
            <a:r>
              <a:rPr lang="en-US" sz="2000" dirty="0"/>
              <a:t> examples audio content in which a speaker mentions a </a:t>
            </a:r>
            <a:r>
              <a:rPr lang="en-US" sz="2000" dirty="0" err="1"/>
              <a:t>place.With</a:t>
            </a:r>
            <a:r>
              <a:rPr lang="en-US" sz="2000" dirty="0"/>
              <a:t> geographic coordinates the features can be mapped and entered into Geographic Information </a:t>
            </a:r>
            <a:r>
              <a:rPr lang="en-US" sz="2000" dirty="0" err="1"/>
              <a:t>Systems.A</a:t>
            </a:r>
            <a:r>
              <a:rPr lang="en-US" sz="2000" dirty="0"/>
              <a:t> </a:t>
            </a:r>
            <a:r>
              <a:rPr lang="en-US" sz="2000" dirty="0" err="1"/>
              <a:t>geoparser</a:t>
            </a:r>
            <a:r>
              <a:rPr lang="en-US" sz="2000" dirty="0"/>
              <a:t> is a piece of software or a (web) service that helps in this process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0" y="3918857"/>
            <a:ext cx="9144000" cy="293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9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altLang="zh-CN" sz="2800" b="1" dirty="0" err="1" smtClean="0">
                <a:solidFill>
                  <a:srgbClr val="018752"/>
                </a:solidFill>
                <a:latin typeface="Arial"/>
              </a:rPr>
              <a:t>gmplot</a:t>
            </a:r>
            <a:endParaRPr lang="en-US" sz="2800" b="1" dirty="0">
              <a:solidFill>
                <a:srgbClr val="018752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3662F15-D38A-4FD0-9214-2CC7D2CA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292824"/>
            <a:ext cx="9143999" cy="3084394"/>
          </a:xfrm>
        </p:spPr>
        <p:txBody>
          <a:bodyPr>
            <a:normAutofit/>
          </a:bodyPr>
          <a:lstStyle/>
          <a:p>
            <a:r>
              <a:rPr lang="en-US" sz="2000" dirty="0"/>
              <a:t>It’s an easy way to plot data on Google </a:t>
            </a:r>
            <a:r>
              <a:rPr lang="en-US" sz="2000" dirty="0" err="1"/>
              <a:t>Maps.A</a:t>
            </a:r>
            <a:r>
              <a:rPr lang="en-US" sz="2000" dirty="0"/>
              <a:t> </a:t>
            </a:r>
            <a:r>
              <a:rPr lang="en-US" sz="2000" dirty="0" err="1"/>
              <a:t>matplotli</a:t>
            </a:r>
            <a:r>
              <a:rPr lang="en-US" sz="2000" dirty="0"/>
              <a:t>-like interface to generate the HTML and </a:t>
            </a:r>
            <a:r>
              <a:rPr lang="en-US" sz="2000" dirty="0" err="1"/>
              <a:t>javascript</a:t>
            </a:r>
            <a:r>
              <a:rPr lang="en-US" sz="2000" dirty="0"/>
              <a:t> to render all the data you’d like on top of Google Maps.[7]The </a:t>
            </a:r>
            <a:r>
              <a:rPr lang="en-US" sz="2000" dirty="0" err="1"/>
              <a:t>gmplot</a:t>
            </a:r>
            <a:r>
              <a:rPr lang="en-US" sz="2000" dirty="0"/>
              <a:t> module supports location-based map initialization and zoom-level initialization.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0" y="3918857"/>
            <a:ext cx="9144000" cy="293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5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k-means</a:t>
            </a:r>
            <a:r>
              <a:rPr lang="zh-CN" altLang="en-US" sz="2800" b="1" dirty="0" smtClean="0">
                <a:solidFill>
                  <a:srgbClr val="018752"/>
                </a:solidFill>
                <a:latin typeface="Arial"/>
              </a:rPr>
              <a:t> </a:t>
            </a: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cluster</a:t>
            </a:r>
            <a:endParaRPr lang="en-US" sz="2800" b="1" dirty="0">
              <a:solidFill>
                <a:srgbClr val="018752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3662F15-D38A-4FD0-9214-2CC7D2CA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292824"/>
            <a:ext cx="9143999" cy="3084394"/>
          </a:xfrm>
        </p:spPr>
        <p:txBody>
          <a:bodyPr>
            <a:normAutofit/>
          </a:bodyPr>
          <a:lstStyle/>
          <a:p>
            <a:r>
              <a:rPr lang="en-US" sz="2000" dirty="0"/>
              <a:t>k-means is one of the simplest unsupervised learning algorithm that solve the well known clustering </a:t>
            </a:r>
            <a:r>
              <a:rPr lang="en-US" sz="2000" dirty="0" err="1"/>
              <a:t>problem.The</a:t>
            </a:r>
            <a:r>
              <a:rPr lang="en-US" sz="2000" dirty="0"/>
              <a:t> procedure follows a simple way and easy way to classify a given data set through a certain number of clusters(assume k clusters) fixed </a:t>
            </a:r>
            <a:r>
              <a:rPr lang="en-US" sz="2000" dirty="0" err="1"/>
              <a:t>apriori.The</a:t>
            </a:r>
            <a:r>
              <a:rPr lang="en-US" sz="2000" dirty="0"/>
              <a:t> main idea is to define k </a:t>
            </a:r>
            <a:r>
              <a:rPr lang="en-US" sz="2000" dirty="0" err="1"/>
              <a:t>centers,one</a:t>
            </a:r>
            <a:r>
              <a:rPr lang="en-US" sz="2000" dirty="0"/>
              <a:t> for each </a:t>
            </a:r>
            <a:r>
              <a:rPr lang="en-US" sz="2000" dirty="0" err="1"/>
              <a:t>cluster.These</a:t>
            </a:r>
            <a:r>
              <a:rPr lang="en-US" sz="2000" dirty="0"/>
              <a:t> centers should be placed in a cunning way because of different location causes different result.</a:t>
            </a:r>
            <a:r>
              <a:rPr lang="en-US" sz="2000" dirty="0"/>
              <a:t> </a:t>
            </a:r>
            <a:endParaRPr lang="en-US" sz="20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0" y="3918857"/>
            <a:ext cx="9144000" cy="293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6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k-means</a:t>
            </a:r>
            <a:r>
              <a:rPr lang="zh-CN" altLang="en-US" sz="2800" b="1" dirty="0" smtClean="0">
                <a:solidFill>
                  <a:srgbClr val="018752"/>
                </a:solidFill>
                <a:latin typeface="Arial"/>
              </a:rPr>
              <a:t> </a:t>
            </a: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cluster</a:t>
            </a:r>
            <a:endParaRPr lang="en-US" sz="2800" b="1" dirty="0">
              <a:solidFill>
                <a:srgbClr val="018752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0" y="3918857"/>
            <a:ext cx="9144000" cy="293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9" name="Content Placeholder 8" descr="https://sites.google.com/site/dataclusteringalgorithms/_/rsrc/1273047853039/k-means-clustering-algorithm/kmeans.JPG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792" y="2150953"/>
            <a:ext cx="2921000" cy="8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982639" y="3591088"/>
            <a:ext cx="5493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charset="0"/>
                <a:ea typeface="Times New Roman" charset="0"/>
              </a:rPr>
              <a:t>where,</a:t>
            </a:r>
            <a:endParaRPr lang="en-US" dirty="0">
              <a:latin typeface="Times New Roman" charset="0"/>
              <a:ea typeface="SimSun" charset="-122"/>
            </a:endParaRPr>
          </a:p>
          <a:p>
            <a:pPr algn="ctr"/>
            <a:r>
              <a:rPr lang="zh-CN" altLang="en-US" i="1" dirty="0" smtClean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    </a:t>
            </a:r>
            <a:r>
              <a:rPr lang="en-US" i="1" dirty="0" smtClean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‘||</a:t>
            </a:r>
            <a:r>
              <a:rPr lang="en-US" i="1" dirty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x</a:t>
            </a:r>
            <a:r>
              <a:rPr lang="en-US" i="1" baseline="-25000" dirty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i </a:t>
            </a:r>
            <a:r>
              <a:rPr lang="en-US" i="1" dirty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- </a:t>
            </a:r>
            <a:r>
              <a:rPr lang="en-US" i="1" dirty="0" err="1">
                <a:solidFill>
                  <a:srgbClr val="000000"/>
                </a:solidFill>
                <a:latin typeface="Times New Roman" charset="0"/>
                <a:ea typeface="Times New Roman" charset="0"/>
              </a:rPr>
              <a:t>v</a:t>
            </a:r>
            <a:r>
              <a:rPr lang="en-US" i="1" baseline="-25000" dirty="0" err="1">
                <a:solidFill>
                  <a:srgbClr val="000000"/>
                </a:solidFill>
                <a:latin typeface="Times New Roman" charset="0"/>
                <a:ea typeface="Times New Roman" charset="0"/>
              </a:rPr>
              <a:t>j</a:t>
            </a:r>
            <a:r>
              <a:rPr lang="en-US" i="1" dirty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||’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is the Euclidean distance between </a:t>
            </a:r>
            <a:r>
              <a:rPr lang="en-US" i="1" dirty="0" smtClean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x</a:t>
            </a:r>
            <a:r>
              <a:rPr lang="en-US" i="1" baseline="-25000" dirty="0" smtClean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i</a:t>
            </a:r>
            <a:r>
              <a:rPr lang="zh-CN" altLang="en-US" dirty="0" smtClean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and </a:t>
            </a:r>
            <a:r>
              <a:rPr lang="en-US" i="1" dirty="0" err="1">
                <a:solidFill>
                  <a:srgbClr val="000000"/>
                </a:solidFill>
                <a:latin typeface="Times New Roman" charset="0"/>
                <a:ea typeface="Times New Roman" charset="0"/>
              </a:rPr>
              <a:t>v</a:t>
            </a:r>
            <a:r>
              <a:rPr lang="en-US" i="1" baseline="-25000" dirty="0" err="1">
                <a:solidFill>
                  <a:srgbClr val="000000"/>
                </a:solidFill>
                <a:latin typeface="Times New Roman" charset="0"/>
                <a:ea typeface="Times New Roman" charset="0"/>
              </a:rPr>
              <a:t>j</a:t>
            </a:r>
            <a:r>
              <a:rPr lang="en-US" i="1" baseline="-25000" dirty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.</a:t>
            </a:r>
            <a:endParaRPr lang="en-US" dirty="0">
              <a:latin typeface="Times New Roman" charset="0"/>
              <a:ea typeface="SimSun" charset="-122"/>
            </a:endParaRPr>
          </a:p>
          <a:p>
            <a:pPr algn="just"/>
            <a:r>
              <a:rPr lang="en-US" i="1" dirty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     ‘c’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 is the number of data points in </a:t>
            </a:r>
            <a:r>
              <a:rPr lang="en-US" i="1" dirty="0" err="1">
                <a:solidFill>
                  <a:srgbClr val="000000"/>
                </a:solidFill>
                <a:latin typeface="Times New Roman" charset="0"/>
                <a:ea typeface="Times New Roman" charset="0"/>
              </a:rPr>
              <a:t>i</a:t>
            </a:r>
            <a:r>
              <a:rPr lang="en-US" i="1" baseline="30000" dirty="0" err="1">
                <a:solidFill>
                  <a:srgbClr val="000000"/>
                </a:solidFill>
                <a:latin typeface="Times New Roman" charset="0"/>
                <a:ea typeface="Times New Roman" charset="0"/>
              </a:rPr>
              <a:t>th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 cluster.</a:t>
            </a:r>
            <a:endParaRPr lang="en-US" dirty="0">
              <a:latin typeface="Times New Roman" charset="0"/>
              <a:ea typeface="SimSun" charset="-122"/>
            </a:endParaRPr>
          </a:p>
          <a:p>
            <a:pPr algn="just"/>
            <a:r>
              <a:rPr lang="en-US" i="1" dirty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     ‘c’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 is the number of cluster centers.</a:t>
            </a:r>
            <a:endParaRPr lang="en-US" dirty="0">
              <a:effectLst/>
              <a:latin typeface="Times New Roman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7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Approach</a:t>
            </a:r>
            <a:endParaRPr lang="en-US" sz="2800" b="1" dirty="0">
              <a:solidFill>
                <a:srgbClr val="018752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3662F15-D38A-4FD0-9214-2CC7D2CA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292824"/>
            <a:ext cx="9143999" cy="3084394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The first challenge we came across is how to </a:t>
            </a:r>
            <a:r>
              <a:rPr lang="en-US" altLang="zh-CN" sz="2000" dirty="0" smtClean="0"/>
              <a:t>implement</a:t>
            </a:r>
            <a:r>
              <a:rPr lang="en-US" sz="2000" dirty="0" smtClean="0"/>
              <a:t> </a:t>
            </a:r>
            <a:r>
              <a:rPr lang="en-US" sz="2000" dirty="0"/>
              <a:t>the location extraction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There </a:t>
            </a:r>
            <a:r>
              <a:rPr lang="en-US" sz="2000" dirty="0"/>
              <a:t>are </a:t>
            </a:r>
            <a:r>
              <a:rPr lang="en-US" sz="2000" dirty="0" err="1"/>
              <a:t>serveral</a:t>
            </a:r>
            <a:r>
              <a:rPr lang="en-US" sz="2000" dirty="0"/>
              <a:t> location extraction </a:t>
            </a:r>
            <a:r>
              <a:rPr lang="en-US" sz="2000" dirty="0" err="1"/>
              <a:t>tools,such</a:t>
            </a:r>
            <a:r>
              <a:rPr lang="en-US" sz="2000" dirty="0"/>
              <a:t> as Cliff-</a:t>
            </a:r>
            <a:r>
              <a:rPr lang="en-US" sz="2000" dirty="0" err="1"/>
              <a:t>Clavin,Geoparser,Stanford</a:t>
            </a:r>
            <a:r>
              <a:rPr lang="en-US" sz="2000" dirty="0"/>
              <a:t> </a:t>
            </a:r>
            <a:r>
              <a:rPr lang="en-US" sz="2000" dirty="0" err="1"/>
              <a:t>CoreNLP,Mordecai,and</a:t>
            </a:r>
            <a:r>
              <a:rPr lang="en-US" sz="2000" dirty="0"/>
              <a:t> Edinburgh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After </a:t>
            </a:r>
            <a:r>
              <a:rPr lang="en-US" sz="2000" dirty="0"/>
              <a:t>lots of research and </a:t>
            </a:r>
            <a:r>
              <a:rPr lang="en-US" sz="2000" dirty="0" err="1" smtClean="0"/>
              <a:t>comparison</a:t>
            </a:r>
            <a:r>
              <a:rPr lang="en-US" altLang="zh-CN" sz="2000" dirty="0" err="1" smtClean="0"/>
              <a:t>,</a:t>
            </a:r>
            <a:r>
              <a:rPr lang="en-US" sz="2000" dirty="0" err="1" smtClean="0"/>
              <a:t>we</a:t>
            </a:r>
            <a:r>
              <a:rPr lang="en-US" sz="2000" dirty="0" smtClean="0"/>
              <a:t> </a:t>
            </a:r>
            <a:r>
              <a:rPr lang="en-US" sz="2000" dirty="0"/>
              <a:t>decided to use </a:t>
            </a:r>
            <a:r>
              <a:rPr lang="en-US" sz="2000" dirty="0" err="1"/>
              <a:t>Geoparser.io,which</a:t>
            </a:r>
            <a:r>
              <a:rPr lang="en-US" sz="2000" dirty="0"/>
              <a:t> is a RESTFUL web API that identifies place names mentioned in </a:t>
            </a:r>
            <a:r>
              <a:rPr lang="en-US" sz="2000" dirty="0" err="1"/>
              <a:t>text,disambiguates</a:t>
            </a:r>
            <a:r>
              <a:rPr lang="en-US" sz="2000" dirty="0"/>
              <a:t> those names and returns </a:t>
            </a:r>
            <a:r>
              <a:rPr lang="en-US" sz="2000" dirty="0" err="1"/>
              <a:t>GeoJSON</a:t>
            </a:r>
            <a:r>
              <a:rPr lang="en-US" sz="2000" dirty="0"/>
              <a:t> for the places found in the text.</a:t>
            </a:r>
            <a:r>
              <a:rPr lang="en-US" sz="2000" dirty="0"/>
              <a:t> </a:t>
            </a:r>
            <a:endParaRPr lang="en-US" sz="20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0" y="3918857"/>
            <a:ext cx="9144000" cy="293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1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2875</TotalTime>
  <Words>675</Words>
  <Application>Microsoft Macintosh PowerPoint</Application>
  <PresentationFormat>On-screen Show (4:3)</PresentationFormat>
  <Paragraphs>85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Courier New</vt:lpstr>
      <vt:lpstr>SimSun</vt:lpstr>
      <vt:lpstr>宋体</vt:lpstr>
      <vt:lpstr>Arial</vt:lpstr>
      <vt:lpstr>Times New Roman</vt:lpstr>
      <vt:lpstr>Office Theme</vt:lpstr>
      <vt:lpstr>Geolocation Extraction and Clustering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lxe072000</dc:creator>
  <cp:lastModifiedBy>Wu, Lingyan</cp:lastModifiedBy>
  <cp:revision>324</cp:revision>
  <dcterms:created xsi:type="dcterms:W3CDTF">2015-11-13T15:45:34Z</dcterms:created>
  <dcterms:modified xsi:type="dcterms:W3CDTF">2017-12-07T20:26:32Z</dcterms:modified>
</cp:coreProperties>
</file>