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308" r:id="rId4"/>
    <p:sldId id="264" r:id="rId5"/>
    <p:sldId id="304" r:id="rId6"/>
    <p:sldId id="305" r:id="rId7"/>
    <p:sldId id="306" r:id="rId8"/>
    <p:sldId id="307" r:id="rId9"/>
    <p:sldId id="309" r:id="rId10"/>
    <p:sldId id="310" r:id="rId11"/>
    <p:sldId id="311" r:id="rId12"/>
    <p:sldId id="319" r:id="rId13"/>
    <p:sldId id="312" r:id="rId14"/>
    <p:sldId id="317" r:id="rId15"/>
    <p:sldId id="318" r:id="rId16"/>
    <p:sldId id="313" r:id="rId17"/>
    <p:sldId id="314" r:id="rId18"/>
    <p:sldId id="315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FFCC"/>
    <a:srgbClr val="CCFFFF"/>
    <a:srgbClr val="99FFCC"/>
    <a:srgbClr val="018752"/>
    <a:srgbClr val="3366FF"/>
    <a:srgbClr val="2F61FF"/>
    <a:srgbClr val="2295F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 autoAdjust="0"/>
    <p:restoredTop sz="94697"/>
  </p:normalViewPr>
  <p:slideViewPr>
    <p:cSldViewPr snapToGrid="0" snapToObjects="1">
      <p:cViewPr>
        <p:scale>
          <a:sx n="100" d="100"/>
          <a:sy n="100" d="100"/>
        </p:scale>
        <p:origin x="180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27E2B-DFA3-954F-B658-3879B20193C1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48CF0-BB3B-A74E-874E-F443829B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1AD9640-78C9-BE47-8303-C9869DB29CA9}" type="datetime1">
              <a:rPr lang="en-US" smtClean="0"/>
              <a:pPr/>
              <a:t>12/8/17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FC7E8E53-FB47-4CBB-8CE0-B6A37821A0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56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BD7D-2F8E-164D-935F-5F1A9E0F4638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8427-8665-774E-BECA-AF2D83D4BAF6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EC66-DC49-E24D-BCD2-328AB1D6887F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45BE-0902-2E43-994C-46776729C155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426A-11FE-784E-B50B-F61EE5A6302A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8D41-6DB4-F347-A0D0-0015E394B3FF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5A97-6A42-3A48-8AD5-CF2453333178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E62D-4A5D-0547-95B5-7A542938A396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2E17-2087-4748-90B8-E548B450A3C6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EF0-5880-9741-8AE7-8A6D36F26D7B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2F40-4294-8D42-901D-F6FC5D6C9B65}" type="datetime1">
              <a:rPr lang="en-US" smtClean="0"/>
              <a:pPr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B487242-3DE3-0C4F-AEA8-589AE22A8FF5}" type="datetime1">
              <a:rPr lang="en-US" smtClean="0"/>
              <a:pPr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wsapi.org/docs" TargetMode="External"/><Relationship Id="rId3" Type="http://schemas.openxmlformats.org/officeDocument/2006/relationships/hyperlink" Target="https://github.com/vgm64/gmplo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site/dataclusteringalgorithms/k-means-clustering-algorithm/kmeans.JPG?attredirects=0" TargetMode="Externa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8945"/>
            <a:ext cx="9144000" cy="1692373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Geolocation</a:t>
            </a:r>
            <a:r>
              <a:rPr lang="zh-CN" alt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Extraction</a:t>
            </a:r>
            <a:r>
              <a:rPr lang="zh-CN" alt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Clustering</a:t>
            </a:r>
            <a:endParaRPr lang="en-US" sz="3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8473" y="3885524"/>
            <a:ext cx="3068605" cy="1787488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Belinda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Welch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Akshay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Rawat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Ruchira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Nagle</a:t>
            </a:r>
            <a:r>
              <a:rPr lang="en-US" altLang="zh-CN" sz="2000" dirty="0" smtClean="0">
                <a:solidFill>
                  <a:schemeClr val="tx1"/>
                </a:solidFill>
                <a:latin typeface="Arial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Annesha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Chowdhury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/>
              </a:rPr>
              <a:t>Lingyan</a:t>
            </a:r>
            <a:r>
              <a:rPr lang="zh-CN" altLang="en-US" sz="2000" dirty="0" smtClean="0">
                <a:solidFill>
                  <a:schemeClr val="tx1"/>
                </a:solidFill>
                <a:latin typeface="Arial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/>
              </a:rPr>
              <a:t>Wu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The locations extracted from articles using </a:t>
            </a:r>
            <a:r>
              <a:rPr lang="en-US" sz="2000" dirty="0" err="1"/>
              <a:t>Geoparser</a:t>
            </a:r>
            <a:r>
              <a:rPr lang="en-US" sz="2000" dirty="0"/>
              <a:t> are labeled with latitude and </a:t>
            </a:r>
            <a:r>
              <a:rPr lang="en-US" sz="2000" dirty="0" smtClean="0"/>
              <a:t>longitude</a:t>
            </a:r>
            <a:r>
              <a:rPr lang="zh-CN" altLang="en-US" sz="2000" dirty="0" smtClean="0"/>
              <a:t> </a:t>
            </a:r>
            <a:r>
              <a:rPr lang="en-US" sz="2000" dirty="0" err="1" smtClean="0"/>
              <a:t>coordinates.Note</a:t>
            </a:r>
            <a:r>
              <a:rPr lang="en-US" sz="2000" dirty="0" smtClean="0"/>
              <a:t> </a:t>
            </a:r>
            <a:r>
              <a:rPr lang="en-US" sz="2000" dirty="0"/>
              <a:t>that each article may include more than one </a:t>
            </a:r>
            <a:r>
              <a:rPr lang="en-US" sz="2000" dirty="0" err="1"/>
              <a:t>locations.The</a:t>
            </a:r>
            <a:r>
              <a:rPr lang="en-US" sz="2000" dirty="0"/>
              <a:t> locations extracted from the same article are associated with a unique </a:t>
            </a:r>
            <a:r>
              <a:rPr lang="en-US" sz="2000" dirty="0" err="1" smtClean="0"/>
              <a:t>articleID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pPr>
              <a:buFont typeface="Courier New" charset="0"/>
              <a:buChar char="o"/>
            </a:pPr>
            <a:r>
              <a:rPr lang="en-US" sz="2000" dirty="0"/>
              <a:t>Due to tight </a:t>
            </a:r>
            <a:r>
              <a:rPr lang="en-US" sz="2000" dirty="0" err="1"/>
              <a:t>deadline,we</a:t>
            </a:r>
            <a:r>
              <a:rPr lang="en-US" sz="2000" dirty="0"/>
              <a:t> decide not to implement focus location </a:t>
            </a:r>
            <a:r>
              <a:rPr lang="en-US" sz="2000" dirty="0" err="1"/>
              <a:t>extraction.You</a:t>
            </a:r>
            <a:r>
              <a:rPr lang="en-US" sz="2000" dirty="0"/>
              <a:t> can find detailed information about focus location extraction in the paper “Focus Location Extraction from Political News Reports with Biased Correction”.</a:t>
            </a:r>
          </a:p>
          <a:p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The next challenge is how to cluster those </a:t>
            </a:r>
            <a:r>
              <a:rPr lang="en-US" sz="2000" dirty="0" err="1"/>
              <a:t>locations.An</a:t>
            </a:r>
            <a:r>
              <a:rPr lang="en-US" sz="2000" dirty="0"/>
              <a:t> article might have multiple </a:t>
            </a:r>
            <a:r>
              <a:rPr lang="en-US" sz="2000" dirty="0" err="1"/>
              <a:t>locations,we</a:t>
            </a:r>
            <a:r>
              <a:rPr lang="en-US" sz="2000" dirty="0"/>
              <a:t> handle each location independently. Note that we allow an article assigned to different clusters if this article contains different locations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en-US" sz="2000" dirty="0"/>
              <a:t>After </a:t>
            </a:r>
            <a:r>
              <a:rPr lang="en-US" sz="2000" dirty="0" err="1"/>
              <a:t>clustering,we</a:t>
            </a:r>
            <a:r>
              <a:rPr lang="en-US" sz="2000" dirty="0"/>
              <a:t> need to extract the critical words from each cluster and thus retrieve the main </a:t>
            </a:r>
            <a:r>
              <a:rPr lang="en-US" sz="2000" dirty="0" err="1"/>
              <a:t>topic.We</a:t>
            </a:r>
            <a:r>
              <a:rPr lang="en-US" sz="2000" dirty="0"/>
              <a:t> choose to use Word Count to obtain the </a:t>
            </a:r>
            <a:r>
              <a:rPr lang="en-US" sz="2000" dirty="0" err="1"/>
              <a:t>importants</a:t>
            </a:r>
            <a:r>
              <a:rPr lang="en-US" sz="2000" dirty="0"/>
              <a:t> </a:t>
            </a:r>
            <a:r>
              <a:rPr lang="en-US" sz="2000" dirty="0" err="1"/>
              <a:t>words.We</a:t>
            </a:r>
            <a:r>
              <a:rPr lang="en-US" sz="2000" dirty="0"/>
              <a:t> need to preprocess the data and remove </a:t>
            </a:r>
            <a:r>
              <a:rPr lang="en-US" sz="2000" dirty="0" err="1"/>
              <a:t>verbs,prepositons,conjunctions</a:t>
            </a:r>
            <a:r>
              <a:rPr lang="en-US" sz="2000" dirty="0"/>
              <a:t> from the articles first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8" y="1600200"/>
            <a:ext cx="7444343" cy="4525963"/>
          </a:xfrm>
        </p:spPr>
      </p:pic>
    </p:spTree>
    <p:extLst>
      <p:ext uri="{BB962C8B-B14F-4D97-AF65-F5344CB8AC3E}">
        <p14:creationId xmlns:p14="http://schemas.microsoft.com/office/powerpoint/2010/main" val="20621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Experimental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Result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9" name="Content Placeholder 8" descr="../../../../Screen%20Shot%202017-12-07%20at%2011.18.54%20AM.p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00649"/>
            <a:ext cx="6536724" cy="4003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2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Comparison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with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Other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Work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20900"/>
            <a:ext cx="9143999" cy="322580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 smtClean="0"/>
              <a:t>In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the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paper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“What’s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missing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in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geographical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parsing?”</a:t>
            </a:r>
            <a:endParaRPr lang="en-US" sz="25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altLang="zh-CN" sz="1800" dirty="0"/>
              <a:t>T</a:t>
            </a:r>
            <a:r>
              <a:rPr lang="en-US" sz="1800" dirty="0" smtClean="0"/>
              <a:t>hey </a:t>
            </a:r>
            <a:r>
              <a:rPr lang="en-US" sz="1800" dirty="0"/>
              <a:t>evaluated and </a:t>
            </a:r>
            <a:r>
              <a:rPr lang="en-US" sz="1800" dirty="0" err="1"/>
              <a:t>analysed</a:t>
            </a:r>
            <a:r>
              <a:rPr lang="en-US" sz="1800" dirty="0"/>
              <a:t> the performance of a number of leading </a:t>
            </a:r>
            <a:r>
              <a:rPr lang="en-US" sz="1800" dirty="0" err="1"/>
              <a:t>geoparsers</a:t>
            </a:r>
            <a:r>
              <a:rPr lang="en-US" sz="1800" dirty="0"/>
              <a:t> on a number of corpora and highlight the challenges in </a:t>
            </a:r>
            <a:r>
              <a:rPr lang="en-US" sz="1800" dirty="0" err="1"/>
              <a:t>detail.They</a:t>
            </a:r>
            <a:r>
              <a:rPr lang="en-US" sz="1800" dirty="0"/>
              <a:t> also published an automatically geotagged </a:t>
            </a:r>
            <a:r>
              <a:rPr lang="en-US" sz="1800" dirty="0" err="1"/>
              <a:t>Wikepedia</a:t>
            </a:r>
            <a:r>
              <a:rPr lang="en-US" sz="1800" dirty="0"/>
              <a:t> corpus to alleviate the dearth of (open source) corpora in this domain</a:t>
            </a:r>
            <a:r>
              <a:rPr lang="en-US" sz="1800" dirty="0"/>
              <a:t> 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 smtClean="0"/>
              <a:t>In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the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paper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“</a:t>
            </a:r>
            <a:r>
              <a:rPr lang="en-US" sz="2400" dirty="0" smtClean="0"/>
              <a:t>Focus </a:t>
            </a:r>
            <a:r>
              <a:rPr lang="en-US" sz="2400" dirty="0"/>
              <a:t>Location Extraction from Political News Reports with Bias </a:t>
            </a:r>
            <a:r>
              <a:rPr lang="en-US" sz="2400" dirty="0" smtClean="0"/>
              <a:t>Correction</a:t>
            </a:r>
            <a:r>
              <a:rPr lang="en-US" altLang="zh-CN" sz="2500" dirty="0" smtClean="0"/>
              <a:t>”</a:t>
            </a:r>
            <a:endParaRPr lang="en-US" sz="25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600" dirty="0"/>
              <a:t>T</a:t>
            </a:r>
            <a:r>
              <a:rPr lang="en-US" sz="1600" dirty="0" smtClean="0"/>
              <a:t>hey </a:t>
            </a:r>
            <a:r>
              <a:rPr lang="en-US" sz="1600" dirty="0"/>
              <a:t>have presented and developed a focus location extraction method executable on unstructured text-based new </a:t>
            </a:r>
            <a:r>
              <a:rPr lang="en-US" sz="1600" dirty="0" err="1"/>
              <a:t>reports.They</a:t>
            </a:r>
            <a:r>
              <a:rPr lang="en-US" sz="1600" dirty="0"/>
              <a:t> extract all of the possible locations with a named entity recognition </a:t>
            </a:r>
            <a:r>
              <a:rPr lang="en-US" sz="1600" dirty="0" err="1"/>
              <a:t>tool,and</a:t>
            </a:r>
            <a:r>
              <a:rPr lang="en-US" sz="1600" dirty="0"/>
              <a:t> propose a semantic approach to find the focus location</a:t>
            </a:r>
            <a:r>
              <a:rPr lang="en-US" sz="1600" dirty="0"/>
              <a:t> 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Comparison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with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Other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Work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20900"/>
            <a:ext cx="9143999" cy="322580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 smtClean="0"/>
              <a:t>In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our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project: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5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altLang="zh-CN" sz="1800" dirty="0"/>
              <a:t>W</a:t>
            </a:r>
            <a:r>
              <a:rPr lang="en-US" sz="1800" dirty="0" smtClean="0"/>
              <a:t>e </a:t>
            </a:r>
            <a:r>
              <a:rPr lang="en-US" sz="1800" dirty="0"/>
              <a:t>combined the </a:t>
            </a:r>
            <a:r>
              <a:rPr lang="en-US" sz="1800" dirty="0" err="1"/>
              <a:t>geoparser</a:t>
            </a:r>
            <a:r>
              <a:rPr lang="en-US" sz="1800" dirty="0"/>
              <a:t> technology and “Focus Location Extraction” idea from the prior work</a:t>
            </a:r>
            <a:r>
              <a:rPr lang="en-US" sz="1800" dirty="0"/>
              <a:t> </a:t>
            </a:r>
            <a:r>
              <a:rPr lang="en-US" altLang="zh-CN" sz="1800" dirty="0" smtClean="0"/>
              <a:t>.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we implemented k-mean clustering algorithm on the extracted </a:t>
            </a:r>
            <a:r>
              <a:rPr lang="en-US" sz="1800" dirty="0" smtClean="0"/>
              <a:t>geolocations</a:t>
            </a:r>
            <a:r>
              <a:rPr lang="en-US" altLang="zh-CN" sz="1800" dirty="0" smtClean="0"/>
              <a:t>.</a:t>
            </a:r>
            <a:r>
              <a:rPr lang="en-US" sz="1800" dirty="0"/>
              <a:t> Then we retrieved the main topic from each cluster.</a:t>
            </a:r>
            <a:r>
              <a:rPr lang="en-US" sz="1800" dirty="0"/>
              <a:t> 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We didn’t make an intensive study of the methods or </a:t>
            </a:r>
            <a:r>
              <a:rPr lang="en-US" sz="1800" dirty="0" err="1"/>
              <a:t>algrithms</a:t>
            </a:r>
            <a:r>
              <a:rPr lang="en-US" sz="1800" dirty="0"/>
              <a:t> like the previous </a:t>
            </a:r>
            <a:r>
              <a:rPr lang="en-US" sz="1800" dirty="0" err="1"/>
              <a:t>work.However,the</a:t>
            </a:r>
            <a:r>
              <a:rPr lang="en-US" sz="1800" dirty="0"/>
              <a:t> result of our work-getting to know the dominant topic of a </a:t>
            </a:r>
            <a:r>
              <a:rPr lang="en-US" sz="1600" dirty="0"/>
              <a:t>specific district-provides a different perspective to human geography </a:t>
            </a:r>
            <a:r>
              <a:rPr lang="en-US" sz="1600" dirty="0" err="1"/>
              <a:t>reaserch</a:t>
            </a:r>
            <a:r>
              <a:rPr lang="en-US" sz="1600" dirty="0"/>
              <a:t>.</a:t>
            </a:r>
            <a:r>
              <a:rPr lang="en-US" sz="1600" dirty="0"/>
              <a:t> </a:t>
            </a:r>
            <a:endParaRPr lang="en-US" sz="1800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Future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Work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x-none" sz="2000" dirty="0"/>
              <a:t>To extract focus geolocation in new articles in which more than one event is reported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x-none" sz="2000" dirty="0"/>
              <a:t>To  use different location extraction tools.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Acknowledgement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We greatly appreciate the help from Maryam </a:t>
            </a:r>
            <a:r>
              <a:rPr lang="en-US" sz="2000" dirty="0" err="1"/>
              <a:t>Bahojb</a:t>
            </a:r>
            <a:r>
              <a:rPr lang="en-US" sz="2000" dirty="0"/>
              <a:t> </a:t>
            </a:r>
            <a:r>
              <a:rPr lang="en-US" sz="2000" dirty="0" smtClean="0"/>
              <a:t>Imani.</a:t>
            </a:r>
          </a:p>
          <a:p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en-US" sz="2000" dirty="0"/>
              <a:t>Some of the terminations and ideas came from her paper “Focus Location Extraction from Political News Reports with Biased Correction”.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Reference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[1] Focus Location Extraction from Political News Reports with Biased Correction.</a:t>
            </a:r>
          </a:p>
          <a:p>
            <a:pPr marL="0" indent="0">
              <a:buNone/>
            </a:pPr>
            <a:r>
              <a:rPr lang="en-US" sz="2000" dirty="0"/>
              <a:t>[2] https://</a:t>
            </a:r>
            <a:r>
              <a:rPr lang="en-US" sz="2000" dirty="0" err="1"/>
              <a:t>newsapi.org</a:t>
            </a:r>
            <a:r>
              <a:rPr lang="en-US" sz="2000" dirty="0"/>
              <a:t>/s/google-news-</a:t>
            </a:r>
            <a:r>
              <a:rPr lang="en-US" sz="2000" dirty="0" err="1"/>
              <a:t>api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[3] https://</a:t>
            </a:r>
            <a:r>
              <a:rPr lang="en-US" sz="2000" dirty="0" err="1"/>
              <a:t>geoparser.io</a:t>
            </a:r>
            <a:r>
              <a:rPr lang="en-US" sz="2000" dirty="0"/>
              <a:t>/ </a:t>
            </a:r>
          </a:p>
          <a:p>
            <a:pPr marL="0" indent="0">
              <a:buNone/>
            </a:pPr>
            <a:r>
              <a:rPr lang="en-US" sz="2000" dirty="0"/>
              <a:t>[4] What’s Missing in Geographical Parsing?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newsapi.org/docs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[6</a:t>
            </a:r>
            <a:r>
              <a:rPr lang="en-US" sz="2000" dirty="0"/>
              <a:t>] 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Geoparsing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[7] </a:t>
            </a:r>
            <a:r>
              <a:rPr lang="en-US" sz="2000" u="sng" dirty="0">
                <a:hlinkClick r:id="rId3"/>
              </a:rPr>
              <a:t>https://github.com/vgm64/gmplot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[8]https://</a:t>
            </a:r>
            <a:r>
              <a:rPr lang="en-US" sz="2000" dirty="0" err="1"/>
              <a:t>sites.google.com</a:t>
            </a:r>
            <a:r>
              <a:rPr lang="en-US" sz="2000" dirty="0"/>
              <a:t>/site/</a:t>
            </a:r>
            <a:r>
              <a:rPr lang="en-US" sz="2000" dirty="0" err="1"/>
              <a:t>dataclusteringalgorithms</a:t>
            </a:r>
            <a:r>
              <a:rPr lang="en-US" sz="2000" dirty="0"/>
              <a:t>/k-means-clustering-</a:t>
            </a:r>
            <a:r>
              <a:rPr lang="en-US" sz="2000" dirty="0" err="1"/>
              <a:t>algorith</a:t>
            </a:r>
            <a:r>
              <a:rPr lang="en-US" sz="2000" dirty="0"/>
              <a:t> 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319" y="2616522"/>
            <a:ext cx="3707362" cy="1320997"/>
          </a:xfrm>
        </p:spPr>
        <p:txBody>
          <a:bodyPr>
            <a:normAutofit/>
          </a:bodyPr>
          <a:lstStyle/>
          <a:p>
            <a:pPr marL="0" indent="0" algn="just">
              <a:buSzPct val="80000"/>
              <a:buNone/>
            </a:pPr>
            <a:r>
              <a:rPr lang="en-US" sz="6000" i="1" dirty="0">
                <a:solidFill>
                  <a:srgbClr val="FF0000"/>
                </a:solidFill>
              </a:rPr>
              <a:t>Question?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6744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 smtClean="0">
                <a:latin typeface="Arial"/>
              </a:rPr>
              <a:t>OVERVIEW</a:t>
            </a:r>
            <a:endParaRPr lang="en-US" sz="36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512"/>
            <a:ext cx="9144000" cy="5295838"/>
          </a:xfrm>
        </p:spPr>
        <p:txBody>
          <a:bodyPr>
            <a:normAutofit/>
          </a:bodyPr>
          <a:lstStyle/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In</a:t>
            </a:r>
            <a:r>
              <a:rPr lang="en-US" altLang="zh-CN" sz="2400" dirty="0" smtClean="0">
                <a:latin typeface="Arial"/>
              </a:rPr>
              <a:t>troduction</a:t>
            </a:r>
            <a:endParaRPr lang="en-US" sz="2400" dirty="0" smtClean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altLang="zh-CN" sz="2400" dirty="0" smtClean="0"/>
              <a:t>Tools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Terminations</a:t>
            </a: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altLang="zh-CN" sz="2400" dirty="0" smtClean="0"/>
              <a:t>Approach</a:t>
            </a: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Experimental Results</a:t>
            </a: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/>
              <a:t>Future </a:t>
            </a:r>
            <a:r>
              <a:rPr lang="en-US" sz="2400" dirty="0"/>
              <a:t>Work</a:t>
            </a:r>
          </a:p>
          <a:p>
            <a:pPr marL="0" indent="0">
              <a:buSzPct val="80000"/>
              <a:buNone/>
            </a:pPr>
            <a:r>
              <a:rPr lang="en-US" sz="2400" dirty="0">
                <a:latin typeface="Arial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Introduction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2183642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/>
              <a:t>Why</a:t>
            </a:r>
            <a:r>
              <a:rPr lang="zh-CN" altLang="en-US" sz="2500" dirty="0"/>
              <a:t> </a:t>
            </a:r>
            <a:r>
              <a:rPr lang="en-US" altLang="zh-CN" sz="2500" dirty="0"/>
              <a:t>geolocation</a:t>
            </a:r>
            <a:r>
              <a:rPr lang="zh-CN" altLang="en-US" sz="2500" dirty="0"/>
              <a:t> </a:t>
            </a:r>
            <a:r>
              <a:rPr lang="en-US" altLang="zh-CN" sz="2500" dirty="0"/>
              <a:t>extraction?</a:t>
            </a:r>
            <a:endParaRPr lang="en-US" sz="25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altLang="zh-CN" sz="1800" dirty="0"/>
              <a:t>Geographical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adds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additional</a:t>
            </a:r>
            <a:r>
              <a:rPr lang="zh-CN" altLang="en-US" sz="1800" dirty="0"/>
              <a:t> </a:t>
            </a:r>
            <a:r>
              <a:rPr lang="en-US" altLang="zh-CN" sz="1800" dirty="0"/>
              <a:t>dimension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richness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data,</a:t>
            </a:r>
            <a:r>
              <a:rPr lang="zh-CN" altLang="en-US" sz="1800" dirty="0"/>
              <a:t> </a:t>
            </a:r>
            <a:r>
              <a:rPr lang="en-US" altLang="zh-CN" sz="1800" dirty="0"/>
              <a:t>enabling</a:t>
            </a:r>
            <a:r>
              <a:rPr lang="zh-CN" altLang="en-US" sz="1800" dirty="0"/>
              <a:t> </a:t>
            </a:r>
            <a:r>
              <a:rPr lang="en-US" altLang="zh-CN" sz="1800" dirty="0"/>
              <a:t>us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know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just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what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when,but</a:t>
            </a:r>
            <a:r>
              <a:rPr lang="zh-CN" altLang="en-US" sz="1800" dirty="0"/>
              <a:t> </a:t>
            </a:r>
            <a:r>
              <a:rPr lang="en-US" altLang="zh-CN" sz="1800" dirty="0"/>
              <a:t>also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where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event.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/>
              <a:t>Why</a:t>
            </a:r>
            <a:r>
              <a:rPr lang="zh-CN" altLang="en-US" sz="2500" dirty="0"/>
              <a:t> </a:t>
            </a:r>
            <a:r>
              <a:rPr lang="en-US" altLang="zh-CN" sz="2500" dirty="0"/>
              <a:t>this</a:t>
            </a:r>
            <a:r>
              <a:rPr lang="zh-CN" altLang="en-US" sz="2500" dirty="0"/>
              <a:t> </a:t>
            </a:r>
            <a:r>
              <a:rPr lang="en-US" altLang="zh-CN" sz="2500" dirty="0"/>
              <a:t>topic?</a:t>
            </a:r>
            <a:endParaRPr lang="en-US" sz="25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exploring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dominant</a:t>
            </a:r>
            <a:r>
              <a:rPr lang="zh-CN" altLang="en-US" sz="1800" dirty="0"/>
              <a:t> </a:t>
            </a:r>
            <a:r>
              <a:rPr lang="en-US" altLang="zh-CN" sz="1800" dirty="0"/>
              <a:t>topic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spedific</a:t>
            </a:r>
            <a:r>
              <a:rPr lang="zh-CN" altLang="en-US" sz="1800" dirty="0"/>
              <a:t> </a:t>
            </a:r>
            <a:r>
              <a:rPr lang="en-US" altLang="zh-CN" sz="1800" dirty="0" err="1"/>
              <a:t>district,we</a:t>
            </a:r>
            <a:r>
              <a:rPr lang="zh-CN" altLang="en-US" sz="1800" dirty="0"/>
              <a:t> </a:t>
            </a:r>
            <a:r>
              <a:rPr lang="en-US" altLang="zh-CN" sz="1800" dirty="0"/>
              <a:t>will</a:t>
            </a:r>
            <a:r>
              <a:rPr lang="zh-CN" altLang="en-US" sz="1800" dirty="0"/>
              <a:t> </a:t>
            </a:r>
            <a:r>
              <a:rPr lang="en-US" altLang="zh-CN" sz="1800" dirty="0"/>
              <a:t>have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better</a:t>
            </a:r>
            <a:r>
              <a:rPr lang="zh-CN" altLang="en-US" sz="1800" dirty="0"/>
              <a:t> </a:t>
            </a:r>
            <a:r>
              <a:rPr lang="en-US" altLang="zh-CN" sz="1800" dirty="0"/>
              <a:t>understanding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associated</a:t>
            </a:r>
            <a:r>
              <a:rPr lang="zh-CN" altLang="en-US" sz="1800" dirty="0"/>
              <a:t> </a:t>
            </a:r>
            <a:r>
              <a:rPr lang="en-US" altLang="zh-CN" sz="1800" dirty="0"/>
              <a:t>events.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Google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News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API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2183642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Google News API is a simple HTTP REST API for searching and retrieving live article from all over the </a:t>
            </a:r>
            <a:r>
              <a:rPr lang="en-US" sz="2000" dirty="0" err="1"/>
              <a:t>web.We</a:t>
            </a:r>
            <a:r>
              <a:rPr lang="en-US" sz="2000" dirty="0"/>
              <a:t> need an API key to use </a:t>
            </a:r>
            <a:r>
              <a:rPr lang="en-US" sz="2000" dirty="0" err="1"/>
              <a:t>API,which</a:t>
            </a:r>
            <a:r>
              <a:rPr lang="en-US" sz="2000" dirty="0"/>
              <a:t> is a unique key that identifies the requests. It’s free for development, open-source, and non-commercial use 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err="1" smtClean="0">
                <a:solidFill>
                  <a:srgbClr val="018752"/>
                </a:solidFill>
                <a:latin typeface="Arial"/>
              </a:rPr>
              <a:t>Geoparsing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and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err="1" smtClean="0">
                <a:solidFill>
                  <a:srgbClr val="018752"/>
                </a:solidFill>
                <a:latin typeface="Arial"/>
              </a:rPr>
              <a:t>Geoparser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 err="1"/>
              <a:t>Geoparsing</a:t>
            </a:r>
            <a:r>
              <a:rPr lang="en-US" sz="2000" dirty="0"/>
              <a:t> is the process of converting free-text descriptions of places(such as ” twenty miles northeast of Jalalabad ”) into </a:t>
            </a:r>
            <a:r>
              <a:rPr lang="en-US" sz="2000" dirty="0" err="1"/>
              <a:t>unamibiguous</a:t>
            </a:r>
            <a:r>
              <a:rPr lang="en-US" sz="2000" dirty="0"/>
              <a:t> geographic </a:t>
            </a:r>
            <a:r>
              <a:rPr lang="en-US" sz="2000" dirty="0" err="1"/>
              <a:t>identifiers,such</a:t>
            </a:r>
            <a:r>
              <a:rPr lang="en-US" sz="2000" dirty="0"/>
              <a:t> as geographic coordinates expressed latitude-</a:t>
            </a:r>
            <a:r>
              <a:rPr lang="en-US" sz="2000" dirty="0" err="1"/>
              <a:t>longitude.One</a:t>
            </a:r>
            <a:r>
              <a:rPr lang="en-US" sz="2000" dirty="0"/>
              <a:t> can also </a:t>
            </a:r>
            <a:r>
              <a:rPr lang="en-US" sz="2000" dirty="0" err="1"/>
              <a:t>geoparse</a:t>
            </a:r>
            <a:r>
              <a:rPr lang="en-US" sz="2000" dirty="0"/>
              <a:t> location references from other forms of </a:t>
            </a:r>
            <a:r>
              <a:rPr lang="en-US" sz="2000" dirty="0" err="1"/>
              <a:t>media,for</a:t>
            </a:r>
            <a:r>
              <a:rPr lang="en-US" sz="2000" dirty="0"/>
              <a:t> examples audio content in which a speaker mentions a place</a:t>
            </a:r>
            <a:r>
              <a:rPr lang="en-US" sz="2000" dirty="0" smtClean="0"/>
              <a:t>.</a:t>
            </a:r>
          </a:p>
          <a:p>
            <a:pPr>
              <a:buFont typeface="Courier New" charset="0"/>
              <a:buChar char="o"/>
            </a:pPr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en-US" sz="2000" dirty="0" smtClean="0"/>
              <a:t>With </a:t>
            </a:r>
            <a:r>
              <a:rPr lang="en-US" sz="2000" dirty="0"/>
              <a:t>geographic coordinates the features can be mapped and entered into Geographic Information </a:t>
            </a:r>
            <a:r>
              <a:rPr lang="en-US" sz="2000" dirty="0" err="1"/>
              <a:t>Systems.A</a:t>
            </a:r>
            <a:r>
              <a:rPr lang="en-US" sz="2000" dirty="0"/>
              <a:t> </a:t>
            </a:r>
            <a:r>
              <a:rPr lang="en-US" sz="2000" dirty="0" err="1"/>
              <a:t>geoparser</a:t>
            </a:r>
            <a:r>
              <a:rPr lang="en-US" sz="2000" dirty="0"/>
              <a:t> is a piece of software or a (web) service that helps in this process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err="1" smtClean="0">
                <a:solidFill>
                  <a:srgbClr val="018752"/>
                </a:solidFill>
                <a:latin typeface="Arial"/>
              </a:rPr>
              <a:t>gmplot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It’s an easy way to plot data on Google </a:t>
            </a:r>
            <a:r>
              <a:rPr lang="en-US" sz="2000" dirty="0" err="1"/>
              <a:t>Maps.A</a:t>
            </a:r>
            <a:r>
              <a:rPr lang="en-US" sz="2000" dirty="0"/>
              <a:t> </a:t>
            </a:r>
            <a:r>
              <a:rPr lang="en-US" sz="2000" dirty="0" err="1"/>
              <a:t>matplotli</a:t>
            </a:r>
            <a:r>
              <a:rPr lang="en-US" sz="2000" dirty="0"/>
              <a:t>-like interface to generate the HTML and </a:t>
            </a:r>
            <a:r>
              <a:rPr lang="en-US" sz="2000" dirty="0" err="1"/>
              <a:t>javascript</a:t>
            </a:r>
            <a:r>
              <a:rPr lang="en-US" sz="2000" dirty="0"/>
              <a:t> to render all the data you’d like on top of Google Maps.[7]The </a:t>
            </a:r>
            <a:r>
              <a:rPr lang="en-US" sz="2000" dirty="0" err="1"/>
              <a:t>gmplot</a:t>
            </a:r>
            <a:r>
              <a:rPr lang="en-US" sz="2000" dirty="0"/>
              <a:t> module supports location-based map initialization and zoom-level initialization.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k-means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cluster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k-means is one of the simplest unsupervised learning algorithm that solve the well known clustering </a:t>
            </a:r>
            <a:r>
              <a:rPr lang="en-US" sz="2000" dirty="0" err="1"/>
              <a:t>problem.The</a:t>
            </a:r>
            <a:r>
              <a:rPr lang="en-US" sz="2000" dirty="0"/>
              <a:t> procedure follows a simple way and easy way to classify a given data set through a certain number of clusters(assume k clusters) fixed </a:t>
            </a:r>
            <a:r>
              <a:rPr lang="en-US" sz="2000" dirty="0" err="1"/>
              <a:t>apriori.The</a:t>
            </a:r>
            <a:r>
              <a:rPr lang="en-US" sz="2000" dirty="0"/>
              <a:t> main idea is to define k </a:t>
            </a:r>
            <a:r>
              <a:rPr lang="en-US" sz="2000" dirty="0" err="1"/>
              <a:t>centers,one</a:t>
            </a:r>
            <a:r>
              <a:rPr lang="en-US" sz="2000" dirty="0"/>
              <a:t> for each </a:t>
            </a:r>
            <a:r>
              <a:rPr lang="en-US" sz="2000" dirty="0" err="1"/>
              <a:t>cluster.These</a:t>
            </a:r>
            <a:r>
              <a:rPr lang="en-US" sz="2000" dirty="0"/>
              <a:t> centers should be placed in a cunning way because of different location causes different result. 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k-means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cluster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9" name="Content Placeholder 8" descr="https://sites.google.com/site/dataclusteringalgorithms/_/rsrc/1273047853039/k-means-clustering-algorithm/kmeans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92" y="2150953"/>
            <a:ext cx="2921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982639" y="3591088"/>
            <a:ext cx="5493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charset="0"/>
                <a:ea typeface="Times New Roman" charset="0"/>
              </a:rPr>
              <a:t>where,</a:t>
            </a:r>
            <a:endParaRPr lang="en-US" dirty="0">
              <a:latin typeface="Times New Roman" charset="0"/>
              <a:ea typeface="SimSun" charset="-122"/>
            </a:endParaRPr>
          </a:p>
          <a:p>
            <a:pPr algn="ctr"/>
            <a:r>
              <a:rPr lang="zh-CN" altLang="en-US" i="1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    </a:t>
            </a:r>
            <a:r>
              <a:rPr lang="en-US" i="1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‘||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 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- 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</a:t>
            </a:r>
            <a:r>
              <a:rPr lang="en-US" i="1" baseline="-25000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j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||’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is the Euclidean distance between </a:t>
            </a:r>
            <a:r>
              <a:rPr lang="en-US" i="1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x</a:t>
            </a:r>
            <a:r>
              <a:rPr lang="en-US" i="1" baseline="-25000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and 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</a:t>
            </a:r>
            <a:r>
              <a:rPr lang="en-US" i="1" baseline="-25000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j</a:t>
            </a:r>
            <a:r>
              <a:rPr lang="en-US" i="1" baseline="-25000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.</a:t>
            </a:r>
            <a:endParaRPr lang="en-US" dirty="0">
              <a:latin typeface="Times New Roman" charset="0"/>
              <a:ea typeface="SimSun" charset="-122"/>
            </a:endParaRPr>
          </a:p>
          <a:p>
            <a:pPr algn="just"/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     ‘c’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 is the number of data points in 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</a:t>
            </a:r>
            <a:r>
              <a:rPr lang="en-US" i="1" baseline="30000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 cluster.</a:t>
            </a:r>
            <a:endParaRPr lang="en-US" dirty="0">
              <a:latin typeface="Times New Roman" charset="0"/>
              <a:ea typeface="SimSun" charset="-122"/>
            </a:endParaRPr>
          </a:p>
          <a:p>
            <a:pPr algn="just"/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     ‘c’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 is the number of cluster centers.</a:t>
            </a:r>
            <a:endParaRPr lang="en-US" dirty="0">
              <a:effectLst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 lnSpcReduction="10000"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The first challenge we came across is how to </a:t>
            </a:r>
            <a:r>
              <a:rPr lang="en-US" altLang="zh-CN" sz="2000" dirty="0" smtClean="0"/>
              <a:t>implement</a:t>
            </a:r>
            <a:r>
              <a:rPr lang="en-US" sz="2000" dirty="0" smtClean="0"/>
              <a:t> </a:t>
            </a:r>
            <a:r>
              <a:rPr lang="en-US" sz="2000" dirty="0"/>
              <a:t>the location extraction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en-US" sz="2000" dirty="0" smtClean="0"/>
              <a:t>There </a:t>
            </a:r>
            <a:r>
              <a:rPr lang="en-US" sz="2000" dirty="0"/>
              <a:t>are </a:t>
            </a:r>
            <a:r>
              <a:rPr lang="en-US" sz="2000" dirty="0" err="1"/>
              <a:t>serveral</a:t>
            </a:r>
            <a:r>
              <a:rPr lang="en-US" sz="2000" dirty="0"/>
              <a:t> location extraction </a:t>
            </a:r>
            <a:r>
              <a:rPr lang="en-US" sz="2000" dirty="0" err="1"/>
              <a:t>tools,such</a:t>
            </a:r>
            <a:r>
              <a:rPr lang="en-US" sz="2000" dirty="0"/>
              <a:t> as Cliff-</a:t>
            </a:r>
            <a:r>
              <a:rPr lang="en-US" sz="2000" dirty="0" err="1"/>
              <a:t>Clavin,Geoparser,Stanford</a:t>
            </a:r>
            <a:r>
              <a:rPr lang="en-US" sz="2000" dirty="0"/>
              <a:t> </a:t>
            </a:r>
            <a:r>
              <a:rPr lang="en-US" sz="2000" dirty="0" err="1"/>
              <a:t>CoreNLP,Mordecai,and</a:t>
            </a:r>
            <a:r>
              <a:rPr lang="en-US" sz="2000" dirty="0"/>
              <a:t> Edinburgh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en-US" sz="2000" dirty="0" smtClean="0"/>
              <a:t>After </a:t>
            </a:r>
            <a:r>
              <a:rPr lang="en-US" sz="2000" dirty="0"/>
              <a:t>lots of research and </a:t>
            </a:r>
            <a:r>
              <a:rPr lang="en-US" sz="2000" dirty="0" err="1" smtClean="0"/>
              <a:t>comparison</a:t>
            </a:r>
            <a:r>
              <a:rPr lang="en-US" altLang="zh-CN" sz="2000" dirty="0" err="1" smtClean="0"/>
              <a:t>,</a:t>
            </a:r>
            <a:r>
              <a:rPr lang="en-US" sz="2000" dirty="0" err="1" smtClean="0"/>
              <a:t>we</a:t>
            </a:r>
            <a:r>
              <a:rPr lang="en-US" sz="2000" dirty="0" smtClean="0"/>
              <a:t> </a:t>
            </a:r>
            <a:r>
              <a:rPr lang="en-US" sz="2000" dirty="0"/>
              <a:t>decided to use </a:t>
            </a:r>
            <a:r>
              <a:rPr lang="en-US" sz="2000" dirty="0" err="1"/>
              <a:t>Geoparser.io,which</a:t>
            </a:r>
            <a:r>
              <a:rPr lang="en-US" sz="2000" dirty="0"/>
              <a:t> is a RESTFUL web API that identifies place names mentioned in </a:t>
            </a:r>
            <a:r>
              <a:rPr lang="en-US" sz="2000" dirty="0" err="1"/>
              <a:t>text,disambiguates</a:t>
            </a:r>
            <a:r>
              <a:rPr lang="en-US" sz="2000" dirty="0"/>
              <a:t> those names and returns </a:t>
            </a:r>
            <a:r>
              <a:rPr lang="en-US" sz="2000" dirty="0" err="1"/>
              <a:t>GeoJSON</a:t>
            </a:r>
            <a:r>
              <a:rPr lang="en-US" sz="2000" dirty="0"/>
              <a:t> for the places found in the text. 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873</Words>
  <Application>Microsoft Macintosh PowerPoint</Application>
  <PresentationFormat>On-screen Show (4:3)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Courier New</vt:lpstr>
      <vt:lpstr>SimSun</vt:lpstr>
      <vt:lpstr>Times New Roman</vt:lpstr>
      <vt:lpstr>宋体</vt:lpstr>
      <vt:lpstr>Arial</vt:lpstr>
      <vt:lpstr>Office Theme</vt:lpstr>
      <vt:lpstr>Geolocation Extraction and Clustering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Wu, Lingyan</cp:lastModifiedBy>
  <cp:revision>328</cp:revision>
  <dcterms:created xsi:type="dcterms:W3CDTF">2015-11-13T15:45:34Z</dcterms:created>
  <dcterms:modified xsi:type="dcterms:W3CDTF">2017-12-08T19:30:19Z</dcterms:modified>
</cp:coreProperties>
</file>