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8" r:id="rId4"/>
    <p:sldId id="265" r:id="rId5"/>
    <p:sldId id="260" r:id="rId6"/>
    <p:sldId id="257" r:id="rId7"/>
    <p:sldId id="269" r:id="rId8"/>
    <p:sldId id="258" r:id="rId9"/>
    <p:sldId id="266" r:id="rId10"/>
    <p:sldId id="270" r:id="rId11"/>
    <p:sldId id="262"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857A-BAED-25CB-FEC4-5E0584EED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E22C17C-7EA7-8EAE-B487-49DF9D4BB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D576CCA-61E0-C8ED-6A82-04B0B9290B15}"/>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E749DEA2-A686-DBAD-B63B-28153735C30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340CE2A-D90D-9207-DACE-D57FB75B63C9}"/>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422479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A643-F3BE-BB82-4FC2-B96817034B7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BDD13DF-613A-5FA9-9AD1-0B8485B66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67BAA99-F878-1217-DD88-AB71A275A367}"/>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A193F71C-46CF-BD82-99B9-A8059B7196C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73129B9-1BAC-70CA-EA23-2806B49D955E}"/>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62343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077C6-6C03-F309-94AE-276D5A0B03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F6DAB93-1ACC-A23C-D650-805D5F6E52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A2C573E-32E7-5E59-EE92-135B98714791}"/>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92923CD4-D96D-AFE0-7D04-F8BB413025D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F345BE8-4AF8-0F30-73DF-A9D95AAD6B0E}"/>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398595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6CA1-3C36-A581-ABC1-1869BCF3B80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482E9CD-E1C8-A86F-8824-8F72AE3FA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0DA90AF-49CC-B46A-0FB3-8EF1A49891B8}"/>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8EFDEFF0-C3AE-5FFC-F250-8E47C975E6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6DDD28D-4FF9-A39D-C2D0-B4100DB12395}"/>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422365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D22C-672F-E77E-7549-641A23DED6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126B0CF-B6B4-EFF9-EB94-968EF9EE4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040C4-FDD9-74C7-F825-4D6562664488}"/>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282112E4-3E08-5662-BAB5-F041C5CC06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B22DB2-0187-B91B-619F-3EFEF0E5443A}"/>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4266921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5CEF-7D69-2A05-D280-350A20F7835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1A73E8D-5CE2-519A-35F3-ECCD631152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0BCDB9A-BD7B-23DE-B18D-0B72F9889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101838B-F46A-DD88-A24E-5EF2E602225E}"/>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6" name="Footer Placeholder 5">
            <a:extLst>
              <a:ext uri="{FF2B5EF4-FFF2-40B4-BE49-F238E27FC236}">
                <a16:creationId xmlns:a16="http://schemas.microsoft.com/office/drawing/2014/main" id="{3FA80E14-6D07-A9ED-E8CF-93738102732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2789995-96F3-5B6B-93C1-7C2EC43AFA2C}"/>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24651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18AD-9E3D-D4DC-7292-2BD2AC9B199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9638380-E37F-DC3B-438B-58B4FD398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CAE52-ED79-D47D-A4CD-071EE7C5B9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3A84E3C-A331-0761-2855-0786B459B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CE387-4522-5831-54BF-5BFCEDBB7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B89DA30-334E-1309-707B-748E9F6B5960}"/>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8" name="Footer Placeholder 7">
            <a:extLst>
              <a:ext uri="{FF2B5EF4-FFF2-40B4-BE49-F238E27FC236}">
                <a16:creationId xmlns:a16="http://schemas.microsoft.com/office/drawing/2014/main" id="{05883C75-886D-ECB2-5DD2-9E0AFAE51BC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0EA52CA-8F98-46ED-25F1-E7A7992E72A4}"/>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283718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7A6B-995F-8773-A3AF-C844DCB9024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70C667D-C95B-D814-CCC6-E8DFA011A9E1}"/>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4" name="Footer Placeholder 3">
            <a:extLst>
              <a:ext uri="{FF2B5EF4-FFF2-40B4-BE49-F238E27FC236}">
                <a16:creationId xmlns:a16="http://schemas.microsoft.com/office/drawing/2014/main" id="{093BEC69-F220-F66B-D598-862BC4AF1F6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806B9B1-A0B5-1595-B5F8-4D40807D6AB0}"/>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224379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E190E9-D71D-8261-D240-93B16AD4DCB8}"/>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3" name="Footer Placeholder 2">
            <a:extLst>
              <a:ext uri="{FF2B5EF4-FFF2-40B4-BE49-F238E27FC236}">
                <a16:creationId xmlns:a16="http://schemas.microsoft.com/office/drawing/2014/main" id="{02077527-0720-5A57-4648-6B3A27714F4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F94465C3-1D85-16DA-DACE-91DC916C01D0}"/>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353096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8F5F-DD43-17A9-45C4-B92DE88A7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3AD8F1-589F-D502-4C55-8934038BBE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7F50764-3434-6404-7895-0DBCFD00F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02456-F4A1-34AD-5910-86BA4954E072}"/>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6" name="Footer Placeholder 5">
            <a:extLst>
              <a:ext uri="{FF2B5EF4-FFF2-40B4-BE49-F238E27FC236}">
                <a16:creationId xmlns:a16="http://schemas.microsoft.com/office/drawing/2014/main" id="{7D1DE03A-2793-89F1-797A-FC599280293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48F71B4-24C8-2D37-6B15-1EC0D909456D}"/>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80858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5F3D-7065-7093-7D9A-D9297D455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998D408-945B-8DA3-F61F-39FCDF5B8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661850F-171A-D2AF-0629-941CD3FFB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20175-C1AB-6A6E-6500-ABFE292F52E0}"/>
              </a:ext>
            </a:extLst>
          </p:cNvPr>
          <p:cNvSpPr>
            <a:spLocks noGrp="1"/>
          </p:cNvSpPr>
          <p:nvPr>
            <p:ph type="dt" sz="half" idx="10"/>
          </p:nvPr>
        </p:nvSpPr>
        <p:spPr/>
        <p:txBody>
          <a:bodyPr/>
          <a:lstStyle/>
          <a:p>
            <a:fld id="{3F432E21-316D-468E-AAD7-ADEC62DDDD88}" type="datetimeFigureOut">
              <a:rPr lang="en-SG" smtClean="0"/>
              <a:t>21/4/2023</a:t>
            </a:fld>
            <a:endParaRPr lang="en-SG"/>
          </a:p>
        </p:txBody>
      </p:sp>
      <p:sp>
        <p:nvSpPr>
          <p:cNvPr id="6" name="Footer Placeholder 5">
            <a:extLst>
              <a:ext uri="{FF2B5EF4-FFF2-40B4-BE49-F238E27FC236}">
                <a16:creationId xmlns:a16="http://schemas.microsoft.com/office/drawing/2014/main" id="{9347D6D6-B224-EA05-7BEB-CDC7345F178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1896843-4837-E513-A52E-43EBB3BB6954}"/>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385817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43B37-3B71-C252-4B90-EF2957CFA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21F9D9F-31BD-4128-B31B-100A4AD4B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E6F1329-8092-0541-DED8-F9DC3A8A8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32E21-316D-468E-AAD7-ADEC62DDDD88}" type="datetimeFigureOut">
              <a:rPr lang="en-SG" smtClean="0"/>
              <a:t>21/4/2023</a:t>
            </a:fld>
            <a:endParaRPr lang="en-SG"/>
          </a:p>
        </p:txBody>
      </p:sp>
      <p:sp>
        <p:nvSpPr>
          <p:cNvPr id="5" name="Footer Placeholder 4">
            <a:extLst>
              <a:ext uri="{FF2B5EF4-FFF2-40B4-BE49-F238E27FC236}">
                <a16:creationId xmlns:a16="http://schemas.microsoft.com/office/drawing/2014/main" id="{D1BC4935-80F4-BBBB-89B8-4A6301E6B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0569830-3519-E179-4D75-4E8886F7D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C7967-18E0-4A67-9D67-DAE39BCAC74D}" type="slidenum">
              <a:rPr lang="en-SG" smtClean="0"/>
              <a:t>‹#›</a:t>
            </a:fld>
            <a:endParaRPr lang="en-SG"/>
          </a:p>
        </p:txBody>
      </p:sp>
    </p:spTree>
    <p:extLst>
      <p:ext uri="{BB962C8B-B14F-4D97-AF65-F5344CB8AC3E}">
        <p14:creationId xmlns:p14="http://schemas.microsoft.com/office/powerpoint/2010/main" val="2965037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aws.amazon.com/vpc/latest/userguide/what-is-amazon-vpc.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3D8D-140B-A7C7-2C3A-35EB4D49FC43}"/>
              </a:ext>
            </a:extLst>
          </p:cNvPr>
          <p:cNvSpPr>
            <a:spLocks noGrp="1"/>
          </p:cNvSpPr>
          <p:nvPr>
            <p:ph type="ctrTitle"/>
          </p:nvPr>
        </p:nvSpPr>
        <p:spPr/>
        <p:txBody>
          <a:bodyPr/>
          <a:lstStyle/>
          <a:p>
            <a:r>
              <a:rPr lang="en-US" dirty="0"/>
              <a:t>AWS Web Secure</a:t>
            </a:r>
            <a:endParaRPr lang="en-SG" dirty="0"/>
          </a:p>
        </p:txBody>
      </p:sp>
      <p:sp>
        <p:nvSpPr>
          <p:cNvPr id="3" name="Subtitle 2">
            <a:extLst>
              <a:ext uri="{FF2B5EF4-FFF2-40B4-BE49-F238E27FC236}">
                <a16:creationId xmlns:a16="http://schemas.microsoft.com/office/drawing/2014/main" id="{772EC28B-D9D6-00A1-6123-CCE4179C0C90}"/>
              </a:ext>
            </a:extLst>
          </p:cNvPr>
          <p:cNvSpPr>
            <a:spLocks noGrp="1"/>
          </p:cNvSpPr>
          <p:nvPr>
            <p:ph type="subTitle" idx="1"/>
          </p:nvPr>
        </p:nvSpPr>
        <p:spPr/>
        <p:txBody>
          <a:bodyPr/>
          <a:lstStyle/>
          <a:p>
            <a:r>
              <a:rPr lang="en-US" dirty="0"/>
              <a:t>From: </a:t>
            </a:r>
            <a:r>
              <a:rPr lang="en-US" dirty="0" err="1"/>
              <a:t>BeiRuiOh</a:t>
            </a:r>
            <a:endParaRPr lang="en-US" dirty="0"/>
          </a:p>
          <a:p>
            <a:r>
              <a:rPr lang="en-US" dirty="0"/>
              <a:t>School of IT</a:t>
            </a:r>
          </a:p>
          <a:p>
            <a:r>
              <a:rPr lang="en-US" dirty="0"/>
              <a:t>DCS</a:t>
            </a:r>
            <a:endParaRPr lang="en-SG" dirty="0"/>
          </a:p>
        </p:txBody>
      </p:sp>
    </p:spTree>
    <p:extLst>
      <p:ext uri="{BB962C8B-B14F-4D97-AF65-F5344CB8AC3E}">
        <p14:creationId xmlns:p14="http://schemas.microsoft.com/office/powerpoint/2010/main" val="289777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A508C91-6B1A-D9F1-6BCA-9ABD70F7BCE6}"/>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What is GitHub Web and Desktop</a:t>
            </a:r>
            <a:endParaRPr lang="en-SG">
              <a:solidFill>
                <a:schemeClr val="bg1"/>
              </a:solidFill>
            </a:endParaRPr>
          </a:p>
        </p:txBody>
      </p: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EA24E0-43E0-E2C7-07F1-2252D530494C}"/>
              </a:ext>
            </a:extLst>
          </p:cNvPr>
          <p:cNvSpPr>
            <a:spLocks noGrp="1"/>
          </p:cNvSpPr>
          <p:nvPr>
            <p:ph idx="1"/>
          </p:nvPr>
        </p:nvSpPr>
        <p:spPr>
          <a:xfrm>
            <a:off x="1295400" y="2288833"/>
            <a:ext cx="4800600" cy="3711571"/>
          </a:xfrm>
        </p:spPr>
        <p:txBody>
          <a:bodyPr>
            <a:normAutofit/>
          </a:bodyPr>
          <a:lstStyle/>
          <a:p>
            <a:r>
              <a:rPr lang="en-US" sz="1700">
                <a:solidFill>
                  <a:schemeClr val="bg1"/>
                </a:solidFill>
              </a:rPr>
              <a:t>GitHub Desktop is an open source tool that enables you to be more productive. GitHub Desktop encourages you and your team to collaborate using best practices with Git and GitHub.</a:t>
            </a:r>
          </a:p>
          <a:p>
            <a:r>
              <a:rPr lang="en-US" sz="1700">
                <a:solidFill>
                  <a:schemeClr val="bg1"/>
                </a:solidFill>
              </a:rPr>
              <a:t>Just a few of the many things you can do with GitHub Desktop are:</a:t>
            </a:r>
          </a:p>
          <a:p>
            <a:pPr lvl="1"/>
            <a:r>
              <a:rPr lang="en-US" sz="1700">
                <a:solidFill>
                  <a:schemeClr val="bg1"/>
                </a:solidFill>
              </a:rPr>
              <a:t>Add changes to your commit interactively</a:t>
            </a:r>
          </a:p>
          <a:p>
            <a:pPr lvl="1"/>
            <a:r>
              <a:rPr lang="en-US" sz="1700">
                <a:solidFill>
                  <a:schemeClr val="bg1"/>
                </a:solidFill>
              </a:rPr>
              <a:t>Quickly add co-authors to your commit</a:t>
            </a:r>
          </a:p>
          <a:p>
            <a:pPr lvl="1"/>
            <a:r>
              <a:rPr lang="en-US" sz="1700">
                <a:solidFill>
                  <a:schemeClr val="bg1"/>
                </a:solidFill>
              </a:rPr>
              <a:t>Checkout branches with pull requests and view CI statuses</a:t>
            </a:r>
          </a:p>
          <a:p>
            <a:pPr lvl="1"/>
            <a:r>
              <a:rPr lang="en-US" sz="1700">
                <a:solidFill>
                  <a:schemeClr val="bg1"/>
                </a:solidFill>
              </a:rPr>
              <a:t>Compare changed images</a:t>
            </a:r>
            <a:endParaRPr lang="en-SG" sz="1700">
              <a:solidFill>
                <a:schemeClr val="bg1"/>
              </a:solidFill>
            </a:endParaRPr>
          </a:p>
        </p:txBody>
      </p:sp>
      <p:cxnSp>
        <p:nvCxnSpPr>
          <p:cNvPr id="15" name="Straight Connector 14">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9C1ACF0-7842-6478-8535-8EF07A32AA8A}"/>
              </a:ext>
            </a:extLst>
          </p:cNvPr>
          <p:cNvPicPr>
            <a:picLocks noChangeAspect="1"/>
          </p:cNvPicPr>
          <p:nvPr/>
        </p:nvPicPr>
        <p:blipFill>
          <a:blip r:embed="rId2"/>
          <a:stretch>
            <a:fillRect/>
          </a:stretch>
        </p:blipFill>
        <p:spPr>
          <a:xfrm>
            <a:off x="6778956" y="2121618"/>
            <a:ext cx="4878207" cy="2512277"/>
          </a:xfrm>
          <a:prstGeom prst="rect">
            <a:avLst/>
          </a:prstGeom>
        </p:spPr>
      </p:pic>
      <p:pic>
        <p:nvPicPr>
          <p:cNvPr id="4" name="Picture 3">
            <a:extLst>
              <a:ext uri="{FF2B5EF4-FFF2-40B4-BE49-F238E27FC236}">
                <a16:creationId xmlns:a16="http://schemas.microsoft.com/office/drawing/2014/main" id="{082A29B2-81E0-CC6F-A4BE-F0B7D97FF0C5}"/>
              </a:ext>
            </a:extLst>
          </p:cNvPr>
          <p:cNvPicPr>
            <a:picLocks noChangeAspect="1"/>
          </p:cNvPicPr>
          <p:nvPr/>
        </p:nvPicPr>
        <p:blipFill>
          <a:blip r:embed="rId3"/>
          <a:stretch>
            <a:fillRect/>
          </a:stretch>
        </p:blipFill>
        <p:spPr>
          <a:xfrm>
            <a:off x="7149884" y="3821316"/>
            <a:ext cx="4878208" cy="3036684"/>
          </a:xfrm>
          <a:prstGeom prst="rect">
            <a:avLst/>
          </a:prstGeom>
        </p:spPr>
      </p:pic>
      <p:pic>
        <p:nvPicPr>
          <p:cNvPr id="5" name="Picture 4">
            <a:extLst>
              <a:ext uri="{FF2B5EF4-FFF2-40B4-BE49-F238E27FC236}">
                <a16:creationId xmlns:a16="http://schemas.microsoft.com/office/drawing/2014/main" id="{74945940-BA82-2031-6231-3B82A07D6AB1}"/>
              </a:ext>
            </a:extLst>
          </p:cNvPr>
          <p:cNvPicPr>
            <a:picLocks noChangeAspect="1"/>
          </p:cNvPicPr>
          <p:nvPr/>
        </p:nvPicPr>
        <p:blipFill>
          <a:blip r:embed="rId4"/>
          <a:stretch>
            <a:fillRect/>
          </a:stretch>
        </p:blipFill>
        <p:spPr>
          <a:xfrm>
            <a:off x="7184397" y="7"/>
            <a:ext cx="4878207" cy="2512277"/>
          </a:xfrm>
          <a:prstGeom prst="rect">
            <a:avLst/>
          </a:prstGeom>
        </p:spPr>
      </p:pic>
    </p:spTree>
    <p:extLst>
      <p:ext uri="{BB962C8B-B14F-4D97-AF65-F5344CB8AC3E}">
        <p14:creationId xmlns:p14="http://schemas.microsoft.com/office/powerpoint/2010/main" val="1238348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r>
              <a:rPr lang="en-US" dirty="0"/>
              <a:t>What is PyCharm</a:t>
            </a:r>
            <a:endParaRPr lang="en-SG" dirty="0"/>
          </a:p>
        </p:txBody>
      </p:sp>
      <p:pic>
        <p:nvPicPr>
          <p:cNvPr id="5" name="Picture 4">
            <a:extLst>
              <a:ext uri="{FF2B5EF4-FFF2-40B4-BE49-F238E27FC236}">
                <a16:creationId xmlns:a16="http://schemas.microsoft.com/office/drawing/2014/main" id="{5E77B1FA-75FA-CB2F-1B3B-34D06E5AA0CA}"/>
              </a:ext>
            </a:extLst>
          </p:cNvPr>
          <p:cNvPicPr>
            <a:picLocks noChangeAspect="1"/>
          </p:cNvPicPr>
          <p:nvPr/>
        </p:nvPicPr>
        <p:blipFill>
          <a:blip r:embed="rId2"/>
          <a:stretch>
            <a:fillRect/>
          </a:stretch>
        </p:blipFill>
        <p:spPr>
          <a:xfrm>
            <a:off x="2650023" y="1690688"/>
            <a:ext cx="9335196" cy="5009726"/>
          </a:xfrm>
          <a:prstGeom prst="rect">
            <a:avLst/>
          </a:prstGeom>
        </p:spPr>
      </p:pic>
    </p:spTree>
    <p:extLst>
      <p:ext uri="{BB962C8B-B14F-4D97-AF65-F5344CB8AC3E}">
        <p14:creationId xmlns:p14="http://schemas.microsoft.com/office/powerpoint/2010/main" val="242589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r>
              <a:rPr lang="en-US" dirty="0"/>
              <a:t>What is SSL</a:t>
            </a:r>
            <a:endParaRPr lang="en-SG" dirty="0"/>
          </a:p>
        </p:txBody>
      </p:sp>
      <p:pic>
        <p:nvPicPr>
          <p:cNvPr id="5" name="Picture 4">
            <a:extLst>
              <a:ext uri="{FF2B5EF4-FFF2-40B4-BE49-F238E27FC236}">
                <a16:creationId xmlns:a16="http://schemas.microsoft.com/office/drawing/2014/main" id="{E4110D8C-F3A4-AF74-906A-3D3620B198E8}"/>
              </a:ext>
            </a:extLst>
          </p:cNvPr>
          <p:cNvPicPr>
            <a:picLocks noChangeAspect="1"/>
          </p:cNvPicPr>
          <p:nvPr/>
        </p:nvPicPr>
        <p:blipFill>
          <a:blip r:embed="rId2"/>
          <a:stretch>
            <a:fillRect/>
          </a:stretch>
        </p:blipFill>
        <p:spPr>
          <a:xfrm>
            <a:off x="143069" y="1526318"/>
            <a:ext cx="8717467" cy="5221954"/>
          </a:xfrm>
          <a:prstGeom prst="rect">
            <a:avLst/>
          </a:prstGeom>
        </p:spPr>
      </p:pic>
    </p:spTree>
    <p:extLst>
      <p:ext uri="{BB962C8B-B14F-4D97-AF65-F5344CB8AC3E}">
        <p14:creationId xmlns:p14="http://schemas.microsoft.com/office/powerpoint/2010/main" val="84915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E305A74-D75B-8858-50D7-958FCCF8695C}"/>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76046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247301-1DE3-DB75-C792-1B9C2C9A59DA}"/>
              </a:ext>
            </a:extLst>
          </p:cNvPr>
          <p:cNvSpPr txBox="1"/>
          <p:nvPr/>
        </p:nvSpPr>
        <p:spPr>
          <a:xfrm>
            <a:off x="9799782" y="638355"/>
            <a:ext cx="2199561" cy="646331"/>
          </a:xfrm>
          <a:prstGeom prst="rect">
            <a:avLst/>
          </a:prstGeom>
          <a:noFill/>
        </p:spPr>
        <p:txBody>
          <a:bodyPr wrap="square" rtlCol="0">
            <a:spAutoFit/>
          </a:bodyPr>
          <a:lstStyle/>
          <a:p>
            <a:r>
              <a:rPr lang="en-US" dirty="0"/>
              <a:t>Layout of how it looks like</a:t>
            </a:r>
            <a:endParaRPr lang="en-SG" dirty="0"/>
          </a:p>
        </p:txBody>
      </p:sp>
    </p:spTree>
    <p:extLst>
      <p:ext uri="{BB962C8B-B14F-4D97-AF65-F5344CB8AC3E}">
        <p14:creationId xmlns:p14="http://schemas.microsoft.com/office/powerpoint/2010/main" val="298430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F673DF-8A55-DDA4-80FE-A60E9B30D446}"/>
              </a:ext>
            </a:extLst>
          </p:cNvPr>
          <p:cNvPicPr>
            <a:picLocks noChangeAspect="1"/>
          </p:cNvPicPr>
          <p:nvPr/>
        </p:nvPicPr>
        <p:blipFill>
          <a:blip r:embed="rId2"/>
          <a:stretch>
            <a:fillRect/>
          </a:stretch>
        </p:blipFill>
        <p:spPr>
          <a:xfrm>
            <a:off x="11303" y="0"/>
            <a:ext cx="9788479" cy="6103097"/>
          </a:xfrm>
          <a:prstGeom prst="rect">
            <a:avLst/>
          </a:prstGeom>
        </p:spPr>
      </p:pic>
      <p:pic>
        <p:nvPicPr>
          <p:cNvPr id="2" name="Picture 1">
            <a:extLst>
              <a:ext uri="{FF2B5EF4-FFF2-40B4-BE49-F238E27FC236}">
                <a16:creationId xmlns:a16="http://schemas.microsoft.com/office/drawing/2014/main" id="{84EBAE8A-B36A-847E-438B-F8D11A374632}"/>
              </a:ext>
            </a:extLst>
          </p:cNvPr>
          <p:cNvPicPr>
            <a:picLocks noChangeAspect="1"/>
          </p:cNvPicPr>
          <p:nvPr/>
        </p:nvPicPr>
        <p:blipFill rotWithShape="1">
          <a:blip r:embed="rId3"/>
          <a:srcRect l="13149" t="30345" r="15125" b="25264"/>
          <a:stretch/>
        </p:blipFill>
        <p:spPr>
          <a:xfrm>
            <a:off x="6206837" y="3180942"/>
            <a:ext cx="2835564" cy="1130179"/>
          </a:xfrm>
          <a:prstGeom prst="rect">
            <a:avLst/>
          </a:prstGeom>
          <a:ln w="25400">
            <a:solidFill>
              <a:srgbClr val="0070C0"/>
            </a:solidFill>
          </a:ln>
        </p:spPr>
      </p:pic>
      <p:sp>
        <p:nvSpPr>
          <p:cNvPr id="3" name="TextBox 2">
            <a:extLst>
              <a:ext uri="{FF2B5EF4-FFF2-40B4-BE49-F238E27FC236}">
                <a16:creationId xmlns:a16="http://schemas.microsoft.com/office/drawing/2014/main" id="{01247301-1DE3-DB75-C792-1B9C2C9A59DA}"/>
              </a:ext>
            </a:extLst>
          </p:cNvPr>
          <p:cNvSpPr txBox="1"/>
          <p:nvPr/>
        </p:nvSpPr>
        <p:spPr>
          <a:xfrm>
            <a:off x="9799782" y="638355"/>
            <a:ext cx="2199561" cy="646331"/>
          </a:xfrm>
          <a:prstGeom prst="rect">
            <a:avLst/>
          </a:prstGeom>
          <a:noFill/>
        </p:spPr>
        <p:txBody>
          <a:bodyPr wrap="square" rtlCol="0">
            <a:spAutoFit/>
          </a:bodyPr>
          <a:lstStyle/>
          <a:p>
            <a:r>
              <a:rPr lang="en-US" dirty="0"/>
              <a:t>Layout of how it looks like</a:t>
            </a:r>
            <a:endParaRPr lang="en-SG" dirty="0"/>
          </a:p>
        </p:txBody>
      </p:sp>
    </p:spTree>
    <p:extLst>
      <p:ext uri="{BB962C8B-B14F-4D97-AF65-F5344CB8AC3E}">
        <p14:creationId xmlns:p14="http://schemas.microsoft.com/office/powerpoint/2010/main" val="150935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ADA205-6717-836E-2479-3EFFB56E6F5E}"/>
              </a:ext>
            </a:extLst>
          </p:cNvPr>
          <p:cNvPicPr>
            <a:picLocks noChangeAspect="1"/>
          </p:cNvPicPr>
          <p:nvPr/>
        </p:nvPicPr>
        <p:blipFill>
          <a:blip r:embed="rId2"/>
          <a:stretch>
            <a:fillRect/>
          </a:stretch>
        </p:blipFill>
        <p:spPr>
          <a:xfrm>
            <a:off x="8627" y="-5404"/>
            <a:ext cx="8358996" cy="6889283"/>
          </a:xfrm>
          <a:prstGeom prst="rect">
            <a:avLst/>
          </a:prstGeom>
        </p:spPr>
      </p:pic>
    </p:spTree>
    <p:extLst>
      <p:ext uri="{BB962C8B-B14F-4D97-AF65-F5344CB8AC3E}">
        <p14:creationId xmlns:p14="http://schemas.microsoft.com/office/powerpoint/2010/main" val="249950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A93B-BF02-6D99-4B7D-EAE2269FA2DE}"/>
              </a:ext>
            </a:extLst>
          </p:cNvPr>
          <p:cNvSpPr>
            <a:spLocks noGrp="1"/>
          </p:cNvSpPr>
          <p:nvPr>
            <p:ph type="title"/>
          </p:nvPr>
        </p:nvSpPr>
        <p:spPr/>
        <p:txBody>
          <a:bodyPr/>
          <a:lstStyle/>
          <a:p>
            <a:r>
              <a:rPr lang="en-US"/>
              <a:t>What is VPC</a:t>
            </a:r>
            <a:endParaRPr lang="en-SG" dirty="0"/>
          </a:p>
        </p:txBody>
      </p:sp>
      <p:sp>
        <p:nvSpPr>
          <p:cNvPr id="3" name="Content Placeholder 2">
            <a:extLst>
              <a:ext uri="{FF2B5EF4-FFF2-40B4-BE49-F238E27FC236}">
                <a16:creationId xmlns:a16="http://schemas.microsoft.com/office/drawing/2014/main" id="{DFA184FD-C903-C1F8-8B77-59127A1EB762}"/>
              </a:ext>
            </a:extLst>
          </p:cNvPr>
          <p:cNvSpPr>
            <a:spLocks noGrp="1"/>
          </p:cNvSpPr>
          <p:nvPr>
            <p:ph idx="1"/>
          </p:nvPr>
        </p:nvSpPr>
        <p:spPr>
          <a:xfrm>
            <a:off x="838200" y="1816998"/>
            <a:ext cx="10515600" cy="4351338"/>
          </a:xfrm>
        </p:spPr>
        <p:txBody>
          <a:bodyPr/>
          <a:lstStyle/>
          <a:p>
            <a:r>
              <a:rPr lang="en-US" dirty="0"/>
              <a:t>Amazon Virtual Private Cloud (Amazon VPC) enables you to launch AWS resources into a virtual network that you've defined. VPC is a virtual network closely resembles a traditional network that you'd operate in your own data center, with the benefits of using the scalable infrastructure of AWS. After you create a VPC, you can add subnets.</a:t>
            </a:r>
          </a:p>
          <a:p>
            <a:endParaRPr lang="en-US" dirty="0"/>
          </a:p>
          <a:p>
            <a:pPr marL="0" indent="0">
              <a:buNone/>
            </a:pPr>
            <a:r>
              <a:rPr lang="en-US" dirty="0"/>
              <a:t>Link:</a:t>
            </a:r>
          </a:p>
          <a:p>
            <a:r>
              <a:rPr lang="en-US" dirty="0">
                <a:hlinkClick r:id="rId2"/>
              </a:rPr>
              <a:t>https://docs.aws.amazon.com/vpc/latest/userguide/what-is-amazon-vpc.html</a:t>
            </a:r>
            <a:endParaRPr lang="en-US" dirty="0"/>
          </a:p>
        </p:txBody>
      </p:sp>
      <p:pic>
        <p:nvPicPr>
          <p:cNvPr id="4" name="Picture 4" descr="&#10;   A VPC with an internet gateway and subnets in three Availability Zones.&#10;  ">
            <a:extLst>
              <a:ext uri="{FF2B5EF4-FFF2-40B4-BE49-F238E27FC236}">
                <a16:creationId xmlns:a16="http://schemas.microsoft.com/office/drawing/2014/main" id="{4E63BCE0-28F4-8648-080C-8180C5D0B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499" y="2365124"/>
            <a:ext cx="6582895" cy="392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77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9DCF-C662-8A47-592D-9E7F6025D63C}"/>
              </a:ext>
            </a:extLst>
          </p:cNvPr>
          <p:cNvSpPr>
            <a:spLocks noGrp="1"/>
          </p:cNvSpPr>
          <p:nvPr>
            <p:ph type="title"/>
          </p:nvPr>
        </p:nvSpPr>
        <p:spPr/>
        <p:txBody>
          <a:bodyPr/>
          <a:lstStyle/>
          <a:p>
            <a:r>
              <a:rPr lang="en-US" dirty="0"/>
              <a:t>What is EC2</a:t>
            </a:r>
            <a:endParaRPr lang="en-SG" dirty="0"/>
          </a:p>
        </p:txBody>
      </p:sp>
      <p:sp>
        <p:nvSpPr>
          <p:cNvPr id="3" name="Content Placeholder 2">
            <a:extLst>
              <a:ext uri="{FF2B5EF4-FFF2-40B4-BE49-F238E27FC236}">
                <a16:creationId xmlns:a16="http://schemas.microsoft.com/office/drawing/2014/main" id="{52C8B8D7-64D7-67C5-E7D2-7C3193F5C0D2}"/>
              </a:ext>
            </a:extLst>
          </p:cNvPr>
          <p:cNvSpPr>
            <a:spLocks noGrp="1"/>
          </p:cNvSpPr>
          <p:nvPr>
            <p:ph idx="1"/>
          </p:nvPr>
        </p:nvSpPr>
        <p:spPr/>
        <p:txBody>
          <a:bodyPr>
            <a:normAutofit lnSpcReduction="10000"/>
          </a:bodyPr>
          <a:lstStyle/>
          <a:p>
            <a:r>
              <a:rPr lang="en-US" dirty="0"/>
              <a:t>Amazon Elastic Compute Cloud (Amazon EC2) provides scalable computing capacity in the Amazon Web Services (AWS) Cloud. Using Amazon EC2 eliminates your need to invest in hardware up front, so you can develop and deploy applications faster. You can use Amazon EC2 to launch as many or as few virtual servers as you need, configure security and networking, and manage storage. Amazon EC2 enables you to scale up or down to handle changes in requirements or spikes in popularity, reducing your need to forecast traffic.</a:t>
            </a:r>
          </a:p>
          <a:p>
            <a:r>
              <a:rPr lang="en-US" dirty="0"/>
              <a:t>Amazon EC2 provides different instance types to enable you to choose the CPU, memory, storage, and networking capacity that you need to run your applications.</a:t>
            </a:r>
            <a:endParaRPr lang="en-SG" dirty="0"/>
          </a:p>
        </p:txBody>
      </p:sp>
    </p:spTree>
    <p:extLst>
      <p:ext uri="{BB962C8B-B14F-4D97-AF65-F5344CB8AC3E}">
        <p14:creationId xmlns:p14="http://schemas.microsoft.com/office/powerpoint/2010/main" val="253051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7138-1508-83C3-DE71-5D99C28DB7D5}"/>
              </a:ext>
            </a:extLst>
          </p:cNvPr>
          <p:cNvSpPr>
            <a:spLocks noGrp="1"/>
          </p:cNvSpPr>
          <p:nvPr>
            <p:ph type="title"/>
          </p:nvPr>
        </p:nvSpPr>
        <p:spPr/>
        <p:txBody>
          <a:bodyPr/>
          <a:lstStyle/>
          <a:p>
            <a:r>
              <a:rPr lang="en-US" dirty="0"/>
              <a:t>What is Instances</a:t>
            </a:r>
            <a:endParaRPr lang="en-SG" dirty="0"/>
          </a:p>
        </p:txBody>
      </p:sp>
      <p:sp>
        <p:nvSpPr>
          <p:cNvPr id="3" name="Content Placeholder 2">
            <a:extLst>
              <a:ext uri="{FF2B5EF4-FFF2-40B4-BE49-F238E27FC236}">
                <a16:creationId xmlns:a16="http://schemas.microsoft.com/office/drawing/2014/main" id="{B69278A8-9DB3-275E-BEB6-56B47CF29308}"/>
              </a:ext>
            </a:extLst>
          </p:cNvPr>
          <p:cNvSpPr>
            <a:spLocks noGrp="1"/>
          </p:cNvSpPr>
          <p:nvPr>
            <p:ph idx="1"/>
          </p:nvPr>
        </p:nvSpPr>
        <p:spPr/>
        <p:txBody>
          <a:bodyPr/>
          <a:lstStyle/>
          <a:p>
            <a:r>
              <a:rPr lang="en-US" dirty="0"/>
              <a:t>An instance is a virtual server in the cloud. Its configuration at launch is a copy of the Amazon Machine Image (AMI) that you specified when you launched the instance.</a:t>
            </a:r>
          </a:p>
          <a:p>
            <a:endParaRPr lang="en-US" dirty="0"/>
          </a:p>
          <a:p>
            <a:r>
              <a:rPr lang="en-US" dirty="0"/>
              <a:t>You can launch different types of instances from a single AMI. An instance type essentially determines the hardware of the host computer used for your instance. Each instance type offers different compute and memory capabilities. Select an instance type based on the amount of memory and computing power that you need for the application or software that you plan to run on the instance.</a:t>
            </a:r>
            <a:endParaRPr lang="en-SG" dirty="0"/>
          </a:p>
        </p:txBody>
      </p:sp>
    </p:spTree>
    <p:extLst>
      <p:ext uri="{BB962C8B-B14F-4D97-AF65-F5344CB8AC3E}">
        <p14:creationId xmlns:p14="http://schemas.microsoft.com/office/powerpoint/2010/main" val="181419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7591-22ED-2050-DBC9-920A5B050A28}"/>
              </a:ext>
            </a:extLst>
          </p:cNvPr>
          <p:cNvSpPr>
            <a:spLocks noGrp="1"/>
          </p:cNvSpPr>
          <p:nvPr>
            <p:ph type="title"/>
          </p:nvPr>
        </p:nvSpPr>
        <p:spPr/>
        <p:txBody>
          <a:bodyPr/>
          <a:lstStyle/>
          <a:p>
            <a:r>
              <a:rPr lang="en-US" dirty="0"/>
              <a:t>What is RDS</a:t>
            </a:r>
            <a:endParaRPr lang="en-SG" dirty="0"/>
          </a:p>
        </p:txBody>
      </p:sp>
      <p:sp>
        <p:nvSpPr>
          <p:cNvPr id="3" name="Content Placeholder 2">
            <a:extLst>
              <a:ext uri="{FF2B5EF4-FFF2-40B4-BE49-F238E27FC236}">
                <a16:creationId xmlns:a16="http://schemas.microsoft.com/office/drawing/2014/main" id="{0C8D655D-2FA3-3EB8-F193-8E7DD268DB22}"/>
              </a:ext>
            </a:extLst>
          </p:cNvPr>
          <p:cNvSpPr>
            <a:spLocks noGrp="1"/>
          </p:cNvSpPr>
          <p:nvPr>
            <p:ph idx="1"/>
          </p:nvPr>
        </p:nvSpPr>
        <p:spPr/>
        <p:txBody>
          <a:bodyPr/>
          <a:lstStyle/>
          <a:p>
            <a:r>
              <a:rPr lang="en-US" dirty="0"/>
              <a:t>Amazon Relational Database Service (Amazon RDS) is a web service that makes it easier to set up, operate, and scale a relational database in the AWS Cloud. It provides cost-efficient, resizable capacity for an industry-standard relational database and manages common database administration tasks.</a:t>
            </a:r>
            <a:endParaRPr lang="en-SG" dirty="0"/>
          </a:p>
        </p:txBody>
      </p:sp>
      <p:pic>
        <p:nvPicPr>
          <p:cNvPr id="4" name="Picture 3">
            <a:extLst>
              <a:ext uri="{FF2B5EF4-FFF2-40B4-BE49-F238E27FC236}">
                <a16:creationId xmlns:a16="http://schemas.microsoft.com/office/drawing/2014/main" id="{3B3342C6-40F8-0626-5001-D4474B03C86F}"/>
              </a:ext>
            </a:extLst>
          </p:cNvPr>
          <p:cNvPicPr>
            <a:picLocks noChangeAspect="1"/>
          </p:cNvPicPr>
          <p:nvPr/>
        </p:nvPicPr>
        <p:blipFill>
          <a:blip r:embed="rId2"/>
          <a:stretch>
            <a:fillRect/>
          </a:stretch>
        </p:blipFill>
        <p:spPr>
          <a:xfrm>
            <a:off x="5486400" y="3616274"/>
            <a:ext cx="6705600" cy="3241726"/>
          </a:xfrm>
          <a:prstGeom prst="rect">
            <a:avLst/>
          </a:prstGeom>
        </p:spPr>
      </p:pic>
    </p:spTree>
    <p:extLst>
      <p:ext uri="{BB962C8B-B14F-4D97-AF65-F5344CB8AC3E}">
        <p14:creationId xmlns:p14="http://schemas.microsoft.com/office/powerpoint/2010/main" val="366713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r>
              <a:rPr lang="en-US" dirty="0"/>
              <a:t>What is Elastic Ip</a:t>
            </a:r>
            <a:endParaRPr lang="en-SG" dirty="0"/>
          </a:p>
        </p:txBody>
      </p:sp>
      <p:sp>
        <p:nvSpPr>
          <p:cNvPr id="3" name="Content Placeholder 2">
            <a:extLst>
              <a:ext uri="{FF2B5EF4-FFF2-40B4-BE49-F238E27FC236}">
                <a16:creationId xmlns:a16="http://schemas.microsoft.com/office/drawing/2014/main" id="{1E305A74-D75B-8858-50D7-958FCCF8695C}"/>
              </a:ext>
            </a:extLst>
          </p:cNvPr>
          <p:cNvSpPr>
            <a:spLocks noGrp="1"/>
          </p:cNvSpPr>
          <p:nvPr>
            <p:ph idx="1"/>
          </p:nvPr>
        </p:nvSpPr>
        <p:spPr/>
        <p:txBody>
          <a:bodyPr/>
          <a:lstStyle/>
          <a:p>
            <a:r>
              <a:rPr lang="en-US" dirty="0"/>
              <a:t>An Elastic IP address is a static IP address designed for dynamic cloud computing that is associated with your AWS account. It is a public IP address, reachable from the Internet. If your instance doesn’t have a public IP address, you can associate an Elastic IP address with the instance to enable communication with the Internet.</a:t>
            </a:r>
            <a:endParaRPr lang="en-SG" dirty="0"/>
          </a:p>
        </p:txBody>
      </p:sp>
      <p:pic>
        <p:nvPicPr>
          <p:cNvPr id="4" name="Picture 3">
            <a:extLst>
              <a:ext uri="{FF2B5EF4-FFF2-40B4-BE49-F238E27FC236}">
                <a16:creationId xmlns:a16="http://schemas.microsoft.com/office/drawing/2014/main" id="{80C59060-6700-C955-AC23-E63427D595A8}"/>
              </a:ext>
            </a:extLst>
          </p:cNvPr>
          <p:cNvPicPr>
            <a:picLocks noChangeAspect="1"/>
          </p:cNvPicPr>
          <p:nvPr/>
        </p:nvPicPr>
        <p:blipFill>
          <a:blip r:embed="rId2"/>
          <a:stretch>
            <a:fillRect/>
          </a:stretch>
        </p:blipFill>
        <p:spPr>
          <a:xfrm>
            <a:off x="7087306" y="2650835"/>
            <a:ext cx="5104693" cy="4207165"/>
          </a:xfrm>
          <a:prstGeom prst="rect">
            <a:avLst/>
          </a:prstGeom>
        </p:spPr>
      </p:pic>
    </p:spTree>
    <p:extLst>
      <p:ext uri="{BB962C8B-B14F-4D97-AF65-F5344CB8AC3E}">
        <p14:creationId xmlns:p14="http://schemas.microsoft.com/office/powerpoint/2010/main" val="3277407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544</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AWS Web Secure</vt:lpstr>
      <vt:lpstr>PowerPoint Presentation</vt:lpstr>
      <vt:lpstr>PowerPoint Presentation</vt:lpstr>
      <vt:lpstr>PowerPoint Presentation</vt:lpstr>
      <vt:lpstr>What is VPC</vt:lpstr>
      <vt:lpstr>What is EC2</vt:lpstr>
      <vt:lpstr>What is Instances</vt:lpstr>
      <vt:lpstr>What is RDS</vt:lpstr>
      <vt:lpstr>What is Elastic Ip</vt:lpstr>
      <vt:lpstr>What is GitHub Web and Desktop</vt:lpstr>
      <vt:lpstr>What is PyCharm</vt:lpstr>
      <vt:lpstr>What is SSL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Web Secure</dc:title>
  <dc:creator>oh</dc:creator>
  <cp:lastModifiedBy>oh</cp:lastModifiedBy>
  <cp:revision>3</cp:revision>
  <dcterms:created xsi:type="dcterms:W3CDTF">2023-04-17T01:12:56Z</dcterms:created>
  <dcterms:modified xsi:type="dcterms:W3CDTF">2023-04-21T02:04:00Z</dcterms:modified>
</cp:coreProperties>
</file>