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8" r:id="rId3"/>
    <p:sldId id="289" r:id="rId4"/>
    <p:sldId id="281" r:id="rId5"/>
    <p:sldId id="291" r:id="rId6"/>
    <p:sldId id="282" r:id="rId7"/>
    <p:sldId id="290"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81" d="100"/>
          <a:sy n="81" d="100"/>
        </p:scale>
        <p:origin x="75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2D03-4769-7FDB-C96D-186AB8AD6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2F0B46-FFCB-89CF-B326-9FBB10D48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1B5327-57FE-BCA6-54A3-1B7BDCD8250A}"/>
              </a:ext>
            </a:extLst>
          </p:cNvPr>
          <p:cNvSpPr>
            <a:spLocks noGrp="1"/>
          </p:cNvSpPr>
          <p:nvPr>
            <p:ph type="dt" sz="half" idx="10"/>
          </p:nvPr>
        </p:nvSpPr>
        <p:spPr/>
        <p:txBody>
          <a:bodyPr/>
          <a:lstStyle/>
          <a:p>
            <a:fld id="{A6B12FC3-D083-4EB8-86F0-EF7DCAA4C54E}" type="datetimeFigureOut">
              <a:rPr lang="en-IN" smtClean="0"/>
              <a:t>18-07-2025</a:t>
            </a:fld>
            <a:endParaRPr lang="en-IN"/>
          </a:p>
        </p:txBody>
      </p:sp>
      <p:sp>
        <p:nvSpPr>
          <p:cNvPr id="5" name="Footer Placeholder 4">
            <a:extLst>
              <a:ext uri="{FF2B5EF4-FFF2-40B4-BE49-F238E27FC236}">
                <a16:creationId xmlns:a16="http://schemas.microsoft.com/office/drawing/2014/main" id="{9B2FBF65-F8CF-26EB-DAB2-A376399DD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A6A224-96D9-3D76-7F62-C61E8A3257F4}"/>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81194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09F0-7F5C-7C43-77EC-A6B6D5FE65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CC565A-48E4-4422-53AD-4000FB66F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F3D494-7EED-1034-8127-2E3688B12594}"/>
              </a:ext>
            </a:extLst>
          </p:cNvPr>
          <p:cNvSpPr>
            <a:spLocks noGrp="1"/>
          </p:cNvSpPr>
          <p:nvPr>
            <p:ph type="dt" sz="half" idx="10"/>
          </p:nvPr>
        </p:nvSpPr>
        <p:spPr/>
        <p:txBody>
          <a:bodyPr/>
          <a:lstStyle/>
          <a:p>
            <a:fld id="{A6B12FC3-D083-4EB8-86F0-EF7DCAA4C54E}" type="datetimeFigureOut">
              <a:rPr lang="en-IN" smtClean="0"/>
              <a:t>18-07-2025</a:t>
            </a:fld>
            <a:endParaRPr lang="en-IN"/>
          </a:p>
        </p:txBody>
      </p:sp>
      <p:sp>
        <p:nvSpPr>
          <p:cNvPr id="5" name="Footer Placeholder 4">
            <a:extLst>
              <a:ext uri="{FF2B5EF4-FFF2-40B4-BE49-F238E27FC236}">
                <a16:creationId xmlns:a16="http://schemas.microsoft.com/office/drawing/2014/main" id="{FA7B6B04-4CC8-E77A-BCBC-05C65535D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1974D-5FEC-C5DD-7607-CB25CD03386A}"/>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75528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44838-BC84-8859-5611-97C482C2AD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23972A-FCC4-C937-F426-CDA0812B14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A5135F-4841-837D-EF81-BE366AE9752A}"/>
              </a:ext>
            </a:extLst>
          </p:cNvPr>
          <p:cNvSpPr>
            <a:spLocks noGrp="1"/>
          </p:cNvSpPr>
          <p:nvPr>
            <p:ph type="dt" sz="half" idx="10"/>
          </p:nvPr>
        </p:nvSpPr>
        <p:spPr/>
        <p:txBody>
          <a:bodyPr/>
          <a:lstStyle/>
          <a:p>
            <a:fld id="{A6B12FC3-D083-4EB8-86F0-EF7DCAA4C54E}" type="datetimeFigureOut">
              <a:rPr lang="en-IN" smtClean="0"/>
              <a:t>18-07-2025</a:t>
            </a:fld>
            <a:endParaRPr lang="en-IN"/>
          </a:p>
        </p:txBody>
      </p:sp>
      <p:sp>
        <p:nvSpPr>
          <p:cNvPr id="5" name="Footer Placeholder 4">
            <a:extLst>
              <a:ext uri="{FF2B5EF4-FFF2-40B4-BE49-F238E27FC236}">
                <a16:creationId xmlns:a16="http://schemas.microsoft.com/office/drawing/2014/main" id="{6931E8BA-689A-FC71-92AA-3D50032749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C7684-9DFD-B798-511E-F665D6CBB0DC}"/>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0906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6D1C-18DB-8120-674C-D918AE63C3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F1DDFC-958D-AB8D-2E97-F71B785FCE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450A6F-F288-262F-1F39-1F86DF5F09C9}"/>
              </a:ext>
            </a:extLst>
          </p:cNvPr>
          <p:cNvSpPr>
            <a:spLocks noGrp="1"/>
          </p:cNvSpPr>
          <p:nvPr>
            <p:ph type="dt" sz="half" idx="10"/>
          </p:nvPr>
        </p:nvSpPr>
        <p:spPr/>
        <p:txBody>
          <a:bodyPr/>
          <a:lstStyle/>
          <a:p>
            <a:fld id="{A6B12FC3-D083-4EB8-86F0-EF7DCAA4C54E}" type="datetimeFigureOut">
              <a:rPr lang="en-IN" smtClean="0"/>
              <a:t>18-07-2025</a:t>
            </a:fld>
            <a:endParaRPr lang="en-IN"/>
          </a:p>
        </p:txBody>
      </p:sp>
      <p:sp>
        <p:nvSpPr>
          <p:cNvPr id="5" name="Footer Placeholder 4">
            <a:extLst>
              <a:ext uri="{FF2B5EF4-FFF2-40B4-BE49-F238E27FC236}">
                <a16:creationId xmlns:a16="http://schemas.microsoft.com/office/drawing/2014/main" id="{6366EF63-8C27-125F-088C-7AC141868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77721-F9A0-291B-2C7D-276E999CC1DD}"/>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66213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659B-FC59-258F-8CDF-98044A0F66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A78AC1-F664-26A9-6FCD-E2BC434C57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AE14AA-D890-8C3B-6D02-DFE7940AB9B8}"/>
              </a:ext>
            </a:extLst>
          </p:cNvPr>
          <p:cNvSpPr>
            <a:spLocks noGrp="1"/>
          </p:cNvSpPr>
          <p:nvPr>
            <p:ph type="dt" sz="half" idx="10"/>
          </p:nvPr>
        </p:nvSpPr>
        <p:spPr/>
        <p:txBody>
          <a:bodyPr/>
          <a:lstStyle/>
          <a:p>
            <a:fld id="{A6B12FC3-D083-4EB8-86F0-EF7DCAA4C54E}" type="datetimeFigureOut">
              <a:rPr lang="en-IN" smtClean="0"/>
              <a:t>18-07-2025</a:t>
            </a:fld>
            <a:endParaRPr lang="en-IN"/>
          </a:p>
        </p:txBody>
      </p:sp>
      <p:sp>
        <p:nvSpPr>
          <p:cNvPr id="5" name="Footer Placeholder 4">
            <a:extLst>
              <a:ext uri="{FF2B5EF4-FFF2-40B4-BE49-F238E27FC236}">
                <a16:creationId xmlns:a16="http://schemas.microsoft.com/office/drawing/2014/main" id="{22406686-DCCA-DE16-BC31-7F186E628E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F59F6-30D4-59CA-BF6E-4630ADDF44BF}"/>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02913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F5F8-3476-6A60-9E09-10F25A68CB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BB5CDB-14A5-2C6F-CAB1-D95C459691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75C12B-B7F7-6D1B-8343-F984B5DA1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C5948F-7D5E-44F7-138E-8ED9A024F010}"/>
              </a:ext>
            </a:extLst>
          </p:cNvPr>
          <p:cNvSpPr>
            <a:spLocks noGrp="1"/>
          </p:cNvSpPr>
          <p:nvPr>
            <p:ph type="dt" sz="half" idx="10"/>
          </p:nvPr>
        </p:nvSpPr>
        <p:spPr/>
        <p:txBody>
          <a:bodyPr/>
          <a:lstStyle/>
          <a:p>
            <a:fld id="{A6B12FC3-D083-4EB8-86F0-EF7DCAA4C54E}" type="datetimeFigureOut">
              <a:rPr lang="en-IN" smtClean="0"/>
              <a:t>18-07-2025</a:t>
            </a:fld>
            <a:endParaRPr lang="en-IN"/>
          </a:p>
        </p:txBody>
      </p:sp>
      <p:sp>
        <p:nvSpPr>
          <p:cNvPr id="6" name="Footer Placeholder 5">
            <a:extLst>
              <a:ext uri="{FF2B5EF4-FFF2-40B4-BE49-F238E27FC236}">
                <a16:creationId xmlns:a16="http://schemas.microsoft.com/office/drawing/2014/main" id="{D9345D42-1205-EDF5-9EC1-81927EB4D0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24B3AF-B99E-C885-E110-942E28F586F1}"/>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80659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4479-6C10-57DE-ADEF-9B0484A229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D64B06-D9B7-2CC3-A27E-C2F01430B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77913-0CDA-88FB-9555-4B3CB10DD2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9A5610-B0E5-53B8-27BF-59D62FDCF9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105064-E0DA-D057-9A71-7F9B1251E4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789F26-B55A-7AB7-C6BF-819C9EC80443}"/>
              </a:ext>
            </a:extLst>
          </p:cNvPr>
          <p:cNvSpPr>
            <a:spLocks noGrp="1"/>
          </p:cNvSpPr>
          <p:nvPr>
            <p:ph type="dt" sz="half" idx="10"/>
          </p:nvPr>
        </p:nvSpPr>
        <p:spPr/>
        <p:txBody>
          <a:bodyPr/>
          <a:lstStyle/>
          <a:p>
            <a:fld id="{A6B12FC3-D083-4EB8-86F0-EF7DCAA4C54E}" type="datetimeFigureOut">
              <a:rPr lang="en-IN" smtClean="0"/>
              <a:t>18-07-2025</a:t>
            </a:fld>
            <a:endParaRPr lang="en-IN"/>
          </a:p>
        </p:txBody>
      </p:sp>
      <p:sp>
        <p:nvSpPr>
          <p:cNvPr id="8" name="Footer Placeholder 7">
            <a:extLst>
              <a:ext uri="{FF2B5EF4-FFF2-40B4-BE49-F238E27FC236}">
                <a16:creationId xmlns:a16="http://schemas.microsoft.com/office/drawing/2014/main" id="{5004B8D8-785D-36DB-7F3F-F92E328DDB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BAA98D-D4AC-F182-9412-7C87E1FDC3E0}"/>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546691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595D-16CD-A78E-D5F7-FEE5B9F21F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191A8A-9C98-4E51-5AD7-85DFCB93A977}"/>
              </a:ext>
            </a:extLst>
          </p:cNvPr>
          <p:cNvSpPr>
            <a:spLocks noGrp="1"/>
          </p:cNvSpPr>
          <p:nvPr>
            <p:ph type="dt" sz="half" idx="10"/>
          </p:nvPr>
        </p:nvSpPr>
        <p:spPr/>
        <p:txBody>
          <a:bodyPr/>
          <a:lstStyle/>
          <a:p>
            <a:fld id="{A6B12FC3-D083-4EB8-86F0-EF7DCAA4C54E}" type="datetimeFigureOut">
              <a:rPr lang="en-IN" smtClean="0"/>
              <a:t>18-07-2025</a:t>
            </a:fld>
            <a:endParaRPr lang="en-IN"/>
          </a:p>
        </p:txBody>
      </p:sp>
      <p:sp>
        <p:nvSpPr>
          <p:cNvPr id="4" name="Footer Placeholder 3">
            <a:extLst>
              <a:ext uri="{FF2B5EF4-FFF2-40B4-BE49-F238E27FC236}">
                <a16:creationId xmlns:a16="http://schemas.microsoft.com/office/drawing/2014/main" id="{34EA8952-B572-1F45-D1B7-DCF967C960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FA99B3-45C4-1F63-64FE-3D773CA1EC0A}"/>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19383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D9796-8F19-A8C9-0707-20DE75F589E9}"/>
              </a:ext>
            </a:extLst>
          </p:cNvPr>
          <p:cNvSpPr>
            <a:spLocks noGrp="1"/>
          </p:cNvSpPr>
          <p:nvPr>
            <p:ph type="dt" sz="half" idx="10"/>
          </p:nvPr>
        </p:nvSpPr>
        <p:spPr/>
        <p:txBody>
          <a:bodyPr/>
          <a:lstStyle/>
          <a:p>
            <a:fld id="{A6B12FC3-D083-4EB8-86F0-EF7DCAA4C54E}" type="datetimeFigureOut">
              <a:rPr lang="en-IN" smtClean="0"/>
              <a:t>18-07-2025</a:t>
            </a:fld>
            <a:endParaRPr lang="en-IN"/>
          </a:p>
        </p:txBody>
      </p:sp>
      <p:sp>
        <p:nvSpPr>
          <p:cNvPr id="3" name="Footer Placeholder 2">
            <a:extLst>
              <a:ext uri="{FF2B5EF4-FFF2-40B4-BE49-F238E27FC236}">
                <a16:creationId xmlns:a16="http://schemas.microsoft.com/office/drawing/2014/main" id="{406C6A05-E17C-BEEB-0248-6ACCD057B6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CA02E4-5721-2803-403F-92055B1C0CD7}"/>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54700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DE8B-4EA6-495B-7EDE-986139DE1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6EBFA9-C24B-F9A9-1A80-A071E66AF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88EAB5-1032-E5EB-2E01-92C7E6973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79461-A095-2C9D-4703-77D321AB87EF}"/>
              </a:ext>
            </a:extLst>
          </p:cNvPr>
          <p:cNvSpPr>
            <a:spLocks noGrp="1"/>
          </p:cNvSpPr>
          <p:nvPr>
            <p:ph type="dt" sz="half" idx="10"/>
          </p:nvPr>
        </p:nvSpPr>
        <p:spPr/>
        <p:txBody>
          <a:bodyPr/>
          <a:lstStyle/>
          <a:p>
            <a:fld id="{A6B12FC3-D083-4EB8-86F0-EF7DCAA4C54E}" type="datetimeFigureOut">
              <a:rPr lang="en-IN" smtClean="0"/>
              <a:t>18-07-2025</a:t>
            </a:fld>
            <a:endParaRPr lang="en-IN"/>
          </a:p>
        </p:txBody>
      </p:sp>
      <p:sp>
        <p:nvSpPr>
          <p:cNvPr id="6" name="Footer Placeholder 5">
            <a:extLst>
              <a:ext uri="{FF2B5EF4-FFF2-40B4-BE49-F238E27FC236}">
                <a16:creationId xmlns:a16="http://schemas.microsoft.com/office/drawing/2014/main" id="{0BADAF9D-2A54-FFC5-C450-DA6601D020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579899-773D-3C9E-F44C-F56A15BBFB4E}"/>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92620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67F2-D3B1-8463-A762-6CC0478F5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DC4FC3-F264-75A8-9180-602C280DF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AB4593-9310-75D9-2532-3A993BC55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D38BF-CFAB-0D69-4418-C12E016D322B}"/>
              </a:ext>
            </a:extLst>
          </p:cNvPr>
          <p:cNvSpPr>
            <a:spLocks noGrp="1"/>
          </p:cNvSpPr>
          <p:nvPr>
            <p:ph type="dt" sz="half" idx="10"/>
          </p:nvPr>
        </p:nvSpPr>
        <p:spPr/>
        <p:txBody>
          <a:bodyPr/>
          <a:lstStyle/>
          <a:p>
            <a:fld id="{A6B12FC3-D083-4EB8-86F0-EF7DCAA4C54E}" type="datetimeFigureOut">
              <a:rPr lang="en-IN" smtClean="0"/>
              <a:t>18-07-2025</a:t>
            </a:fld>
            <a:endParaRPr lang="en-IN"/>
          </a:p>
        </p:txBody>
      </p:sp>
      <p:sp>
        <p:nvSpPr>
          <p:cNvPr id="6" name="Footer Placeholder 5">
            <a:extLst>
              <a:ext uri="{FF2B5EF4-FFF2-40B4-BE49-F238E27FC236}">
                <a16:creationId xmlns:a16="http://schemas.microsoft.com/office/drawing/2014/main" id="{56F941D6-14F3-DDDF-5858-B6B113D6D8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A338F2-8410-2D40-AE45-AEDE9CB384DD}"/>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90440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FA00C-C016-5CF3-923A-87C68E9D60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718229-F4D7-CC6E-F70F-2930A42E68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34E882-92CB-B21F-0506-3D4CB1FF3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12FC3-D083-4EB8-86F0-EF7DCAA4C54E}" type="datetimeFigureOut">
              <a:rPr lang="en-IN" smtClean="0"/>
              <a:t>18-07-2025</a:t>
            </a:fld>
            <a:endParaRPr lang="en-IN"/>
          </a:p>
        </p:txBody>
      </p:sp>
      <p:sp>
        <p:nvSpPr>
          <p:cNvPr id="5" name="Footer Placeholder 4">
            <a:extLst>
              <a:ext uri="{FF2B5EF4-FFF2-40B4-BE49-F238E27FC236}">
                <a16:creationId xmlns:a16="http://schemas.microsoft.com/office/drawing/2014/main" id="{2AD07338-2263-4F37-4936-3819BEC00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1A7EE3-49B1-F0C0-8437-1D428461E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89705-02BA-4318-8929-35F9FDCF05B8}" type="slidenum">
              <a:rPr lang="en-IN" smtClean="0"/>
              <a:t>‹#›</a:t>
            </a:fld>
            <a:endParaRPr lang="en-IN"/>
          </a:p>
        </p:txBody>
      </p:sp>
    </p:spTree>
    <p:extLst>
      <p:ext uri="{BB962C8B-B14F-4D97-AF65-F5344CB8AC3E}">
        <p14:creationId xmlns:p14="http://schemas.microsoft.com/office/powerpoint/2010/main" val="1983236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E4B2EB-1FCD-E90B-88BD-FDD9C88A9007}"/>
              </a:ext>
            </a:extLst>
          </p:cNvPr>
          <p:cNvSpPr>
            <a:spLocks noGrp="1"/>
          </p:cNvSpPr>
          <p:nvPr>
            <p:ph type="subTitle" idx="1"/>
          </p:nvPr>
        </p:nvSpPr>
        <p:spPr>
          <a:xfrm>
            <a:off x="678730" y="278296"/>
            <a:ext cx="10661818" cy="6377028"/>
          </a:xfrm>
        </p:spPr>
        <p:txBody>
          <a:bodyPr>
            <a:normAutofit fontScale="25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Dissertation Work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9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on</a:t>
            </a:r>
            <a:r>
              <a:rPr kumimoji="0" lang="en-US" altLang="en-US" sz="12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AI BASED SECURITY SOLUTION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2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FOR DATA ENCRYPTION USING AES ALGORITHM</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2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By</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2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11200" b="1" dirty="0">
                <a:solidFill>
                  <a:srgbClr val="000000"/>
                </a:solidFill>
                <a:latin typeface="Times New Roman" panose="02020603050405020304" pitchFamily="18" charset="0"/>
                <a:cs typeface="Times New Roman" panose="02020603050405020304" pitchFamily="18" charset="0"/>
              </a:rPr>
              <a:t>Bee Fathima</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9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(23261DA902)</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9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Under the Guidance of</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defRPr/>
            </a:pPr>
            <a:r>
              <a:rPr kumimoji="0" lang="en-US" altLang="en-US" sz="12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Ratna </a:t>
            </a:r>
            <a:r>
              <a:rPr lang="en-US" altLang="en-US" sz="12800" b="1" dirty="0">
                <a:solidFill>
                  <a:prstClr val="black"/>
                </a:solidFill>
                <a:latin typeface="Times New Roman" panose="02020603050405020304" pitchFamily="18" charset="0"/>
                <a:cs typeface="Times New Roman" panose="02020603050405020304" pitchFamily="18" charset="0"/>
              </a:rPr>
              <a:t>R</a:t>
            </a:r>
            <a:r>
              <a:rPr kumimoji="0" lang="en-US" altLang="en-US" sz="12800" b="1" i="0" u="none" strike="noStrike" kern="120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aj</a:t>
            </a:r>
            <a:r>
              <a:rPr lang="en-US" altLang="en-US" sz="12800" b="1" dirty="0">
                <a:solidFill>
                  <a:prstClr val="black"/>
                </a:solidFill>
                <a:latin typeface="Times New Roman" panose="02020603050405020304" pitchFamily="18" charset="0"/>
                <a:cs typeface="Times New Roman" panose="02020603050405020304" pitchFamily="18" charset="0"/>
              </a:rPr>
              <a:t>u</a:t>
            </a:r>
            <a:endParaRPr kumimoji="0" lang="en-US" altLang="en-US" sz="12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defRPr/>
            </a:pPr>
            <a:r>
              <a:rPr kumimoji="0" lang="en-US" altLang="en-US" sz="9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(Assi</a:t>
            </a:r>
            <a:r>
              <a:rPr lang="en-US" altLang="en-US" sz="9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tent</a:t>
            </a:r>
            <a:r>
              <a:rPr kumimoji="0" lang="en-US" altLang="en-US" sz="9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Professor)</a:t>
            </a:r>
            <a:endParaRPr kumimoji="0" lang="en-US" altLang="en-US" sz="9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Arial" panose="020B0604020202020204" pitchFamily="34" charset="0"/>
              <a:ea typeface="Times New Roman" panose="02020603050405020304" pitchFamily="18" charset="0"/>
            </a:endParaRPr>
          </a:p>
          <a:p>
            <a:pPr marL="0" marR="0" lvl="0" indent="0" defTabSz="914400" rtl="0" eaLnBrk="0" fontAlgn="base" latinLnBrk="0" hangingPunct="0">
              <a:lnSpc>
                <a:spcPct val="120000"/>
              </a:lnSpc>
              <a:spcBef>
                <a:spcPct val="0"/>
              </a:spcBef>
              <a:spcAft>
                <a:spcPct val="0"/>
              </a:spcAft>
              <a:buClrTx/>
              <a:buSzTx/>
              <a:buFontTx/>
              <a:buNone/>
              <a:tabLst/>
              <a:defRPr/>
            </a:pPr>
            <a:r>
              <a:rPr kumimoji="0" lang="en-US" altLang="en-US" sz="6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p>
          <a:p>
            <a:pPr marL="0" marR="0" lvl="0" indent="0" defTabSz="914400" rtl="0" eaLnBrk="0" fontAlgn="base" latinLnBrk="0" hangingPunct="0">
              <a:lnSpc>
                <a:spcPct val="120000"/>
              </a:lnSpc>
              <a:spcBef>
                <a:spcPct val="0"/>
              </a:spcBef>
              <a:spcAft>
                <a:spcPct val="0"/>
              </a:spcAft>
              <a:buClrTx/>
              <a:buSzTx/>
              <a:buFontTx/>
              <a:buNone/>
              <a:tabLst/>
              <a:defRPr/>
            </a:pPr>
            <a:r>
              <a:rPr lang="en-US" altLang="en-US" sz="6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MAHATMA GANDHI INSTITUTE OF TECHNOLOGY(A)</a:t>
            </a:r>
            <a:endParaRPr kumimoji="0" lang="en-US" altLang="en-US" sz="6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defRPr/>
            </a:pPr>
            <a:endParaRPr lang="en-US" altLang="en-US" sz="4800" b="1" dirty="0">
              <a:solidFill>
                <a:srgbClr val="000000"/>
              </a:solidFill>
              <a:latin typeface="Arial" panose="020B0604020202020204" pitchFamily="34" charset="0"/>
              <a:ea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48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rPr>
              <a:t>2024 – 2025</a:t>
            </a:r>
            <a:endPar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endParaRPr lang="en-IN" dirty="0"/>
          </a:p>
        </p:txBody>
      </p:sp>
      <p:pic>
        <p:nvPicPr>
          <p:cNvPr id="4" name="image6.png">
            <a:extLst>
              <a:ext uri="{FF2B5EF4-FFF2-40B4-BE49-F238E27FC236}">
                <a16:creationId xmlns:a16="http://schemas.microsoft.com/office/drawing/2014/main" id="{A9F3D2D5-1095-9D23-3822-C25190480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74" y="278296"/>
            <a:ext cx="1093304" cy="1048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805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E84A-0842-C79B-AA37-264FFFE788F9}"/>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CA274B-A5EF-B481-0D61-3F3ABD0A3AFA}"/>
              </a:ext>
            </a:extLst>
          </p:cNvPr>
          <p:cNvSpPr>
            <a:spLocks noGrp="1"/>
          </p:cNvSpPr>
          <p:nvPr>
            <p:ph idx="1"/>
          </p:nvPr>
        </p:nvSpPr>
        <p:spPr>
          <a:xfrm>
            <a:off x="838200" y="1404594"/>
            <a:ext cx="10515600" cy="4772369"/>
          </a:xfrm>
        </p:spPr>
        <p:txBody>
          <a:bodyPr>
            <a:normAutofit/>
          </a:bodyPr>
          <a:lstStyle/>
          <a:p>
            <a:pPr marL="0" indent="0" algn="just">
              <a:lnSpc>
                <a:spcPct val="150000"/>
              </a:lnSpc>
              <a:buNone/>
            </a:pPr>
            <a:r>
              <a:rPr lang="en-GB" sz="2400" dirty="0">
                <a:latin typeface="Times New Roman" panose="02020603050405020304" pitchFamily="18" charset="0"/>
                <a:cs typeface="Times New Roman" panose="02020603050405020304" pitchFamily="18" charset="0"/>
              </a:rPr>
              <a:t>This project presents an AI-driven data security framework that integrates AES encryption with AI-based intrusion detection. It uses a MANN optimized by Modified Particle Swarm Optimization (MPSO) to classify and filter malicious content. Secure data is encrypted using AES + RSA and concealed using steganography before being stored in the cloud — ensuring confidentiality, integrity, and privacy.</a:t>
            </a:r>
          </a:p>
          <a:p>
            <a:pPr marL="0" indent="0">
              <a:buNone/>
            </a:pPr>
            <a:endParaRPr lang="en-IN" dirty="0"/>
          </a:p>
        </p:txBody>
      </p:sp>
    </p:spTree>
    <p:extLst>
      <p:ext uri="{BB962C8B-B14F-4D97-AF65-F5344CB8AC3E}">
        <p14:creationId xmlns:p14="http://schemas.microsoft.com/office/powerpoint/2010/main" val="386864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3513A-2E11-62DA-0176-22D9241A7B0B}"/>
              </a:ext>
            </a:extLst>
          </p:cNvPr>
          <p:cNvSpPr>
            <a:spLocks noGrp="1"/>
          </p:cNvSpPr>
          <p:nvPr>
            <p:ph type="title"/>
          </p:nvPr>
        </p:nvSpPr>
        <p:spPr>
          <a:xfrm>
            <a:off x="838200" y="365126"/>
            <a:ext cx="10515600" cy="966370"/>
          </a:xfrm>
        </p:spPr>
        <p:txBody>
          <a:bodyPr/>
          <a:lstStyle/>
          <a:p>
            <a:r>
              <a:rPr lang="en-GB" b="1" dirty="0">
                <a:latin typeface="Times New Roman" panose="02020603050405020304" pitchFamily="18" charset="0"/>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E8804D-E9C2-4AFC-E78A-70BED011A3F0}"/>
              </a:ext>
            </a:extLst>
          </p:cNvPr>
          <p:cNvSpPr>
            <a:spLocks noGrp="1"/>
          </p:cNvSpPr>
          <p:nvPr>
            <p:ph idx="1"/>
          </p:nvPr>
        </p:nvSpPr>
        <p:spPr>
          <a:xfrm>
            <a:off x="838200" y="1331496"/>
            <a:ext cx="10515600" cy="4845467"/>
          </a:xfrm>
        </p:spPr>
        <p:txBody>
          <a:bodyPr>
            <a:normAutofit/>
          </a:bodyPr>
          <a:lstStyle/>
          <a:p>
            <a:pPr algn="just">
              <a:lnSpc>
                <a:spcPct val="100000"/>
              </a:lnSpc>
            </a:pPr>
            <a:r>
              <a:rPr lang="en-GB" sz="2400" dirty="0">
                <a:latin typeface="Times New Roman" panose="02020603050405020304" pitchFamily="18" charset="0"/>
                <a:cs typeface="Times New Roman" panose="02020603050405020304" pitchFamily="18" charset="0"/>
              </a:rPr>
              <a:t>In the era of cloud computing and data-driven systems, securing sensitive information is critical. </a:t>
            </a:r>
          </a:p>
          <a:p>
            <a:pPr algn="just">
              <a:lnSpc>
                <a:spcPct val="100000"/>
              </a:lnSpc>
            </a:pPr>
            <a:r>
              <a:rPr lang="en-GB" sz="2400" dirty="0">
                <a:latin typeface="Times New Roman" panose="02020603050405020304" pitchFamily="18" charset="0"/>
                <a:cs typeface="Times New Roman" panose="02020603050405020304" pitchFamily="18" charset="0"/>
              </a:rPr>
              <a:t>Traditional encryption systems lack adaptability, and prevent </a:t>
            </a:r>
            <a:r>
              <a:rPr lang="en-GB" sz="2400" b="1" dirty="0">
                <a:latin typeface="Times New Roman" panose="02020603050405020304" pitchFamily="18" charset="0"/>
                <a:cs typeface="Times New Roman" panose="02020603050405020304" pitchFamily="18" charset="0"/>
              </a:rPr>
              <a:t>unauthorized or malicious data</a:t>
            </a:r>
            <a:r>
              <a:rPr lang="en-GB" sz="2400" dirty="0">
                <a:latin typeface="Times New Roman" panose="02020603050405020304" pitchFamily="18" charset="0"/>
                <a:cs typeface="Times New Roman" panose="02020603050405020304" pitchFamily="18" charset="0"/>
              </a:rPr>
              <a:t> from being stored or transmitted. </a:t>
            </a:r>
          </a:p>
          <a:p>
            <a:pPr algn="just">
              <a:lnSpc>
                <a:spcPct val="100000"/>
              </a:lnSpc>
            </a:pPr>
            <a:r>
              <a:rPr lang="en-GB" sz="2400" dirty="0">
                <a:latin typeface="Times New Roman" panose="02020603050405020304" pitchFamily="18" charset="0"/>
                <a:cs typeface="Times New Roman" panose="02020603050405020304" pitchFamily="18" charset="0"/>
              </a:rPr>
              <a:t>This project focuses on enhancing data security by integrating </a:t>
            </a:r>
            <a:r>
              <a:rPr lang="en-GB" sz="2400" b="1" dirty="0">
                <a:latin typeface="Times New Roman" panose="02020603050405020304" pitchFamily="18" charset="0"/>
                <a:cs typeface="Times New Roman" panose="02020603050405020304" pitchFamily="18" charset="0"/>
              </a:rPr>
              <a:t>AI</a:t>
            </a:r>
            <a:r>
              <a:rPr lang="en-GB" sz="2400" dirty="0">
                <a:latin typeface="Times New Roman" panose="02020603050405020304" pitchFamily="18" charset="0"/>
                <a:cs typeface="Times New Roman" panose="02020603050405020304" pitchFamily="18" charset="0"/>
              </a:rPr>
              <a:t> with the </a:t>
            </a:r>
            <a:r>
              <a:rPr lang="en-GB" sz="2400" b="1" dirty="0">
                <a:latin typeface="Times New Roman" panose="02020603050405020304" pitchFamily="18" charset="0"/>
                <a:cs typeface="Times New Roman" panose="02020603050405020304" pitchFamily="18" charset="0"/>
              </a:rPr>
              <a:t>AES</a:t>
            </a:r>
            <a:r>
              <a:rPr lang="en-GB" sz="2400" dirty="0">
                <a:latin typeface="Times New Roman" panose="02020603050405020304" pitchFamily="18" charset="0"/>
                <a:cs typeface="Times New Roman" panose="02020603050405020304" pitchFamily="18" charset="0"/>
              </a:rPr>
              <a:t> encryption technique.</a:t>
            </a:r>
          </a:p>
          <a:p>
            <a:pPr algn="just">
              <a:lnSpc>
                <a:spcPct val="100000"/>
              </a:lnSpc>
            </a:pPr>
            <a:r>
              <a:rPr lang="en-GB" sz="2400" dirty="0">
                <a:latin typeface="Times New Roman" panose="02020603050405020304" pitchFamily="18" charset="0"/>
                <a:cs typeface="Times New Roman" panose="02020603050405020304" pitchFamily="18" charset="0"/>
              </a:rPr>
              <a:t>the system proactively adapts to emerging risks, automatic  decision-making, and maintains strong data confidentiality, integrity, and availability. also detects potential threats in real-time before data is stored or transmitted.</a:t>
            </a:r>
          </a:p>
          <a:p>
            <a:pPr>
              <a:lnSpc>
                <a:spcPct val="100000"/>
              </a:lnSpc>
            </a:pPr>
            <a:endParaRPr lang="en-GB" dirty="0"/>
          </a:p>
          <a:p>
            <a:pPr marL="0" indent="0">
              <a:buNone/>
            </a:pPr>
            <a:endParaRPr lang="en-IN" dirty="0"/>
          </a:p>
        </p:txBody>
      </p:sp>
    </p:spTree>
    <p:extLst>
      <p:ext uri="{BB962C8B-B14F-4D97-AF65-F5344CB8AC3E}">
        <p14:creationId xmlns:p14="http://schemas.microsoft.com/office/powerpoint/2010/main" val="70277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1B63-EFCB-6A7D-E8B0-67FBD31CD369}"/>
              </a:ext>
            </a:extLst>
          </p:cNvPr>
          <p:cNvSpPr>
            <a:spLocks noGrp="1"/>
          </p:cNvSpPr>
          <p:nvPr>
            <p:ph type="title"/>
          </p:nvPr>
        </p:nvSpPr>
        <p:spPr/>
        <p:txBody>
          <a:bodyPr/>
          <a:lstStyle/>
          <a:p>
            <a:r>
              <a:rPr lang="en-GB" sz="4000" b="1" dirty="0">
                <a:latin typeface="Times New Roman" panose="02020603050405020304" pitchFamily="18" charset="0"/>
                <a:cs typeface="Times New Roman" panose="02020603050405020304" pitchFamily="18" charset="0"/>
              </a:rPr>
              <a:t>Design</a:t>
            </a:r>
            <a:br>
              <a:rPr lang="en-GB" dirty="0">
                <a:latin typeface="Times New Roman" panose="02020603050405020304" pitchFamily="18" charset="0"/>
                <a:cs typeface="Times New Roman" panose="02020603050405020304" pitchFamily="18" charset="0"/>
              </a:rPr>
            </a:br>
            <a:endParaRPr lang="en-IN" dirty="0"/>
          </a:p>
        </p:txBody>
      </p:sp>
      <p:pic>
        <p:nvPicPr>
          <p:cNvPr id="8" name="Content Placeholder 7">
            <a:extLst>
              <a:ext uri="{FF2B5EF4-FFF2-40B4-BE49-F238E27FC236}">
                <a16:creationId xmlns:a16="http://schemas.microsoft.com/office/drawing/2014/main" id="{C499A91B-FC09-44A7-79EF-0616DC816622}"/>
              </a:ext>
            </a:extLst>
          </p:cNvPr>
          <p:cNvPicPr>
            <a:picLocks noGrp="1" noChangeAspect="1"/>
          </p:cNvPicPr>
          <p:nvPr>
            <p:ph idx="1"/>
          </p:nvPr>
        </p:nvPicPr>
        <p:blipFill>
          <a:blip r:embed="rId2"/>
          <a:stretch>
            <a:fillRect/>
          </a:stretch>
        </p:blipFill>
        <p:spPr>
          <a:xfrm>
            <a:off x="2861416" y="315912"/>
            <a:ext cx="5962073" cy="6176963"/>
          </a:xfrm>
          <a:prstGeom prst="rect">
            <a:avLst/>
          </a:prstGeom>
        </p:spPr>
      </p:pic>
    </p:spTree>
    <p:extLst>
      <p:ext uri="{BB962C8B-B14F-4D97-AF65-F5344CB8AC3E}">
        <p14:creationId xmlns:p14="http://schemas.microsoft.com/office/powerpoint/2010/main" val="203048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1D76-B234-CE17-06A4-350838552668}"/>
              </a:ext>
            </a:extLst>
          </p:cNvPr>
          <p:cNvSpPr>
            <a:spLocks noGrp="1"/>
          </p:cNvSpPr>
          <p:nvPr>
            <p:ph type="title"/>
          </p:nvPr>
        </p:nvSpPr>
        <p:spPr>
          <a:xfrm>
            <a:off x="838200" y="365125"/>
            <a:ext cx="10515600" cy="879213"/>
          </a:xfrm>
        </p:spPr>
        <p:txBody>
          <a:bodyPr>
            <a:normAutofit/>
          </a:bodyPr>
          <a:lstStyle/>
          <a:p>
            <a:r>
              <a:rPr lang="en-GB" dirty="0"/>
              <a:t>Cont..</a:t>
            </a:r>
            <a:endParaRPr lang="en-IN" dirty="0"/>
          </a:p>
        </p:txBody>
      </p:sp>
      <p:sp>
        <p:nvSpPr>
          <p:cNvPr id="3" name="Content Placeholder 2">
            <a:extLst>
              <a:ext uri="{FF2B5EF4-FFF2-40B4-BE49-F238E27FC236}">
                <a16:creationId xmlns:a16="http://schemas.microsoft.com/office/drawing/2014/main" id="{6A30FB58-901C-DD4F-281E-49A3572D27D1}"/>
              </a:ext>
            </a:extLst>
          </p:cNvPr>
          <p:cNvSpPr>
            <a:spLocks noGrp="1"/>
          </p:cNvSpPr>
          <p:nvPr>
            <p:ph idx="1"/>
          </p:nvPr>
        </p:nvSpPr>
        <p:spPr>
          <a:xfrm>
            <a:off x="838200" y="1470581"/>
            <a:ext cx="10515600" cy="4706382"/>
          </a:xfrm>
        </p:spPr>
        <p:txBody>
          <a:bodyPr/>
          <a:lstStyle/>
          <a:p>
            <a:r>
              <a:rPr lang="en-IN" b="1" dirty="0">
                <a:latin typeface="Times New Roman" panose="02020603050405020304" pitchFamily="18" charset="0"/>
                <a:cs typeface="Times New Roman" panose="02020603050405020304" pitchFamily="18" charset="0"/>
              </a:rPr>
              <a:t>System Design (Flow Summary)</a:t>
            </a:r>
          </a:p>
          <a:p>
            <a:r>
              <a:rPr lang="en-IN" b="1" dirty="0">
                <a:latin typeface="Times New Roman" panose="02020603050405020304" pitchFamily="18" charset="0"/>
                <a:cs typeface="Times New Roman" panose="02020603050405020304" pitchFamily="18" charset="0"/>
              </a:rPr>
              <a:t>Input Text Data</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stop words, find top words, finding meaning, removing repeated words</a:t>
            </a:r>
          </a:p>
          <a:p>
            <a:r>
              <a:rPr lang="en-IN" b="1" dirty="0">
                <a:latin typeface="Times New Roman" panose="02020603050405020304" pitchFamily="18" charset="0"/>
                <a:cs typeface="Times New Roman" panose="02020603050405020304" pitchFamily="18" charset="0"/>
              </a:rPr>
              <a:t>Intrusion Detection</a:t>
            </a:r>
            <a:r>
              <a:rPr lang="en-IN" dirty="0">
                <a:latin typeface="Times New Roman" panose="02020603050405020304" pitchFamily="18" charset="0"/>
                <a:cs typeface="Times New Roman" panose="02020603050405020304" pitchFamily="18" charset="0"/>
              </a:rPr>
              <a:t>: MANN + MPSO filters malicious content.</a:t>
            </a:r>
          </a:p>
          <a:p>
            <a:r>
              <a:rPr lang="en-IN" b="1" dirty="0">
                <a:latin typeface="Times New Roman" panose="02020603050405020304" pitchFamily="18" charset="0"/>
                <a:cs typeface="Times New Roman" panose="02020603050405020304" pitchFamily="18" charset="0"/>
              </a:rPr>
              <a:t>Encryption</a:t>
            </a:r>
            <a:r>
              <a:rPr lang="en-IN" dirty="0">
                <a:latin typeface="Times New Roman" panose="02020603050405020304" pitchFamily="18" charset="0"/>
                <a:cs typeface="Times New Roman" panose="02020603050405020304" pitchFamily="18" charset="0"/>
              </a:rPr>
              <a:t>: Valid data is encrypted with AES and RSA.</a:t>
            </a:r>
          </a:p>
          <a:p>
            <a:r>
              <a:rPr lang="en-IN" b="1" dirty="0">
                <a:latin typeface="Times New Roman" panose="02020603050405020304" pitchFamily="18" charset="0"/>
                <a:cs typeface="Times New Roman" panose="02020603050405020304" pitchFamily="18" charset="0"/>
              </a:rPr>
              <a:t>Steganography</a:t>
            </a:r>
            <a:r>
              <a:rPr lang="en-IN" dirty="0">
                <a:latin typeface="Times New Roman" panose="02020603050405020304" pitchFamily="18" charset="0"/>
                <a:cs typeface="Times New Roman" panose="02020603050405020304" pitchFamily="18" charset="0"/>
              </a:rPr>
              <a:t>: Encrypted data is hiding </a:t>
            </a:r>
          </a:p>
          <a:p>
            <a:r>
              <a:rPr lang="en-IN" b="1" dirty="0">
                <a:latin typeface="Times New Roman" panose="02020603050405020304" pitchFamily="18" charset="0"/>
                <a:cs typeface="Times New Roman" panose="02020603050405020304" pitchFamily="18" charset="0"/>
              </a:rPr>
              <a:t>Cloud Storage</a:t>
            </a:r>
            <a:r>
              <a:rPr lang="en-IN" dirty="0">
                <a:latin typeface="Times New Roman" panose="02020603050405020304" pitchFamily="18" charset="0"/>
                <a:cs typeface="Times New Roman" panose="02020603050405020304" pitchFamily="18" charset="0"/>
              </a:rPr>
              <a:t>: Data is securely stored and accessed via authentication.</a:t>
            </a:r>
          </a:p>
          <a:p>
            <a:endParaRPr lang="en-IN" dirty="0"/>
          </a:p>
        </p:txBody>
      </p:sp>
    </p:spTree>
    <p:extLst>
      <p:ext uri="{BB962C8B-B14F-4D97-AF65-F5344CB8AC3E}">
        <p14:creationId xmlns:p14="http://schemas.microsoft.com/office/powerpoint/2010/main" val="220202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89D7-E730-278F-368B-FE976A1DA5CA}"/>
              </a:ext>
            </a:extLst>
          </p:cNvPr>
          <p:cNvSpPr>
            <a:spLocks noGrp="1"/>
          </p:cNvSpPr>
          <p:nvPr>
            <p:ph type="title" idx="4294967295"/>
          </p:nvPr>
        </p:nvSpPr>
        <p:spPr>
          <a:xfrm>
            <a:off x="0" y="365125"/>
            <a:ext cx="10515600" cy="1325563"/>
          </a:xfrm>
        </p:spPr>
        <p:txBody>
          <a:bodyPr>
            <a:normAutofit fontScale="90000"/>
          </a:bodyPr>
          <a:lstStyle/>
          <a:p>
            <a:r>
              <a:rPr lang="en-GB" b="1" dirty="0">
                <a:latin typeface="Times New Roman" panose="02020603050405020304" pitchFamily="18" charset="0"/>
                <a:cs typeface="Times New Roman" panose="02020603050405020304" pitchFamily="18" charset="0"/>
              </a:rPr>
              <a:t>   </a:t>
            </a:r>
            <a:r>
              <a:rPr lang="en-GB" sz="5300" b="1" dirty="0">
                <a:latin typeface="Times New Roman" panose="02020603050405020304" pitchFamily="18" charset="0"/>
                <a:cs typeface="Times New Roman" panose="02020603050405020304" pitchFamily="18" charset="0"/>
              </a:rPr>
              <a:t>Results</a:t>
            </a:r>
            <a:br>
              <a:rPr lang="en-GB"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DE8EE81-0059-E470-EA2A-9FE92A64989E}"/>
              </a:ext>
            </a:extLst>
          </p:cNvPr>
          <p:cNvSpPr>
            <a:spLocks noGrp="1"/>
          </p:cNvSpPr>
          <p:nvPr>
            <p:ph sz="half" idx="4294967295"/>
          </p:nvPr>
        </p:nvSpPr>
        <p:spPr>
          <a:xfrm>
            <a:off x="320510" y="1517650"/>
            <a:ext cx="4818227" cy="465931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Improved Encryption &amp; Decryption Time</a:t>
            </a:r>
          </a:p>
          <a:p>
            <a:pPr>
              <a:lnSpc>
                <a:spcPct val="150000"/>
              </a:lnSpc>
            </a:pPr>
            <a:r>
              <a:rPr lang="en-GB" sz="2400" dirty="0">
                <a:latin typeface="Times New Roman" panose="02020603050405020304" pitchFamily="18" charset="0"/>
                <a:cs typeface="Times New Roman" panose="02020603050405020304" pitchFamily="18" charset="0"/>
              </a:rPr>
              <a:t>High Accuracy in Threat Detection</a:t>
            </a:r>
          </a:p>
          <a:p>
            <a:pPr>
              <a:lnSpc>
                <a:spcPct val="150000"/>
              </a:lnSpc>
            </a:pPr>
            <a:r>
              <a:rPr lang="en-IN" sz="2400" dirty="0">
                <a:latin typeface="Times New Roman" panose="02020603050405020304" pitchFamily="18" charset="0"/>
                <a:cs typeface="Times New Roman" panose="02020603050405020304" pitchFamily="18" charset="0"/>
              </a:rPr>
              <a:t>Enhanced Security Against Attacks</a:t>
            </a:r>
          </a:p>
          <a:p>
            <a:pPr>
              <a:lnSpc>
                <a:spcPct val="150000"/>
              </a:lnSpc>
            </a:pPr>
            <a:r>
              <a:rPr lang="en-IN" sz="2400" dirty="0">
                <a:latin typeface="Times New Roman" panose="02020603050405020304" pitchFamily="18" charset="0"/>
                <a:cs typeface="Times New Roman" panose="02020603050405020304" pitchFamily="18" charset="0"/>
              </a:rPr>
              <a:t>Strong Key Protection</a:t>
            </a:r>
          </a:p>
          <a:p>
            <a:pPr>
              <a:lnSpc>
                <a:spcPct val="150000"/>
              </a:lnSpc>
            </a:pPr>
            <a:r>
              <a:rPr lang="en-IN" sz="2400" dirty="0">
                <a:latin typeface="Times New Roman" panose="02020603050405020304" pitchFamily="18" charset="0"/>
                <a:cs typeface="Times New Roman" panose="02020603050405020304" pitchFamily="18" charset="0"/>
              </a:rPr>
              <a:t>Efficient Resource Utilization</a:t>
            </a:r>
          </a:p>
          <a:p>
            <a:pPr>
              <a:lnSpc>
                <a:spcPct val="150000"/>
              </a:lnSpc>
            </a:pPr>
            <a:r>
              <a:rPr lang="en-GB" sz="2400" dirty="0">
                <a:latin typeface="Times New Roman" panose="02020603050405020304" pitchFamily="18" charset="0"/>
                <a:cs typeface="Times New Roman" panose="02020603050405020304" pitchFamily="18" charset="0"/>
              </a:rPr>
              <a:t>Better Fitness and Learning Models</a:t>
            </a:r>
            <a:r>
              <a:rPr lang="en-IN" dirty="0"/>
              <a:t>                                                           </a:t>
            </a:r>
          </a:p>
        </p:txBody>
      </p:sp>
      <p:pic>
        <p:nvPicPr>
          <p:cNvPr id="4" name="Picture 3">
            <a:extLst>
              <a:ext uri="{FF2B5EF4-FFF2-40B4-BE49-F238E27FC236}">
                <a16:creationId xmlns:a16="http://schemas.microsoft.com/office/drawing/2014/main" id="{B188BA4F-B0D9-6F06-A93E-A7EBC3874E7D}"/>
              </a:ext>
            </a:extLst>
          </p:cNvPr>
          <p:cNvPicPr/>
          <p:nvPr/>
        </p:nvPicPr>
        <p:blipFill>
          <a:blip r:embed="rId2"/>
          <a:stretch>
            <a:fillRect/>
          </a:stretch>
        </p:blipFill>
        <p:spPr>
          <a:xfrm>
            <a:off x="6165752" y="1690688"/>
            <a:ext cx="4905244" cy="3685880"/>
          </a:xfrm>
          <a:prstGeom prst="rect">
            <a:avLst/>
          </a:prstGeom>
        </p:spPr>
      </p:pic>
      <p:sp>
        <p:nvSpPr>
          <p:cNvPr id="7" name="TextBox 6">
            <a:extLst>
              <a:ext uri="{FF2B5EF4-FFF2-40B4-BE49-F238E27FC236}">
                <a16:creationId xmlns:a16="http://schemas.microsoft.com/office/drawing/2014/main" id="{44B1DBCE-69B4-B896-41FA-E1B1F73DD8A8}"/>
              </a:ext>
            </a:extLst>
          </p:cNvPr>
          <p:cNvSpPr txBox="1"/>
          <p:nvPr/>
        </p:nvSpPr>
        <p:spPr>
          <a:xfrm>
            <a:off x="6509209" y="5500540"/>
            <a:ext cx="5915319"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Encryption and Decryption Frequency </a:t>
            </a:r>
            <a:endParaRPr lang="en-IN" dirty="0"/>
          </a:p>
        </p:txBody>
      </p:sp>
    </p:spTree>
    <p:extLst>
      <p:ext uri="{BB962C8B-B14F-4D97-AF65-F5344CB8AC3E}">
        <p14:creationId xmlns:p14="http://schemas.microsoft.com/office/powerpoint/2010/main" val="3033777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4D85-3A99-5C52-B3A9-C6EE02845E61}"/>
              </a:ext>
            </a:extLst>
          </p:cNvPr>
          <p:cNvSpPr>
            <a:spLocks noGrp="1"/>
          </p:cNvSpPr>
          <p:nvPr>
            <p:ph type="title"/>
          </p:nvPr>
        </p:nvSpPr>
        <p:spPr>
          <a:xfrm>
            <a:off x="838200" y="365126"/>
            <a:ext cx="10515600" cy="645528"/>
          </a:xfrm>
        </p:spPr>
        <p:txBody>
          <a:bodyPr>
            <a:noAutofit/>
          </a:bodyPr>
          <a:lstStyle/>
          <a:p>
            <a:r>
              <a:rPr lang="en-US" sz="3200" b="1" dirty="0">
                <a:latin typeface="Times New Roman" panose="02020603050405020304" pitchFamily="18" charset="0"/>
                <a:cs typeface="Times New Roman" panose="02020603050405020304" pitchFamily="18" charset="0"/>
              </a:rPr>
              <a:t>COMPARISON – EXISTING VS PROPOSED SYSTEM</a:t>
            </a:r>
            <a:endParaRPr lang="en-IN" sz="3200" dirty="0"/>
          </a:p>
        </p:txBody>
      </p:sp>
      <p:graphicFrame>
        <p:nvGraphicFramePr>
          <p:cNvPr id="4" name="Content Placeholder 3">
            <a:extLst>
              <a:ext uri="{FF2B5EF4-FFF2-40B4-BE49-F238E27FC236}">
                <a16:creationId xmlns:a16="http://schemas.microsoft.com/office/drawing/2014/main" id="{464E9E20-2D2D-7F77-5E74-B6E191F34C95}"/>
              </a:ext>
            </a:extLst>
          </p:cNvPr>
          <p:cNvGraphicFramePr>
            <a:graphicFrameLocks noGrp="1"/>
          </p:cNvGraphicFramePr>
          <p:nvPr>
            <p:ph idx="1"/>
            <p:extLst>
              <p:ext uri="{D42A27DB-BD31-4B8C-83A1-F6EECF244321}">
                <p14:modId xmlns:p14="http://schemas.microsoft.com/office/powerpoint/2010/main" val="3387931619"/>
              </p:ext>
            </p:extLst>
          </p:nvPr>
        </p:nvGraphicFramePr>
        <p:xfrm>
          <a:off x="838200" y="1283368"/>
          <a:ext cx="10744200" cy="5252590"/>
        </p:xfrm>
        <a:graphic>
          <a:graphicData uri="http://schemas.openxmlformats.org/drawingml/2006/table">
            <a:tbl>
              <a:tblPr firstRow="1" bandRow="1"/>
              <a:tblGrid>
                <a:gridCol w="3581400">
                  <a:extLst>
                    <a:ext uri="{9D8B030D-6E8A-4147-A177-3AD203B41FA5}">
                      <a16:colId xmlns:a16="http://schemas.microsoft.com/office/drawing/2014/main" val="3677487024"/>
                    </a:ext>
                  </a:extLst>
                </a:gridCol>
                <a:gridCol w="3581400">
                  <a:extLst>
                    <a:ext uri="{9D8B030D-6E8A-4147-A177-3AD203B41FA5}">
                      <a16:colId xmlns:a16="http://schemas.microsoft.com/office/drawing/2014/main" val="2902290909"/>
                    </a:ext>
                  </a:extLst>
                </a:gridCol>
                <a:gridCol w="3581400">
                  <a:extLst>
                    <a:ext uri="{9D8B030D-6E8A-4147-A177-3AD203B41FA5}">
                      <a16:colId xmlns:a16="http://schemas.microsoft.com/office/drawing/2014/main" val="2046652112"/>
                    </a:ext>
                  </a:extLst>
                </a:gridCol>
              </a:tblGrid>
              <a:tr h="414118">
                <a:tc>
                  <a:txBody>
                    <a:bodyPr/>
                    <a:lstStyle/>
                    <a:p>
                      <a:pPr>
                        <a:buNone/>
                      </a:pPr>
                      <a:r>
                        <a:rPr lang="en-IN" sz="2400" b="1" dirty="0">
                          <a:latin typeface="Times New Roman" panose="02020603050405020304" pitchFamily="18" charset="0"/>
                          <a:cs typeface="Times New Roman" panose="02020603050405020304" pitchFamily="18" charset="0"/>
                        </a:rPr>
                        <a:t>Aspect</a:t>
                      </a:r>
                    </a:p>
                  </a:txBody>
                  <a:tcPr anchor="ctr"/>
                </a:tc>
                <a:tc>
                  <a:txBody>
                    <a:bodyPr/>
                    <a:lstStyle/>
                    <a:p>
                      <a:pPr>
                        <a:buNone/>
                      </a:pPr>
                      <a:r>
                        <a:rPr lang="en-IN" sz="2400" b="1" dirty="0">
                          <a:latin typeface="Times New Roman" panose="02020603050405020304" pitchFamily="18" charset="0"/>
                          <a:cs typeface="Times New Roman" panose="02020603050405020304" pitchFamily="18" charset="0"/>
                        </a:rPr>
                        <a:t>Existing System</a:t>
                      </a:r>
                    </a:p>
                  </a:txBody>
                  <a:tcPr anchor="ctr"/>
                </a:tc>
                <a:tc>
                  <a:txBody>
                    <a:bodyPr/>
                    <a:lstStyle/>
                    <a:p>
                      <a:pPr>
                        <a:buNone/>
                      </a:pPr>
                      <a:r>
                        <a:rPr lang="en-IN" sz="2400" b="1" dirty="0">
                          <a:latin typeface="Times New Roman" panose="02020603050405020304" pitchFamily="18" charset="0"/>
                          <a:cs typeface="Times New Roman" panose="02020603050405020304" pitchFamily="18" charset="0"/>
                        </a:rPr>
                        <a:t> Proposed System</a:t>
                      </a:r>
                    </a:p>
                  </a:txBody>
                  <a:tcPr anchor="ctr"/>
                </a:tc>
                <a:extLst>
                  <a:ext uri="{0D108BD9-81ED-4DB2-BD59-A6C34878D82A}">
                    <a16:rowId xmlns:a16="http://schemas.microsoft.com/office/drawing/2014/main" val="2803332813"/>
                  </a:ext>
                </a:extLst>
              </a:tr>
              <a:tr h="431328">
                <a:tc>
                  <a:txBody>
                    <a:bodyPr/>
                    <a:lstStyle/>
                    <a:p>
                      <a:pPr>
                        <a:buNone/>
                      </a:pPr>
                      <a:r>
                        <a:rPr lang="en-IN" b="1">
                          <a:latin typeface="Times New Roman" panose="02020603050405020304" pitchFamily="18" charset="0"/>
                          <a:cs typeface="Times New Roman" panose="02020603050405020304" pitchFamily="18" charset="0"/>
                        </a:rPr>
                        <a:t>Intrusion Detection</a:t>
                      </a:r>
                      <a:endParaRPr lang="en-IN">
                        <a:latin typeface="Times New Roman" panose="02020603050405020304" pitchFamily="18" charset="0"/>
                        <a:cs typeface="Times New Roman" panose="02020603050405020304" pitchFamily="18" charset="0"/>
                      </a:endParaRPr>
                    </a:p>
                  </a:txBody>
                  <a:tcPr anchor="ctr"/>
                </a:tc>
                <a:tc>
                  <a:txBody>
                    <a:bodyPr/>
                    <a:lstStyle/>
                    <a:p>
                      <a:pPr>
                        <a:buNone/>
                      </a:pPr>
                      <a:r>
                        <a:rPr lang="en-GB">
                          <a:latin typeface="Times New Roman" panose="02020603050405020304" pitchFamily="18" charset="0"/>
                          <a:cs typeface="Times New Roman" panose="02020603050405020304" pitchFamily="18" charset="0"/>
                        </a:rPr>
                        <a:t>Not included or rule-based only</a:t>
                      </a:r>
                    </a:p>
                  </a:txBody>
                  <a:tcPr anchor="ctr"/>
                </a:tc>
                <a:tc>
                  <a:txBody>
                    <a:bodyPr/>
                    <a:lstStyle/>
                    <a:p>
                      <a:pPr>
                        <a:buNone/>
                      </a:pPr>
                      <a:r>
                        <a:rPr lang="en-GB" dirty="0">
                          <a:latin typeface="Times New Roman" panose="02020603050405020304" pitchFamily="18" charset="0"/>
                          <a:cs typeface="Times New Roman" panose="02020603050405020304" pitchFamily="18" charset="0"/>
                        </a:rPr>
                        <a:t>AI-based using </a:t>
                      </a:r>
                      <a:r>
                        <a:rPr lang="en-GB" b="1" dirty="0">
                          <a:latin typeface="Times New Roman" panose="02020603050405020304" pitchFamily="18" charset="0"/>
                          <a:cs typeface="Times New Roman" panose="02020603050405020304" pitchFamily="18" charset="0"/>
                        </a:rPr>
                        <a:t>(MANN)</a:t>
                      </a:r>
                      <a:endParaRPr lang="en-GB"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89420501"/>
                  </a:ext>
                </a:extLst>
              </a:tr>
              <a:tr h="754822">
                <a:tc>
                  <a:txBody>
                    <a:bodyPr/>
                    <a:lstStyle/>
                    <a:p>
                      <a:pPr>
                        <a:buNone/>
                      </a:pPr>
                      <a:r>
                        <a:rPr lang="en-IN" b="1" dirty="0">
                          <a:latin typeface="Times New Roman" panose="02020603050405020304" pitchFamily="18" charset="0"/>
                          <a:cs typeface="Times New Roman" panose="02020603050405020304" pitchFamily="18" charset="0"/>
                        </a:rPr>
                        <a:t>Adaptability</a:t>
                      </a:r>
                      <a:endParaRPr lang="en-IN" dirty="0">
                        <a:latin typeface="Times New Roman" panose="02020603050405020304" pitchFamily="18" charset="0"/>
                        <a:cs typeface="Times New Roman" panose="02020603050405020304" pitchFamily="18" charset="0"/>
                      </a:endParaRPr>
                    </a:p>
                  </a:txBody>
                  <a:tcPr anchor="ctr"/>
                </a:tc>
                <a:tc>
                  <a:txBody>
                    <a:bodyPr/>
                    <a:lstStyle/>
                    <a:p>
                      <a:pPr>
                        <a:buNone/>
                      </a:pPr>
                      <a:r>
                        <a:rPr lang="en-GB" dirty="0">
                          <a:latin typeface="Times New Roman" panose="02020603050405020304" pitchFamily="18" charset="0"/>
                          <a:cs typeface="Times New Roman" panose="02020603050405020304" pitchFamily="18" charset="0"/>
                        </a:rPr>
                        <a:t>Static logic, can't learn or adapt</a:t>
                      </a:r>
                    </a:p>
                  </a:txBody>
                  <a:tcPr anchor="ctr"/>
                </a:tc>
                <a:tc>
                  <a:txBody>
                    <a:bodyPr/>
                    <a:lstStyle/>
                    <a:p>
                      <a:pPr>
                        <a:buNone/>
                      </a:pPr>
                      <a:r>
                        <a:rPr lang="en-GB" dirty="0">
                          <a:latin typeface="Times New Roman" panose="02020603050405020304" pitchFamily="18" charset="0"/>
                          <a:cs typeface="Times New Roman" panose="02020603050405020304" pitchFamily="18" charset="0"/>
                        </a:rPr>
                        <a:t>Learns from past attacks using </a:t>
                      </a:r>
                      <a:r>
                        <a:rPr lang="en-GB" b="1" dirty="0">
                          <a:latin typeface="Times New Roman" panose="02020603050405020304" pitchFamily="18" charset="0"/>
                          <a:cs typeface="Times New Roman" panose="02020603050405020304" pitchFamily="18" charset="0"/>
                        </a:rPr>
                        <a:t>memory + optimization</a:t>
                      </a:r>
                      <a:endParaRPr lang="en-GB"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68586967"/>
                  </a:ext>
                </a:extLst>
              </a:tr>
              <a:tr h="686646">
                <a:tc>
                  <a:txBody>
                    <a:bodyPr/>
                    <a:lstStyle/>
                    <a:p>
                      <a:pPr>
                        <a:buNone/>
                      </a:pPr>
                      <a:r>
                        <a:rPr lang="en-IN" b="1" dirty="0">
                          <a:latin typeface="Times New Roman" panose="02020603050405020304" pitchFamily="18" charset="0"/>
                          <a:cs typeface="Times New Roman" panose="02020603050405020304" pitchFamily="18" charset="0"/>
                        </a:rPr>
                        <a:t>Optimization</a:t>
                      </a:r>
                      <a:endParaRPr lang="en-IN" dirty="0">
                        <a:latin typeface="Times New Roman" panose="02020603050405020304" pitchFamily="18" charset="0"/>
                        <a:cs typeface="Times New Roman" panose="02020603050405020304" pitchFamily="18" charset="0"/>
                      </a:endParaRPr>
                    </a:p>
                  </a:txBody>
                  <a:tcPr anchor="ctr"/>
                </a:tc>
                <a:tc>
                  <a:txBody>
                    <a:bodyPr/>
                    <a:lstStyle/>
                    <a:p>
                      <a:pPr>
                        <a:buNone/>
                      </a:pPr>
                      <a:r>
                        <a:rPr lang="en-GB">
                          <a:latin typeface="Times New Roman" panose="02020603050405020304" pitchFamily="18" charset="0"/>
                          <a:cs typeface="Times New Roman" panose="02020603050405020304" pitchFamily="18" charset="0"/>
                        </a:rPr>
                        <a:t>No optimization or manual tuning</a:t>
                      </a:r>
                    </a:p>
                  </a:txBody>
                  <a:tcPr anchor="ctr"/>
                </a:tc>
                <a:tc>
                  <a:txBody>
                    <a:bodyPr/>
                    <a:lstStyle/>
                    <a:p>
                      <a:pPr>
                        <a:buNone/>
                      </a:pPr>
                      <a:r>
                        <a:rPr lang="en-IN" dirty="0">
                          <a:latin typeface="Times New Roman" panose="02020603050405020304" pitchFamily="18" charset="0"/>
                          <a:cs typeface="Times New Roman" panose="02020603050405020304" pitchFamily="18" charset="0"/>
                        </a:rPr>
                        <a:t>Uses </a:t>
                      </a:r>
                      <a:r>
                        <a:rPr lang="en-IN" b="1" dirty="0">
                          <a:latin typeface="Times New Roman" panose="02020603050405020304" pitchFamily="18" charset="0"/>
                          <a:cs typeface="Times New Roman" panose="02020603050405020304" pitchFamily="18" charset="0"/>
                        </a:rPr>
                        <a:t>Modified Particle Swarm Optimization (MPSO)</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0665128"/>
                  </a:ext>
                </a:extLst>
              </a:tr>
              <a:tr h="431328">
                <a:tc>
                  <a:txBody>
                    <a:bodyPr/>
                    <a:lstStyle/>
                    <a:p>
                      <a:pPr>
                        <a:buNone/>
                      </a:pPr>
                      <a:r>
                        <a:rPr lang="en-IN" b="1" dirty="0">
                          <a:latin typeface="Times New Roman" panose="02020603050405020304" pitchFamily="18" charset="0"/>
                          <a:cs typeface="Times New Roman" panose="02020603050405020304" pitchFamily="18" charset="0"/>
                        </a:rPr>
                        <a:t>Encryption Method</a:t>
                      </a:r>
                      <a:endParaRPr lang="en-IN" dirty="0">
                        <a:latin typeface="Times New Roman" panose="02020603050405020304" pitchFamily="18" charset="0"/>
                        <a:cs typeface="Times New Roman" panose="02020603050405020304" pitchFamily="18" charset="0"/>
                      </a:endParaRPr>
                    </a:p>
                  </a:txBody>
                  <a:tcPr anchor="ctr"/>
                </a:tc>
                <a:tc>
                  <a:txBody>
                    <a:bodyPr/>
                    <a:lstStyle/>
                    <a:p>
                      <a:pPr>
                        <a:buNone/>
                      </a:pPr>
                      <a:r>
                        <a:rPr lang="en-IN" dirty="0">
                          <a:latin typeface="Times New Roman" panose="02020603050405020304" pitchFamily="18" charset="0"/>
                          <a:cs typeface="Times New Roman" panose="02020603050405020304" pitchFamily="18" charset="0"/>
                        </a:rPr>
                        <a:t>Single-layer AES or RSA</a:t>
                      </a:r>
                    </a:p>
                  </a:txBody>
                  <a:tcPr anchor="ctr"/>
                </a:tc>
                <a:tc>
                  <a:txBody>
                    <a:bodyPr/>
                    <a:lstStyle/>
                    <a:p>
                      <a:pPr>
                        <a:buNone/>
                      </a:pPr>
                      <a:r>
                        <a:rPr lang="en-GB" b="1" dirty="0">
                          <a:latin typeface="Times New Roman" panose="02020603050405020304" pitchFamily="18" charset="0"/>
                          <a:cs typeface="Times New Roman" panose="02020603050405020304" pitchFamily="18" charset="0"/>
                        </a:rPr>
                        <a:t>Dual encryption</a:t>
                      </a:r>
                      <a:r>
                        <a:rPr lang="en-GB" dirty="0">
                          <a:latin typeface="Times New Roman" panose="02020603050405020304" pitchFamily="18" charset="0"/>
                          <a:cs typeface="Times New Roman" panose="02020603050405020304" pitchFamily="18" charset="0"/>
                        </a:rPr>
                        <a:t> using </a:t>
                      </a:r>
                      <a:r>
                        <a:rPr lang="en-GB" b="1" dirty="0">
                          <a:latin typeface="Times New Roman" panose="02020603050405020304" pitchFamily="18" charset="0"/>
                          <a:cs typeface="Times New Roman" panose="02020603050405020304" pitchFamily="18" charset="0"/>
                        </a:rPr>
                        <a:t>RSA + AES</a:t>
                      </a:r>
                      <a:endParaRPr lang="en-GB"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68315664"/>
                  </a:ext>
                </a:extLst>
              </a:tr>
              <a:tr h="686646">
                <a:tc>
                  <a:txBody>
                    <a:bodyPr/>
                    <a:lstStyle/>
                    <a:p>
                      <a:pPr>
                        <a:buNone/>
                      </a:pPr>
                      <a:r>
                        <a:rPr lang="en-IN" b="1"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a:txBody>
                  <a:tcPr anchor="ctr"/>
                </a:tc>
                <a:tc>
                  <a:txBody>
                    <a:bodyPr/>
                    <a:lstStyle/>
                    <a:p>
                      <a:pPr>
                        <a:buNone/>
                      </a:pPr>
                      <a:r>
                        <a:rPr lang="en-IN" dirty="0">
                          <a:latin typeface="Times New Roman" panose="02020603050405020304" pitchFamily="18" charset="0"/>
                          <a:cs typeface="Times New Roman" panose="02020603050405020304" pitchFamily="18" charset="0"/>
                        </a:rPr>
                        <a:t>Basic or none</a:t>
                      </a:r>
                    </a:p>
                  </a:txBody>
                  <a:tcPr anchor="ctr"/>
                </a:tc>
                <a:tc>
                  <a:txBody>
                    <a:bodyPr/>
                    <a:lstStyle/>
                    <a:p>
                      <a:pPr>
                        <a:buNone/>
                      </a:pPr>
                      <a:r>
                        <a:rPr lang="en-GB" dirty="0">
                          <a:latin typeface="Times New Roman" panose="02020603050405020304" pitchFamily="18" charset="0"/>
                          <a:cs typeface="Times New Roman" panose="02020603050405020304" pitchFamily="18" charset="0"/>
                        </a:rPr>
                        <a:t>Semantic analysis, keyword extraction, stop word retention</a:t>
                      </a:r>
                    </a:p>
                  </a:txBody>
                  <a:tcPr anchor="ctr"/>
                </a:tc>
                <a:extLst>
                  <a:ext uri="{0D108BD9-81ED-4DB2-BD59-A6C34878D82A}">
                    <a16:rowId xmlns:a16="http://schemas.microsoft.com/office/drawing/2014/main" val="1377895577"/>
                  </a:ext>
                </a:extLst>
              </a:tr>
              <a:tr h="686646">
                <a:tc>
                  <a:txBody>
                    <a:bodyPr/>
                    <a:lstStyle/>
                    <a:p>
                      <a:pPr>
                        <a:buNone/>
                      </a:pPr>
                      <a:r>
                        <a:rPr lang="en-IN" b="1" dirty="0">
                          <a:latin typeface="Times New Roman" panose="02020603050405020304" pitchFamily="18" charset="0"/>
                          <a:cs typeface="Times New Roman" panose="02020603050405020304" pitchFamily="18" charset="0"/>
                        </a:rPr>
                        <a:t>Malicious Data Handling</a:t>
                      </a:r>
                      <a:endParaRPr lang="en-IN" dirty="0">
                        <a:latin typeface="Times New Roman" panose="02020603050405020304" pitchFamily="18" charset="0"/>
                        <a:cs typeface="Times New Roman" panose="02020603050405020304" pitchFamily="18" charset="0"/>
                      </a:endParaRPr>
                    </a:p>
                  </a:txBody>
                  <a:tcPr anchor="ctr"/>
                </a:tc>
                <a:tc>
                  <a:txBody>
                    <a:bodyPr/>
                    <a:lstStyle/>
                    <a:p>
                      <a:pPr>
                        <a:buNone/>
                      </a:pPr>
                      <a:r>
                        <a:rPr lang="en-GB" dirty="0">
                          <a:latin typeface="Times New Roman" panose="02020603050405020304" pitchFamily="18" charset="0"/>
                          <a:cs typeface="Times New Roman" panose="02020603050405020304" pitchFamily="18" charset="0"/>
                        </a:rPr>
                        <a:t>Encrypted and stored without analysis</a:t>
                      </a:r>
                    </a:p>
                  </a:txBody>
                  <a:tcPr anchor="ctr"/>
                </a:tc>
                <a:tc>
                  <a:txBody>
                    <a:bodyPr/>
                    <a:lstStyle/>
                    <a:p>
                      <a:pPr>
                        <a:buNone/>
                      </a:pPr>
                      <a:r>
                        <a:rPr lang="en-GB" dirty="0">
                          <a:latin typeface="Times New Roman" panose="02020603050405020304" pitchFamily="18" charset="0"/>
                          <a:cs typeface="Times New Roman" panose="02020603050405020304" pitchFamily="18" charset="0"/>
                        </a:rPr>
                        <a:t>Detected and rejected before encryption</a:t>
                      </a:r>
                    </a:p>
                  </a:txBody>
                  <a:tcPr anchor="ctr"/>
                </a:tc>
                <a:extLst>
                  <a:ext uri="{0D108BD9-81ED-4DB2-BD59-A6C34878D82A}">
                    <a16:rowId xmlns:a16="http://schemas.microsoft.com/office/drawing/2014/main" val="2475293189"/>
                  </a:ext>
                </a:extLst>
              </a:tr>
              <a:tr h="431328">
                <a:tc>
                  <a:txBody>
                    <a:bodyPr/>
                    <a:lstStyle/>
                    <a:p>
                      <a:pPr>
                        <a:buNone/>
                      </a:pPr>
                      <a:r>
                        <a:rPr lang="en-IN" b="1" dirty="0">
                          <a:latin typeface="Times New Roman" panose="02020603050405020304" pitchFamily="18" charset="0"/>
                          <a:cs typeface="Times New Roman" panose="02020603050405020304" pitchFamily="18" charset="0"/>
                        </a:rPr>
                        <a:t>Accuracy</a:t>
                      </a:r>
                    </a:p>
                  </a:txBody>
                  <a:tcPr anchor="ctr"/>
                </a:tc>
                <a:tc>
                  <a:txBody>
                    <a:bodyPr/>
                    <a:lstStyle/>
                    <a:p>
                      <a:pPr>
                        <a:buNone/>
                      </a:pPr>
                      <a:r>
                        <a:rPr lang="en-IN" dirty="0">
                          <a:latin typeface="Times New Roman" panose="02020603050405020304" pitchFamily="18" charset="0"/>
                          <a:cs typeface="Times New Roman" panose="02020603050405020304" pitchFamily="18" charset="0"/>
                        </a:rPr>
                        <a:t>Moderate to low</a:t>
                      </a:r>
                    </a:p>
                  </a:txBody>
                  <a:tcPr anchor="ctr"/>
                </a:tc>
                <a:tc>
                  <a:txBody>
                    <a:bodyPr/>
                    <a:lstStyle/>
                    <a:p>
                      <a:pPr>
                        <a:buNone/>
                      </a:pPr>
                      <a:r>
                        <a:rPr lang="en-IN" dirty="0">
                          <a:latin typeface="Times New Roman" panose="02020603050405020304" pitchFamily="18" charset="0"/>
                          <a:cs typeface="Times New Roman" panose="02020603050405020304" pitchFamily="18" charset="0"/>
                        </a:rPr>
                        <a:t>High detection accuracy (</a:t>
                      </a:r>
                      <a:r>
                        <a:rPr lang="en-IN" b="1" dirty="0">
                          <a:latin typeface="Times New Roman" panose="02020603050405020304" pitchFamily="18" charset="0"/>
                          <a:cs typeface="Times New Roman" panose="02020603050405020304" pitchFamily="18" charset="0"/>
                        </a:rPr>
                        <a:t>93.54%</a:t>
                      </a:r>
                      <a:r>
                        <a:rPr lang="en-IN"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109790367"/>
                  </a:ext>
                </a:extLst>
              </a:tr>
              <a:tr h="686646">
                <a:tc>
                  <a:txBody>
                    <a:bodyPr/>
                    <a:lstStyle/>
                    <a:p>
                      <a:pPr>
                        <a:buNone/>
                      </a:pPr>
                      <a:r>
                        <a:rPr lang="en-IN" b="1" dirty="0">
                          <a:latin typeface="Times New Roman" panose="02020603050405020304" pitchFamily="18" charset="0"/>
                          <a:cs typeface="Times New Roman" panose="02020603050405020304" pitchFamily="18" charset="0"/>
                        </a:rPr>
                        <a:t>Attack Resistance</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Vulnerable to DoS, MITM</a:t>
                      </a:r>
                    </a:p>
                  </a:txBody>
                  <a:tcPr/>
                </a:tc>
                <a:tc>
                  <a:txBody>
                    <a:bodyPr/>
                    <a:lstStyle/>
                    <a:p>
                      <a:r>
                        <a:rPr lang="en-GB" dirty="0">
                          <a:latin typeface="Times New Roman" panose="02020603050405020304" pitchFamily="18" charset="0"/>
                          <a:cs typeface="Times New Roman" panose="02020603050405020304" pitchFamily="18" charset="0"/>
                        </a:rPr>
                        <a:t>Strong resistance due to layered security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4329246"/>
                  </a:ext>
                </a:extLst>
              </a:tr>
            </a:tbl>
          </a:graphicData>
        </a:graphic>
      </p:graphicFrame>
    </p:spTree>
    <p:extLst>
      <p:ext uri="{BB962C8B-B14F-4D97-AF65-F5344CB8AC3E}">
        <p14:creationId xmlns:p14="http://schemas.microsoft.com/office/powerpoint/2010/main" val="10118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980388" y="596348"/>
            <a:ext cx="9687612" cy="785950"/>
          </a:xfrm>
        </p:spPr>
        <p:txBody>
          <a:bodyPr>
            <a:noAutofit/>
          </a:bodyPr>
          <a:lstStyle/>
          <a:p>
            <a:pPr algn="l"/>
            <a:r>
              <a:rPr lang="en-IN" sz="4400"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3AE4B2EB-1FCD-E90B-88BD-FDD9C88A9007}"/>
              </a:ext>
            </a:extLst>
          </p:cNvPr>
          <p:cNvSpPr>
            <a:spLocks noGrp="1"/>
          </p:cNvSpPr>
          <p:nvPr>
            <p:ph type="subTitle" idx="1"/>
          </p:nvPr>
        </p:nvSpPr>
        <p:spPr>
          <a:xfrm>
            <a:off x="815340" y="1480930"/>
            <a:ext cx="10561320" cy="4780722"/>
          </a:xfrm>
        </p:spPr>
        <p:txBody>
          <a:bodyPr/>
          <a:lstStyle/>
          <a:p>
            <a:pPr algn="just">
              <a:lnSpc>
                <a:spcPct val="150000"/>
              </a:lnSpc>
            </a:pPr>
            <a:r>
              <a:rPr lang="en-GB" sz="2800" dirty="0">
                <a:latin typeface="Times New Roman" panose="02020603050405020304" pitchFamily="18" charset="0"/>
                <a:cs typeface="Times New Roman" panose="02020603050405020304" pitchFamily="18" charset="0"/>
              </a:rPr>
              <a:t>This project combines </a:t>
            </a:r>
            <a:r>
              <a:rPr lang="en-GB" sz="2800" b="1" dirty="0">
                <a:latin typeface="Times New Roman" panose="02020603050405020304" pitchFamily="18" charset="0"/>
                <a:cs typeface="Times New Roman" panose="02020603050405020304" pitchFamily="18" charset="0"/>
              </a:rPr>
              <a:t>AI</a:t>
            </a:r>
            <a:r>
              <a:rPr lang="en-GB" sz="2800" dirty="0">
                <a:latin typeface="Times New Roman" panose="02020603050405020304" pitchFamily="18" charset="0"/>
                <a:cs typeface="Times New Roman" panose="02020603050405020304" pitchFamily="18" charset="0"/>
              </a:rPr>
              <a:t> with </a:t>
            </a:r>
            <a:r>
              <a:rPr lang="en-GB" sz="2800" b="1" dirty="0">
                <a:latin typeface="Times New Roman" panose="02020603050405020304" pitchFamily="18" charset="0"/>
                <a:cs typeface="Times New Roman" panose="02020603050405020304" pitchFamily="18" charset="0"/>
              </a:rPr>
              <a:t>AES encryption</a:t>
            </a:r>
            <a:r>
              <a:rPr lang="en-GB" sz="2800" dirty="0">
                <a:latin typeface="Times New Roman" panose="02020603050405020304" pitchFamily="18" charset="0"/>
                <a:cs typeface="Times New Roman" panose="02020603050405020304" pitchFamily="18" charset="0"/>
              </a:rPr>
              <a:t> to create an intelligent, adaptive, and secure data protection system. AI models detect threats in real time,  while dual encryption ensure data confidentiality. The system reduces human error, enhances performance, and is well-suited for real-time use in fields like </a:t>
            </a:r>
            <a:r>
              <a:rPr lang="en-GB" sz="2800" b="1" dirty="0">
                <a:latin typeface="Times New Roman" panose="02020603050405020304" pitchFamily="18" charset="0"/>
                <a:cs typeface="Times New Roman" panose="02020603050405020304" pitchFamily="18" charset="0"/>
              </a:rPr>
              <a:t>IoT</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healthcare</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autonomous vehicles</a:t>
            </a:r>
            <a:r>
              <a:rPr lang="en-GB" sz="2800" dirty="0">
                <a:latin typeface="Times New Roman" panose="02020603050405020304" pitchFamily="18" charset="0"/>
                <a:cs typeface="Times New Roman" panose="02020603050405020304" pitchFamily="18" charset="0"/>
              </a:rPr>
              <a:t>, and </a:t>
            </a:r>
            <a:r>
              <a:rPr lang="en-GB" sz="2800" b="1" dirty="0">
                <a:latin typeface="Times New Roman" panose="02020603050405020304" pitchFamily="18" charset="0"/>
                <a:cs typeface="Times New Roman" panose="02020603050405020304" pitchFamily="18" charset="0"/>
              </a:rPr>
              <a:t>cloud security</a:t>
            </a:r>
            <a:r>
              <a:rPr lang="en-GB" sz="28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52001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E4B2EB-1FCD-E90B-88BD-FDD9C88A9007}"/>
              </a:ext>
            </a:extLst>
          </p:cNvPr>
          <p:cNvSpPr>
            <a:spLocks noGrp="1"/>
          </p:cNvSpPr>
          <p:nvPr>
            <p:ph type="subTitle" idx="4294967295"/>
          </p:nvPr>
        </p:nvSpPr>
        <p:spPr>
          <a:xfrm>
            <a:off x="1386840" y="1039019"/>
            <a:ext cx="9144000" cy="4779962"/>
          </a:xfrm>
        </p:spPr>
        <p:txBody>
          <a:bodyPr/>
          <a:lstStyle/>
          <a:p>
            <a:endParaRPr lang="en-GB" dirty="0"/>
          </a:p>
          <a:p>
            <a:endParaRPr lang="en-IN" dirty="0"/>
          </a:p>
          <a:p>
            <a:endParaRPr lang="en-IN" dirty="0"/>
          </a:p>
          <a:p>
            <a:endParaRPr lang="en-IN" dirty="0"/>
          </a:p>
          <a:p>
            <a:pPr marL="0" indent="0">
              <a:buNone/>
            </a:pPr>
            <a:r>
              <a:rPr lang="en-IN" sz="6000"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279290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1709</TotalTime>
  <Words>483</Words>
  <Application>Microsoft Office PowerPoint</Application>
  <PresentationFormat>Widescreen</PresentationFormat>
  <Paragraphs>96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Abstract</vt:lpstr>
      <vt:lpstr>Problem definition</vt:lpstr>
      <vt:lpstr>Design </vt:lpstr>
      <vt:lpstr>Cont..</vt:lpstr>
      <vt:lpstr>   Results </vt:lpstr>
      <vt:lpstr>COMPARISON – EXISTING VS PROPOSED SYSTEM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shyam sunder</dc:creator>
  <cp:lastModifiedBy>bee fathima</cp:lastModifiedBy>
  <cp:revision>49</cp:revision>
  <dcterms:created xsi:type="dcterms:W3CDTF">2024-08-17T17:13:23Z</dcterms:created>
  <dcterms:modified xsi:type="dcterms:W3CDTF">2025-07-18T06:25:44Z</dcterms:modified>
</cp:coreProperties>
</file>