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419" r:id="rId3"/>
    <p:sldId id="26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86" r:id="rId46"/>
    <p:sldId id="387" r:id="rId47"/>
    <p:sldId id="388" r:id="rId48"/>
    <p:sldId id="389" r:id="rId49"/>
    <p:sldId id="390" r:id="rId50"/>
    <p:sldId id="391" r:id="rId51"/>
    <p:sldId id="392" r:id="rId52"/>
    <p:sldId id="393" r:id="rId53"/>
    <p:sldId id="394" r:id="rId54"/>
    <p:sldId id="395" r:id="rId55"/>
    <p:sldId id="396" r:id="rId56"/>
    <p:sldId id="397" r:id="rId57"/>
    <p:sldId id="398" r:id="rId58"/>
    <p:sldId id="399" r:id="rId59"/>
    <p:sldId id="400" r:id="rId60"/>
    <p:sldId id="401" r:id="rId61"/>
    <p:sldId id="402" r:id="rId62"/>
    <p:sldId id="403" r:id="rId63"/>
    <p:sldId id="404" r:id="rId64"/>
    <p:sldId id="405" r:id="rId65"/>
    <p:sldId id="406" r:id="rId66"/>
    <p:sldId id="407" r:id="rId67"/>
    <p:sldId id="408" r:id="rId68"/>
    <p:sldId id="409" r:id="rId69"/>
    <p:sldId id="410" r:id="rId70"/>
    <p:sldId id="265" r:id="rId71"/>
    <p:sldId id="266" r:id="rId72"/>
    <p:sldId id="267" r:id="rId73"/>
    <p:sldId id="268" r:id="rId74"/>
    <p:sldId id="269" r:id="rId75"/>
    <p:sldId id="270" r:id="rId76"/>
    <p:sldId id="271" r:id="rId77"/>
    <p:sldId id="272" r:id="rId78"/>
    <p:sldId id="273" r:id="rId79"/>
    <p:sldId id="274" r:id="rId80"/>
    <p:sldId id="275" r:id="rId81"/>
    <p:sldId id="276" r:id="rId82"/>
    <p:sldId id="277" r:id="rId83"/>
    <p:sldId id="278" r:id="rId84"/>
    <p:sldId id="279" r:id="rId85"/>
    <p:sldId id="280" r:id="rId86"/>
    <p:sldId id="281" r:id="rId87"/>
    <p:sldId id="282" r:id="rId88"/>
    <p:sldId id="311" r:id="rId89"/>
    <p:sldId id="343" r:id="rId90"/>
    <p:sldId id="313" r:id="rId91"/>
    <p:sldId id="411" r:id="rId92"/>
    <p:sldId id="314" r:id="rId93"/>
    <p:sldId id="315" r:id="rId94"/>
    <p:sldId id="316" r:id="rId95"/>
    <p:sldId id="317" r:id="rId96"/>
    <p:sldId id="318" r:id="rId97"/>
    <p:sldId id="319" r:id="rId98"/>
    <p:sldId id="320" r:id="rId99"/>
    <p:sldId id="321" r:id="rId100"/>
    <p:sldId id="322" r:id="rId101"/>
    <p:sldId id="323" r:id="rId102"/>
    <p:sldId id="324" r:id="rId103"/>
    <p:sldId id="325" r:id="rId104"/>
    <p:sldId id="326" r:id="rId105"/>
    <p:sldId id="327" r:id="rId106"/>
    <p:sldId id="328" r:id="rId107"/>
    <p:sldId id="329" r:id="rId108"/>
    <p:sldId id="330" r:id="rId109"/>
    <p:sldId id="331" r:id="rId110"/>
    <p:sldId id="332" r:id="rId111"/>
    <p:sldId id="333" r:id="rId112"/>
    <p:sldId id="334" r:id="rId113"/>
    <p:sldId id="344" r:id="rId114"/>
    <p:sldId id="335" r:id="rId115"/>
    <p:sldId id="336" r:id="rId116"/>
    <p:sldId id="337" r:id="rId117"/>
    <p:sldId id="338" r:id="rId118"/>
    <p:sldId id="339" r:id="rId119"/>
    <p:sldId id="340" r:id="rId120"/>
    <p:sldId id="341" r:id="rId121"/>
    <p:sldId id="342" r:id="rId122"/>
    <p:sldId id="412" r:id="rId123"/>
    <p:sldId id="413" r:id="rId124"/>
    <p:sldId id="414" r:id="rId125"/>
    <p:sldId id="415" r:id="rId126"/>
    <p:sldId id="416" r:id="rId127"/>
    <p:sldId id="417" r:id="rId128"/>
    <p:sldId id="418" r:id="rId1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22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 smtClean="0"/>
              <a:t>24-783 </a:t>
            </a:r>
            <a:r>
              <a:rPr lang="en-US" smtClean="0"/>
              <a:t>Lecture 04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46" y="2590414"/>
            <a:ext cx="4064508" cy="30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Event-Handlers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exactly “events”?</a:t>
            </a:r>
          </a:p>
          <a:p>
            <a:r>
              <a:rPr lang="en-US" dirty="0" smtClean="0"/>
              <a:t>An event is a message sent from the run-loop owned by the event-driven toolkit.</a:t>
            </a:r>
          </a:p>
          <a:p>
            <a:r>
              <a:rPr lang="en-US" dirty="0" smtClean="0"/>
              <a:t>Many of the event-driven framework does not give you control of the main loop nor main function.</a:t>
            </a:r>
          </a:p>
          <a:p>
            <a:r>
              <a:rPr lang="en-US" dirty="0" smtClean="0"/>
              <a:t>Instead, the framework will ask, or send message to, your application to do something.</a:t>
            </a:r>
          </a:p>
          <a:p>
            <a:endParaRPr lang="en-US" dirty="0" smtClean="0"/>
          </a:p>
          <a:p>
            <a:r>
              <a:rPr lang="en-US" dirty="0" smtClean="0"/>
              <a:t>An event handler is a function that handles the event, or the function that the framework calls as a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0562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540" y="79745"/>
            <a:ext cx="3801041" cy="670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ifndef</a:t>
            </a:r>
            <a:r>
              <a:rPr lang="en-US" sz="1000" dirty="0">
                <a:latin typeface="Lucida Console" panose="020B0609040504020204" pitchFamily="49" charset="0"/>
              </a:rPr>
              <a:t> HASHSET_IS_INCLUDED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#define HASHSET_IS_INCLUDED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#include &lt;vector&gt;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class </a:t>
            </a:r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enum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MINIMUM_TABLE_SIZE=7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};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 &gt; table;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nElem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public</a:t>
            </a:r>
            <a:r>
              <a:rPr lang="en-US" sz="10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~</a:t>
            </a:r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CleanUp</a:t>
            </a:r>
            <a:r>
              <a:rPr lang="en-US" sz="10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void </a:t>
            </a:r>
            <a:r>
              <a:rPr lang="en-US" sz="1000" dirty="0">
                <a:latin typeface="Lucida Console" panose="020B0609040504020204" pitchFamily="49" charset="0"/>
              </a:rPr>
              <a:t>Add(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key);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bool </a:t>
            </a:r>
            <a:r>
              <a:rPr lang="en-US" sz="1000" dirty="0" err="1">
                <a:latin typeface="Lucida Console" panose="020B0609040504020204" pitchFamily="49" charset="0"/>
              </a:rPr>
              <a:t>IsIncluded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key)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</a:t>
            </a:r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1000" dirty="0" smtClean="0">
                <a:latin typeface="Lucida Console" panose="020B0609040504020204" pitchFamily="49" charset="0"/>
              </a:rPr>
              <a:t>(MINIMUM_TABLE_SIZE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nElem</a:t>
            </a:r>
            <a:r>
              <a:rPr lang="en-US" sz="1000" dirty="0" smtClean="0">
                <a:latin typeface="Lucida Console" panose="020B0609040504020204" pitchFamily="49" charset="0"/>
              </a:rPr>
              <a:t>=0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&gt;::~</a:t>
            </a:r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</a:t>
            </a:r>
            <a:r>
              <a:rPr lang="en-US" sz="1000" dirty="0" err="1">
                <a:latin typeface="Lucida Console" panose="020B0609040504020204" pitchFamily="49" charset="0"/>
              </a:rPr>
              <a:t>CleanUp</a:t>
            </a:r>
            <a:r>
              <a:rPr lang="en-US" sz="10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1000" dirty="0" smtClean="0">
                <a:latin typeface="Lucida Console" panose="020B0609040504020204" pitchFamily="49" charset="0"/>
              </a:rPr>
              <a:t>(MINIMUM_HASH_SIZE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>
                <a:latin typeface="Lucida Console" panose="020B0609040504020204" pitchFamily="49" charset="0"/>
              </a:rPr>
              <a:t>&amp;t : table)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t.clear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nElem</a:t>
            </a:r>
            <a:r>
              <a:rPr lang="en-US" sz="1000" dirty="0" smtClean="0">
                <a:latin typeface="Lucida Console" panose="020B0609040504020204" pitchFamily="49" charset="0"/>
              </a:rPr>
              <a:t>=0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}</a:t>
            </a:r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59489"/>
            <a:ext cx="4647426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&gt;::Add(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key)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key%table.size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for(auto e : 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if(e==key)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return;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].</a:t>
            </a:r>
            <a:r>
              <a:rPr lang="en-US" sz="1000" dirty="0" err="1">
                <a:latin typeface="Lucida Console" panose="020B0609040504020204" pitchFamily="49" charset="0"/>
              </a:rPr>
              <a:t>push_back</a:t>
            </a:r>
            <a:r>
              <a:rPr lang="en-US" sz="1000" dirty="0">
                <a:latin typeface="Lucida Console" panose="020B0609040504020204" pitchFamily="49" charset="0"/>
              </a:rPr>
              <a:t>(key);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++</a:t>
            </a:r>
            <a:r>
              <a:rPr lang="en-US" sz="1000" dirty="0" err="1">
                <a:latin typeface="Lucida Console" panose="020B0609040504020204" pitchFamily="49" charset="0"/>
              </a:rPr>
              <a:t>nElem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bool </a:t>
            </a:r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</a:t>
            </a:r>
            <a:r>
              <a:rPr lang="en-US" sz="1000" dirty="0" err="1">
                <a:latin typeface="Lucida Console" panose="020B0609040504020204" pitchFamily="49" charset="0"/>
              </a:rPr>
              <a:t>IsIncluded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key)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key%table.size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for(auto e : 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if(e==key)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return 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return 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0886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Deleting is just a matter of finding a number and deleting from </a:t>
            </a:r>
            <a:r>
              <a:rPr lang="en-US" dirty="0" err="1" smtClean="0"/>
              <a:t>std</a:t>
            </a:r>
            <a:r>
              <a:rPr lang="en-US" dirty="0" smtClean="0"/>
              <a:t>::vector.</a:t>
            </a:r>
          </a:p>
          <a:p>
            <a:r>
              <a:rPr lang="en-US" dirty="0" smtClean="0"/>
              <a:t>The question can be how can I delete an element from </a:t>
            </a:r>
            <a:r>
              <a:rPr lang="en-US" dirty="0" err="1" smtClean="0"/>
              <a:t>std</a:t>
            </a:r>
            <a:r>
              <a:rPr lang="en-US" dirty="0" smtClean="0"/>
              <a:t>::vector quickly?</a:t>
            </a:r>
          </a:p>
          <a:p>
            <a:r>
              <a:rPr lang="en-US" dirty="0" smtClean="0"/>
              <a:t>Would you do this?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5960" y="331927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272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5948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624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5960" y="4166616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1272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5948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0624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12" name="Explosion 1 11"/>
          <p:cNvSpPr/>
          <p:nvPr/>
        </p:nvSpPr>
        <p:spPr>
          <a:xfrm>
            <a:off x="2642616" y="4158575"/>
            <a:ext cx="594360" cy="37737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65960" y="5013960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59480" y="5005919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06240" y="5005919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2821331" y="5094461"/>
            <a:ext cx="236930" cy="150904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39645" y="585544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12720" y="585142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59480" y="585142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3153866" y="3832963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153866" y="4660532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153866" y="5499835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4401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(Faster 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advantage of the order insensitivity.</a:t>
            </a:r>
          </a:p>
          <a:p>
            <a:r>
              <a:rPr lang="en-US" dirty="0" smtClean="0"/>
              <a:t>Moving the last element of the array to the element which is deleted.</a:t>
            </a:r>
          </a:p>
          <a:p>
            <a:r>
              <a:rPr lang="en-US" dirty="0" smtClean="0"/>
              <a:t>Shorten the length of the array by one.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5960" y="331927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272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5948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624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5960" y="4166616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1272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5948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0624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3153866" y="3832963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153866" y="4660532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017520" y="3090672"/>
            <a:ext cx="1371600" cy="219456"/>
          </a:xfrm>
          <a:custGeom>
            <a:avLst/>
            <a:gdLst>
              <a:gd name="connsiteX0" fmla="*/ 1371600 w 1371600"/>
              <a:gd name="connsiteY0" fmla="*/ 219456 h 219456"/>
              <a:gd name="connsiteX1" fmla="*/ 731520 w 1371600"/>
              <a:gd name="connsiteY1" fmla="*/ 0 h 219456"/>
              <a:gd name="connsiteX2" fmla="*/ 0 w 1371600"/>
              <a:gd name="connsiteY2" fmla="*/ 219456 h 21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19456">
                <a:moveTo>
                  <a:pt x="1371600" y="219456"/>
                </a:moveTo>
                <a:cubicBezTo>
                  <a:pt x="1165860" y="109728"/>
                  <a:pt x="960120" y="0"/>
                  <a:pt x="731520" y="0"/>
                </a:cubicBezTo>
                <a:cubicBezTo>
                  <a:pt x="502920" y="0"/>
                  <a:pt x="251460" y="109728"/>
                  <a:pt x="0" y="21945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65960" y="500080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12720" y="4992764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59480" y="4992764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06240" y="4992764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28" name="Explosion 1 27"/>
          <p:cNvSpPr/>
          <p:nvPr/>
        </p:nvSpPr>
        <p:spPr>
          <a:xfrm>
            <a:off x="4129633" y="4984723"/>
            <a:ext cx="594360" cy="37737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3153866" y="5496460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65960" y="5836733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12720" y="582869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59480" y="582869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039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21070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this case, the order in which the keys are stored in the table doesn’t matter.  You can delete an element &amp;e in the </a:t>
            </a:r>
            <a:r>
              <a:rPr lang="en-US" dirty="0" err="1" smtClean="0"/>
              <a:t>std</a:t>
            </a:r>
            <a:r>
              <a:rPr lang="en-US" dirty="0" smtClean="0"/>
              <a:t>::vector by: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Overwrite e with the last element in the </a:t>
            </a:r>
            <a:r>
              <a:rPr lang="en-US" dirty="0" err="1" smtClean="0"/>
              <a:t>std</a:t>
            </a:r>
            <a:r>
              <a:rPr lang="en-US" dirty="0" smtClean="0"/>
              <a:t>::vector.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Shrink the size of the array by one.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5577" y="2844210"/>
            <a:ext cx="533992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template &lt;class </a:t>
            </a:r>
            <a:r>
              <a:rPr lang="en-US" sz="1400" dirty="0" err="1">
                <a:latin typeface="Lucida Console" panose="020B0609040504020204" pitchFamily="49" charset="0"/>
              </a:rPr>
              <a:t>KeyType</a:t>
            </a:r>
            <a:r>
              <a:rPr lang="en-US" sz="14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void </a:t>
            </a:r>
            <a:r>
              <a:rPr lang="en-US" sz="1400" dirty="0" err="1">
                <a:latin typeface="Lucida Console" panose="020B0609040504020204" pitchFamily="49" charset="0"/>
              </a:rPr>
              <a:t>SimpleHashSet</a:t>
            </a:r>
            <a:r>
              <a:rPr lang="en-US" sz="1400" dirty="0">
                <a:latin typeface="Lucida Console" panose="020B0609040504020204" pitchFamily="49" charset="0"/>
              </a:rPr>
              <a:t>&lt;</a:t>
            </a:r>
            <a:r>
              <a:rPr lang="en-US" sz="1400" dirty="0" err="1">
                <a:latin typeface="Lucida Console" panose="020B0609040504020204" pitchFamily="49" charset="0"/>
              </a:rPr>
              <a:t>KeyType</a:t>
            </a:r>
            <a:r>
              <a:rPr lang="en-US" sz="1400" dirty="0">
                <a:latin typeface="Lucida Console" panose="020B0609040504020204" pitchFamily="49" charset="0"/>
              </a:rPr>
              <a:t>&gt;::Delete(</a:t>
            </a:r>
            <a:r>
              <a:rPr lang="en-US" sz="1400" dirty="0" err="1">
                <a:latin typeface="Lucida Console" panose="020B0609040504020204" pitchFamily="49" charset="0"/>
              </a:rPr>
              <a:t>KeyType</a:t>
            </a:r>
            <a:r>
              <a:rPr lang="en-US" sz="1400" dirty="0">
                <a:latin typeface="Lucida Console" panose="020B0609040504020204" pitchFamily="49" charset="0"/>
              </a:rPr>
              <a:t> key)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auto </a:t>
            </a:r>
            <a:r>
              <a:rPr lang="en-US" sz="1400" dirty="0" err="1">
                <a:latin typeface="Lucida Console" panose="020B0609040504020204" pitchFamily="49" charset="0"/>
              </a:rPr>
              <a:t>idx</a:t>
            </a:r>
            <a:r>
              <a:rPr lang="en-US" sz="1400" dirty="0">
                <a:latin typeface="Lucida Console" panose="020B0609040504020204" pitchFamily="49" charset="0"/>
              </a:rPr>
              <a:t>=</a:t>
            </a:r>
            <a:r>
              <a:rPr lang="en-US" sz="1400" dirty="0" err="1">
                <a:latin typeface="Lucida Console" panose="020B0609040504020204" pitchFamily="49" charset="0"/>
              </a:rPr>
              <a:t>key%table.size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for(auto </a:t>
            </a:r>
            <a:r>
              <a:rPr lang="en-US" sz="1400" dirty="0">
                <a:latin typeface="Lucida Console" panose="020B0609040504020204" pitchFamily="49" charset="0"/>
              </a:rPr>
              <a:t>&amp;e : table[</a:t>
            </a:r>
            <a:r>
              <a:rPr lang="en-US" sz="1400" dirty="0" err="1">
                <a:latin typeface="Lucida Console" panose="020B0609040504020204" pitchFamily="49" charset="0"/>
              </a:rPr>
              <a:t>idx</a:t>
            </a:r>
            <a:r>
              <a:rPr lang="en-US" sz="14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{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    if(e</a:t>
            </a:r>
            <a:r>
              <a:rPr lang="en-US" sz="1400" dirty="0">
                <a:latin typeface="Lucida Console" panose="020B0609040504020204" pitchFamily="49" charset="0"/>
              </a:rPr>
              <a:t>==key)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    {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        e=table[</a:t>
            </a:r>
            <a:r>
              <a:rPr lang="en-US" sz="1400" dirty="0" err="1" smtClean="0">
                <a:latin typeface="Lucida Console" panose="020B0609040504020204" pitchFamily="49" charset="0"/>
              </a:rPr>
              <a:t>idx</a:t>
            </a:r>
            <a:r>
              <a:rPr lang="en-US" sz="1400" dirty="0">
                <a:latin typeface="Lucida Console" panose="020B0609040504020204" pitchFamily="49" charset="0"/>
              </a:rPr>
              <a:t>].back();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        table[</a:t>
            </a:r>
            <a:r>
              <a:rPr lang="en-US" sz="1400" dirty="0" err="1" smtClean="0">
                <a:latin typeface="Lucida Console" panose="020B0609040504020204" pitchFamily="49" charset="0"/>
              </a:rPr>
              <a:t>idx</a:t>
            </a:r>
            <a:r>
              <a:rPr lang="en-US" sz="1400" dirty="0">
                <a:latin typeface="Lucida Console" panose="020B0609040504020204" pitchFamily="49" charset="0"/>
              </a:rPr>
              <a:t>].</a:t>
            </a:r>
            <a:r>
              <a:rPr lang="en-US" sz="1400" dirty="0" err="1">
                <a:latin typeface="Lucida Console" panose="020B0609040504020204" pitchFamily="49" charset="0"/>
              </a:rPr>
              <a:t>pop_back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        break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    }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}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831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number of elements in the table exceeds certain count, the table may need to grow to stay efficient.</a:t>
            </a:r>
          </a:p>
          <a:p>
            <a:r>
              <a:rPr lang="en-US" dirty="0" smtClean="0"/>
              <a:t>For example, if you want to keep the average element count per row to four, grow the table size when the total element count exceeds four times the table size.</a:t>
            </a:r>
          </a:p>
          <a:p>
            <a:r>
              <a:rPr lang="en-US" dirty="0" smtClean="0"/>
              <a:t>An easy option is to move all elements to a separate array, resize the table, and then put them back.</a:t>
            </a:r>
          </a:p>
        </p:txBody>
      </p:sp>
    </p:spTree>
    <p:extLst>
      <p:ext uri="{BB962C8B-B14F-4D97-AF65-F5344CB8AC3E}">
        <p14:creationId xmlns:p14="http://schemas.microsoft.com/office/powerpoint/2010/main" val="246525207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5288" y="185400"/>
            <a:ext cx="5763116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template &lt;class </a:t>
            </a:r>
            <a:r>
              <a:rPr lang="en-US" sz="1200" dirty="0" err="1">
                <a:latin typeface="Lucida Console" panose="020B0609040504020204" pitchFamily="49" charset="0"/>
              </a:rPr>
              <a:t>KeyType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SimpleHashSet</a:t>
            </a:r>
            <a:r>
              <a:rPr lang="en-US" sz="1200" dirty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KeyType</a:t>
            </a:r>
            <a:r>
              <a:rPr lang="en-US" sz="1200" dirty="0">
                <a:latin typeface="Lucida Console" panose="020B0609040504020204" pitchFamily="49" charset="0"/>
              </a:rPr>
              <a:t>&gt;::Print(void)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for(auto </a:t>
            </a:r>
            <a:r>
              <a:rPr lang="en-US" sz="1200" dirty="0">
                <a:latin typeface="Lucida Console" panose="020B0609040504020204" pitchFamily="49" charset="0"/>
              </a:rPr>
              <a:t>&amp;t : table)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("[%3d]",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for(auto </a:t>
            </a:r>
            <a:r>
              <a:rPr lang="en-US" sz="1200" dirty="0">
                <a:latin typeface="Lucida Console" panose="020B0609040504020204" pitchFamily="49" charset="0"/>
              </a:rPr>
              <a:t>e : t)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 %d",(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)e);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("\n");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++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template &lt;class </a:t>
            </a:r>
            <a:r>
              <a:rPr lang="en-US" sz="1200" dirty="0" err="1">
                <a:latin typeface="Lucida Console" panose="020B0609040504020204" pitchFamily="49" charset="0"/>
              </a:rPr>
              <a:t>KeyType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SimpleHashSet</a:t>
            </a:r>
            <a:r>
              <a:rPr lang="en-US" sz="1200" dirty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KeyType</a:t>
            </a:r>
            <a:r>
              <a:rPr lang="en-US" sz="1200" dirty="0">
                <a:latin typeface="Lucida Console" panose="020B0609040504020204" pitchFamily="49" charset="0"/>
              </a:rPr>
              <a:t>&gt;::Resize(long </a:t>
            </a:r>
            <a:r>
              <a:rPr lang="en-US" sz="1200" dirty="0" err="1">
                <a:latin typeface="Lucida Console" panose="020B0609040504020204" pitchFamily="49" charset="0"/>
              </a:rPr>
              <a:t>long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tableSize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::vector &lt;</a:t>
            </a:r>
            <a:r>
              <a:rPr lang="en-US" sz="1200" dirty="0" err="1">
                <a:latin typeface="Lucida Console" panose="020B0609040504020204" pitchFamily="49" charset="0"/>
              </a:rPr>
              <a:t>KeyType</a:t>
            </a:r>
            <a:r>
              <a:rPr lang="en-US" sz="1200" dirty="0">
                <a:latin typeface="Lucida Console" panose="020B0609040504020204" pitchFamily="49" charset="0"/>
              </a:rPr>
              <a:t>&gt; buffer;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for(auto </a:t>
            </a:r>
            <a:r>
              <a:rPr lang="en-US" sz="1200" dirty="0">
                <a:latin typeface="Lucida Console" panose="020B0609040504020204" pitchFamily="49" charset="0"/>
              </a:rPr>
              <a:t>&amp;t : table)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for(auto </a:t>
            </a:r>
            <a:r>
              <a:rPr lang="en-US" sz="1200" dirty="0">
                <a:latin typeface="Lucida Console" panose="020B0609040504020204" pitchFamily="49" charset="0"/>
              </a:rPr>
              <a:t>e : t)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buffer.push_back</a:t>
            </a:r>
            <a:r>
              <a:rPr lang="en-US" sz="1200" dirty="0" smtClean="0">
                <a:latin typeface="Lucida Console" panose="020B0609040504020204" pitchFamily="49" charset="0"/>
              </a:rPr>
              <a:t>(e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t.clear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tableSize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for(auto </a:t>
            </a:r>
            <a:r>
              <a:rPr lang="en-US" sz="1200" dirty="0">
                <a:latin typeface="Lucida Console" panose="020B0609040504020204" pitchFamily="49" charset="0"/>
              </a:rPr>
              <a:t>b : buffer)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Add(b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4566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hash table size.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grow your table, you may think it’s a good idea to double it.</a:t>
            </a:r>
          </a:p>
          <a:p>
            <a:r>
              <a:rPr lang="en-US" dirty="0" smtClean="0"/>
              <a:t>Theoretically, using a prime number as the hash table size gives the best efficiency.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4146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 array of binary-trees instead of an array of a variable-length arrays.</a:t>
            </a:r>
          </a:p>
          <a:p>
            <a:pPr lvl="1"/>
            <a:r>
              <a:rPr lang="en-US" dirty="0" smtClean="0"/>
              <a:t>Faster inquiry</a:t>
            </a:r>
          </a:p>
          <a:p>
            <a:pPr lvl="1"/>
            <a:r>
              <a:rPr lang="en-US" dirty="0" smtClean="0"/>
              <a:t>Slower construction</a:t>
            </a:r>
          </a:p>
          <a:p>
            <a:pPr lvl="1"/>
            <a:r>
              <a:rPr lang="en-US" dirty="0" smtClean="0"/>
              <a:t>More storage space</a:t>
            </a:r>
          </a:p>
          <a:p>
            <a:r>
              <a:rPr lang="en-US" dirty="0" smtClean="0"/>
              <a:t>Or, you can keep each row sorted by the hash code.  You will get faster look up but slower insertion/deletion.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4438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case : Hash Code==A function of Hash Key</a:t>
            </a:r>
          </a:p>
          <a:p>
            <a:r>
              <a:rPr lang="en-US" dirty="0" smtClean="0"/>
              <a:t>A hash key can be anything, as long as a hash code can be calculated from a hash key, and also hash key is comparable.</a:t>
            </a:r>
          </a:p>
          <a:p>
            <a:endParaRPr lang="en-US" dirty="0" smtClean="0"/>
          </a:p>
          <a:p>
            <a:r>
              <a:rPr lang="en-US" dirty="0" smtClean="0"/>
              <a:t>Hash-code collision problem:  A hash code from two different hash key may be equal.  </a:t>
            </a:r>
          </a:p>
          <a:p>
            <a:r>
              <a:rPr lang="en-US" dirty="0" smtClean="0"/>
              <a:t>Location of the hash key needs to be found in two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Find a hash code that is same as the code for the key.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Compare if the key is really the same as what is being searched.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5956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3660"/>
            <a:ext cx="4955203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class 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typedef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>
                <a:latin typeface="Lucida Console" panose="020B0609040504020204" pitchFamily="49" charset="0"/>
              </a:rPr>
              <a:t>unsigned 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CodeType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class </a:t>
            </a:r>
            <a:r>
              <a:rPr lang="en-US" sz="1000" dirty="0">
                <a:latin typeface="Lucida Console" panose="020B0609040504020204" pitchFamily="49" charset="0"/>
              </a:rPr>
              <a:t>Entry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public</a:t>
            </a:r>
            <a:r>
              <a:rPr lang="en-US" sz="10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KeyType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hashKey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CodeType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};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enum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MINIMUM_TABLE_SIZE=7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};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&lt;Entry&gt; &gt; table;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nElem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unsigned </a:t>
            </a:r>
            <a:r>
              <a:rPr lang="en-US" sz="1000" dirty="0">
                <a:latin typeface="Lucida Console" panose="020B0609040504020204" pitchFamily="49" charset="0"/>
              </a:rPr>
              <a:t>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&amp;key)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~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CleanUp</a:t>
            </a:r>
            <a:r>
              <a:rPr lang="en-US" sz="1000" dirty="0">
                <a:latin typeface="Lucida Console" panose="020B0609040504020204" pitchFamily="49" charset="0"/>
              </a:rPr>
              <a:t>(void);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void </a:t>
            </a:r>
            <a:r>
              <a:rPr lang="en-US" sz="1000" dirty="0">
                <a:latin typeface="Lucida Console" panose="020B0609040504020204" pitchFamily="49" charset="0"/>
              </a:rPr>
              <a:t>Add(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&amp;key);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bool </a:t>
            </a:r>
            <a:r>
              <a:rPr lang="en-US" sz="1000" dirty="0" err="1">
                <a:latin typeface="Lucida Console" panose="020B0609040504020204" pitchFamily="49" charset="0"/>
              </a:rPr>
              <a:t>IsIncluded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&amp;key)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void </a:t>
            </a:r>
            <a:r>
              <a:rPr lang="en-US" sz="1000" dirty="0">
                <a:latin typeface="Lucida Console" panose="020B0609040504020204" pitchFamily="49" charset="0"/>
              </a:rPr>
              <a:t>Resize(long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tableSize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void </a:t>
            </a:r>
            <a:r>
              <a:rPr lang="en-US" sz="1000" dirty="0">
                <a:latin typeface="Lucida Console" panose="020B0609040504020204" pitchFamily="49" charset="0"/>
              </a:rPr>
              <a:t>Delete(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&amp;key);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};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2127" y="313660"/>
            <a:ext cx="4031873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1000" dirty="0" smtClean="0">
                <a:latin typeface="Lucida Console" panose="020B0609040504020204" pitchFamily="49" charset="0"/>
              </a:rPr>
              <a:t>(MINIMUM_TABLE_SIZE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nElem</a:t>
            </a:r>
            <a:r>
              <a:rPr lang="en-US" sz="1000" dirty="0" smtClean="0">
                <a:latin typeface="Lucida Console" panose="020B0609040504020204" pitchFamily="49" charset="0"/>
              </a:rPr>
              <a:t>=0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&gt;::~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</a:t>
            </a:r>
            <a:r>
              <a:rPr lang="en-US" sz="1000" dirty="0" err="1">
                <a:latin typeface="Lucida Console" panose="020B0609040504020204" pitchFamily="49" charset="0"/>
              </a:rPr>
              <a:t>CleanUp</a:t>
            </a:r>
            <a:r>
              <a:rPr lang="en-US" sz="10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1000" dirty="0" smtClean="0">
                <a:latin typeface="Lucida Console" panose="020B0609040504020204" pitchFamily="49" charset="0"/>
              </a:rPr>
              <a:t>(MINIMUM_HASH_SIZE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>
                <a:latin typeface="Lucida Console" panose="020B0609040504020204" pitchFamily="49" charset="0"/>
              </a:rPr>
              <a:t>&amp;t : table)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t.clear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nElem</a:t>
            </a:r>
            <a:r>
              <a:rPr lang="en-US" sz="1000" dirty="0" smtClean="0">
                <a:latin typeface="Lucida Console" panose="020B0609040504020204" pitchFamily="49" charset="0"/>
              </a:rPr>
              <a:t>=0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&gt;::Add(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&amp;key)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(key);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hashCode%table.size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>
                <a:latin typeface="Lucida Console" panose="020B0609040504020204" pitchFamily="49" charset="0"/>
              </a:rPr>
              <a:t>e : 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if(</a:t>
            </a:r>
            <a:r>
              <a:rPr lang="en-US" sz="1000" dirty="0" err="1" smtClean="0">
                <a:latin typeface="Lucida Console" panose="020B0609040504020204" pitchFamily="49" charset="0"/>
              </a:rPr>
              <a:t>e.hashCode</a:t>
            </a:r>
            <a:r>
              <a:rPr lang="en-US" sz="1000" dirty="0">
                <a:latin typeface="Lucida Console" panose="020B0609040504020204" pitchFamily="49" charset="0"/>
              </a:rPr>
              <a:t>==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 &amp;&amp; </a:t>
            </a:r>
            <a:r>
              <a:rPr lang="en-US" sz="1000" dirty="0" err="1">
                <a:latin typeface="Lucida Console" panose="020B0609040504020204" pitchFamily="49" charset="0"/>
              </a:rPr>
              <a:t>e.hashKey</a:t>
            </a:r>
            <a:r>
              <a:rPr lang="en-US" sz="1000" dirty="0">
                <a:latin typeface="Lucida Console" panose="020B0609040504020204" pitchFamily="49" charset="0"/>
              </a:rPr>
              <a:t>==key)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return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Entry </a:t>
            </a:r>
            <a:r>
              <a:rPr lang="en-US" sz="1000" dirty="0" err="1">
                <a:latin typeface="Lucida Console" panose="020B0609040504020204" pitchFamily="49" charset="0"/>
              </a:rPr>
              <a:t>entry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entry.hashKey</a:t>
            </a:r>
            <a:r>
              <a:rPr lang="en-US" sz="1000" dirty="0" smtClean="0">
                <a:latin typeface="Lucida Console" panose="020B0609040504020204" pitchFamily="49" charset="0"/>
              </a:rPr>
              <a:t>=key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entry.hashCode</a:t>
            </a:r>
            <a:r>
              <a:rPr lang="en-US" sz="1000" dirty="0" smtClean="0">
                <a:latin typeface="Lucida Console" panose="020B0609040504020204" pitchFamily="49" charset="0"/>
              </a:rPr>
              <a:t>=</a:t>
            </a:r>
            <a:r>
              <a:rPr lang="en-US" sz="1000" dirty="0" err="1" smtClean="0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table[</a:t>
            </a:r>
            <a:r>
              <a:rPr lang="en-US" sz="1000" dirty="0" err="1" smtClean="0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].</a:t>
            </a:r>
            <a:r>
              <a:rPr lang="en-US" sz="1000" dirty="0" err="1">
                <a:latin typeface="Lucida Console" panose="020B0609040504020204" pitchFamily="49" charset="0"/>
              </a:rPr>
              <a:t>push_back</a:t>
            </a:r>
            <a:r>
              <a:rPr lang="en-US" sz="1000" dirty="0">
                <a:latin typeface="Lucida Console" panose="020B0609040504020204" pitchFamily="49" charset="0"/>
              </a:rPr>
              <a:t>(entry);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++</a:t>
            </a:r>
            <a:r>
              <a:rPr lang="en-US" sz="1000" dirty="0" err="1">
                <a:latin typeface="Lucida Console" panose="020B0609040504020204" pitchFamily="49" charset="0"/>
              </a:rPr>
              <a:t>nElem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647507" y="3955312"/>
            <a:ext cx="2812312" cy="1887279"/>
          </a:xfrm>
          <a:custGeom>
            <a:avLst/>
            <a:gdLst>
              <a:gd name="connsiteX0" fmla="*/ 0 w 2812312"/>
              <a:gd name="connsiteY0" fmla="*/ 1887279 h 1887279"/>
              <a:gd name="connsiteX1" fmla="*/ 1063256 w 2812312"/>
              <a:gd name="connsiteY1" fmla="*/ 1600200 h 1887279"/>
              <a:gd name="connsiteX2" fmla="*/ 1908544 w 2812312"/>
              <a:gd name="connsiteY2" fmla="*/ 515679 h 1887279"/>
              <a:gd name="connsiteX3" fmla="*/ 2812312 w 2812312"/>
              <a:gd name="connsiteY3" fmla="*/ 0 h 188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2312" h="1887279">
                <a:moveTo>
                  <a:pt x="0" y="1887279"/>
                </a:moveTo>
                <a:cubicBezTo>
                  <a:pt x="372582" y="1858039"/>
                  <a:pt x="745165" y="1828800"/>
                  <a:pt x="1063256" y="1600200"/>
                </a:cubicBezTo>
                <a:cubicBezTo>
                  <a:pt x="1381347" y="1371600"/>
                  <a:pt x="1617035" y="782379"/>
                  <a:pt x="1908544" y="515679"/>
                </a:cubicBezTo>
                <a:cubicBezTo>
                  <a:pt x="2200053" y="248979"/>
                  <a:pt x="2812312" y="0"/>
                  <a:pt x="2812312" y="0"/>
                </a:cubicBez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591" y="5507916"/>
            <a:ext cx="2812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Hash code is calculated from a key.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67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personalities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event-driven program runs by the communications between two personalities:</a:t>
            </a:r>
          </a:p>
          <a:p>
            <a:pPr lvl="1"/>
            <a:r>
              <a:rPr lang="en-US" dirty="0" smtClean="0"/>
              <a:t>Framework, and</a:t>
            </a:r>
          </a:p>
          <a:p>
            <a:pPr lvl="1"/>
            <a:r>
              <a:rPr lang="en-US" dirty="0" smtClean="0"/>
              <a:t>Application.</a:t>
            </a:r>
          </a:p>
          <a:p>
            <a:r>
              <a:rPr lang="en-US" dirty="0" smtClean="0"/>
              <a:t>Framework is described in a library or a toolkit, and you cannot touch.</a:t>
            </a:r>
          </a:p>
          <a:p>
            <a:r>
              <a:rPr lang="en-US" dirty="0" smtClean="0"/>
              <a:t>Application is what you write.  Your application must respond to the messages from the Framework.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5576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8344"/>
            <a:ext cx="472437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bool 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</a:t>
            </a:r>
            <a:r>
              <a:rPr lang="en-US" sz="1000" dirty="0" err="1">
                <a:latin typeface="Lucida Console" panose="020B0609040504020204" pitchFamily="49" charset="0"/>
              </a:rPr>
              <a:t>IsIncluded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&amp;key)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(key);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hashCode%table.size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>
                <a:latin typeface="Lucida Console" panose="020B0609040504020204" pitchFamily="49" charset="0"/>
              </a:rPr>
              <a:t>e : 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if(</a:t>
            </a:r>
            <a:r>
              <a:rPr lang="en-US" sz="1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e.hashCode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==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 &amp;&amp;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e.hashKey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==key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return </a:t>
            </a:r>
            <a:r>
              <a:rPr lang="en-US" sz="1000" dirty="0">
                <a:latin typeface="Lucida Console" panose="020B0609040504020204" pitchFamily="49" charset="0"/>
              </a:rPr>
              <a:t>true;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return </a:t>
            </a:r>
            <a:r>
              <a:rPr lang="en-US" sz="1000" dirty="0">
                <a:latin typeface="Lucida Console" panose="020B0609040504020204" pitchFamily="49" charset="0"/>
              </a:rPr>
              <a:t>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&gt;::Resize(long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tableSize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 buffer;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>
                <a:latin typeface="Lucida Console" panose="020B0609040504020204" pitchFamily="49" charset="0"/>
              </a:rPr>
              <a:t>&amp;t : table)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for(auto </a:t>
            </a:r>
            <a:r>
              <a:rPr lang="en-US" sz="1000" dirty="0">
                <a:latin typeface="Lucida Console" panose="020B0609040504020204" pitchFamily="49" charset="0"/>
              </a:rPr>
              <a:t>e : t)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buffer.push_back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e.hashKey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t.clear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tableSize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>
                <a:latin typeface="Lucida Console" panose="020B0609040504020204" pitchFamily="49" charset="0"/>
              </a:rPr>
              <a:t>b : buffer)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Add(b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}</a:t>
            </a:r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3763" y="3514060"/>
            <a:ext cx="403187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&gt;::Delete(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&amp;key)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(key);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hashCode%table.size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for(auto &amp;e : 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if(</a:t>
            </a:r>
            <a:r>
              <a:rPr lang="en-US" sz="1000" dirty="0" err="1">
                <a:latin typeface="Lucida Console" panose="020B0609040504020204" pitchFamily="49" charset="0"/>
              </a:rPr>
              <a:t>e.hashCode</a:t>
            </a:r>
            <a:r>
              <a:rPr lang="en-US" sz="1000" dirty="0">
                <a:latin typeface="Lucida Console" panose="020B0609040504020204" pitchFamily="49" charset="0"/>
              </a:rPr>
              <a:t>==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 &amp;&amp; </a:t>
            </a:r>
            <a:r>
              <a:rPr lang="en-US" sz="1000" dirty="0" err="1">
                <a:latin typeface="Lucida Console" panose="020B0609040504020204" pitchFamily="49" charset="0"/>
              </a:rPr>
              <a:t>e.hashKey</a:t>
            </a:r>
            <a:r>
              <a:rPr lang="en-US" sz="1000" dirty="0">
                <a:latin typeface="Lucida Console" panose="020B0609040504020204" pitchFamily="49" charset="0"/>
              </a:rPr>
              <a:t>==key)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e=table[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].back();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].</a:t>
            </a:r>
            <a:r>
              <a:rPr lang="en-US" sz="1000" dirty="0" err="1">
                <a:latin typeface="Lucida Console" panose="020B0609040504020204" pitchFamily="49" charset="0"/>
              </a:rPr>
              <a:t>pop_back</a:t>
            </a:r>
            <a:r>
              <a:rPr lang="en-US" sz="10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smtClean="0">
                <a:latin typeface="Lucida Console" panose="020B0609040504020204" pitchFamily="49" charset="0"/>
              </a:rPr>
              <a:t>           --</a:t>
            </a:r>
            <a:r>
              <a:rPr lang="en-US" sz="1000" dirty="0" err="1" smtClean="0">
                <a:latin typeface="Lucida Console" panose="020B0609040504020204" pitchFamily="49" charset="0"/>
              </a:rPr>
              <a:t>nElem</a:t>
            </a:r>
            <a:r>
              <a:rPr lang="en-US" sz="1000" dirty="0" smtClean="0">
                <a:latin typeface="Lucida Console" panose="020B0609040504020204" pitchFamily="49" charset="0"/>
              </a:rPr>
              <a:t>;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    break;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094614" y="813391"/>
            <a:ext cx="1945758" cy="627321"/>
          </a:xfrm>
          <a:custGeom>
            <a:avLst/>
            <a:gdLst>
              <a:gd name="connsiteX0" fmla="*/ 1945758 w 1945758"/>
              <a:gd name="connsiteY0" fmla="*/ 0 h 627321"/>
              <a:gd name="connsiteX1" fmla="*/ 409353 w 1945758"/>
              <a:gd name="connsiteY1" fmla="*/ 366823 h 627321"/>
              <a:gd name="connsiteX2" fmla="*/ 0 w 1945758"/>
              <a:gd name="connsiteY2" fmla="*/ 627321 h 6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5758" h="627321">
                <a:moveTo>
                  <a:pt x="1945758" y="0"/>
                </a:moveTo>
                <a:cubicBezTo>
                  <a:pt x="1339702" y="131135"/>
                  <a:pt x="733646" y="262270"/>
                  <a:pt x="409353" y="366823"/>
                </a:cubicBezTo>
                <a:cubicBezTo>
                  <a:pt x="85060" y="471376"/>
                  <a:pt x="42530" y="549348"/>
                  <a:pt x="0" y="627321"/>
                </a:cubicBez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40372" y="643520"/>
            <a:ext cx="518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First compare </a:t>
            </a:r>
            <a:r>
              <a:rPr lang="en-US" dirty="0" err="1" smtClean="0">
                <a:solidFill>
                  <a:srgbClr val="FF0000"/>
                </a:solidFill>
              </a:rPr>
              <a:t>hashCode</a:t>
            </a:r>
            <a:r>
              <a:rPr lang="en-US" dirty="0" smtClean="0">
                <a:solidFill>
                  <a:srgbClr val="FF0000"/>
                </a:solidFill>
              </a:rPr>
              <a:t>, which probably is faster than comparing a hash key.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157369" y="1592132"/>
            <a:ext cx="1403873" cy="613186"/>
          </a:xfrm>
          <a:custGeom>
            <a:avLst/>
            <a:gdLst>
              <a:gd name="connsiteX0" fmla="*/ 1403873 w 1403873"/>
              <a:gd name="connsiteY0" fmla="*/ 613186 h 613186"/>
              <a:gd name="connsiteX1" fmla="*/ 242047 w 1403873"/>
              <a:gd name="connsiteY1" fmla="*/ 290456 h 613186"/>
              <a:gd name="connsiteX2" fmla="*/ 0 w 1403873"/>
              <a:gd name="connsiteY2" fmla="*/ 0 h 61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873" h="613186">
                <a:moveTo>
                  <a:pt x="1403873" y="613186"/>
                </a:moveTo>
                <a:cubicBezTo>
                  <a:pt x="939949" y="502920"/>
                  <a:pt x="476026" y="392654"/>
                  <a:pt x="242047" y="290456"/>
                </a:cubicBezTo>
                <a:cubicBezTo>
                  <a:pt x="8068" y="188258"/>
                  <a:pt x="4034" y="94129"/>
                  <a:pt x="0" y="0"/>
                </a:cubicBez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61242" y="2020652"/>
            <a:ext cx="337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Then compare the hash key.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1531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usage.  Need template specialization.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01233"/>
          </a:xfrm>
        </p:spPr>
        <p:txBody>
          <a:bodyPr/>
          <a:lstStyle/>
          <a:p>
            <a:r>
              <a:rPr lang="en-US" dirty="0" smtClean="0"/>
              <a:t>Template Specialization:  Describing a specific behavior of the template function.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833" y="2259419"/>
            <a:ext cx="657103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#include &lt;string&gt;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#include &lt;</a:t>
            </a:r>
            <a:r>
              <a:rPr lang="en-US" sz="1000" dirty="0" err="1">
                <a:latin typeface="Lucida Console" panose="020B0609040504020204" pitchFamily="49" charset="0"/>
              </a:rPr>
              <a:t>stdio.h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#include &lt;</a:t>
            </a:r>
            <a:r>
              <a:rPr lang="en-US" sz="1000" dirty="0" err="1">
                <a:latin typeface="Lucida Console" panose="020B0609040504020204" pitchFamily="49" charset="0"/>
              </a:rPr>
              <a:t>stdlib.h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#include &lt;</a:t>
            </a:r>
            <a:r>
              <a:rPr lang="en-US" sz="1000" dirty="0" err="1">
                <a:latin typeface="Lucida Console" panose="020B0609040504020204" pitchFamily="49" charset="0"/>
              </a:rPr>
              <a:t>time.h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#include "</a:t>
            </a:r>
            <a:r>
              <a:rPr lang="en-US" sz="1000" dirty="0" err="1">
                <a:latin typeface="Lucida Console" panose="020B0609040504020204" pitchFamily="49" charset="0"/>
              </a:rPr>
              <a:t>hashset.h</a:t>
            </a:r>
            <a:r>
              <a:rPr lang="en-US" sz="1000" dirty="0">
                <a:latin typeface="Lucida Console" panose="020B0609040504020204" pitchFamily="49" charset="0"/>
              </a:rPr>
              <a:t>"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template &lt;&gt;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unsigned long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long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std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::string</a:t>
            </a:r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&gt;::</a:t>
            </a:r>
            <a:r>
              <a:rPr lang="en-US" sz="1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std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::string &amp;key)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endParaRPr lang="en-US" sz="1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unsigned </a:t>
            </a:r>
            <a:r>
              <a:rPr lang="en-US" sz="1000" dirty="0">
                <a:latin typeface="Lucida Console" panose="020B0609040504020204" pitchFamily="49" charset="0"/>
              </a:rPr>
              <a:t>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sum=0;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>
                <a:latin typeface="Lucida Console" panose="020B0609040504020204" pitchFamily="49" charset="0"/>
              </a:rPr>
              <a:t>c : key)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sum</a:t>
            </a:r>
            <a:r>
              <a:rPr lang="en-US" sz="1000" dirty="0">
                <a:latin typeface="Lucida Console" panose="020B0609040504020204" pitchFamily="49" charset="0"/>
              </a:rPr>
              <a:t>+=c;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return </a:t>
            </a:r>
            <a:r>
              <a:rPr lang="en-US" sz="1000" dirty="0">
                <a:latin typeface="Lucida Console" panose="020B0609040504020204" pitchFamily="49" charset="0"/>
              </a:rPr>
              <a:t>sum;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5467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670" y="202018"/>
            <a:ext cx="303159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main(void)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HashSet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::string&gt; set;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("Phantom");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("Tiger");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("Crusader");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("Tomcat");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("Eagle");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("Falcon");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("Hornet");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("Raptor");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</a:t>
            </a:r>
            <a:r>
              <a:rPr lang="en-US" sz="1000" dirty="0">
                <a:latin typeface="Lucida Console" panose="020B0609040504020204" pitchFamily="49" charset="0"/>
              </a:rPr>
              <a:t>(;;)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("Enter String&gt;");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char 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[256];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fgets</a:t>
            </a:r>
            <a:r>
              <a:rPr lang="en-US" sz="1000" dirty="0" smtClean="0">
                <a:latin typeface="Lucida Console" panose="020B0609040504020204" pitchFamily="49" charset="0"/>
              </a:rPr>
              <a:t>(str,255,stdin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for(</a:t>
            </a:r>
            <a:r>
              <a:rPr lang="en-US" sz="1000" dirty="0" err="1" smtClean="0">
                <a:latin typeface="Lucida Console" panose="020B0609040504020204" pitchFamily="49" charset="0"/>
              </a:rPr>
              <a:t>int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=0; 0!=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]; ++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if</a:t>
            </a:r>
            <a:r>
              <a:rPr lang="en-US" sz="1000" dirty="0">
                <a:latin typeface="Lucida Console" panose="020B0609040504020204" pitchFamily="49" charset="0"/>
              </a:rPr>
              <a:t>(' '&gt;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str</a:t>
            </a:r>
            <a:r>
              <a:rPr lang="en-US" sz="1000" dirty="0" smtClean="0">
                <a:latin typeface="Lucida Console" panose="020B0609040504020204" pitchFamily="49" charset="0"/>
              </a:rPr>
              <a:t>[</a:t>
            </a:r>
            <a:r>
              <a:rPr lang="en-US" sz="1000" dirty="0" err="1" smtClean="0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]=0;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break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 </a:t>
            </a:r>
            <a:r>
              <a:rPr lang="en-US" sz="1000" dirty="0" err="1">
                <a:latin typeface="Lucida Console" panose="020B0609040504020204" pitchFamily="49" charset="0"/>
              </a:rPr>
              <a:t>tst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if(true</a:t>
            </a:r>
            <a:r>
              <a:rPr lang="en-US" sz="1000" dirty="0">
                <a:latin typeface="Lucida Console" panose="020B0609040504020204" pitchFamily="49" charset="0"/>
              </a:rPr>
              <a:t>==</a:t>
            </a:r>
            <a:r>
              <a:rPr lang="en-US" sz="1000" dirty="0" err="1">
                <a:latin typeface="Lucida Console" panose="020B0609040504020204" pitchFamily="49" charset="0"/>
              </a:rPr>
              <a:t>set.IsIncluded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tst</a:t>
            </a:r>
            <a:r>
              <a:rPr lang="en-US" sz="10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("Included\n");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else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("Not Included\n");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return </a:t>
            </a:r>
            <a:r>
              <a:rPr lang="en-US" sz="1000" dirty="0">
                <a:latin typeface="Lucida Console" panose="020B0609040504020204" pitchFamily="49" charset="0"/>
              </a:rPr>
              <a:t>0;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8701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Re-sizing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the number of elements in the table.  (The number must be updated in which functions?)</a:t>
            </a:r>
          </a:p>
          <a:p>
            <a:r>
              <a:rPr lang="en-US" dirty="0" smtClean="0"/>
              <a:t>If the number of elements exceeds k times the length of the table (number of rows), grow the table.</a:t>
            </a:r>
          </a:p>
          <a:p>
            <a:r>
              <a:rPr lang="en-US" dirty="0" smtClean="0"/>
              <a:t>If the number of elements is reduced to k times the length of the table, shrink the table.</a:t>
            </a:r>
          </a:p>
          <a:p>
            <a:endParaRPr lang="en-US" dirty="0"/>
          </a:p>
          <a:p>
            <a:r>
              <a:rPr lang="en-US" dirty="0" smtClean="0"/>
              <a:t>Part of </a:t>
            </a:r>
            <a:r>
              <a:rPr lang="en-US" smtClean="0"/>
              <a:t>the next assignment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082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have a hash set, you can make a hash table by adding a value that corresponds to a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1404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064" y="249859"/>
            <a:ext cx="4458272" cy="604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#</a:t>
            </a:r>
            <a:r>
              <a:rPr lang="en-US" sz="900" dirty="0" err="1">
                <a:latin typeface="Lucida Console" panose="020B0609040504020204" pitchFamily="49" charset="0"/>
              </a:rPr>
              <a:t>ifndef</a:t>
            </a:r>
            <a:r>
              <a:rPr lang="en-US" sz="900" dirty="0">
                <a:latin typeface="Lucida Console" panose="020B0609040504020204" pitchFamily="49" charset="0"/>
              </a:rPr>
              <a:t> HASHSET_IS_INCLUDED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#define HASHSET_IS_INCLUDED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#include &lt;vector&gt;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stdio.h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,class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class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typedef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>
                <a:latin typeface="Lucida Console" panose="020B0609040504020204" pitchFamily="49" charset="0"/>
              </a:rPr>
              <a:t>unsigned 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CodeType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class </a:t>
            </a:r>
            <a:r>
              <a:rPr lang="en-US" sz="900" dirty="0">
                <a:latin typeface="Lucida Console" panose="020B0609040504020204" pitchFamily="49" charset="0"/>
              </a:rPr>
              <a:t>Entry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public</a:t>
            </a:r>
            <a:r>
              <a:rPr lang="en-US" sz="9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latin typeface="Lucida Console" panose="020B0609040504020204" pitchFamily="49" charset="0"/>
              </a:rPr>
              <a:t>KeyType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hashKey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latin typeface="Lucida Console" panose="020B0609040504020204" pitchFamily="49" charset="0"/>
              </a:rPr>
              <a:t>CodeType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value;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};</a:t>
            </a:r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enum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MINIMUM_TABLE_SIZE=7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};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std</a:t>
            </a:r>
            <a:r>
              <a:rPr lang="en-US" sz="900" dirty="0">
                <a:latin typeface="Lucida Console" panose="020B0609040504020204" pitchFamily="49" charset="0"/>
              </a:rPr>
              <a:t>::vector &lt;</a:t>
            </a:r>
            <a:r>
              <a:rPr lang="en-US" sz="900" dirty="0" err="1">
                <a:latin typeface="Lucida Console" panose="020B0609040504020204" pitchFamily="49" charset="0"/>
              </a:rPr>
              <a:t>std</a:t>
            </a:r>
            <a:r>
              <a:rPr lang="en-US" sz="900" dirty="0">
                <a:latin typeface="Lucida Console" panose="020B0609040504020204" pitchFamily="49" charset="0"/>
              </a:rPr>
              <a:t>::vector &lt;Entry&gt; &gt; table;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nElem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unsigned </a:t>
            </a:r>
            <a:r>
              <a:rPr lang="en-US" sz="900" dirty="0">
                <a:latin typeface="Lucida Console" panose="020B0609040504020204" pitchFamily="49" charset="0"/>
              </a:rPr>
              <a:t>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~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void </a:t>
            </a:r>
            <a:r>
              <a:rPr lang="en-US" sz="900" dirty="0" err="1">
                <a:latin typeface="Lucida Console" panose="020B0609040504020204" pitchFamily="49" charset="0"/>
              </a:rPr>
              <a:t>CleanUp</a:t>
            </a:r>
            <a:r>
              <a:rPr lang="en-US" sz="900" dirty="0">
                <a:latin typeface="Lucida Console" panose="020B0609040504020204" pitchFamily="49" charset="0"/>
              </a:rPr>
              <a:t>(void);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void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Update(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key,const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&amp;value);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bool </a:t>
            </a:r>
            <a:r>
              <a:rPr lang="en-US" sz="900" dirty="0" err="1">
                <a:latin typeface="Lucida Console" panose="020B0609040504020204" pitchFamily="49" charset="0"/>
              </a:rPr>
              <a:t>IsIncluded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void </a:t>
            </a:r>
            <a:r>
              <a:rPr lang="en-US" sz="900" dirty="0">
                <a:latin typeface="Lucida Console" panose="020B0609040504020204" pitchFamily="49" charset="0"/>
              </a:rPr>
              <a:t>Resize(long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tableSize</a:t>
            </a:r>
            <a:r>
              <a:rPr lang="en-US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void </a:t>
            </a:r>
            <a:r>
              <a:rPr lang="en-US" sz="900" dirty="0">
                <a:latin typeface="Lucida Console" panose="020B0609040504020204" pitchFamily="49" charset="0"/>
              </a:rPr>
              <a:t>Delete(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*operator[](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key);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*operator[](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key)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};</a:t>
            </a:r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7181" y="70613"/>
            <a:ext cx="363112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900" dirty="0" smtClean="0">
                <a:latin typeface="Lucida Console" panose="020B0609040504020204" pitchFamily="49" charset="0"/>
              </a:rPr>
              <a:t>(MINIMUM_TABLE_SIZE</a:t>
            </a:r>
            <a:r>
              <a:rPr lang="en-US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nElem</a:t>
            </a:r>
            <a:r>
              <a:rPr lang="en-US" sz="900" dirty="0" smtClean="0">
                <a:latin typeface="Lucida Console" panose="020B0609040504020204" pitchFamily="49" charset="0"/>
              </a:rPr>
              <a:t>=0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&gt;::~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void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</a:t>
            </a:r>
            <a:r>
              <a:rPr lang="en-US" sz="900" dirty="0" err="1">
                <a:latin typeface="Lucida Console" panose="020B0609040504020204" pitchFamily="49" charset="0"/>
              </a:rPr>
              <a:t>CleanUp</a:t>
            </a:r>
            <a:r>
              <a:rPr lang="en-US" sz="9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900" dirty="0" smtClean="0">
                <a:latin typeface="Lucida Console" panose="020B0609040504020204" pitchFamily="49" charset="0"/>
              </a:rPr>
              <a:t>(MINIMUM_TABLE_SIZE</a:t>
            </a:r>
            <a:r>
              <a:rPr lang="en-US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latin typeface="Lucida Console" panose="020B0609040504020204" pitchFamily="49" charset="0"/>
              </a:rPr>
              <a:t>&amp;t : table)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latin typeface="Lucida Console" panose="020B0609040504020204" pitchFamily="49" charset="0"/>
              </a:rPr>
              <a:t>t.clear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nElem</a:t>
            </a:r>
            <a:r>
              <a:rPr lang="en-US" sz="900" dirty="0" smtClean="0">
                <a:latin typeface="Lucida Console" panose="020B0609040504020204" pitchFamily="49" charset="0"/>
              </a:rPr>
              <a:t>=0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void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&gt;::Update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b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key,const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&amp;value)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(key);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hashCode%table.size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&amp;e : table[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])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if(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e.hashCode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&amp;&amp;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e.hashKey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==key)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e.value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=value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   return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Entry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entry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entry.hashKey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=key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entry.hashCode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entry.value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=value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table[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].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push_back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(entry);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++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nElem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461437" y="6060559"/>
            <a:ext cx="648586" cy="335886"/>
          </a:xfrm>
          <a:custGeom>
            <a:avLst/>
            <a:gdLst>
              <a:gd name="connsiteX0" fmla="*/ 648586 w 648586"/>
              <a:gd name="connsiteY0" fmla="*/ 313660 h 335886"/>
              <a:gd name="connsiteX1" fmla="*/ 260498 w 648586"/>
              <a:gd name="connsiteY1" fmla="*/ 303028 h 335886"/>
              <a:gd name="connsiteX2" fmla="*/ 0 w 648586"/>
              <a:gd name="connsiteY2" fmla="*/ 0 h 33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586" h="335886">
                <a:moveTo>
                  <a:pt x="648586" y="313660"/>
                </a:moveTo>
                <a:cubicBezTo>
                  <a:pt x="508591" y="334482"/>
                  <a:pt x="368596" y="355305"/>
                  <a:pt x="260498" y="303028"/>
                </a:cubicBezTo>
                <a:cubicBezTo>
                  <a:pt x="152400" y="250751"/>
                  <a:pt x="76200" y="125375"/>
                  <a:pt x="0" y="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31780" y="6178880"/>
            <a:ext cx="580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Returns a pointer, not a reference.  If no value is set for the key, it can return a </a:t>
            </a:r>
            <a:r>
              <a:rPr lang="en-US" dirty="0" err="1" smtClean="0">
                <a:solidFill>
                  <a:srgbClr val="FF0000"/>
                </a:solidFill>
              </a:rPr>
              <a:t>nullptr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7424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78" y="85064"/>
            <a:ext cx="5078634" cy="6878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bool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</a:t>
            </a:r>
            <a:r>
              <a:rPr lang="en-US" sz="900" dirty="0" err="1">
                <a:latin typeface="Lucida Console" panose="020B0609040504020204" pitchFamily="49" charset="0"/>
              </a:rPr>
              <a:t>IsIncluded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(key);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latin typeface="Lucida Console" panose="020B0609040504020204" pitchFamily="49" charset="0"/>
              </a:rPr>
              <a:t>idx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hashCode%table.size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latin typeface="Lucida Console" panose="020B0609040504020204" pitchFamily="49" charset="0"/>
              </a:rPr>
              <a:t>e : table[</a:t>
            </a:r>
            <a:r>
              <a:rPr lang="en-US" sz="900" dirty="0" err="1">
                <a:latin typeface="Lucida Console" panose="020B0609040504020204" pitchFamily="49" charset="0"/>
              </a:rPr>
              <a:t>idx</a:t>
            </a:r>
            <a:r>
              <a:rPr lang="en-US" sz="9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if(</a:t>
            </a:r>
            <a:r>
              <a:rPr lang="en-US" sz="900" dirty="0" err="1" smtClean="0">
                <a:latin typeface="Lucida Console" panose="020B0609040504020204" pitchFamily="49" charset="0"/>
              </a:rPr>
              <a:t>e.hashCode</a:t>
            </a:r>
            <a:r>
              <a:rPr lang="en-US" sz="900" dirty="0"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 &amp;&amp; </a:t>
            </a:r>
            <a:r>
              <a:rPr lang="en-US" sz="900" dirty="0" err="1">
                <a:latin typeface="Lucida Console" panose="020B0609040504020204" pitchFamily="49" charset="0"/>
              </a:rPr>
              <a:t>e.hashKey</a:t>
            </a:r>
            <a:r>
              <a:rPr lang="en-US" sz="900" dirty="0">
                <a:latin typeface="Lucida Console" panose="020B0609040504020204" pitchFamily="49" charset="0"/>
              </a:rPr>
              <a:t>==key)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    return </a:t>
            </a:r>
            <a:r>
              <a:rPr lang="en-US" sz="900" dirty="0">
                <a:latin typeface="Lucida Console" panose="020B0609040504020204" pitchFamily="49" charset="0"/>
              </a:rPr>
              <a:t>true;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return </a:t>
            </a:r>
            <a:r>
              <a:rPr lang="en-US" sz="900" dirty="0">
                <a:latin typeface="Lucida Console" panose="020B0609040504020204" pitchFamily="49" charset="0"/>
              </a:rPr>
              <a:t>false;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void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&gt;::Resize(long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tableSize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std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::vector &lt;Entry&gt; buffer;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&amp;t : table)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for(auto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e : t)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buffer.push_back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t.clear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table.resize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tableSize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b : buffer)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Update(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b.hashKey,b.value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endParaRPr lang="en-US" sz="900" dirty="0" smtClean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template </a:t>
            </a:r>
            <a:r>
              <a:rPr lang="en-US" sz="900" dirty="0">
                <a:latin typeface="Lucida Console" panose="020B0609040504020204" pitchFamily="49" charset="0"/>
              </a:rPr>
              <a:t>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void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&gt;::Delete(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(key);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latin typeface="Lucida Console" panose="020B0609040504020204" pitchFamily="49" charset="0"/>
              </a:rPr>
              <a:t>idx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hashCode%table.size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latin typeface="Lucida Console" panose="020B0609040504020204" pitchFamily="49" charset="0"/>
              </a:rPr>
              <a:t>&amp;e : table[</a:t>
            </a:r>
            <a:r>
              <a:rPr lang="en-US" sz="900" dirty="0" err="1">
                <a:latin typeface="Lucida Console" panose="020B0609040504020204" pitchFamily="49" charset="0"/>
              </a:rPr>
              <a:t>idx</a:t>
            </a:r>
            <a:r>
              <a:rPr lang="en-US" sz="9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if(</a:t>
            </a:r>
            <a:r>
              <a:rPr lang="en-US" sz="900" dirty="0" err="1" smtClean="0">
                <a:latin typeface="Lucida Console" panose="020B0609040504020204" pitchFamily="49" charset="0"/>
              </a:rPr>
              <a:t>e.hashCode</a:t>
            </a:r>
            <a:r>
              <a:rPr lang="en-US" sz="900" dirty="0"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 &amp;&amp; </a:t>
            </a:r>
            <a:r>
              <a:rPr lang="en-US" sz="900" dirty="0" err="1">
                <a:latin typeface="Lucida Console" panose="020B0609040504020204" pitchFamily="49" charset="0"/>
              </a:rPr>
              <a:t>e.hashKey</a:t>
            </a:r>
            <a:r>
              <a:rPr lang="en-US" sz="900" dirty="0">
                <a:latin typeface="Lucida Console" panose="020B0609040504020204" pitchFamily="49" charset="0"/>
              </a:rPr>
              <a:t>==key)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    e=table[</a:t>
            </a:r>
            <a:r>
              <a:rPr lang="en-US" sz="900" dirty="0" err="1" smtClean="0">
                <a:latin typeface="Lucida Console" panose="020B0609040504020204" pitchFamily="49" charset="0"/>
              </a:rPr>
              <a:t>idx</a:t>
            </a:r>
            <a:r>
              <a:rPr lang="en-US" sz="900" dirty="0">
                <a:latin typeface="Lucida Console" panose="020B0609040504020204" pitchFamily="49" charset="0"/>
              </a:rPr>
              <a:t>].back();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    table[</a:t>
            </a:r>
            <a:r>
              <a:rPr lang="en-US" sz="900" dirty="0" err="1" smtClean="0">
                <a:latin typeface="Lucida Console" panose="020B0609040504020204" pitchFamily="49" charset="0"/>
              </a:rPr>
              <a:t>idx</a:t>
            </a:r>
            <a:r>
              <a:rPr lang="en-US" sz="900" dirty="0">
                <a:latin typeface="Lucida Console" panose="020B0609040504020204" pitchFamily="49" charset="0"/>
              </a:rPr>
              <a:t>].</a:t>
            </a:r>
            <a:r>
              <a:rPr lang="en-US" sz="900" dirty="0" err="1">
                <a:latin typeface="Lucida Console" panose="020B0609040504020204" pitchFamily="49" charset="0"/>
              </a:rPr>
              <a:t>pop_back</a:t>
            </a:r>
            <a:r>
              <a:rPr lang="en-US" sz="900" dirty="0" smtClean="0">
                <a:latin typeface="Lucida Console" panose="020B0609040504020204" pitchFamily="49" charset="0"/>
              </a:rPr>
              <a:t>();</a:t>
            </a:r>
            <a:br>
              <a:rPr lang="en-US" sz="900" dirty="0" smtClean="0">
                <a:latin typeface="Lucida Console" panose="020B0609040504020204" pitchFamily="49" charset="0"/>
              </a:rPr>
            </a:br>
            <a:r>
              <a:rPr lang="en-US" sz="900" dirty="0" smtClean="0">
                <a:latin typeface="Lucida Console" panose="020B0609040504020204" pitchFamily="49" charset="0"/>
              </a:rPr>
              <a:t>            --</a:t>
            </a:r>
            <a:r>
              <a:rPr lang="en-US" sz="900" dirty="0" err="1" smtClean="0">
                <a:latin typeface="Lucida Console" panose="020B0609040504020204" pitchFamily="49" charset="0"/>
              </a:rPr>
              <a:t>nElem</a:t>
            </a:r>
            <a:r>
              <a:rPr lang="en-US" sz="900" dirty="0" smtClean="0">
                <a:latin typeface="Lucida Console" panose="020B0609040504020204" pitchFamily="49" charset="0"/>
              </a:rPr>
              <a:t>;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    break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}</a:t>
            </a:r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5561" y="1277470"/>
            <a:ext cx="4182555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*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&gt;::operator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[](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key)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(key);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hashCode%table.size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&amp;e : table[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])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if(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e.hashCode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&amp;&amp;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e.hashKey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==key)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   return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&amp;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e.value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return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*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&gt;::operator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[](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key)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(key);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hashCode%table.size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&amp;e : table[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])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if(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e.hashCode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&amp;&amp;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e.hashKey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==key)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   return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&amp;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e.value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return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#</a:t>
            </a:r>
            <a:r>
              <a:rPr lang="en-US" sz="900" dirty="0" err="1">
                <a:latin typeface="Lucida Console" panose="020B0609040504020204" pitchFamily="49" charset="0"/>
              </a:rPr>
              <a:t>endif</a:t>
            </a:r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3601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Enumerating keys and values in the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visit keys and values stored in the hash table?</a:t>
            </a:r>
          </a:p>
          <a:p>
            <a:r>
              <a:rPr lang="en-US" dirty="0" smtClean="0"/>
              <a:t>Same problem for a hash set.</a:t>
            </a:r>
          </a:p>
          <a:p>
            <a:r>
              <a:rPr lang="en-US" dirty="0" smtClean="0"/>
              <a:t>So far, hash key and hash set are useful for checking if a key is in the set.</a:t>
            </a:r>
          </a:p>
          <a:p>
            <a:r>
              <a:rPr lang="en-US" dirty="0" smtClean="0"/>
              <a:t>But, not as useful as a storage unless I can enumerate key and values in the hash table and hash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2167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element-enumerating handle.</a:t>
            </a:r>
          </a:p>
          <a:p>
            <a:endParaRPr lang="en-US" dirty="0" smtClean="0"/>
          </a:p>
          <a:p>
            <a:r>
              <a:rPr lang="en-US" dirty="0" smtClean="0"/>
              <a:t>A handle remembers the location in the table, row and column.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6319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172" y="313660"/>
            <a:ext cx="4458272" cy="660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class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typedef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>
                <a:latin typeface="Lucida Console" panose="020B0609040504020204" pitchFamily="49" charset="0"/>
              </a:rPr>
              <a:t>unsigned 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CodeType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class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public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long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long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long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long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arrayIdx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private</a:t>
            </a:r>
            <a:r>
              <a:rPr lang="en-US" sz="9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class </a:t>
            </a:r>
            <a:r>
              <a:rPr lang="en-US" sz="900" dirty="0">
                <a:latin typeface="Lucida Console" panose="020B0609040504020204" pitchFamily="49" charset="0"/>
              </a:rPr>
              <a:t>Entry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public</a:t>
            </a:r>
            <a:r>
              <a:rPr lang="en-US" sz="9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latin typeface="Lucida Console" panose="020B0609040504020204" pitchFamily="49" charset="0"/>
              </a:rPr>
              <a:t>KeyType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hashKey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latin typeface="Lucida Console" panose="020B0609040504020204" pitchFamily="49" charset="0"/>
              </a:rPr>
              <a:t>CodeType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latin typeface="Lucida Console" panose="020B0609040504020204" pitchFamily="49" charset="0"/>
              </a:rPr>
              <a:t>ValueType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>
                <a:latin typeface="Lucida Console" panose="020B0609040504020204" pitchFamily="49" charset="0"/>
              </a:rPr>
              <a:t>value;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};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enum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MINIMUM_TABLE_SIZE=7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};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std</a:t>
            </a:r>
            <a:r>
              <a:rPr lang="en-US" sz="900" dirty="0">
                <a:latin typeface="Lucida Console" panose="020B0609040504020204" pitchFamily="49" charset="0"/>
              </a:rPr>
              <a:t>::vector &lt;</a:t>
            </a:r>
            <a:r>
              <a:rPr lang="en-US" sz="900" dirty="0" err="1">
                <a:latin typeface="Lucida Console" panose="020B0609040504020204" pitchFamily="49" charset="0"/>
              </a:rPr>
              <a:t>std</a:t>
            </a:r>
            <a:r>
              <a:rPr lang="en-US" sz="900" dirty="0">
                <a:latin typeface="Lucida Console" panose="020B0609040504020204" pitchFamily="49" charset="0"/>
              </a:rPr>
              <a:t>::vector &lt;Entry&gt; &gt; table;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nElem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public</a:t>
            </a:r>
            <a:r>
              <a:rPr lang="en-US" sz="9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unsigned </a:t>
            </a:r>
            <a:r>
              <a:rPr lang="en-US" sz="900" dirty="0">
                <a:latin typeface="Lucida Console" panose="020B0609040504020204" pitchFamily="49" charset="0"/>
              </a:rPr>
              <a:t>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~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void </a:t>
            </a:r>
            <a:r>
              <a:rPr lang="en-US" sz="900" dirty="0" err="1">
                <a:latin typeface="Lucida Console" panose="020B0609040504020204" pitchFamily="49" charset="0"/>
              </a:rPr>
              <a:t>CleanUp</a:t>
            </a:r>
            <a:r>
              <a:rPr lang="en-US" sz="900" dirty="0">
                <a:latin typeface="Lucida Console" panose="020B0609040504020204" pitchFamily="49" charset="0"/>
              </a:rPr>
              <a:t>(void);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void </a:t>
            </a:r>
            <a:r>
              <a:rPr lang="en-US" sz="900" dirty="0">
                <a:latin typeface="Lucida Console" panose="020B0609040504020204" pitchFamily="49" charset="0"/>
              </a:rPr>
              <a:t>Update(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</a:t>
            </a:r>
            <a:r>
              <a:rPr lang="en-US" sz="900" dirty="0" err="1">
                <a:latin typeface="Lucida Console" panose="020B0609040504020204" pitchFamily="49" charset="0"/>
              </a:rPr>
              <a:t>key,const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 &amp;value);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bool </a:t>
            </a:r>
            <a:r>
              <a:rPr lang="en-US" sz="900" dirty="0" err="1">
                <a:latin typeface="Lucida Console" panose="020B0609040504020204" pitchFamily="49" charset="0"/>
              </a:rPr>
              <a:t>IsIncluded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void </a:t>
            </a:r>
            <a:r>
              <a:rPr lang="en-US" sz="900" dirty="0">
                <a:latin typeface="Lucida Console" panose="020B0609040504020204" pitchFamily="49" charset="0"/>
              </a:rPr>
              <a:t>Resize(long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tableSize</a:t>
            </a:r>
            <a:r>
              <a:rPr lang="en-US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void </a:t>
            </a:r>
            <a:r>
              <a:rPr lang="en-US" sz="900" dirty="0">
                <a:latin typeface="Lucida Console" panose="020B0609040504020204" pitchFamily="49" charset="0"/>
              </a:rPr>
              <a:t>Delete(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ValueType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>
                <a:latin typeface="Lucida Console" panose="020B0609040504020204" pitchFamily="49" charset="0"/>
              </a:rPr>
              <a:t>*operator[](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key);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const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 *operator[](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key)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First(void)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bool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IsNotNull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Next(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*operator[](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*operator[](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GetKey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4778" y="1886367"/>
            <a:ext cx="236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Can be made private, and make </a:t>
            </a:r>
            <a:r>
              <a:rPr lang="en-US" sz="1100" dirty="0" err="1" smtClean="0">
                <a:solidFill>
                  <a:srgbClr val="FF0000"/>
                </a:solidFill>
              </a:rPr>
              <a:t>HashTable</a:t>
            </a:r>
            <a:r>
              <a:rPr lang="en-US" sz="1100" dirty="0" smtClean="0">
                <a:solidFill>
                  <a:srgbClr val="FF0000"/>
                </a:solidFill>
              </a:rPr>
              <a:t> class as a friend.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382819" y="1592132"/>
            <a:ext cx="288101" cy="365760"/>
          </a:xfrm>
          <a:custGeom>
            <a:avLst/>
            <a:gdLst>
              <a:gd name="connsiteX0" fmla="*/ 285077 w 288101"/>
              <a:gd name="connsiteY0" fmla="*/ 365760 h 365760"/>
              <a:gd name="connsiteX1" fmla="*/ 247426 w 288101"/>
              <a:gd name="connsiteY1" fmla="*/ 107576 h 365760"/>
              <a:gd name="connsiteX2" fmla="*/ 0 w 288101"/>
              <a:gd name="connsiteY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01" h="365760">
                <a:moveTo>
                  <a:pt x="285077" y="365760"/>
                </a:moveTo>
                <a:cubicBezTo>
                  <a:pt x="290008" y="267148"/>
                  <a:pt x="294939" y="168536"/>
                  <a:pt x="247426" y="107576"/>
                </a:cubicBezTo>
                <a:cubicBezTo>
                  <a:pt x="199913" y="46616"/>
                  <a:pt x="99956" y="23308"/>
                  <a:pt x="0" y="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0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 event:  The framework will call this function at the very beginning of the program to let your application initialize anything necessary.</a:t>
            </a:r>
          </a:p>
          <a:p>
            <a:endParaRPr lang="en-US" dirty="0" smtClean="0"/>
          </a:p>
          <a:p>
            <a:r>
              <a:rPr lang="en-US" dirty="0" smtClean="0"/>
              <a:t>Interval event:  The framework will call this function periodically while the program is running.  Also called an Idle event.</a:t>
            </a:r>
          </a:p>
          <a:p>
            <a:endParaRPr lang="en-US" dirty="0"/>
          </a:p>
          <a:p>
            <a:r>
              <a:rPr lang="en-US" dirty="0" smtClean="0"/>
              <a:t>Draw event:  The framework will call this function when the window needs to be re-drawn.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3315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335" y="207335"/>
            <a:ext cx="68707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typename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</a:t>
            </a:r>
            <a:r>
              <a:rPr lang="en-US" sz="900" dirty="0" err="1"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&gt;::First(void)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EnumHandle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 smtClean="0">
                <a:latin typeface="Lucida Console" panose="020B0609040504020204" pitchFamily="49" charset="0"/>
              </a:rPr>
              <a:t>=0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hd.arrayIdx</a:t>
            </a:r>
            <a:r>
              <a:rPr lang="en-US" sz="900" dirty="0" smtClean="0">
                <a:latin typeface="Lucida Console" panose="020B0609040504020204" pitchFamily="49" charset="0"/>
              </a:rPr>
              <a:t>=0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while(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 smtClean="0">
                <a:latin typeface="Lucida Console" panose="020B0609040504020204" pitchFamily="49" charset="0"/>
              </a:rPr>
              <a:t>&lt;</a:t>
            </a:r>
            <a:r>
              <a:rPr lang="en-US" sz="900" dirty="0" err="1" smtClean="0">
                <a:latin typeface="Lucida Console" panose="020B0609040504020204" pitchFamily="49" charset="0"/>
              </a:rPr>
              <a:t>table.size</a:t>
            </a:r>
            <a:r>
              <a:rPr lang="en-US" sz="900" dirty="0">
                <a:latin typeface="Lucida Console" panose="020B0609040504020204" pitchFamily="49" charset="0"/>
              </a:rPr>
              <a:t>())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if(0&lt;table[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].size())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    return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++</a:t>
            </a:r>
            <a:r>
              <a:rPr lang="en-US" sz="900" dirty="0" err="1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=-1;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hd.arrayIdx</a:t>
            </a:r>
            <a:r>
              <a:rPr lang="en-US" sz="900" dirty="0">
                <a:latin typeface="Lucida Console" panose="020B0609040504020204" pitchFamily="49" charset="0"/>
              </a:rPr>
              <a:t>=-1;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return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bool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</a:t>
            </a:r>
            <a:r>
              <a:rPr lang="en-US" sz="900" dirty="0" err="1">
                <a:latin typeface="Lucida Console" panose="020B0609040504020204" pitchFamily="49" charset="0"/>
              </a:rPr>
              <a:t>IsNotNull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if(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 smtClean="0">
                <a:latin typeface="Lucida Console" panose="020B0609040504020204" pitchFamily="49" charset="0"/>
              </a:rPr>
              <a:t>&lt;0 </a:t>
            </a:r>
            <a:r>
              <a:rPr lang="en-US" sz="900" dirty="0">
                <a:latin typeface="Lucida Console" panose="020B0609040504020204" pitchFamily="49" charset="0"/>
              </a:rPr>
              <a:t>|| </a:t>
            </a:r>
            <a:r>
              <a:rPr lang="en-US" sz="900" dirty="0" err="1">
                <a:latin typeface="Lucida Console" panose="020B0609040504020204" pitchFamily="49" charset="0"/>
              </a:rPr>
              <a:t>table.size</a:t>
            </a:r>
            <a:r>
              <a:rPr lang="en-US" sz="900" dirty="0">
                <a:latin typeface="Lucida Console" panose="020B0609040504020204" pitchFamily="49" charset="0"/>
              </a:rPr>
              <a:t>()&lt;=</a:t>
            </a:r>
            <a:r>
              <a:rPr lang="en-US" sz="900" dirty="0" err="1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return </a:t>
            </a:r>
            <a:r>
              <a:rPr lang="en-US" sz="900" dirty="0">
                <a:latin typeface="Lucida Console" panose="020B0609040504020204" pitchFamily="49" charset="0"/>
              </a:rPr>
              <a:t>false;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return </a:t>
            </a:r>
            <a:r>
              <a:rPr lang="en-US" sz="900" dirty="0">
                <a:latin typeface="Lucida Console" panose="020B0609040504020204" pitchFamily="49" charset="0"/>
              </a:rPr>
              <a:t>true;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}</a:t>
            </a:r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1297" y="1245511"/>
            <a:ext cx="317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Increment table index until the first key is found.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926080" y="1370095"/>
            <a:ext cx="473336" cy="76809"/>
          </a:xfrm>
          <a:custGeom>
            <a:avLst/>
            <a:gdLst>
              <a:gd name="connsiteX0" fmla="*/ 473336 w 473336"/>
              <a:gd name="connsiteY0" fmla="*/ 76809 h 76809"/>
              <a:gd name="connsiteX1" fmla="*/ 268941 w 473336"/>
              <a:gd name="connsiteY1" fmla="*/ 1505 h 76809"/>
              <a:gd name="connsiteX2" fmla="*/ 0 w 473336"/>
              <a:gd name="connsiteY2" fmla="*/ 33778 h 7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336" h="76809">
                <a:moveTo>
                  <a:pt x="473336" y="76809"/>
                </a:moveTo>
                <a:cubicBezTo>
                  <a:pt x="410583" y="42743"/>
                  <a:pt x="347830" y="8677"/>
                  <a:pt x="268941" y="1505"/>
                </a:cubicBezTo>
                <a:cubicBezTo>
                  <a:pt x="190052" y="-5667"/>
                  <a:pt x="95026" y="14055"/>
                  <a:pt x="0" y="33778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9860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335" y="207335"/>
            <a:ext cx="7422225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Lucida Console" panose="020B0609040504020204" pitchFamily="49" charset="0"/>
              </a:rPr>
              <a:t>template </a:t>
            </a:r>
            <a:r>
              <a:rPr lang="en-US" sz="900" dirty="0">
                <a:latin typeface="Lucida Console" panose="020B0609040504020204" pitchFamily="49" charset="0"/>
              </a:rPr>
              <a:t>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typename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</a:t>
            </a:r>
            <a:r>
              <a:rPr lang="en-US" sz="900" dirty="0" err="1"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&gt;::Next(</a:t>
            </a:r>
            <a:r>
              <a:rPr lang="en-US" sz="900" dirty="0" err="1"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if(true</a:t>
            </a:r>
            <a:r>
              <a:rPr lang="en-US" sz="900" dirty="0">
                <a:latin typeface="Lucida Console" panose="020B0609040504020204" pitchFamily="49" charset="0"/>
              </a:rPr>
              <a:t>!=</a:t>
            </a:r>
            <a:r>
              <a:rPr lang="en-US" sz="900" dirty="0" err="1">
                <a:latin typeface="Lucida Console" panose="020B0609040504020204" pitchFamily="49" charset="0"/>
              </a:rPr>
              <a:t>IsNotNull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return </a:t>
            </a:r>
            <a:r>
              <a:rPr lang="en-US" sz="900" dirty="0">
                <a:latin typeface="Lucida Console" panose="020B0609040504020204" pitchFamily="49" charset="0"/>
              </a:rPr>
              <a:t>First();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++</a:t>
            </a:r>
            <a:r>
              <a:rPr lang="en-US" sz="900" dirty="0" err="1">
                <a:latin typeface="Lucida Console" panose="020B0609040504020204" pitchFamily="49" charset="0"/>
              </a:rPr>
              <a:t>hd.arrayIdx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if(</a:t>
            </a:r>
            <a:r>
              <a:rPr lang="en-US" sz="900" dirty="0" err="1" smtClean="0">
                <a:latin typeface="Lucida Console" panose="020B0609040504020204" pitchFamily="49" charset="0"/>
              </a:rPr>
              <a:t>hd.arrayIdx</a:t>
            </a:r>
            <a:r>
              <a:rPr lang="en-US" sz="900" dirty="0" smtClean="0">
                <a:latin typeface="Lucida Console" panose="020B0609040504020204" pitchFamily="49" charset="0"/>
              </a:rPr>
              <a:t>&lt;table[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].size())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return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hd.arrayIdx</a:t>
            </a:r>
            <a:r>
              <a:rPr lang="en-US" sz="900" dirty="0" smtClean="0">
                <a:latin typeface="Lucida Console" panose="020B0609040504020204" pitchFamily="49" charset="0"/>
              </a:rPr>
              <a:t>=0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++</a:t>
            </a:r>
            <a:r>
              <a:rPr lang="en-US" sz="900" dirty="0" err="1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while(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 smtClean="0">
                <a:latin typeface="Lucida Console" panose="020B0609040504020204" pitchFamily="49" charset="0"/>
              </a:rPr>
              <a:t>&lt;</a:t>
            </a:r>
            <a:r>
              <a:rPr lang="en-US" sz="900" dirty="0" err="1" smtClean="0">
                <a:latin typeface="Lucida Console" panose="020B0609040504020204" pitchFamily="49" charset="0"/>
              </a:rPr>
              <a:t>table.size</a:t>
            </a:r>
            <a:r>
              <a:rPr lang="en-US" sz="900" dirty="0">
                <a:latin typeface="Lucida Console" panose="020B0609040504020204" pitchFamily="49" charset="0"/>
              </a:rPr>
              <a:t>())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if(0&lt;table[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].size())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    return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++</a:t>
            </a:r>
            <a:r>
              <a:rPr lang="en-US" sz="900" dirty="0" err="1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=-1;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hd.arrayIdx</a:t>
            </a:r>
            <a:r>
              <a:rPr lang="en-US" sz="900" dirty="0">
                <a:latin typeface="Lucida Console" panose="020B0609040504020204" pitchFamily="49" charset="0"/>
              </a:rPr>
              <a:t>=-1;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return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template </a:t>
            </a:r>
            <a:r>
              <a:rPr lang="en-US" sz="900" dirty="0">
                <a:latin typeface="Lucida Console" panose="020B0609040504020204" pitchFamily="49" charset="0"/>
              </a:rPr>
              <a:t>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 *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&gt;::operator[](</a:t>
            </a:r>
            <a:r>
              <a:rPr lang="en-US" sz="900" dirty="0" err="1"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return </a:t>
            </a:r>
            <a:r>
              <a:rPr lang="en-US" sz="900" dirty="0">
                <a:latin typeface="Lucida Console" panose="020B0609040504020204" pitchFamily="49" charset="0"/>
              </a:rPr>
              <a:t>&amp;table[</a:t>
            </a:r>
            <a:r>
              <a:rPr lang="en-US" sz="900" dirty="0" err="1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][</a:t>
            </a:r>
            <a:r>
              <a:rPr lang="en-US" sz="900" dirty="0" err="1">
                <a:latin typeface="Lucida Console" panose="020B0609040504020204" pitchFamily="49" charset="0"/>
              </a:rPr>
              <a:t>hd.arrayIdx</a:t>
            </a:r>
            <a:r>
              <a:rPr lang="en-US" sz="900" dirty="0">
                <a:latin typeface="Lucida Console" panose="020B0609040504020204" pitchFamily="49" charset="0"/>
              </a:rPr>
              <a:t>].value;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 *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&gt;::operator[](</a:t>
            </a:r>
            <a:r>
              <a:rPr lang="en-US" sz="900" dirty="0" err="1"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return </a:t>
            </a:r>
            <a:r>
              <a:rPr lang="en-US" sz="900" dirty="0">
                <a:latin typeface="Lucida Console" panose="020B0609040504020204" pitchFamily="49" charset="0"/>
              </a:rPr>
              <a:t>&amp;table[</a:t>
            </a:r>
            <a:r>
              <a:rPr lang="en-US" sz="900" dirty="0" err="1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][</a:t>
            </a:r>
            <a:r>
              <a:rPr lang="en-US" sz="900" dirty="0" err="1">
                <a:latin typeface="Lucida Console" panose="020B0609040504020204" pitchFamily="49" charset="0"/>
              </a:rPr>
              <a:t>hd.arrayIdx</a:t>
            </a:r>
            <a:r>
              <a:rPr lang="en-US" sz="900" dirty="0">
                <a:latin typeface="Lucida Console" panose="020B0609040504020204" pitchFamily="49" charset="0"/>
              </a:rPr>
              <a:t>].value;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</a:t>
            </a:r>
            <a:r>
              <a:rPr lang="en-US" sz="900" dirty="0" err="1">
                <a:latin typeface="Lucida Console" panose="020B0609040504020204" pitchFamily="49" charset="0"/>
              </a:rPr>
              <a:t>GetKey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return </a:t>
            </a:r>
            <a:r>
              <a:rPr lang="en-US" sz="900" dirty="0">
                <a:latin typeface="Lucida Console" panose="020B0609040504020204" pitchFamily="49" charset="0"/>
              </a:rPr>
              <a:t>table[</a:t>
            </a:r>
            <a:r>
              <a:rPr lang="en-US" sz="900" dirty="0" err="1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][</a:t>
            </a:r>
            <a:r>
              <a:rPr lang="en-US" sz="900" dirty="0" err="1">
                <a:latin typeface="Lucida Console" panose="020B0609040504020204" pitchFamily="49" charset="0"/>
              </a:rPr>
              <a:t>hd.arrayIdx</a:t>
            </a:r>
            <a:r>
              <a:rPr lang="en-US" sz="900" dirty="0">
                <a:latin typeface="Lucida Console" panose="020B0609040504020204" pitchFamily="49" charset="0"/>
              </a:rPr>
              <a:t>].</a:t>
            </a:r>
            <a:r>
              <a:rPr lang="en-US" sz="900" dirty="0" err="1">
                <a:latin typeface="Lucida Console" panose="020B0609040504020204" pitchFamily="49" charset="0"/>
              </a:rPr>
              <a:t>hashKey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91170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Re-designing </a:t>
            </a:r>
            <a:r>
              <a:rPr lang="en-US" dirty="0" err="1" smtClean="0"/>
              <a:t>HashSet</a:t>
            </a:r>
            <a:r>
              <a:rPr lang="en-US" dirty="0" smtClean="0"/>
              <a:t> and </a:t>
            </a:r>
            <a:r>
              <a:rPr lang="en-US" dirty="0" err="1" smtClean="0"/>
              <a:t>HashTable</a:t>
            </a:r>
            <a:r>
              <a:rPr lang="en-US" dirty="0" smtClean="0"/>
              <a:t> with a Common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HashSet</a:t>
            </a:r>
            <a:r>
              <a:rPr lang="en-US" dirty="0" smtClean="0"/>
              <a:t> and </a:t>
            </a:r>
            <a:r>
              <a:rPr lang="en-US" dirty="0" err="1" smtClean="0"/>
              <a:t>HashTable</a:t>
            </a:r>
            <a:r>
              <a:rPr lang="en-US" dirty="0" smtClean="0"/>
              <a:t> works, but….</a:t>
            </a:r>
          </a:p>
          <a:p>
            <a:r>
              <a:rPr lang="en-US" dirty="0" smtClean="0"/>
              <a:t>There are some common features.</a:t>
            </a:r>
          </a:p>
          <a:p>
            <a:pPr lvl="1"/>
            <a:r>
              <a:rPr lang="en-US" dirty="0" err="1" smtClean="0"/>
              <a:t>HashCode</a:t>
            </a:r>
            <a:r>
              <a:rPr lang="en-US" dirty="0" smtClean="0"/>
              <a:t> function.  It is currently not very convenient.  You need to specialize a function for all combinations of the template parameters for both </a:t>
            </a:r>
            <a:r>
              <a:rPr lang="en-US" dirty="0" err="1" smtClean="0"/>
              <a:t>HashSet</a:t>
            </a:r>
            <a:r>
              <a:rPr lang="en-US" dirty="0" smtClean="0"/>
              <a:t> and </a:t>
            </a:r>
            <a:r>
              <a:rPr lang="en-US" dirty="0" err="1" smtClean="0"/>
              <a:t>HashTable</a:t>
            </a:r>
            <a:r>
              <a:rPr lang="en-US" dirty="0" smtClean="0"/>
              <a:t> even when </a:t>
            </a:r>
            <a:r>
              <a:rPr lang="en-US" dirty="0" err="1" smtClean="0"/>
              <a:t>KeyType</a:t>
            </a:r>
            <a:r>
              <a:rPr lang="en-US" dirty="0" smtClean="0"/>
              <a:t> is the same.</a:t>
            </a:r>
          </a:p>
          <a:p>
            <a:pPr lvl="1"/>
            <a:r>
              <a:rPr lang="en-US" dirty="0" smtClean="0"/>
              <a:t>It is minor, but </a:t>
            </a:r>
            <a:r>
              <a:rPr lang="en-US" dirty="0" err="1" smtClean="0"/>
              <a:t>nElem</a:t>
            </a:r>
            <a:r>
              <a:rPr lang="en-US" dirty="0" smtClean="0"/>
              <a:t> is in common.</a:t>
            </a:r>
          </a:p>
          <a:p>
            <a:pPr lvl="1"/>
            <a:r>
              <a:rPr lang="en-US" smtClean="0"/>
              <a:t>MINIMUM_TABLE_SIZE</a:t>
            </a:r>
            <a:endParaRPr lang="en-US" dirty="0"/>
          </a:p>
          <a:p>
            <a:pPr lvl="1"/>
            <a:r>
              <a:rPr lang="en-US" dirty="0" smtClean="0"/>
              <a:t>Handle, too.  Since Entry differs between </a:t>
            </a:r>
            <a:r>
              <a:rPr lang="en-US" dirty="0" err="1" smtClean="0"/>
              <a:t>HashSet</a:t>
            </a:r>
            <a:r>
              <a:rPr lang="en-US" dirty="0" smtClean="0"/>
              <a:t> and </a:t>
            </a:r>
            <a:r>
              <a:rPr lang="en-US" dirty="0" err="1" smtClean="0"/>
              <a:t>HashTable</a:t>
            </a:r>
            <a:r>
              <a:rPr lang="en-US" dirty="0" smtClean="0"/>
              <a:t>, cannot make all enumeration functions in common, but,</a:t>
            </a:r>
          </a:p>
          <a:p>
            <a:pPr lvl="2"/>
            <a:r>
              <a:rPr lang="en-US" dirty="0" smtClean="0"/>
              <a:t>First -&gt; Return a null handle when </a:t>
            </a:r>
            <a:r>
              <a:rPr lang="en-US" dirty="0" err="1" smtClean="0"/>
              <a:t>nElem</a:t>
            </a:r>
            <a:r>
              <a:rPr lang="en-US" dirty="0" smtClean="0"/>
              <a:t>==0, or row=0,column=0 otherwise.</a:t>
            </a:r>
          </a:p>
          <a:p>
            <a:pPr lvl="2"/>
            <a:r>
              <a:rPr lang="en-US" dirty="0" err="1" smtClean="0"/>
              <a:t>IsNull</a:t>
            </a:r>
            <a:r>
              <a:rPr lang="en-US" dirty="0" smtClean="0"/>
              <a:t> -&gt; Returns true if row&lt;0 otherwise 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87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production software development, duplicate code is evil.</a:t>
            </a:r>
          </a:p>
          <a:p>
            <a:r>
              <a:rPr lang="en-US" dirty="0" smtClean="0"/>
              <a:t>Whenever you notice that you are typing the same thing twice, think if there is a way to make it one, and use the same code in the next time.</a:t>
            </a:r>
          </a:p>
          <a:p>
            <a:r>
              <a:rPr lang="en-US" dirty="0" smtClean="0"/>
              <a:t>Since </a:t>
            </a:r>
            <a:r>
              <a:rPr lang="en-US" dirty="0" err="1" smtClean="0"/>
              <a:t>HashSet</a:t>
            </a:r>
            <a:r>
              <a:rPr lang="en-US" dirty="0" smtClean="0"/>
              <a:t> and </a:t>
            </a:r>
            <a:r>
              <a:rPr lang="en-US" dirty="0" err="1" smtClean="0"/>
              <a:t>HashTable</a:t>
            </a:r>
            <a:r>
              <a:rPr lang="en-US" dirty="0" smtClean="0"/>
              <a:t> classes have something in common, you can make </a:t>
            </a:r>
            <a:r>
              <a:rPr lang="en-US" dirty="0" err="1" smtClean="0"/>
              <a:t>HashBase</a:t>
            </a:r>
            <a:r>
              <a:rPr lang="en-US" dirty="0" smtClean="0"/>
              <a:t> class, and then sub-class </a:t>
            </a:r>
            <a:r>
              <a:rPr lang="en-US" dirty="0" err="1" smtClean="0"/>
              <a:t>HashSet</a:t>
            </a:r>
            <a:r>
              <a:rPr lang="en-US" dirty="0" smtClean="0"/>
              <a:t> and </a:t>
            </a:r>
            <a:r>
              <a:rPr lang="en-US" dirty="0" err="1" smtClean="0"/>
              <a:t>HashTable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55885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hashbase.h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00" y="914400"/>
            <a:ext cx="49506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#</a:t>
            </a:r>
            <a:r>
              <a:rPr lang="en-US" sz="1100" dirty="0" err="1">
                <a:latin typeface="Consolas" panose="020B0609020204030204" pitchFamily="49" charset="0"/>
              </a:rPr>
              <a:t>ifndef</a:t>
            </a:r>
            <a:r>
              <a:rPr lang="en-US" sz="1100" dirty="0">
                <a:latin typeface="Consolas" panose="020B0609020204030204" pitchFamily="49" charset="0"/>
              </a:rPr>
              <a:t> HASHBASE_IS_INCLUDED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#define HASHBASE_IS_INCLUDED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/* { */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template &lt;class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HashBase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typedef</a:t>
            </a:r>
            <a:r>
              <a:rPr lang="en-US" sz="1100" dirty="0">
                <a:latin typeface="Consolas" panose="020B0609020204030204" pitchFamily="49" charset="0"/>
              </a:rPr>
              <a:t> unsigned long </a:t>
            </a:r>
            <a:r>
              <a:rPr lang="en-US" sz="1100" dirty="0" err="1">
                <a:latin typeface="Consolas" panose="020B0609020204030204" pitchFamily="49" charset="0"/>
              </a:rPr>
              <a:t>long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CodeType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class Handle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public: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long </a:t>
            </a:r>
            <a:r>
              <a:rPr lang="en-US" sz="1100" dirty="0" err="1">
                <a:latin typeface="Consolas" panose="020B0609020204030204" pitchFamily="49" charset="0"/>
              </a:rPr>
              <a:t>long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row,column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enum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MINIMUM_TABLE_SIZE=7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long </a:t>
            </a:r>
            <a:r>
              <a:rPr lang="en-US" sz="1100" dirty="0" err="1">
                <a:latin typeface="Consolas" panose="020B0609020204030204" pitchFamily="49" charset="0"/>
              </a:rPr>
              <a:t>long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nElem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// This function must be specialized for </a:t>
            </a:r>
            <a:r>
              <a:rPr lang="en-US" sz="1100" dirty="0" smtClean="0">
                <a:latin typeface="Consolas" panose="020B0609020204030204" pitchFamily="49" charset="0"/>
              </a:rPr>
              <a:t>each </a:t>
            </a:r>
            <a:r>
              <a:rPr lang="en-US" sz="1100" dirty="0">
                <a:latin typeface="Consolas" panose="020B0609020204030204" pitchFamily="49" charset="0"/>
              </a:rPr>
              <a:t>key type.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unsigned long </a:t>
            </a:r>
            <a:r>
              <a:rPr lang="en-US" sz="1100" dirty="0" err="1">
                <a:latin typeface="Consolas" panose="020B0609020204030204" pitchFamily="49" charset="0"/>
              </a:rPr>
              <a:t>long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HashCode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&amp;key)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6454" y="914400"/>
            <a:ext cx="3223846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HashBase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nElem</a:t>
            </a:r>
            <a:r>
              <a:rPr lang="en-US" sz="11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Handle First(void)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Handle h;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if(0&lt;</a:t>
            </a:r>
            <a:r>
              <a:rPr lang="en-US" sz="1100" dirty="0" err="1">
                <a:latin typeface="Consolas" panose="020B0609020204030204" pitchFamily="49" charset="0"/>
              </a:rPr>
              <a:t>nElem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h.row</a:t>
            </a:r>
            <a:r>
              <a:rPr lang="en-US" sz="11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h.column</a:t>
            </a:r>
            <a:r>
              <a:rPr lang="en-US" sz="11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h.row</a:t>
            </a:r>
            <a:r>
              <a:rPr lang="en-US" sz="1100" dirty="0">
                <a:latin typeface="Consolas" panose="020B0609020204030204" pitchFamily="49" charset="0"/>
              </a:rPr>
              <a:t>=-1;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h.column</a:t>
            </a:r>
            <a:r>
              <a:rPr lang="en-US" sz="1100" dirty="0">
                <a:latin typeface="Consolas" panose="020B0609020204030204" pitchFamily="49" charset="0"/>
              </a:rPr>
              <a:t>=-1;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return h;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bool </a:t>
            </a:r>
            <a:r>
              <a:rPr lang="en-US" sz="1100" dirty="0" err="1">
                <a:latin typeface="Consolas" panose="020B0609020204030204" pitchFamily="49" charset="0"/>
              </a:rPr>
              <a:t>IsNotNull</a:t>
            </a:r>
            <a:r>
              <a:rPr lang="en-US" sz="1100" dirty="0">
                <a:latin typeface="Consolas" panose="020B0609020204030204" pitchFamily="49" charset="0"/>
              </a:rPr>
              <a:t>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if(0&lt;=</a:t>
            </a:r>
            <a:r>
              <a:rPr lang="en-US" sz="1100" dirty="0" err="1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 &amp;&amp; 0&lt;=</a:t>
            </a:r>
            <a:r>
              <a:rPr lang="en-US" sz="1100" dirty="0" err="1">
                <a:latin typeface="Consolas" panose="020B0609020204030204" pitchFamily="49" charset="0"/>
              </a:rPr>
              <a:t>hd.column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return false;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/* } */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</a:t>
            </a:r>
            <a:r>
              <a:rPr lang="en-US" sz="1100" dirty="0" err="1">
                <a:latin typeface="Consolas" panose="020B0609020204030204" pitchFamily="49" charset="0"/>
              </a:rPr>
              <a:t>endif</a:t>
            </a:r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2711450" y="2683470"/>
            <a:ext cx="285750" cy="9233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97200" y="2683470"/>
            <a:ext cx="293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catch is you need to open access to row and column from sub-classes.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4736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00" y="889000"/>
            <a:ext cx="4950647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#</a:t>
            </a:r>
            <a:r>
              <a:rPr lang="en-US" sz="1100" dirty="0" err="1">
                <a:latin typeface="Consolas" panose="020B0609020204030204" pitchFamily="49" charset="0"/>
              </a:rPr>
              <a:t>ifndef</a:t>
            </a:r>
            <a:r>
              <a:rPr lang="en-US" sz="1100" dirty="0">
                <a:latin typeface="Consolas" panose="020B0609020204030204" pitchFamily="49" charset="0"/>
              </a:rPr>
              <a:t> HASHSET_IS_INCLUDED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#define HASHSET_IS_INCLUDED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/* { */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#include &lt;vector&gt;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</a:rPr>
              <a:t>stdio.h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#</a:t>
            </a:r>
            <a:r>
              <a:rPr lang="en-US" sz="1100" dirty="0">
                <a:latin typeface="Consolas" panose="020B0609020204030204" pitchFamily="49" charset="0"/>
              </a:rPr>
              <a:t>include "</a:t>
            </a:r>
            <a:r>
              <a:rPr lang="en-US" sz="1100" dirty="0" err="1">
                <a:latin typeface="Consolas" panose="020B0609020204030204" pitchFamily="49" charset="0"/>
              </a:rPr>
              <a:t>hashbase.h</a:t>
            </a:r>
            <a:r>
              <a:rPr lang="en-US" sz="1100" dirty="0">
                <a:latin typeface="Consolas" panose="020B0609020204030204" pitchFamily="49" charset="0"/>
              </a:rPr>
              <a:t>"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template &lt;class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HashSet</a:t>
            </a:r>
            <a:r>
              <a:rPr lang="en-US" sz="1100" dirty="0">
                <a:latin typeface="Consolas" panose="020B0609020204030204" pitchFamily="49" charset="0"/>
              </a:rPr>
              <a:t> : public </a:t>
            </a:r>
            <a:r>
              <a:rPr lang="en-US" sz="1100" dirty="0" err="1">
                <a:latin typeface="Consolas" panose="020B0609020204030204" pitchFamily="49" charset="0"/>
              </a:rPr>
              <a:t>HashBase</a:t>
            </a:r>
            <a:r>
              <a:rPr lang="en-US" sz="1100" dirty="0"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class Entry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public: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hashKey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CodeType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hashCode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</a:rPr>
              <a:t>::vector &lt;</a:t>
            </a:r>
            <a:r>
              <a:rPr lang="en-US" sz="1100" dirty="0" err="1">
                <a:latin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</a:rPr>
              <a:t>::vector &lt;Entry&gt; &gt; table;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HashSet</a:t>
            </a:r>
            <a:r>
              <a:rPr lang="en-US" sz="11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</a:rPr>
              <a:t>   ~</a:t>
            </a:r>
            <a:r>
              <a:rPr lang="en-US" sz="1100" dirty="0" err="1" smtClean="0">
                <a:latin typeface="Consolas" panose="020B0609020204030204" pitchFamily="49" charset="0"/>
              </a:rPr>
              <a:t>HashSet</a:t>
            </a:r>
            <a:r>
              <a:rPr lang="en-US" sz="1100" dirty="0" smtClean="0">
                <a:latin typeface="Consolas" panose="020B0609020204030204" pitchFamily="49" charset="0"/>
              </a:rPr>
              <a:t>();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void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(void);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void Add(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&amp;key);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bool </a:t>
            </a:r>
            <a:r>
              <a:rPr lang="en-US" sz="1100" dirty="0" err="1">
                <a:latin typeface="Consolas" panose="020B0609020204030204" pitchFamily="49" charset="0"/>
              </a:rPr>
              <a:t>IsIncluded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&amp;key)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void Resize(long </a:t>
            </a:r>
            <a:r>
              <a:rPr lang="en-US" sz="1100" dirty="0" err="1">
                <a:latin typeface="Consolas" panose="020B0609020204030204" pitchFamily="49" charset="0"/>
              </a:rPr>
              <a:t>long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tableSize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void Delete(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&amp;key);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Handle Next(Handle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*operator[](Handle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};</a:t>
            </a:r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79850" y="5518150"/>
            <a:ext cx="180340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21350" y="5257799"/>
            <a:ext cx="3301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Enumeration feature can also be added by these two functions.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29000" y="1920874"/>
            <a:ext cx="1866900" cy="628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0" y="1476373"/>
            <a:ext cx="330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Inheriting from the base class.</a:t>
            </a:r>
          </a:p>
          <a:p>
            <a:r>
              <a:rPr lang="en-US" dirty="0" err="1" smtClean="0"/>
              <a:t>Enums</a:t>
            </a:r>
            <a:r>
              <a:rPr lang="en-US" dirty="0" smtClean="0"/>
              <a:t>, variables, functions written in the base class are removed.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358900" y="2399703"/>
            <a:ext cx="2012950" cy="267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398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hashset.h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00" y="914400"/>
            <a:ext cx="803275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(No changes to the member functions.)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template </a:t>
            </a:r>
            <a:r>
              <a:rPr lang="en-US" sz="1100" dirty="0">
                <a:latin typeface="Consolas" panose="020B0609020204030204" pitchFamily="49" charset="0"/>
              </a:rPr>
              <a:t>&lt;class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typename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HashSet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&gt;::Handle </a:t>
            </a:r>
            <a:r>
              <a:rPr lang="en-US" sz="1100" dirty="0" err="1">
                <a:latin typeface="Consolas" panose="020B0609020204030204" pitchFamily="49" charset="0"/>
              </a:rPr>
              <a:t>HashSet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&gt;::Next(Handle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if(true!=</a:t>
            </a:r>
            <a:r>
              <a:rPr lang="en-US" sz="1100" dirty="0" err="1">
                <a:latin typeface="Consolas" panose="020B0609020204030204" pitchFamily="49" charset="0"/>
              </a:rPr>
              <a:t>IsNotNull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return First();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>
                <a:latin typeface="Consolas" panose="020B0609020204030204" pitchFamily="49" charset="0"/>
              </a:rPr>
              <a:t>++</a:t>
            </a:r>
            <a:r>
              <a:rPr lang="en-US" sz="1100" dirty="0" err="1">
                <a:latin typeface="Consolas" panose="020B0609020204030204" pitchFamily="49" charset="0"/>
              </a:rPr>
              <a:t>hd.column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if(</a:t>
            </a:r>
            <a:r>
              <a:rPr lang="en-US" sz="1100" dirty="0" err="1">
                <a:latin typeface="Consolas" panose="020B0609020204030204" pitchFamily="49" charset="0"/>
              </a:rPr>
              <a:t>hd.column</a:t>
            </a:r>
            <a:r>
              <a:rPr lang="en-US" sz="1100" dirty="0">
                <a:latin typeface="Consolas" panose="020B0609020204030204" pitchFamily="49" charset="0"/>
              </a:rPr>
              <a:t>&lt;table[</a:t>
            </a:r>
            <a:r>
              <a:rPr lang="en-US" sz="1100" dirty="0" err="1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].size())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return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hd.column</a:t>
            </a:r>
            <a:r>
              <a:rPr lang="en-US" sz="11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++</a:t>
            </a:r>
            <a:r>
              <a:rPr lang="en-US" sz="1100" dirty="0" err="1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while(</a:t>
            </a:r>
            <a:r>
              <a:rPr lang="en-US" sz="1100" dirty="0" err="1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table.size</a:t>
            </a:r>
            <a:r>
              <a:rPr lang="en-US" sz="11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if(0&lt;table[</a:t>
            </a:r>
            <a:r>
              <a:rPr lang="en-US" sz="1100" dirty="0" err="1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].size())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return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++</a:t>
            </a:r>
            <a:r>
              <a:rPr lang="en-US" sz="1100" dirty="0" err="1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=-1;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hd.column</a:t>
            </a:r>
            <a:r>
              <a:rPr lang="en-US" sz="1100" dirty="0">
                <a:latin typeface="Consolas" panose="020B0609020204030204" pitchFamily="49" charset="0"/>
              </a:rPr>
              <a:t>=-1;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template </a:t>
            </a:r>
            <a:r>
              <a:rPr lang="en-US" sz="1100" dirty="0">
                <a:latin typeface="Consolas" panose="020B0609020204030204" pitchFamily="49" charset="0"/>
              </a:rPr>
              <a:t>&lt;class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*</a:t>
            </a:r>
            <a:r>
              <a:rPr lang="en-US" sz="1100" dirty="0" err="1">
                <a:latin typeface="Consolas" panose="020B0609020204030204" pitchFamily="49" charset="0"/>
              </a:rPr>
              <a:t>HashSet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&gt;::operator[](Handle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&amp;table[</a:t>
            </a:r>
            <a:r>
              <a:rPr lang="en-US" sz="1100" dirty="0" err="1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][</a:t>
            </a:r>
            <a:r>
              <a:rPr lang="en-US" sz="1100" dirty="0" err="1">
                <a:latin typeface="Consolas" panose="020B0609020204030204" pitchFamily="49" charset="0"/>
              </a:rPr>
              <a:t>hd.column</a:t>
            </a:r>
            <a:r>
              <a:rPr lang="en-US" sz="1100" dirty="0">
                <a:latin typeface="Consolas" panose="020B0609020204030204" pitchFamily="49" charset="0"/>
              </a:rPr>
              <a:t>].</a:t>
            </a:r>
            <a:r>
              <a:rPr lang="en-US" sz="1100" dirty="0" err="1">
                <a:latin typeface="Consolas" panose="020B0609020204030204" pitchFamily="49" charset="0"/>
              </a:rPr>
              <a:t>hashKey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3543300" y="1733550"/>
            <a:ext cx="361950" cy="38989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30650" y="3321050"/>
            <a:ext cx="450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 Next function of </a:t>
            </a:r>
            <a:r>
              <a:rPr lang="en-US" dirty="0" err="1" smtClean="0"/>
              <a:t>HashTable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3848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844550"/>
            <a:ext cx="85725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#</a:t>
            </a:r>
            <a:r>
              <a:rPr lang="en-US" sz="1100" dirty="0" err="1">
                <a:latin typeface="Consolas" panose="020B0609020204030204" pitchFamily="49" charset="0"/>
              </a:rPr>
              <a:t>ifndef</a:t>
            </a:r>
            <a:r>
              <a:rPr lang="en-US" sz="1100" dirty="0">
                <a:latin typeface="Consolas" panose="020B0609020204030204" pitchFamily="49" charset="0"/>
              </a:rPr>
              <a:t> HASHTABLE_IS_INCLUDED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#define HASHTABLE_IS_INCLUDED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#include &lt;vector&gt;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</a:rPr>
              <a:t>stdio.h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#</a:t>
            </a:r>
            <a:r>
              <a:rPr lang="en-US" sz="1100" dirty="0">
                <a:latin typeface="Consolas" panose="020B0609020204030204" pitchFamily="49" charset="0"/>
              </a:rPr>
              <a:t>include "</a:t>
            </a:r>
            <a:r>
              <a:rPr lang="en-US" sz="1100" dirty="0" err="1">
                <a:latin typeface="Consolas" panose="020B0609020204030204" pitchFamily="49" charset="0"/>
              </a:rPr>
              <a:t>hashbase.h</a:t>
            </a:r>
            <a:r>
              <a:rPr lang="en-US" sz="1100" dirty="0">
                <a:latin typeface="Consolas" panose="020B0609020204030204" pitchFamily="49" charset="0"/>
              </a:rPr>
              <a:t>"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template &lt;class </a:t>
            </a:r>
            <a:r>
              <a:rPr lang="en-US" sz="1100" dirty="0" err="1">
                <a:latin typeface="Consolas" panose="020B0609020204030204" pitchFamily="49" charset="0"/>
              </a:rPr>
              <a:t>KeyType,class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ValueType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HashTable</a:t>
            </a:r>
            <a:r>
              <a:rPr lang="en-US" sz="1100" dirty="0">
                <a:latin typeface="Consolas" panose="020B0609020204030204" pitchFamily="49" charset="0"/>
              </a:rPr>
              <a:t> : public </a:t>
            </a:r>
            <a:r>
              <a:rPr lang="en-US" sz="1100" dirty="0" err="1">
                <a:latin typeface="Consolas" panose="020B0609020204030204" pitchFamily="49" charset="0"/>
              </a:rPr>
              <a:t>HashBase</a:t>
            </a:r>
            <a:r>
              <a:rPr lang="en-US" sz="1100" dirty="0"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class Entry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public: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hashKey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CodeType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hashCode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ValueType</a:t>
            </a:r>
            <a:r>
              <a:rPr lang="en-US" sz="1100" dirty="0">
                <a:latin typeface="Consolas" panose="020B0609020204030204" pitchFamily="49" charset="0"/>
              </a:rPr>
              <a:t> value;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</a:rPr>
              <a:t>::vector &lt;</a:t>
            </a:r>
            <a:r>
              <a:rPr lang="en-US" sz="1100" dirty="0" err="1">
                <a:latin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</a:rPr>
              <a:t>::vector &lt;Entry&gt; &gt; table;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HashTable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~</a:t>
            </a:r>
            <a:r>
              <a:rPr lang="en-US" sz="1100" dirty="0" err="1">
                <a:latin typeface="Consolas" panose="020B0609020204030204" pitchFamily="49" charset="0"/>
              </a:rPr>
              <a:t>HashTable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void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(void);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>
                <a:latin typeface="Consolas" panose="020B0609020204030204" pitchFamily="49" charset="0"/>
              </a:rPr>
              <a:t>void Update(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key,const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ValueType</a:t>
            </a:r>
            <a:r>
              <a:rPr lang="en-US" sz="1100" dirty="0">
                <a:latin typeface="Consolas" panose="020B0609020204030204" pitchFamily="49" charset="0"/>
              </a:rPr>
              <a:t> &amp;value);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bool </a:t>
            </a:r>
            <a:r>
              <a:rPr lang="en-US" sz="1100" dirty="0" err="1">
                <a:latin typeface="Consolas" panose="020B0609020204030204" pitchFamily="49" charset="0"/>
              </a:rPr>
              <a:t>IsIncluded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&amp;key)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void Resize(long </a:t>
            </a:r>
            <a:r>
              <a:rPr lang="en-US" sz="1100" dirty="0" err="1">
                <a:latin typeface="Consolas" panose="020B0609020204030204" pitchFamily="49" charset="0"/>
              </a:rPr>
              <a:t>long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tableSize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void Delete(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&amp;key);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ValueType</a:t>
            </a:r>
            <a:r>
              <a:rPr lang="en-US" sz="1100" dirty="0">
                <a:latin typeface="Consolas" panose="020B0609020204030204" pitchFamily="49" charset="0"/>
              </a:rPr>
              <a:t> *operator[](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key);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ValueType</a:t>
            </a:r>
            <a:r>
              <a:rPr lang="en-US" sz="1100" dirty="0">
                <a:latin typeface="Consolas" panose="020B0609020204030204" pitchFamily="49" charset="0"/>
              </a:rPr>
              <a:t> *operator[](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key)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>
                <a:latin typeface="Consolas" panose="020B0609020204030204" pitchFamily="49" charset="0"/>
              </a:rPr>
              <a:t>Handle Next(Handle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ValueType</a:t>
            </a:r>
            <a:r>
              <a:rPr lang="en-US" sz="1100" dirty="0">
                <a:latin typeface="Consolas" panose="020B0609020204030204" pitchFamily="49" charset="0"/>
              </a:rPr>
              <a:t> *operator[](Handle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ValueType</a:t>
            </a:r>
            <a:r>
              <a:rPr lang="en-US" sz="1100" dirty="0">
                <a:latin typeface="Consolas" panose="020B0609020204030204" pitchFamily="49" charset="0"/>
              </a:rPr>
              <a:t> *operator[](Handle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GetKey</a:t>
            </a:r>
            <a:r>
              <a:rPr lang="en-US" sz="1100" dirty="0">
                <a:latin typeface="Consolas" panose="020B0609020204030204" pitchFamily="49" charset="0"/>
              </a:rPr>
              <a:t>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90950" y="1717674"/>
            <a:ext cx="1866900" cy="628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95950" y="1273173"/>
            <a:ext cx="330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Inheriting from the base class.</a:t>
            </a:r>
          </a:p>
          <a:p>
            <a:r>
              <a:rPr lang="en-US" dirty="0" err="1" smtClean="0"/>
              <a:t>Enums</a:t>
            </a:r>
            <a:r>
              <a:rPr lang="en-US" dirty="0" smtClean="0"/>
              <a:t>, variables, functions written in the base class are removed.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20850" y="2196503"/>
            <a:ext cx="2012950" cy="267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6047" y="3372465"/>
            <a:ext cx="33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Remaining member functions are unchanged.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6629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possible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move-assignment operators in Resize function.</a:t>
            </a:r>
          </a:p>
          <a:p>
            <a:r>
              <a:rPr lang="en-US" dirty="0" smtClean="0"/>
              <a:t>Further reduce the duplicate code.  Next and </a:t>
            </a:r>
            <a:r>
              <a:rPr lang="en-US" dirty="0" err="1" smtClean="0"/>
              <a:t>GetKey</a:t>
            </a:r>
            <a:r>
              <a:rPr lang="en-US" dirty="0" smtClean="0"/>
              <a:t> functions can be made a function of the base class.  One solution is make Entry class a template parameter.</a:t>
            </a:r>
          </a:p>
          <a:p>
            <a:r>
              <a:rPr lang="en-US" dirty="0" smtClean="0"/>
              <a:t>Make move-assignment operator version of Update function.  When possible, a key can be moved rather </a:t>
            </a:r>
            <a:r>
              <a:rPr lang="en-US" smtClean="0"/>
              <a:t>than copied.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8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Inquiry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also possible that the framework may ask your application some information.</a:t>
            </a:r>
          </a:p>
          <a:p>
            <a:r>
              <a:rPr lang="en-US" dirty="0" smtClean="0"/>
              <a:t>Desired Window Size:  The framework asks your application before opening the window what the preferred window size is.</a:t>
            </a:r>
          </a:p>
          <a:p>
            <a:r>
              <a:rPr lang="en-US" dirty="0" smtClean="0"/>
              <a:t>Must Terminate:  The framework periodically asks your application if the program needs to be terminated.</a:t>
            </a:r>
          </a:p>
          <a:p>
            <a:r>
              <a:rPr lang="en-US" dirty="0" smtClean="0"/>
              <a:t>Need Redraw: </a:t>
            </a:r>
            <a:r>
              <a:rPr lang="en-US" dirty="0"/>
              <a:t>The framework periodically asks your application if the </a:t>
            </a:r>
            <a:r>
              <a:rPr lang="en-US" dirty="0" smtClean="0"/>
              <a:t>window needs to be re-drawn.  The framework can tell the window needs to be re-drawn when the window is re-sized or exposed.  But, it cannot tell if the application data changed and needs to be re-drawn.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7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FsLazyWindow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90721" y="76200"/>
            <a:ext cx="247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Application Class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445532"/>
            <a:ext cx="1828800" cy="33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2"/>
          </p:cNvCxnSpPr>
          <p:nvPr/>
        </p:nvCxnSpPr>
        <p:spPr>
          <a:xfrm>
            <a:off x="1600200" y="775732"/>
            <a:ext cx="0" cy="214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524000" y="9906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62600" y="1048782"/>
            <a:ext cx="2971800" cy="30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BeforeEverything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9" idx="6"/>
            <a:endCxn id="10" idx="1"/>
          </p:cNvCxnSpPr>
          <p:nvPr/>
        </p:nvCxnSpPr>
        <p:spPr>
          <a:xfrm>
            <a:off x="1676400" y="1066800"/>
            <a:ext cx="3886200" cy="134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33600" y="866001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First initialization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1524000" y="1320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1"/>
            <a:endCxn id="14" idx="6"/>
          </p:cNvCxnSpPr>
          <p:nvPr/>
        </p:nvCxnSpPr>
        <p:spPr>
          <a:xfrm flipH="1">
            <a:off x="1676400" y="1201182"/>
            <a:ext cx="3886200" cy="195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4"/>
          </p:cNvCxnSpPr>
          <p:nvPr/>
        </p:nvCxnSpPr>
        <p:spPr>
          <a:xfrm>
            <a:off x="1600200" y="1473200"/>
            <a:ext cx="0" cy="1524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524000" y="16256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56250" y="1639332"/>
            <a:ext cx="2971800" cy="3164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GetOpenWindowOption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5000" y="1475601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Ask desired window size and position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21" idx="6"/>
            <a:endCxn id="22" idx="1"/>
          </p:cNvCxnSpPr>
          <p:nvPr/>
        </p:nvCxnSpPr>
        <p:spPr>
          <a:xfrm>
            <a:off x="1676400" y="1701800"/>
            <a:ext cx="3879850" cy="95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524000" y="2020332"/>
            <a:ext cx="152400" cy="1465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2" idx="1"/>
            <a:endCxn id="26" idx="6"/>
          </p:cNvCxnSpPr>
          <p:nvPr/>
        </p:nvCxnSpPr>
        <p:spPr>
          <a:xfrm flipH="1">
            <a:off x="1676400" y="1797566"/>
            <a:ext cx="3879850" cy="296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4"/>
          </p:cNvCxnSpPr>
          <p:nvPr/>
        </p:nvCxnSpPr>
        <p:spPr>
          <a:xfrm>
            <a:off x="1600200" y="2166898"/>
            <a:ext cx="0" cy="222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524000" y="238966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28800" y="2237601"/>
            <a:ext cx="2995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Initialization after OpenGL is ready to use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5556250" y="2478901"/>
            <a:ext cx="2971800" cy="30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tialize</a:t>
            </a:r>
          </a:p>
        </p:txBody>
      </p:sp>
      <p:cxnSp>
        <p:nvCxnSpPr>
          <p:cNvPr id="35" name="Straight Arrow Connector 34"/>
          <p:cNvCxnSpPr>
            <a:stCxn id="31" idx="6"/>
            <a:endCxn id="33" idx="1"/>
          </p:cNvCxnSpPr>
          <p:nvPr/>
        </p:nvCxnSpPr>
        <p:spPr>
          <a:xfrm>
            <a:off x="1676400" y="2465864"/>
            <a:ext cx="3879850" cy="165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524000" y="2784296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3" idx="1"/>
            <a:endCxn id="37" idx="6"/>
          </p:cNvCxnSpPr>
          <p:nvPr/>
        </p:nvCxnSpPr>
        <p:spPr>
          <a:xfrm flipH="1">
            <a:off x="1676400" y="2631301"/>
            <a:ext cx="3879850" cy="229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7" idx="4"/>
            <a:endCxn id="49" idx="0"/>
          </p:cNvCxnSpPr>
          <p:nvPr/>
        </p:nvCxnSpPr>
        <p:spPr>
          <a:xfrm>
            <a:off x="1600200" y="2936696"/>
            <a:ext cx="1643" cy="23229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525643" y="316898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570593" y="3158748"/>
            <a:ext cx="2971800" cy="30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Interval</a:t>
            </a:r>
          </a:p>
        </p:txBody>
      </p:sp>
      <p:cxnSp>
        <p:nvCxnSpPr>
          <p:cNvPr id="56" name="Straight Arrow Connector 55"/>
          <p:cNvCxnSpPr>
            <a:stCxn id="49" idx="6"/>
            <a:endCxn id="54" idx="1"/>
          </p:cNvCxnSpPr>
          <p:nvPr/>
        </p:nvCxnSpPr>
        <p:spPr>
          <a:xfrm>
            <a:off x="1678043" y="3245187"/>
            <a:ext cx="3892550" cy="65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905000" y="2999601"/>
            <a:ext cx="2068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Let application run one step</a:t>
            </a:r>
            <a:endParaRPr lang="en-US" sz="1200" dirty="0"/>
          </a:p>
        </p:txBody>
      </p:sp>
      <p:sp>
        <p:nvSpPr>
          <p:cNvPr id="58" name="Oval 57"/>
          <p:cNvSpPr/>
          <p:nvPr/>
        </p:nvSpPr>
        <p:spPr>
          <a:xfrm>
            <a:off x="1525643" y="353974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58" idx="4"/>
          </p:cNvCxnSpPr>
          <p:nvPr/>
        </p:nvCxnSpPr>
        <p:spPr>
          <a:xfrm>
            <a:off x="1601843" y="3692148"/>
            <a:ext cx="0" cy="2286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525643" y="392074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54" idx="1"/>
            <a:endCxn id="58" idx="6"/>
          </p:cNvCxnSpPr>
          <p:nvPr/>
        </p:nvCxnSpPr>
        <p:spPr>
          <a:xfrm flipH="1">
            <a:off x="1678043" y="3311148"/>
            <a:ext cx="389255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5570593" y="3921691"/>
            <a:ext cx="2971800" cy="30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NeedRedraw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60" idx="6"/>
            <a:endCxn id="74" idx="1"/>
          </p:cNvCxnSpPr>
          <p:nvPr/>
        </p:nvCxnSpPr>
        <p:spPr>
          <a:xfrm>
            <a:off x="1678043" y="3996948"/>
            <a:ext cx="3892550" cy="77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830443" y="3761601"/>
            <a:ext cx="2852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Does the window need to be re-drawn?</a:t>
            </a:r>
            <a:endParaRPr lang="en-US" sz="1200" dirty="0"/>
          </a:p>
        </p:txBody>
      </p:sp>
      <p:sp>
        <p:nvSpPr>
          <p:cNvPr id="78" name="Oval 77"/>
          <p:cNvSpPr/>
          <p:nvPr/>
        </p:nvSpPr>
        <p:spPr>
          <a:xfrm>
            <a:off x="1525643" y="422554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</p:cNvCxnSpPr>
          <p:nvPr/>
        </p:nvCxnSpPr>
        <p:spPr>
          <a:xfrm>
            <a:off x="1601843" y="4377948"/>
            <a:ext cx="0" cy="2286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525643" y="460654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557893" y="4588867"/>
            <a:ext cx="2971800" cy="30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Draw</a:t>
            </a:r>
          </a:p>
        </p:txBody>
      </p:sp>
      <p:cxnSp>
        <p:nvCxnSpPr>
          <p:cNvPr id="83" name="Straight Arrow Connector 82"/>
          <p:cNvCxnSpPr>
            <a:stCxn id="74" idx="1"/>
            <a:endCxn id="78" idx="6"/>
          </p:cNvCxnSpPr>
          <p:nvPr/>
        </p:nvCxnSpPr>
        <p:spPr>
          <a:xfrm flipH="1">
            <a:off x="1678043" y="4074091"/>
            <a:ext cx="3892550" cy="227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0" idx="6"/>
            <a:endCxn id="81" idx="1"/>
          </p:cNvCxnSpPr>
          <p:nvPr/>
        </p:nvCxnSpPr>
        <p:spPr>
          <a:xfrm>
            <a:off x="1678043" y="4682748"/>
            <a:ext cx="3879850" cy="58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908941" y="4447401"/>
            <a:ext cx="182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Yes, draw the window.</a:t>
            </a:r>
            <a:endParaRPr lang="en-US" sz="1200" dirty="0"/>
          </a:p>
        </p:txBody>
      </p:sp>
      <p:cxnSp>
        <p:nvCxnSpPr>
          <p:cNvPr id="119" name="Straight Arrow Connector 118"/>
          <p:cNvCxnSpPr>
            <a:stCxn id="80" idx="4"/>
            <a:endCxn id="122" idx="0"/>
          </p:cNvCxnSpPr>
          <p:nvPr/>
        </p:nvCxnSpPr>
        <p:spPr>
          <a:xfrm>
            <a:off x="1601843" y="4758948"/>
            <a:ext cx="0" cy="280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25542" y="461066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No, skip drawing</a:t>
            </a:r>
            <a:endParaRPr lang="en-US" sz="1200" dirty="0"/>
          </a:p>
        </p:txBody>
      </p:sp>
      <p:sp>
        <p:nvSpPr>
          <p:cNvPr id="121" name="Rounded Rectangle 120"/>
          <p:cNvSpPr/>
          <p:nvPr/>
        </p:nvSpPr>
        <p:spPr>
          <a:xfrm>
            <a:off x="5557893" y="5122267"/>
            <a:ext cx="2971800" cy="30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MustTerminate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525643" y="503971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1525643" y="5396686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/>
          <p:cNvCxnSpPr>
            <a:stCxn id="122" idx="6"/>
            <a:endCxn id="121" idx="1"/>
          </p:cNvCxnSpPr>
          <p:nvPr/>
        </p:nvCxnSpPr>
        <p:spPr>
          <a:xfrm>
            <a:off x="1678043" y="5115917"/>
            <a:ext cx="3879850" cy="158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1" idx="1"/>
            <a:endCxn id="124" idx="6"/>
          </p:cNvCxnSpPr>
          <p:nvPr/>
        </p:nvCxnSpPr>
        <p:spPr>
          <a:xfrm flipH="1">
            <a:off x="1678043" y="5274667"/>
            <a:ext cx="3879850" cy="198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836956" y="4904601"/>
            <a:ext cx="2735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Does the program need to terminate?</a:t>
            </a:r>
            <a:endParaRPr lang="en-US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15943" y="5217745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No, go to the next iteration.</a:t>
            </a:r>
            <a:endParaRPr lang="en-US" sz="1200" dirty="0"/>
          </a:p>
        </p:txBody>
      </p:sp>
      <p:cxnSp>
        <p:nvCxnSpPr>
          <p:cNvPr id="141" name="Straight Arrow Connector 140"/>
          <p:cNvCxnSpPr>
            <a:stCxn id="124" idx="4"/>
            <a:endCxn id="149" idx="0"/>
          </p:cNvCxnSpPr>
          <p:nvPr/>
        </p:nvCxnSpPr>
        <p:spPr>
          <a:xfrm flipH="1">
            <a:off x="1600200" y="5549086"/>
            <a:ext cx="1643" cy="271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676400" y="5544776"/>
            <a:ext cx="416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yes, call let the application clean up whatever necessary.</a:t>
            </a:r>
            <a:endParaRPr lang="en-US" sz="1200" dirty="0"/>
          </a:p>
        </p:txBody>
      </p:sp>
      <p:sp>
        <p:nvSpPr>
          <p:cNvPr id="143" name="Freeform 142"/>
          <p:cNvSpPr/>
          <p:nvPr/>
        </p:nvSpPr>
        <p:spPr>
          <a:xfrm>
            <a:off x="427093" y="2900799"/>
            <a:ext cx="1085850" cy="2571750"/>
          </a:xfrm>
          <a:custGeom>
            <a:avLst/>
            <a:gdLst>
              <a:gd name="connsiteX0" fmla="*/ 1085850 w 1085850"/>
              <a:gd name="connsiteY0" fmla="*/ 2571750 h 2571750"/>
              <a:gd name="connsiteX1" fmla="*/ 0 w 1085850"/>
              <a:gd name="connsiteY1" fmla="*/ 2203450 h 2571750"/>
              <a:gd name="connsiteX2" fmla="*/ 0 w 1085850"/>
              <a:gd name="connsiteY2" fmla="*/ 723900 h 2571750"/>
              <a:gd name="connsiteX3" fmla="*/ 1085850 w 1085850"/>
              <a:gd name="connsiteY3" fmla="*/ 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2571750">
                <a:moveTo>
                  <a:pt x="1085850" y="2571750"/>
                </a:moveTo>
                <a:lnTo>
                  <a:pt x="0" y="2203450"/>
                </a:lnTo>
                <a:lnTo>
                  <a:pt x="0" y="723900"/>
                </a:lnTo>
                <a:lnTo>
                  <a:pt x="1085850" y="0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>
            <a:off x="5204386" y="445532"/>
            <a:ext cx="3711014" cy="587906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410200" y="533400"/>
            <a:ext cx="3427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These are the functions you need to implement.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5562600" y="5884070"/>
            <a:ext cx="2971800" cy="30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BeforeTerminate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1524000" y="5820982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51" name="Straight Arrow Connector 150"/>
          <p:cNvCxnSpPr>
            <a:stCxn id="149" idx="6"/>
            <a:endCxn id="148" idx="1"/>
          </p:cNvCxnSpPr>
          <p:nvPr/>
        </p:nvCxnSpPr>
        <p:spPr>
          <a:xfrm>
            <a:off x="1676400" y="5897182"/>
            <a:ext cx="3886200" cy="139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1524000" y="6172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685800" y="6466234"/>
            <a:ext cx="1828800" cy="33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>
            <a:stCxn id="148" idx="1"/>
            <a:endCxn id="156" idx="6"/>
          </p:cNvCxnSpPr>
          <p:nvPr/>
        </p:nvCxnSpPr>
        <p:spPr>
          <a:xfrm flipH="1">
            <a:off x="1676400" y="6036470"/>
            <a:ext cx="3886200" cy="211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6" idx="4"/>
            <a:endCxn id="157" idx="0"/>
          </p:cNvCxnSpPr>
          <p:nvPr/>
        </p:nvCxnSpPr>
        <p:spPr>
          <a:xfrm>
            <a:off x="1600200" y="6324600"/>
            <a:ext cx="0" cy="141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21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lines of the original Shooting Game correspond to: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Interval</a:t>
            </a:r>
          </a:p>
          <a:p>
            <a:pPr lvl="1"/>
            <a:r>
              <a:rPr lang="en-US" dirty="0" smtClean="0"/>
              <a:t>Draw</a:t>
            </a:r>
          </a:p>
          <a:p>
            <a:pPr marL="457200" lvl="1" indent="0">
              <a:buNone/>
            </a:pPr>
            <a:r>
              <a:rPr lang="en-US" dirty="0"/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should the application respond to:</a:t>
            </a:r>
          </a:p>
          <a:p>
            <a:pPr lvl="1"/>
            <a:r>
              <a:rPr lang="en-US" dirty="0" err="1" smtClean="0"/>
              <a:t>NeedRedraw</a:t>
            </a:r>
            <a:endParaRPr lang="en-US" dirty="0" smtClean="0"/>
          </a:p>
          <a:p>
            <a:pPr lvl="1"/>
            <a:r>
              <a:rPr lang="en-US" dirty="0" err="1" smtClean="0"/>
              <a:t>MustTerminate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985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original 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58850"/>
            <a:ext cx="5367175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92D05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FsOpenWindow</a:t>
            </a:r>
            <a:r>
              <a:rPr lang="en-US" sz="1200" dirty="0">
                <a:solidFill>
                  <a:srgbClr val="92D050"/>
                </a:solidFill>
                <a:latin typeface="Consolas" panose="020B0609020204030204" pitchFamily="49" charset="0"/>
              </a:rPr>
              <a:t>(16,16,800,600,1);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terminate=0,playerX=400,playerY=580;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missile=0,missileX=0,missileY=0,nShot=0;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targetX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=0,targetY=100,targetSizeX=100,targetSizeY=20;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while(0==terminate)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FsPollDevice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key=</a:t>
            </a:r>
            <a:r>
              <a:rPr lang="en-US" sz="1200" dirty="0" err="1">
                <a:latin typeface="Consolas" panose="020B0609020204030204" pitchFamily="49" charset="0"/>
              </a:rPr>
              <a:t>FsInkey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switch(key)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case FSKEY_ESC: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terminate=1;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case FSKEY_LEFT: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playerX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-=10;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case FSKEY_RIGHT: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playerX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+=10;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case FSKEY_SPACE: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if(0==missile)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missile=1;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missileX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playerX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missileY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playerY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nShot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stCxn id="2" idx="2"/>
          </p:cNvCxnSpPr>
          <p:nvPr/>
        </p:nvCxnSpPr>
        <p:spPr>
          <a:xfrm flipH="1">
            <a:off x="3429000" y="914400"/>
            <a:ext cx="1143000" cy="5334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69598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92D050"/>
                </a:solidFill>
              </a:rPr>
              <a:t>This needs to be a response to the inquiry from the framework (</a:t>
            </a:r>
            <a:r>
              <a:rPr lang="en-US" sz="1400" dirty="0" err="1" smtClean="0">
                <a:solidFill>
                  <a:srgbClr val="92D050"/>
                </a:solidFill>
              </a:rPr>
              <a:t>GetOpenWindowOption</a:t>
            </a:r>
            <a:r>
              <a:rPr lang="en-US" sz="1400" dirty="0" smtClean="0">
                <a:solidFill>
                  <a:srgbClr val="92D050"/>
                </a:solidFill>
              </a:rPr>
              <a:t>)</a:t>
            </a:r>
            <a:endParaRPr lang="en-US" sz="1400" dirty="0">
              <a:solidFill>
                <a:srgbClr val="92D05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5562600" y="1447800"/>
            <a:ext cx="261775" cy="7620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24375" y="1331893"/>
            <a:ext cx="3167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These variables define the state of the program (member variables).  Values must be initialized in the initialization event (Initialize)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3048000" y="2895600"/>
            <a:ext cx="609600" cy="38802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1" y="3796605"/>
            <a:ext cx="1676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a more hard-core event-driven framework, key strokes must be handled in a key-press event handler.  But, in this framework, this can be done in the interval event handler.</a:t>
            </a:r>
            <a:endParaRPr lang="en-US" sz="1400" dirty="0"/>
          </a:p>
        </p:txBody>
      </p:sp>
      <p:sp>
        <p:nvSpPr>
          <p:cNvPr id="13" name="Right Brace 12"/>
          <p:cNvSpPr/>
          <p:nvPr/>
        </p:nvSpPr>
        <p:spPr>
          <a:xfrm>
            <a:off x="5562600" y="2590800"/>
            <a:ext cx="457200" cy="411480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98287" y="4063424"/>
            <a:ext cx="2819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You are doing this in every iteration, and it is not a part of rendering. Therefore, these lines can be a part of the interval event handler (Interval)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91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original 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730250"/>
            <a:ext cx="766107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glClear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(GL_DEPTH_BUFFER_BIT|GL_COLOR_BUFFER_BIT);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DrawPlayer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playerX,playerY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</a:rPr>
              <a:t>if(missile!=0)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missileY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-=15;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if(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missileY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&lt;0)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missile=0;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glColor3ub(255,0,0);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glBegin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(GL_LINES);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        glVertex2i(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missileX,missileY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        glVertex2i(missileX,missileY+14);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glEnd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</a:t>
            </a:r>
            <a:r>
              <a:rPr 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DrawTarget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targetX,targetY,targetSizeX,targetSizeY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MoveTarget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(targetX,targetY,800,600);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FsSwapBuffers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FsSleep</a:t>
            </a:r>
            <a:r>
              <a:rPr lang="en-US" sz="1200" dirty="0">
                <a:latin typeface="Consolas" panose="020B0609020204030204" pitchFamily="49" charset="0"/>
              </a:rPr>
              <a:t>(20);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if(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CheckHitTarget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missileX,missileY,targetX,targetY,targetSizeX,targetSizeY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)==1)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("Hit!\n");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("You shot %d missiles to shoot it down.\n",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nShot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terminate=1;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2819400" y="1524000"/>
            <a:ext cx="228600" cy="76200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4200" y="1676400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Should be the part of the interval event handler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410200" y="838200"/>
            <a:ext cx="304800" cy="38100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15000" y="8382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Drawing event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287736" y="2362200"/>
            <a:ext cx="284264" cy="1015414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0" y="26670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Drawing event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14625" y="3365946"/>
            <a:ext cx="557575" cy="2725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2200" y="31242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Drawing event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429868" y="3810000"/>
            <a:ext cx="971846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0200" y="36576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Interval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590800" y="4204146"/>
            <a:ext cx="1524000" cy="13925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55571" y="409409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Drawing event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7931895" y="4588048"/>
            <a:ext cx="186377" cy="1203152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33195" y="500495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Interval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78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re-factor the 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now, what should be handled in Interval event and Draw event are mixed.</a:t>
            </a:r>
          </a:p>
          <a:p>
            <a:r>
              <a:rPr lang="en-US" dirty="0" smtClean="0"/>
              <a:t>Let’s re-organize the code so that it is more visible.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70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Re-factored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68482"/>
            <a:ext cx="426270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FsOpenWindow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(16,16,800,600,1);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terminate,playerX,playerY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missile,missileX,missileY,nShot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targetX,targetY,targetSizeX,targetSizeY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terminate=0;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playerX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=400;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playerY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=580;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missile=0;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missileX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missileY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nShot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targetX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targetY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=100;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targetSizeX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=100;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targetSizeY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=20;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05200" y="1625292"/>
            <a:ext cx="1143000" cy="5334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1406872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This needs to be a response to the inquiry from the framework (</a:t>
            </a:r>
            <a:r>
              <a:rPr lang="en-US" sz="1400" dirty="0" err="1" smtClean="0">
                <a:solidFill>
                  <a:srgbClr val="00B050"/>
                </a:solidFill>
              </a:rPr>
              <a:t>GetOpenWindowOption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842997" y="2290024"/>
            <a:ext cx="261775" cy="762000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04772" y="2448580"/>
            <a:ext cx="3167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These variables define the state of the program (member variables).  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2362200" y="3276600"/>
            <a:ext cx="381000" cy="19050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67000" y="3967490"/>
            <a:ext cx="316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Initialization event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6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0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3886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    while(0</a:t>
            </a:r>
            <a:r>
              <a:rPr lang="en-US" sz="1200" dirty="0">
                <a:latin typeface="Consolas" panose="020B0609020204030204" pitchFamily="49" charset="0"/>
              </a:rPr>
              <a:t>==terminate)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FsPollDevice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key=</a:t>
            </a:r>
            <a:r>
              <a:rPr lang="en-US" sz="1200" dirty="0" err="1">
                <a:latin typeface="Consolas" panose="020B0609020204030204" pitchFamily="49" charset="0"/>
              </a:rPr>
              <a:t>FsInkey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switch(key)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case FSKEY_ESC: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terminate=1;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case FSKEY_LEFT: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playerX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-=10;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case FSKEY_RIGHT: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playerX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+=10;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case FSKEY_SPACE: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if(0==missile)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missile=1;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missileX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playerX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missileY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playerY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nShot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4600" y="1239715"/>
            <a:ext cx="6629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if(missile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!=0)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missileY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-=15;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if(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missileY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&lt;0)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missile=0;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MoveTarget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(targetX,targetY,800,600);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if(</a:t>
            </a:r>
            <a:r>
              <a:rPr lang="en-US" sz="12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CheckHitTarget</a:t>
            </a:r>
            <a:endParaRPr lang="en-US" sz="12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         (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missileX,missileY,targetX,targetY,targetSizeX,targetSizeY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)==1)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("Hit!\n");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("You shot %d missiles to shoot it down.\n",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nShot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terminate=1;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Re-factored code (Interval)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36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Re-factored code (Draw)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914400"/>
            <a:ext cx="528221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glClear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(GL_DEPTH_BUFFER_BIT|GL_COLOR_BUFFER_BIT);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DrawPlayer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playerX,playerY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    if(missile!=0)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        glColor3ub(255,0,0);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glBegin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(GL_LINES);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        glVertex2i(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missileX,missileY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        glVertex2i(missileX,missileY+14);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glEnd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2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DrawTarget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targetX,targetY,targetSizeX,targetSizeY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FsSwapBuffers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FsSleep</a:t>
            </a:r>
            <a:r>
              <a:rPr lang="en-US" sz="1200" dirty="0">
                <a:latin typeface="Consolas" panose="020B0609020204030204" pitchFamily="49" charset="0"/>
              </a:rPr>
              <a:t>(20);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ight Brace 2"/>
          <p:cNvSpPr/>
          <p:nvPr/>
        </p:nvSpPr>
        <p:spPr>
          <a:xfrm>
            <a:off x="5943600" y="838200"/>
            <a:ext cx="304800" cy="281940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19444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Response to the Draw event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49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inquiry of </a:t>
            </a:r>
            <a:r>
              <a:rPr lang="en-US" dirty="0" err="1" smtClean="0"/>
              <a:t>NeedRedraw</a:t>
            </a:r>
            <a:r>
              <a:rPr lang="en-US" dirty="0" smtClean="0"/>
              <a:t> and </a:t>
            </a:r>
            <a:r>
              <a:rPr lang="en-US" dirty="0" err="1" smtClean="0"/>
              <a:t>MustTerminate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two events are implicitly handled in the polling-based program.</a:t>
            </a:r>
          </a:p>
          <a:p>
            <a:r>
              <a:rPr lang="en-US" dirty="0" smtClean="0"/>
              <a:t>The window must be re-drawn after every iteration.  At the end of Interval, the </a:t>
            </a:r>
            <a:r>
              <a:rPr lang="en-US" dirty="0" err="1" smtClean="0"/>
              <a:t>needRedraw</a:t>
            </a:r>
            <a:r>
              <a:rPr lang="en-US" dirty="0" smtClean="0"/>
              <a:t> flag must be set to true, and the flag must be set to false at the end of Draw.</a:t>
            </a:r>
          </a:p>
          <a:p>
            <a:r>
              <a:rPr lang="en-US" dirty="0" err="1" smtClean="0"/>
              <a:t>NeedRedraw</a:t>
            </a:r>
            <a:r>
              <a:rPr lang="en-US" dirty="0" smtClean="0"/>
              <a:t> function must return </a:t>
            </a:r>
            <a:r>
              <a:rPr lang="en-US" dirty="0" err="1" smtClean="0"/>
              <a:t>needRedraw</a:t>
            </a:r>
            <a:r>
              <a:rPr lang="en-US" dirty="0" smtClean="0"/>
              <a:t> flag.</a:t>
            </a:r>
          </a:p>
          <a:p>
            <a:r>
              <a:rPr lang="en-US" dirty="0" smtClean="0"/>
              <a:t>The program must terminate when the variable terminate is 1.</a:t>
            </a:r>
          </a:p>
          <a:p>
            <a:r>
              <a:rPr lang="en-US" dirty="0" err="1" smtClean="0"/>
              <a:t>MustTerminate</a:t>
            </a:r>
            <a:r>
              <a:rPr lang="en-US" dirty="0" smtClean="0"/>
              <a:t> function must return this terminate flag.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65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write it in the </a:t>
            </a:r>
            <a:r>
              <a:rPr lang="en-US" dirty="0" err="1" smtClean="0"/>
              <a:t>FsLazyWindow</a:t>
            </a:r>
            <a:r>
              <a:rPr lang="en-US" dirty="0" smtClean="0"/>
              <a:t> application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template source file is:</a:t>
            </a:r>
          </a:p>
          <a:p>
            <a:pPr marL="457200" lvl="1" indent="0">
              <a:buNone/>
            </a:pPr>
            <a:r>
              <a:rPr lang="en-US" dirty="0"/>
              <a:t>~/</a:t>
            </a:r>
            <a:r>
              <a:rPr lang="en-US" dirty="0" smtClean="0"/>
              <a:t>24783/</a:t>
            </a:r>
            <a:r>
              <a:rPr lang="en-US" dirty="0" err="1" smtClean="0"/>
              <a:t>src</a:t>
            </a:r>
            <a:r>
              <a:rPr lang="en-US" dirty="0" smtClean="0"/>
              <a:t>/public/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fslazywindow</a:t>
            </a:r>
            <a:r>
              <a:rPr lang="en-US" dirty="0" smtClean="0"/>
              <a:t>/template/main.cpp</a:t>
            </a:r>
          </a:p>
          <a:p>
            <a:endParaRPr lang="en-US" dirty="0"/>
          </a:p>
          <a:p>
            <a:r>
              <a:rPr lang="en-US" dirty="0" smtClean="0"/>
              <a:t>Copy the file to the new project directory, and populate member functions.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75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Re-written Shooting Game in the </a:t>
            </a:r>
            <a:r>
              <a:rPr lang="en-US" dirty="0" err="1" smtClean="0"/>
              <a:t>FsLazyWindow</a:t>
            </a:r>
            <a:r>
              <a:rPr lang="en-US" dirty="0" smtClean="0"/>
              <a:t> template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888623"/>
            <a:ext cx="7924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fslazywindow.h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stdio.h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latin typeface="Consolas" panose="020B0609020204030204" pitchFamily="49" charset="0"/>
              </a:rPr>
              <a:t>FsLazyWindowApplication</a:t>
            </a:r>
            <a:r>
              <a:rPr lang="en-US" sz="1200" dirty="0">
                <a:latin typeface="Consolas" panose="020B0609020204030204" pitchFamily="49" charset="0"/>
              </a:rPr>
              <a:t> : public </a:t>
            </a:r>
            <a:r>
              <a:rPr lang="en-US" sz="1200" dirty="0" err="1">
                <a:latin typeface="Consolas" panose="020B0609020204030204" pitchFamily="49" charset="0"/>
              </a:rPr>
              <a:t>FsLazyWindowApplicationBase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bool </a:t>
            </a:r>
            <a:r>
              <a:rPr lang="en-US" sz="1200" dirty="0" err="1">
                <a:latin typeface="Consolas" panose="020B0609020204030204" pitchFamily="49" charset="0"/>
              </a:rPr>
              <a:t>needRedraw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void </a:t>
            </a:r>
            <a:r>
              <a:rPr lang="en-US" sz="1200" dirty="0" err="1">
                <a:latin typeface="Consolas" panose="020B0609020204030204" pitchFamily="49" charset="0"/>
              </a:rPr>
              <a:t>DrawTarget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x,int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y,int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sizeX,int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sizeY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(Cut &amp; pasted from the original code)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MoveTarget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latin typeface="Consolas" panose="020B0609020204030204" pitchFamily="49" charset="0"/>
              </a:rPr>
              <a:t>x,int</a:t>
            </a:r>
            <a:r>
              <a:rPr lang="en-US" sz="1200" dirty="0"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latin typeface="Consolas" panose="020B0609020204030204" pitchFamily="49" charset="0"/>
              </a:rPr>
              <a:t>y,int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scrnSizeX,int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scrnSizeY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(Cut &amp; pasted from the original code)</a:t>
            </a:r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CheckHitTarget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missileX,int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missileY,int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targetX,int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targetY,int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targetSizeX,int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targetSizeY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(Cut &amp; pasted from the original code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DrawPlayer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x,int</a:t>
            </a:r>
            <a:r>
              <a:rPr lang="en-US" sz="1200" dirty="0">
                <a:latin typeface="Consolas" panose="020B0609020204030204" pitchFamily="49" charset="0"/>
              </a:rPr>
              <a:t> y)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(Cut &amp; pasted from the original code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terminate,playerX,playerY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missile,missileX,missileY,nShot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targetX,targetY,targetSizeX,targetSizeY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95800" y="5486400"/>
            <a:ext cx="381000" cy="838200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5715000"/>
            <a:ext cx="414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Variables that define the program state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59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Re-written Shooting-Game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888623"/>
            <a:ext cx="792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FsLazyWindowApplication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virtual void </a:t>
            </a:r>
            <a:r>
              <a:rPr lang="en-US" sz="1200" dirty="0" err="1">
                <a:latin typeface="Consolas" panose="020B0609020204030204" pitchFamily="49" charset="0"/>
              </a:rPr>
              <a:t>BeforeEverything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argc,char</a:t>
            </a:r>
            <a:r>
              <a:rPr lang="en-US" sz="1200" dirty="0">
                <a:latin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</a:rPr>
              <a:t>argv</a:t>
            </a:r>
            <a:r>
              <a:rPr lang="en-US" sz="1200" dirty="0">
                <a:latin typeface="Consolas" panose="020B0609020204030204" pitchFamily="49" charset="0"/>
              </a:rPr>
              <a:t>[]);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virtual void </a:t>
            </a:r>
            <a:r>
              <a:rPr lang="en-US" sz="1200" dirty="0" err="1">
                <a:latin typeface="Consolas" panose="020B0609020204030204" pitchFamily="49" charset="0"/>
              </a:rPr>
              <a:t>GetOpenWindowOption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FsOpenWindowOption</a:t>
            </a:r>
            <a:r>
              <a:rPr lang="en-US" sz="1200" dirty="0">
                <a:latin typeface="Consolas" panose="020B0609020204030204" pitchFamily="49" charset="0"/>
              </a:rPr>
              <a:t> &amp;OPT)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virtual void Initialize(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argc,char</a:t>
            </a:r>
            <a:r>
              <a:rPr lang="en-US" sz="1200" dirty="0">
                <a:latin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</a:rPr>
              <a:t>argv</a:t>
            </a:r>
            <a:r>
              <a:rPr lang="en-US" sz="1200" dirty="0">
                <a:latin typeface="Consolas" panose="020B0609020204030204" pitchFamily="49" charset="0"/>
              </a:rPr>
              <a:t>[]);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virtual void Interval(void);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virtual void </a:t>
            </a:r>
            <a:r>
              <a:rPr lang="en-US" sz="1200" dirty="0" err="1">
                <a:latin typeface="Consolas" panose="020B0609020204030204" pitchFamily="49" charset="0"/>
              </a:rPr>
              <a:t>BeforeTerminate</a:t>
            </a:r>
            <a:r>
              <a:rPr lang="en-US" sz="1200" dirty="0">
                <a:latin typeface="Consolas" panose="020B0609020204030204" pitchFamily="49" charset="0"/>
              </a:rPr>
              <a:t>(void);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virtual void Draw(void);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virtual bool </a:t>
            </a:r>
            <a:r>
              <a:rPr lang="en-US" sz="1200" dirty="0" err="1">
                <a:latin typeface="Consolas" panose="020B0609020204030204" pitchFamily="49" charset="0"/>
              </a:rPr>
              <a:t>UserWantToCloseProgram</a:t>
            </a:r>
            <a:r>
              <a:rPr lang="en-US" sz="1200" dirty="0">
                <a:latin typeface="Consolas" panose="020B0609020204030204" pitchFamily="49" charset="0"/>
              </a:rPr>
              <a:t>(void);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virtual bool </a:t>
            </a:r>
            <a:r>
              <a:rPr lang="en-US" sz="1200" dirty="0" err="1">
                <a:latin typeface="Consolas" panose="020B0609020204030204" pitchFamily="49" charset="0"/>
              </a:rPr>
              <a:t>MustTerminate</a:t>
            </a:r>
            <a:r>
              <a:rPr lang="en-US" sz="1200" dirty="0">
                <a:latin typeface="Consolas" panose="020B0609020204030204" pitchFamily="49" charset="0"/>
              </a:rPr>
              <a:t>(void)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virtual long </a:t>
            </a:r>
            <a:r>
              <a:rPr lang="en-US" sz="1200" dirty="0" err="1">
                <a:latin typeface="Consolas" panose="020B0609020204030204" pitchFamily="49" charset="0"/>
              </a:rPr>
              <a:t>long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GetMinimumSleepPerInterval</a:t>
            </a:r>
            <a:r>
              <a:rPr lang="en-US" sz="1200" dirty="0">
                <a:latin typeface="Consolas" panose="020B0609020204030204" pitchFamily="49" charset="0"/>
              </a:rPr>
              <a:t>(void)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virtual bool </a:t>
            </a:r>
            <a:r>
              <a:rPr lang="en-US" sz="1200" dirty="0" err="1">
                <a:latin typeface="Consolas" panose="020B0609020204030204" pitchFamily="49" charset="0"/>
              </a:rPr>
              <a:t>NeedRedraw</a:t>
            </a:r>
            <a:r>
              <a:rPr lang="en-US" sz="1200" dirty="0">
                <a:latin typeface="Consolas" panose="020B0609020204030204" pitchFamily="49" charset="0"/>
              </a:rPr>
              <a:t>(void)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FsLazyWindowApplication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FsLazyWindowApplication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needRedraw</a:t>
            </a:r>
            <a:r>
              <a:rPr lang="en-US" sz="1200" dirty="0">
                <a:latin typeface="Consolas" panose="020B0609020204030204" pitchFamily="49" charset="0"/>
              </a:rPr>
              <a:t>=false;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/* virtual */ void </a:t>
            </a:r>
            <a:r>
              <a:rPr lang="en-US" sz="1200" dirty="0" err="1">
                <a:latin typeface="Consolas" panose="020B0609020204030204" pitchFamily="49" charset="0"/>
              </a:rPr>
              <a:t>FsLazyWindowApplication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BeforeEverything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argc,char</a:t>
            </a:r>
            <a:r>
              <a:rPr lang="en-US" sz="1200" dirty="0">
                <a:latin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</a:rPr>
              <a:t>argv</a:t>
            </a:r>
            <a:r>
              <a:rPr lang="en-US" sz="1200" dirty="0">
                <a:latin typeface="Consolas" panose="020B0609020204030204" pitchFamily="49" charset="0"/>
              </a:rPr>
              <a:t>[])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/* virtual */ void </a:t>
            </a:r>
            <a:r>
              <a:rPr lang="en-US" sz="1200" dirty="0" err="1">
                <a:latin typeface="Consolas" panose="020B0609020204030204" pitchFamily="49" charset="0"/>
              </a:rPr>
              <a:t>FsLazyWindowApplication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GetOpenWindowOption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FsOpenWindowOption</a:t>
            </a:r>
            <a:r>
              <a:rPr lang="en-US" sz="1200" dirty="0">
                <a:latin typeface="Consolas" panose="020B0609020204030204" pitchFamily="49" charset="0"/>
              </a:rPr>
              <a:t> &amp;opt)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opt.x0=0;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opt.y0=0;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opt.wid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=800;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opt.hei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=600;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6172200" y="990600"/>
            <a:ext cx="228600" cy="2133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1591270"/>
            <a:ext cx="236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prototypes.  As is from the template.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7467600" y="3352800"/>
            <a:ext cx="304800" cy="1295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72400" y="38100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Change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1905000" y="5257800"/>
            <a:ext cx="152400" cy="9144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33601" y="52578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Want 800x600 window.  </a:t>
            </a:r>
            <a:r>
              <a:rPr lang="en-US" dirty="0" err="1" smtClean="0">
                <a:solidFill>
                  <a:srgbClr val="C00000"/>
                </a:solidFill>
              </a:rPr>
              <a:t>FsLazyWindow</a:t>
            </a:r>
            <a:r>
              <a:rPr lang="en-US" dirty="0" smtClean="0">
                <a:solidFill>
                  <a:srgbClr val="C00000"/>
                </a:solidFill>
              </a:rPr>
              <a:t> framework will call this function before opening the application window to get window-position preference. 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0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Re-written Shooting-Game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88623"/>
            <a:ext cx="7924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/* virtual */ void </a:t>
            </a:r>
            <a:r>
              <a:rPr lang="en-US" sz="1200" dirty="0" err="1">
                <a:latin typeface="Consolas" panose="020B0609020204030204" pitchFamily="49" charset="0"/>
              </a:rPr>
              <a:t>FsLazyWindowApplication</a:t>
            </a:r>
            <a:r>
              <a:rPr lang="en-US" sz="1200" dirty="0">
                <a:latin typeface="Consolas" panose="020B0609020204030204" pitchFamily="49" charset="0"/>
              </a:rPr>
              <a:t>::Initialize(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argc,char</a:t>
            </a:r>
            <a:r>
              <a:rPr lang="en-US" sz="1200" dirty="0">
                <a:latin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</a:rPr>
              <a:t>argv</a:t>
            </a:r>
            <a:r>
              <a:rPr lang="en-US" sz="1200" dirty="0">
                <a:latin typeface="Consolas" panose="020B0609020204030204" pitchFamily="49" charset="0"/>
              </a:rPr>
              <a:t>[])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terminate=0;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playerX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=400;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playerY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=580;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missile=0;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missileX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missileY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nShot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targetX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targetY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=100;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targetSizeX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=100;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targetSizeY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=20;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2209800" y="1295400"/>
            <a:ext cx="228600" cy="20574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1219200"/>
            <a:ext cx="594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framework call this function immediately after opening the window.  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(Although your program does not have a control of when the window actually opens.)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State variables must be initialized.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795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Re-written Shooting-Game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38200"/>
            <a:ext cx="7924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/* virtual */ void </a:t>
            </a:r>
            <a:r>
              <a:rPr lang="en-US" sz="1200" dirty="0" err="1">
                <a:latin typeface="Consolas" panose="020B0609020204030204" pitchFamily="49" charset="0"/>
              </a:rPr>
              <a:t>FsLazyWindowApplication</a:t>
            </a:r>
            <a:r>
              <a:rPr lang="en-US" sz="1200" dirty="0">
                <a:latin typeface="Consolas" panose="020B0609020204030204" pitchFamily="49" charset="0"/>
              </a:rPr>
              <a:t>::Interval(void)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auto key=</a:t>
            </a:r>
            <a:r>
              <a:rPr lang="en-US" sz="1200" dirty="0" err="1">
                <a:latin typeface="Consolas" panose="020B0609020204030204" pitchFamily="49" charset="0"/>
              </a:rPr>
              <a:t>FsInkey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if(FSKEY_ESC==key)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SetMustTerminate</a:t>
            </a:r>
            <a:r>
              <a:rPr lang="en-US" sz="12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switch(key)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case FSKEY_ESC: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terminate=1;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break;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case FSKEY_LEFT: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playerX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-=10;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break;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case FSKEY_RIGHT: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playerX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+=10;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break;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case FSKEY_SPACE: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if(0==missile)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missile=1;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missileX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playerX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missileY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playerY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nShot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break;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2626816"/>
            <a:ext cx="5715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if(missile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!=0)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missileY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-=15;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if(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missileY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&lt;0)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missile=0;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MoveTarget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(targetX,targetY,800,600);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if(</a:t>
            </a:r>
            <a:r>
              <a:rPr lang="en-US" sz="12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CheckHitTarget</a:t>
            </a:r>
            <a:endParaRPr lang="en-US" sz="12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     (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missileX,missileY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targetX,targetY,targetSizeX,targetSizeY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)==1)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("Hit!\n");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("You shot %d missiles to shoot it down.\n",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nShot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 terminate=1;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needRedraw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=true;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3400" y="1600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Handling Interval event.  This is that the program needs to do every iteration.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724400" y="5943600"/>
            <a:ext cx="152400" cy="30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67649" y="6252468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every iteration, remember that the window needs to be re-drawn.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66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Re-written Shooting-Game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88623"/>
            <a:ext cx="7924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/* </a:t>
            </a:r>
            <a:r>
              <a:rPr lang="en-US" sz="1200" dirty="0">
                <a:latin typeface="Consolas" panose="020B0609020204030204" pitchFamily="49" charset="0"/>
              </a:rPr>
              <a:t>virtual */ void </a:t>
            </a:r>
            <a:r>
              <a:rPr lang="en-US" sz="1200" dirty="0" err="1">
                <a:latin typeface="Consolas" panose="020B0609020204030204" pitchFamily="49" charset="0"/>
              </a:rPr>
              <a:t>FsLazyWindowApplication</a:t>
            </a:r>
            <a:r>
              <a:rPr lang="en-US" sz="1200" dirty="0">
                <a:latin typeface="Consolas" panose="020B0609020204030204" pitchFamily="49" charset="0"/>
              </a:rPr>
              <a:t>::Draw(void)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glClear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(GL_DEPTH_BUFFER_BIT|GL_COLOR_BUFFER_BIT);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DrawPlayer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playerX,playerY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if(missile!=0)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    glColor3ub(255,0,0);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glBegin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(GL_LINES);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    glVertex2i(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missileX,missileY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    glVertex2i(missileX,missileY+14);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glEnd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DrawTarget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targetX,targetY,targetSizeX,targetSizeY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FsSwapBuffers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needRedraw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=false;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17526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Handling Draw event.  The framework will call this function when the Window needs to be re-drawn.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324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Re-written Shooting-Game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88623"/>
            <a:ext cx="7924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/* virtual */ bool </a:t>
            </a:r>
            <a:r>
              <a:rPr lang="en-US" sz="1200" dirty="0" err="1">
                <a:latin typeface="Consolas" panose="020B0609020204030204" pitchFamily="49" charset="0"/>
              </a:rPr>
              <a:t>FsLazyWindowApplication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UserWantToCloseProgram</a:t>
            </a:r>
            <a:r>
              <a:rPr lang="en-US" sz="1200" dirty="0">
                <a:latin typeface="Consolas" panose="020B0609020204030204" pitchFamily="49" charset="0"/>
              </a:rPr>
              <a:t>(void)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return true; // Returning true will just close the program.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/* virtual */ bool </a:t>
            </a:r>
            <a:r>
              <a:rPr lang="en-US" sz="1200" dirty="0" err="1">
                <a:latin typeface="Consolas" panose="020B0609020204030204" pitchFamily="49" charset="0"/>
              </a:rPr>
              <a:t>FsLazyWindowApplication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MustTerminate</a:t>
            </a:r>
            <a:r>
              <a:rPr lang="en-US" sz="1200" dirty="0">
                <a:latin typeface="Consolas" panose="020B0609020204030204" pitchFamily="49" charset="0"/>
              </a:rPr>
              <a:t>(void)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if(0!=terminate)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true;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latin typeface="Consolas" panose="020B0609020204030204" pitchFamily="49" charset="0"/>
              </a:rPr>
              <a:t>FsLazyWindowApplicationBase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MustTerminate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/* virtual */ long </a:t>
            </a:r>
            <a:r>
              <a:rPr lang="en-US" sz="1200" dirty="0" err="1">
                <a:latin typeface="Consolas" panose="020B0609020204030204" pitchFamily="49" charset="0"/>
              </a:rPr>
              <a:t>long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FsLazyWindowApplication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GetMinimumSleepPerInterval</a:t>
            </a:r>
            <a:r>
              <a:rPr lang="en-US" sz="1200" dirty="0">
                <a:latin typeface="Consolas" panose="020B0609020204030204" pitchFamily="49" charset="0"/>
              </a:rPr>
              <a:t>(void)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return 25;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/* virtual */ void </a:t>
            </a:r>
            <a:r>
              <a:rPr lang="en-US" sz="1200" dirty="0" err="1">
                <a:latin typeface="Consolas" panose="020B0609020204030204" pitchFamily="49" charset="0"/>
              </a:rPr>
              <a:t>FsLazyWindowApplication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BeforeTerminate</a:t>
            </a:r>
            <a:r>
              <a:rPr lang="en-US" sz="1200" dirty="0">
                <a:latin typeface="Consolas" panose="020B0609020204030204" pitchFamily="49" charset="0"/>
              </a:rPr>
              <a:t>(void)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/* virtual */ bool </a:t>
            </a:r>
            <a:r>
              <a:rPr lang="en-US" sz="1200" dirty="0" err="1">
                <a:latin typeface="Consolas" panose="020B0609020204030204" pitchFamily="49" charset="0"/>
              </a:rPr>
              <a:t>FsLazyWindowApplication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NeedRedraw</a:t>
            </a:r>
            <a:r>
              <a:rPr lang="en-US" sz="1200" dirty="0">
                <a:latin typeface="Consolas" panose="020B0609020204030204" pitchFamily="49" charset="0"/>
              </a:rPr>
              <a:t>(void)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latin typeface="Consolas" panose="020B0609020204030204" pitchFamily="49" charset="0"/>
              </a:rPr>
              <a:t>needRedraw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static </a:t>
            </a:r>
            <a:r>
              <a:rPr lang="en-US" sz="1200" dirty="0" err="1">
                <a:latin typeface="Consolas" panose="020B0609020204030204" pitchFamily="49" charset="0"/>
              </a:rPr>
              <a:t>FsLazyWindowApplication</a:t>
            </a:r>
            <a:r>
              <a:rPr lang="en-US" sz="1200" dirty="0">
                <a:latin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</a:rPr>
              <a:t>appPtr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nullptr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/* </a:t>
            </a:r>
            <a:r>
              <a:rPr lang="en-US" sz="1200" dirty="0">
                <a:latin typeface="Consolas" panose="020B0609020204030204" pitchFamily="49" charset="0"/>
              </a:rPr>
              <a:t>static */ </a:t>
            </a:r>
            <a:r>
              <a:rPr lang="en-US" sz="1200" dirty="0" err="1">
                <a:latin typeface="Consolas" panose="020B0609020204030204" pitchFamily="49" charset="0"/>
              </a:rPr>
              <a:t>FsLazyWindowApplicationBase</a:t>
            </a:r>
            <a:r>
              <a:rPr lang="en-US" sz="1200" dirty="0">
                <a:latin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</a:rPr>
              <a:t>FsLazyWindowApplicationBase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GetApplication</a:t>
            </a:r>
            <a:r>
              <a:rPr lang="en-US" sz="1200" dirty="0">
                <a:latin typeface="Consolas" panose="020B0609020204030204" pitchFamily="49" charset="0"/>
              </a:rPr>
              <a:t>(void)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if(</a:t>
            </a:r>
            <a:r>
              <a:rPr lang="en-US" sz="1200" dirty="0" err="1">
                <a:latin typeface="Consolas" panose="020B0609020204030204" pitchFamily="49" charset="0"/>
              </a:rPr>
              <a:t>nullptr</a:t>
            </a:r>
            <a:r>
              <a:rPr lang="en-US" sz="1200" dirty="0">
                <a:latin typeface="Consolas" panose="020B0609020204030204" pitchFamily="49" charset="0"/>
              </a:rPr>
              <a:t>==</a:t>
            </a:r>
            <a:r>
              <a:rPr lang="en-US" sz="1200" dirty="0" err="1">
                <a:latin typeface="Consolas" panose="020B0609020204030204" pitchFamily="49" charset="0"/>
              </a:rPr>
              <a:t>appPtr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appPtr</a:t>
            </a:r>
            <a:r>
              <a:rPr lang="en-US" sz="1200" dirty="0">
                <a:latin typeface="Consolas" panose="020B0609020204030204" pitchFamily="49" charset="0"/>
              </a:rPr>
              <a:t>=new </a:t>
            </a:r>
            <a:r>
              <a:rPr lang="en-US" sz="1200" dirty="0" err="1">
                <a:latin typeface="Consolas" panose="020B0609020204030204" pitchFamily="49" charset="0"/>
              </a:rPr>
              <a:t>FsLazyWindowApplication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latin typeface="Consolas" panose="020B0609020204030204" pitchFamily="49" charset="0"/>
              </a:rPr>
              <a:t>appPtr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2362200" y="2057400"/>
            <a:ext cx="228600" cy="685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0221" y="2057400"/>
            <a:ext cx="6437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Return true if the program must terminate.  In this case, this member variable will be set to 1 when the missile hits the target.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752600" y="3581400"/>
            <a:ext cx="838200" cy="76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0800" y="3471446"/>
            <a:ext cx="6348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10ms might be too fast.  Sleep 25 </a:t>
            </a:r>
            <a:r>
              <a:rPr lang="en-US" sz="1600" dirty="0" err="1" smtClean="0"/>
              <a:t>milli</a:t>
            </a:r>
            <a:r>
              <a:rPr lang="en-US" sz="1600" dirty="0" smtClean="0"/>
              <a:t> seconds after every iteration.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440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Event-Driven Programming</a:t>
            </a:r>
          </a:p>
          <a:p>
            <a:r>
              <a:rPr lang="en-US" dirty="0" smtClean="0"/>
              <a:t>Getting </a:t>
            </a:r>
            <a:r>
              <a:rPr lang="en-US" dirty="0"/>
              <a:t>Rust Off of Programming: Bitmap Class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Resource Management</a:t>
            </a:r>
          </a:p>
          <a:p>
            <a:pPr lvl="1"/>
            <a:r>
              <a:rPr lang="en-US" dirty="0"/>
              <a:t>Introducing the Concept of “Move”</a:t>
            </a:r>
          </a:p>
          <a:p>
            <a:pPr lvl="1"/>
            <a:r>
              <a:rPr lang="en-US" dirty="0" smtClean="0"/>
              <a:t>Passing Command Parameters</a:t>
            </a:r>
          </a:p>
          <a:p>
            <a:r>
              <a:rPr lang="en-US" dirty="0"/>
              <a:t>Testing the Bitmap Class</a:t>
            </a:r>
          </a:p>
          <a:p>
            <a:pPr lvl="1"/>
            <a:r>
              <a:rPr lang="en-US" dirty="0"/>
              <a:t>PNG Bitmap Viewer</a:t>
            </a:r>
          </a:p>
          <a:p>
            <a:r>
              <a:rPr lang="en-US" dirty="0" smtClean="0"/>
              <a:t>R-value </a:t>
            </a:r>
            <a:r>
              <a:rPr lang="en-US" dirty="0"/>
              <a:t>Reference and Move Assignment Operator and Move </a:t>
            </a:r>
            <a:r>
              <a:rPr lang="en-US" dirty="0" smtClean="0"/>
              <a:t>Constructor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3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3d maze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14400"/>
            <a:ext cx="8305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</a:rPr>
              <a:t>stdio.h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</a:rPr>
              <a:t>math.h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#include "</a:t>
            </a:r>
            <a:r>
              <a:rPr lang="en-US" sz="1100" dirty="0" err="1">
                <a:latin typeface="Consolas" panose="020B0609020204030204" pitchFamily="49" charset="0"/>
              </a:rPr>
              <a:t>fssimplewindow.h</a:t>
            </a:r>
            <a:r>
              <a:rPr lang="en-US" sz="1100" dirty="0">
                <a:latin typeface="Consolas" panose="020B0609020204030204" pitchFamily="49" charset="0"/>
              </a:rPr>
              <a:t>"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double </a:t>
            </a:r>
            <a:r>
              <a:rPr lang="en-US" sz="1100" dirty="0" err="1">
                <a:latin typeface="Consolas" panose="020B0609020204030204" pitchFamily="49" charset="0"/>
              </a:rPr>
              <a:t>YsPi</a:t>
            </a:r>
            <a:r>
              <a:rPr lang="en-US" sz="1100" dirty="0">
                <a:latin typeface="Consolas" panose="020B0609020204030204" pitchFamily="49" charset="0"/>
              </a:rPr>
              <a:t>=3.1415927;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DrawCube</a:t>
            </a:r>
            <a:r>
              <a:rPr lang="en-US" sz="1100" dirty="0">
                <a:latin typeface="Consolas" panose="020B0609020204030204" pitchFamily="49" charset="0"/>
              </a:rPr>
              <a:t>(double x0,double y0,double z0,double x1,double y1,double z1)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glBegin</a:t>
            </a:r>
            <a:r>
              <a:rPr lang="en-US" sz="1100" dirty="0">
                <a:latin typeface="Consolas" panose="020B0609020204030204" pitchFamily="49" charset="0"/>
              </a:rPr>
              <a:t>(GL_QUADS);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glColor3ub(255,0,0</a:t>
            </a:r>
            <a:r>
              <a:rPr lang="en-US" sz="11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glVertex3d(x0,y0,z0);    glVertex3d(x1,y0,z0);    glVertex3d(x1,y1,z0);    </a:t>
            </a:r>
            <a:r>
              <a:rPr lang="en-US" sz="1100" dirty="0">
                <a:latin typeface="Consolas" panose="020B0609020204030204" pitchFamily="49" charset="0"/>
              </a:rPr>
              <a:t>glVertex3d(x0,y1,z0);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>
                <a:latin typeface="Consolas" panose="020B0609020204030204" pitchFamily="49" charset="0"/>
              </a:rPr>
              <a:t>glVertex3d(x0,y0,z1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glVertex3d(x1,y0,z1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glVertex3d(x1,y1,z1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glVertex3d(x0,y1,z1);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glColor3ub(0,255,0);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glVertex3d(x0,y0,z0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glVertex3d(x1,y0,z0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glVertex3d(x1,y0,z1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glVertex3d(x0,y0,z1</a:t>
            </a:r>
            <a:r>
              <a:rPr lang="en-US" sz="1100" dirty="0" smtClean="0">
                <a:latin typeface="Consolas" panose="020B0609020204030204" pitchFamily="49" charset="0"/>
              </a:rPr>
              <a:t>);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glVertex3d(x0,y1,z0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glVertex3d(x1,y1,z0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glVertex3d(x1,y1,z1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glVertex3d(x0,y1,z1);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glColor3ub(0,0,255);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glVertex3d(x0,y0,z0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glVertex3d(x0,y1,z0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glVertex3d(x0,y1,z1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glVertex3d(x0,y0,z1</a:t>
            </a:r>
            <a:r>
              <a:rPr lang="en-US" sz="11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glVertex3d(x1,y0,z0);    glVertex3d(x1,y1,z0);    glVertex3d(x1,y1,z1);    glVertex3d(x1,y0,z1);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glEnd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59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824091"/>
            <a:ext cx="8305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DrawFloor</a:t>
            </a:r>
            <a:r>
              <a:rPr lang="en-US" sz="1100" dirty="0">
                <a:latin typeface="Consolas" panose="020B0609020204030204" pitchFamily="49" charset="0"/>
              </a:rPr>
              <a:t>(double x0,double z0,double x1,double z1,double y0,int </a:t>
            </a:r>
            <a:r>
              <a:rPr lang="en-US" sz="1100" dirty="0" err="1">
                <a:latin typeface="Consolas" panose="020B0609020204030204" pitchFamily="49" charset="0"/>
              </a:rPr>
              <a:t>r,int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g,int</a:t>
            </a:r>
            <a:r>
              <a:rPr lang="en-US" sz="1100" dirty="0">
                <a:latin typeface="Consolas" panose="020B0609020204030204" pitchFamily="49" charset="0"/>
              </a:rPr>
              <a:t> b)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glColor3ub(</a:t>
            </a:r>
            <a:r>
              <a:rPr lang="en-US" sz="1100" dirty="0" err="1">
                <a:latin typeface="Consolas" panose="020B0609020204030204" pitchFamily="49" charset="0"/>
              </a:rPr>
              <a:t>r,g,b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glBegin</a:t>
            </a:r>
            <a:r>
              <a:rPr lang="en-US" sz="1100" dirty="0">
                <a:latin typeface="Consolas" panose="020B0609020204030204" pitchFamily="49" charset="0"/>
              </a:rPr>
              <a:t>(GL_QUADS);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>
                <a:latin typeface="Consolas" panose="020B0609020204030204" pitchFamily="49" charset="0"/>
              </a:rPr>
              <a:t>glVertex3d(x0,y0,z0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glVertex3d(x1,y0,z0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glVertex3d(x1,y0,z1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glVertex3d(x0,y0,z1);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glEnd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DrawMaze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nx,int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nz,const</a:t>
            </a:r>
            <a:r>
              <a:rPr lang="en-US" sz="1100" dirty="0">
                <a:latin typeface="Consolas" panose="020B0609020204030204" pitchFamily="49" charset="0"/>
              </a:rPr>
              <a:t> char wall[],double 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for(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z=0; z&lt;</a:t>
            </a:r>
            <a:r>
              <a:rPr lang="en-US" sz="1100" dirty="0" err="1">
                <a:latin typeface="Consolas" panose="020B0609020204030204" pitchFamily="49" charset="0"/>
              </a:rPr>
              <a:t>nz</a:t>
            </a:r>
            <a:r>
              <a:rPr lang="en-US" sz="1100" dirty="0">
                <a:latin typeface="Consolas" panose="020B0609020204030204" pitchFamily="49" charset="0"/>
              </a:rPr>
              <a:t>; ++z)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for(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x=0; x&lt;</a:t>
            </a:r>
            <a:r>
              <a:rPr lang="en-US" sz="1100" dirty="0" err="1">
                <a:latin typeface="Consolas" panose="020B0609020204030204" pitchFamily="49" charset="0"/>
              </a:rPr>
              <a:t>nx</a:t>
            </a:r>
            <a:r>
              <a:rPr lang="en-US" sz="1100" dirty="0">
                <a:latin typeface="Consolas" panose="020B0609020204030204" pitchFamily="49" charset="0"/>
              </a:rPr>
              <a:t>; ++x)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auto c=wall[z*</a:t>
            </a:r>
            <a:r>
              <a:rPr lang="en-US" sz="1100" dirty="0" err="1">
                <a:latin typeface="Consolas" panose="020B0609020204030204" pitchFamily="49" charset="0"/>
              </a:rPr>
              <a:t>nx+x</a:t>
            </a:r>
            <a:r>
              <a:rPr lang="en-US" sz="11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double x0=(double)x*d;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double y0=0.0;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double z0=(double)z*d;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double x1=(double)x*</a:t>
            </a:r>
            <a:r>
              <a:rPr lang="en-US" sz="1100" dirty="0" err="1">
                <a:latin typeface="Consolas" panose="020B0609020204030204" pitchFamily="49" charset="0"/>
              </a:rPr>
              <a:t>d+d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double y1=d;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double z1=(double)z*</a:t>
            </a:r>
            <a:r>
              <a:rPr lang="en-US" sz="1100" dirty="0" err="1">
                <a:latin typeface="Consolas" panose="020B0609020204030204" pitchFamily="49" charset="0"/>
              </a:rPr>
              <a:t>d+d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latin typeface="Consolas" panose="020B0609020204030204" pitchFamily="49" charset="0"/>
              </a:rPr>
              <a:t>if('X'==c)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latin typeface="Consolas" panose="020B0609020204030204" pitchFamily="49" charset="0"/>
              </a:rPr>
              <a:t>DrawCube</a:t>
            </a:r>
            <a:r>
              <a:rPr lang="en-US" sz="1100" dirty="0">
                <a:latin typeface="Consolas" panose="020B0609020204030204" pitchFamily="49" charset="0"/>
              </a:rPr>
              <a:t>(x0,y0,z0,x1,y1,z1);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else if('G'==c)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latin typeface="Consolas" panose="020B0609020204030204" pitchFamily="49" charset="0"/>
              </a:rPr>
              <a:t>DrawFloor</a:t>
            </a:r>
            <a:r>
              <a:rPr lang="en-US" sz="1100" dirty="0">
                <a:latin typeface="Consolas" panose="020B0609020204030204" pitchFamily="49" charset="0"/>
              </a:rPr>
              <a:t>(x0,z0,x1,z1,y0,255,255,0);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else if('S'==c)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latin typeface="Consolas" panose="020B0609020204030204" pitchFamily="49" charset="0"/>
              </a:rPr>
              <a:t>DrawFloor</a:t>
            </a:r>
            <a:r>
              <a:rPr lang="en-US" sz="1100" dirty="0">
                <a:latin typeface="Consolas" panose="020B0609020204030204" pitchFamily="49" charset="0"/>
              </a:rPr>
              <a:t>(x0,z0,x1,z1,y0,0,255,255);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948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824091"/>
            <a:ext cx="8305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ResetViewPoint</a:t>
            </a:r>
            <a:r>
              <a:rPr lang="en-US" sz="1100" dirty="0">
                <a:latin typeface="Consolas" panose="020B0609020204030204" pitchFamily="49" charset="0"/>
              </a:rPr>
              <a:t>(double &amp;</a:t>
            </a:r>
            <a:r>
              <a:rPr lang="en-US" sz="1100" dirty="0" err="1">
                <a:latin typeface="Consolas" panose="020B0609020204030204" pitchFamily="49" charset="0"/>
              </a:rPr>
              <a:t>xx,double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zz,int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nx,int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nz,const</a:t>
            </a:r>
            <a:r>
              <a:rPr lang="en-US" sz="1100" dirty="0">
                <a:latin typeface="Consolas" panose="020B0609020204030204" pitchFamily="49" charset="0"/>
              </a:rPr>
              <a:t> char wall[],double 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for(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z=0; z&lt;</a:t>
            </a:r>
            <a:r>
              <a:rPr lang="en-US" sz="1100" dirty="0" err="1">
                <a:latin typeface="Consolas" panose="020B0609020204030204" pitchFamily="49" charset="0"/>
              </a:rPr>
              <a:t>nz</a:t>
            </a:r>
            <a:r>
              <a:rPr lang="en-US" sz="1100" dirty="0">
                <a:latin typeface="Consolas" panose="020B0609020204030204" pitchFamily="49" charset="0"/>
              </a:rPr>
              <a:t>; ++z)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for(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x=0; x&lt;</a:t>
            </a:r>
            <a:r>
              <a:rPr lang="en-US" sz="1100" dirty="0" err="1">
                <a:latin typeface="Consolas" panose="020B0609020204030204" pitchFamily="49" charset="0"/>
              </a:rPr>
              <a:t>nx</a:t>
            </a:r>
            <a:r>
              <a:rPr lang="en-US" sz="1100" dirty="0">
                <a:latin typeface="Consolas" panose="020B0609020204030204" pitchFamily="49" charset="0"/>
              </a:rPr>
              <a:t>; ++x)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auto c=wall[z*</a:t>
            </a:r>
            <a:r>
              <a:rPr lang="en-US" sz="1100" dirty="0" err="1">
                <a:latin typeface="Consolas" panose="020B0609020204030204" pitchFamily="49" charset="0"/>
              </a:rPr>
              <a:t>nx+x</a:t>
            </a:r>
            <a:r>
              <a:rPr lang="en-US" sz="11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if('S'==c)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xx=(double)x*</a:t>
            </a:r>
            <a:r>
              <a:rPr lang="en-US" sz="1100" dirty="0" err="1">
                <a:latin typeface="Consolas" panose="020B0609020204030204" pitchFamily="49" charset="0"/>
              </a:rPr>
              <a:t>d+d</a:t>
            </a:r>
            <a:r>
              <a:rPr lang="en-US" sz="1100" dirty="0">
                <a:latin typeface="Consolas" panose="020B0609020204030204" pitchFamily="49" charset="0"/>
              </a:rPr>
              <a:t>/2.0;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latin typeface="Consolas" panose="020B0609020204030204" pitchFamily="49" charset="0"/>
              </a:rPr>
              <a:t>zz</a:t>
            </a:r>
            <a:r>
              <a:rPr lang="en-US" sz="1100" dirty="0">
                <a:latin typeface="Consolas" panose="020B0609020204030204" pitchFamily="49" charset="0"/>
              </a:rPr>
              <a:t>=(double)z*</a:t>
            </a:r>
            <a:r>
              <a:rPr lang="en-US" sz="1100" dirty="0" err="1">
                <a:latin typeface="Consolas" panose="020B0609020204030204" pitchFamily="49" charset="0"/>
              </a:rPr>
              <a:t>d+d</a:t>
            </a:r>
            <a:r>
              <a:rPr lang="en-US" sz="1100" dirty="0">
                <a:latin typeface="Consolas" panose="020B0609020204030204" pitchFamily="49" charset="0"/>
              </a:rPr>
              <a:t>/2.0;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GetBlock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nx,int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nz,const</a:t>
            </a:r>
            <a:r>
              <a:rPr lang="en-US" sz="1100" dirty="0">
                <a:latin typeface="Consolas" panose="020B0609020204030204" pitchFamily="49" charset="0"/>
              </a:rPr>
              <a:t> char wall[],double </a:t>
            </a:r>
            <a:r>
              <a:rPr lang="en-US" sz="1100" dirty="0" err="1">
                <a:latin typeface="Consolas" panose="020B0609020204030204" pitchFamily="49" charset="0"/>
              </a:rPr>
              <a:t>d,double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x,double</a:t>
            </a:r>
            <a:r>
              <a:rPr lang="en-US" sz="1100" dirty="0">
                <a:latin typeface="Consolas" panose="020B0609020204030204" pitchFamily="49" charset="0"/>
              </a:rPr>
              <a:t> z)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bx</a:t>
            </a:r>
            <a:r>
              <a:rPr lang="en-US" sz="1100" dirty="0">
                <a:latin typeface="Consolas" panose="020B0609020204030204" pitchFamily="49" charset="0"/>
              </a:rPr>
              <a:t>=(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)(x/d);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bz</a:t>
            </a:r>
            <a:r>
              <a:rPr lang="en-US" sz="1100" dirty="0">
                <a:latin typeface="Consolas" panose="020B0609020204030204" pitchFamily="49" charset="0"/>
              </a:rPr>
              <a:t>=(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)(z/d);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if(0&lt;=</a:t>
            </a:r>
            <a:r>
              <a:rPr lang="en-US" sz="1100" dirty="0" err="1">
                <a:latin typeface="Consolas" panose="020B0609020204030204" pitchFamily="49" charset="0"/>
              </a:rPr>
              <a:t>bx</a:t>
            </a:r>
            <a:r>
              <a:rPr lang="en-US" sz="1100" dirty="0">
                <a:latin typeface="Consolas" panose="020B0609020204030204" pitchFamily="49" charset="0"/>
              </a:rPr>
              <a:t> &amp;&amp; </a:t>
            </a:r>
            <a:r>
              <a:rPr lang="en-US" sz="1100" dirty="0" err="1">
                <a:latin typeface="Consolas" panose="020B0609020204030204" pitchFamily="49" charset="0"/>
              </a:rPr>
              <a:t>bx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nx</a:t>
            </a:r>
            <a:r>
              <a:rPr lang="en-US" sz="1100" dirty="0">
                <a:latin typeface="Consolas" panose="020B0609020204030204" pitchFamily="49" charset="0"/>
              </a:rPr>
              <a:t> &amp;&amp; 0&lt;=</a:t>
            </a:r>
            <a:r>
              <a:rPr lang="en-US" sz="1100" dirty="0" err="1">
                <a:latin typeface="Consolas" panose="020B0609020204030204" pitchFamily="49" charset="0"/>
              </a:rPr>
              <a:t>bz</a:t>
            </a:r>
            <a:r>
              <a:rPr lang="en-US" sz="1100" dirty="0">
                <a:latin typeface="Consolas" panose="020B0609020204030204" pitchFamily="49" charset="0"/>
              </a:rPr>
              <a:t> &amp;&amp; </a:t>
            </a:r>
            <a:r>
              <a:rPr lang="en-US" sz="1100" dirty="0" err="1">
                <a:latin typeface="Consolas" panose="020B0609020204030204" pitchFamily="49" charset="0"/>
              </a:rPr>
              <a:t>bz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nz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return wall[</a:t>
            </a:r>
            <a:r>
              <a:rPr lang="en-US" sz="1100" dirty="0" err="1">
                <a:latin typeface="Consolas" panose="020B0609020204030204" pitchFamily="49" charset="0"/>
              </a:rPr>
              <a:t>bz</a:t>
            </a:r>
            <a:r>
              <a:rPr lang="en-US" sz="1100" dirty="0">
                <a:latin typeface="Consolas" panose="020B0609020204030204" pitchFamily="49" charset="0"/>
              </a:rPr>
              <a:t>*</a:t>
            </a:r>
            <a:r>
              <a:rPr lang="en-US" sz="1100" dirty="0" err="1">
                <a:latin typeface="Consolas" panose="020B0609020204030204" pitchFamily="49" charset="0"/>
              </a:rPr>
              <a:t>nx+bx</a:t>
            </a:r>
            <a:r>
              <a:rPr lang="en-US" sz="11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749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01841"/>
            <a:ext cx="8305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main(void)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NX=16,NZ=16;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char wall[NX*NZ]=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//   0123456789ABCDEF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"XXXXXXXXXXXXXXXX"  //0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"X       </a:t>
            </a:r>
            <a:r>
              <a:rPr lang="en-US" sz="1100" dirty="0" err="1">
                <a:latin typeface="Consolas" panose="020B0609020204030204" pitchFamily="49" charset="0"/>
              </a:rPr>
              <a:t>X</a:t>
            </a:r>
            <a:r>
              <a:rPr lang="en-US" sz="1100" dirty="0">
                <a:latin typeface="Consolas" panose="020B0609020204030204" pitchFamily="49" charset="0"/>
              </a:rPr>
              <a:t>     GX"  //1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"X XXXX XXXXX XXX"  //2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"XXX X          </a:t>
            </a:r>
            <a:r>
              <a:rPr lang="en-US" sz="1100" dirty="0" err="1">
                <a:latin typeface="Consolas" panose="020B0609020204030204" pitchFamily="49" charset="0"/>
              </a:rPr>
              <a:t>X</a:t>
            </a:r>
            <a:r>
              <a:rPr lang="en-US" sz="1100" dirty="0">
                <a:latin typeface="Consolas" panose="020B0609020204030204" pitchFamily="49" charset="0"/>
              </a:rPr>
              <a:t>"  //3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"X   XX XXXXXXX X"  //4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"XXX  X XXXX XX X"  //5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"X </a:t>
            </a:r>
            <a:r>
              <a:rPr lang="en-US" sz="1100" dirty="0" err="1">
                <a:latin typeface="Consolas" panose="020B0609020204030204" pitchFamily="49" charset="0"/>
              </a:rPr>
              <a:t>X</a:t>
            </a:r>
            <a:r>
              <a:rPr lang="en-US" sz="1100" dirty="0">
                <a:latin typeface="Consolas" panose="020B0609020204030204" pitchFamily="49" charset="0"/>
              </a:rPr>
              <a:t> XX       X </a:t>
            </a:r>
            <a:r>
              <a:rPr lang="en-US" sz="1100" dirty="0" err="1">
                <a:latin typeface="Consolas" panose="020B0609020204030204" pitchFamily="49" charset="0"/>
              </a:rPr>
              <a:t>X</a:t>
            </a:r>
            <a:r>
              <a:rPr lang="en-US" sz="1100" dirty="0">
                <a:latin typeface="Consolas" panose="020B0609020204030204" pitchFamily="49" charset="0"/>
              </a:rPr>
              <a:t>"  //6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"X </a:t>
            </a:r>
            <a:r>
              <a:rPr lang="en-US" sz="1100" dirty="0" err="1">
                <a:latin typeface="Consolas" panose="020B0609020204030204" pitchFamily="49" charset="0"/>
              </a:rPr>
              <a:t>X</a:t>
            </a: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X</a:t>
            </a:r>
            <a:r>
              <a:rPr lang="en-US" sz="1100" dirty="0">
                <a:latin typeface="Consolas" panose="020B0609020204030204" pitchFamily="49" charset="0"/>
              </a:rPr>
              <a:t> XXXX XX X"  //7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"X </a:t>
            </a:r>
            <a:r>
              <a:rPr lang="en-US" sz="1100" dirty="0" err="1">
                <a:latin typeface="Consolas" panose="020B0609020204030204" pitchFamily="49" charset="0"/>
              </a:rPr>
              <a:t>X</a:t>
            </a:r>
            <a:r>
              <a:rPr lang="en-US" sz="1100" dirty="0">
                <a:latin typeface="Consolas" panose="020B0609020204030204" pitchFamily="49" charset="0"/>
              </a:rPr>
              <a:t> XX XXXX </a:t>
            </a:r>
            <a:r>
              <a:rPr lang="en-US" sz="1100" dirty="0" err="1">
                <a:latin typeface="Consolas" panose="020B0609020204030204" pitchFamily="49" charset="0"/>
              </a:rPr>
              <a:t>XXXX</a:t>
            </a:r>
            <a:r>
              <a:rPr lang="en-US" sz="1100" dirty="0">
                <a:latin typeface="Consolas" panose="020B0609020204030204" pitchFamily="49" charset="0"/>
              </a:rPr>
              <a:t>"  //8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"X </a:t>
            </a:r>
            <a:r>
              <a:rPr lang="en-US" sz="1100" dirty="0" err="1">
                <a:latin typeface="Consolas" panose="020B0609020204030204" pitchFamily="49" charset="0"/>
              </a:rPr>
              <a:t>X</a:t>
            </a: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X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X</a:t>
            </a:r>
            <a:r>
              <a:rPr lang="en-US" sz="1100" dirty="0"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</a:rPr>
              <a:t>X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X</a:t>
            </a:r>
            <a:r>
              <a:rPr lang="en-US" sz="1100" dirty="0">
                <a:latin typeface="Consolas" panose="020B0609020204030204" pitchFamily="49" charset="0"/>
              </a:rPr>
              <a:t>"  //9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"X   XX X XXXXX X"  //a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"XXX  X </a:t>
            </a:r>
            <a:r>
              <a:rPr lang="en-US" sz="1100" dirty="0" err="1">
                <a:latin typeface="Consolas" panose="020B0609020204030204" pitchFamily="49" charset="0"/>
              </a:rPr>
              <a:t>X</a:t>
            </a:r>
            <a:r>
              <a:rPr lang="en-US" sz="1100" dirty="0">
                <a:latin typeface="Consolas" panose="020B0609020204030204" pitchFamily="49" charset="0"/>
              </a:rPr>
              <a:t>       </a:t>
            </a:r>
            <a:r>
              <a:rPr lang="en-US" sz="1100" dirty="0" err="1">
                <a:latin typeface="Consolas" panose="020B0609020204030204" pitchFamily="49" charset="0"/>
              </a:rPr>
              <a:t>X</a:t>
            </a:r>
            <a:r>
              <a:rPr lang="en-US" sz="1100" dirty="0">
                <a:latin typeface="Consolas" panose="020B0609020204030204" pitchFamily="49" charset="0"/>
              </a:rPr>
              <a:t>"  //b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"X </a:t>
            </a:r>
            <a:r>
              <a:rPr lang="en-US" sz="1100" dirty="0" err="1">
                <a:latin typeface="Consolas" panose="020B0609020204030204" pitchFamily="49" charset="0"/>
              </a:rPr>
              <a:t>X</a:t>
            </a:r>
            <a:r>
              <a:rPr lang="en-US" sz="1100" dirty="0">
                <a:latin typeface="Consolas" panose="020B0609020204030204" pitchFamily="49" charset="0"/>
              </a:rPr>
              <a:t> XX XXXXXXXXX"  //c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"X </a:t>
            </a:r>
            <a:r>
              <a:rPr lang="en-US" sz="1100" dirty="0" err="1">
                <a:latin typeface="Consolas" panose="020B0609020204030204" pitchFamily="49" charset="0"/>
              </a:rPr>
              <a:t>X</a:t>
            </a: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X</a:t>
            </a:r>
            <a:r>
              <a:rPr lang="en-US" sz="1100" dirty="0">
                <a:latin typeface="Consolas" panose="020B0609020204030204" pitchFamily="49" charset="0"/>
              </a:rPr>
              <a:t> XX X XX X"  //d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"XS             X"  //e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"XXXXXXXXXXXXXXXX"  //f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double speed=6.0;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double </a:t>
            </a:r>
            <a:r>
              <a:rPr lang="en-US" sz="1100" dirty="0" err="1">
                <a:latin typeface="Consolas" panose="020B0609020204030204" pitchFamily="49" charset="0"/>
              </a:rPr>
              <a:t>rotSpeed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YsPi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double </a:t>
            </a:r>
            <a:r>
              <a:rPr lang="en-US" sz="1100" dirty="0" err="1">
                <a:latin typeface="Consolas" panose="020B0609020204030204" pitchFamily="49" charset="0"/>
              </a:rPr>
              <a:t>blockDim</a:t>
            </a:r>
            <a:r>
              <a:rPr lang="en-US" sz="1100" dirty="0">
                <a:latin typeface="Consolas" panose="020B0609020204030204" pitchFamily="49" charset="0"/>
              </a:rPr>
              <a:t>=3.0;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FsOpenWindow</a:t>
            </a:r>
            <a:r>
              <a:rPr lang="en-US" sz="1100" dirty="0">
                <a:latin typeface="Consolas" panose="020B0609020204030204" pitchFamily="49" charset="0"/>
              </a:rPr>
              <a:t>(0,0,800,600,1);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double </a:t>
            </a:r>
            <a:r>
              <a:rPr lang="en-US" sz="1100" dirty="0" err="1">
                <a:latin typeface="Consolas" panose="020B0609020204030204" pitchFamily="49" charset="0"/>
              </a:rPr>
              <a:t>x,y,z,h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x=0;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y=1.5;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z=10.0;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h=0;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ResetViewPoint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x,z,NX,NY,wall,blockDim</a:t>
            </a:r>
            <a:r>
              <a:rPr lang="en-US" sz="1100" dirty="0" smtClean="0">
                <a:latin typeface="Consolas" panose="020B0609020204030204" pitchFamily="49" charset="0"/>
              </a:rPr>
              <a:t>);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75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824091"/>
            <a:ext cx="830580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>
                <a:latin typeface="Consolas" panose="020B0609020204030204" pitchFamily="49" charset="0"/>
              </a:rPr>
              <a:t>double t=0.0;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for(;;)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FsPollDevice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auto key=</a:t>
            </a:r>
            <a:r>
              <a:rPr lang="en-US" sz="1100" dirty="0" err="1">
                <a:latin typeface="Consolas" panose="020B0609020204030204" pitchFamily="49" charset="0"/>
              </a:rPr>
              <a:t>FsInkey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auto </a:t>
            </a:r>
            <a:r>
              <a:rPr lang="en-US" sz="1100" dirty="0" err="1">
                <a:latin typeface="Consolas" panose="020B0609020204030204" pitchFamily="49" charset="0"/>
              </a:rPr>
              <a:t>ms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FsPassedTime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auto </a:t>
            </a:r>
            <a:r>
              <a:rPr lang="en-US" sz="1100" dirty="0" err="1">
                <a:latin typeface="Consolas" panose="020B0609020204030204" pitchFamily="49" charset="0"/>
              </a:rPr>
              <a:t>dt</a:t>
            </a:r>
            <a:r>
              <a:rPr lang="en-US" sz="1100" dirty="0">
                <a:latin typeface="Consolas" panose="020B0609020204030204" pitchFamily="49" charset="0"/>
              </a:rPr>
              <a:t>=(double)</a:t>
            </a:r>
            <a:r>
              <a:rPr lang="en-US" sz="1100" dirty="0" err="1">
                <a:latin typeface="Consolas" panose="020B0609020204030204" pitchFamily="49" charset="0"/>
              </a:rPr>
              <a:t>ms</a:t>
            </a:r>
            <a:r>
              <a:rPr lang="en-US" sz="1100" dirty="0">
                <a:latin typeface="Consolas" panose="020B0609020204030204" pitchFamily="49" charset="0"/>
              </a:rPr>
              <a:t>/1000.0;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t+=</a:t>
            </a:r>
            <a:r>
              <a:rPr lang="en-US" sz="1100" dirty="0" err="1">
                <a:latin typeface="Consolas" panose="020B0609020204030204" pitchFamily="49" charset="0"/>
              </a:rPr>
              <a:t>dt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if(FSKEY_ESC==key)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if(0!=</a:t>
            </a:r>
            <a:r>
              <a:rPr lang="en-US" sz="1100" dirty="0" err="1">
                <a:latin typeface="Consolas" panose="020B0609020204030204" pitchFamily="49" charset="0"/>
              </a:rPr>
              <a:t>FsGetKeyState</a:t>
            </a:r>
            <a:r>
              <a:rPr lang="en-US" sz="1100" dirty="0">
                <a:latin typeface="Consolas" panose="020B0609020204030204" pitchFamily="49" charset="0"/>
              </a:rPr>
              <a:t>(FSKEY_SPACE))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if(y&lt;8.0)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y+=0.1;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if(y&gt;1.5)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y-=0.1;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if(y&lt;1.5)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y=1.5;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71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824091"/>
            <a:ext cx="8305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latin typeface="Consolas" panose="020B0609020204030204" pitchFamily="49" charset="0"/>
              </a:rPr>
              <a:t>const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double </a:t>
            </a:r>
            <a:r>
              <a:rPr lang="en-US" sz="1100" dirty="0" err="1">
                <a:latin typeface="Consolas" panose="020B0609020204030204" pitchFamily="49" charset="0"/>
              </a:rPr>
              <a:t>vx</a:t>
            </a:r>
            <a:r>
              <a:rPr lang="en-US" sz="1100" dirty="0">
                <a:latin typeface="Consolas" panose="020B0609020204030204" pitchFamily="49" charset="0"/>
              </a:rPr>
              <a:t>=-sin(h);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double </a:t>
            </a:r>
            <a:r>
              <a:rPr lang="en-US" sz="1100" dirty="0" err="1">
                <a:latin typeface="Consolas" panose="020B0609020204030204" pitchFamily="49" charset="0"/>
              </a:rPr>
              <a:t>vz</a:t>
            </a:r>
            <a:r>
              <a:rPr lang="en-US" sz="1100" dirty="0">
                <a:latin typeface="Consolas" panose="020B0609020204030204" pitchFamily="49" charset="0"/>
              </a:rPr>
              <a:t>=-cos(h);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double </a:t>
            </a:r>
            <a:r>
              <a:rPr lang="en-US" sz="1100" dirty="0" err="1">
                <a:latin typeface="Consolas" panose="020B0609020204030204" pitchFamily="49" charset="0"/>
              </a:rPr>
              <a:t>prevX</a:t>
            </a:r>
            <a:r>
              <a:rPr lang="en-US" sz="1100" dirty="0">
                <a:latin typeface="Consolas" panose="020B0609020204030204" pitchFamily="49" charset="0"/>
              </a:rPr>
              <a:t>=x;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double </a:t>
            </a:r>
            <a:r>
              <a:rPr lang="en-US" sz="1100" dirty="0" err="1">
                <a:latin typeface="Consolas" panose="020B0609020204030204" pitchFamily="49" charset="0"/>
              </a:rPr>
              <a:t>prevZ</a:t>
            </a:r>
            <a:r>
              <a:rPr lang="en-US" sz="1100" dirty="0">
                <a:latin typeface="Consolas" panose="020B0609020204030204" pitchFamily="49" charset="0"/>
              </a:rPr>
              <a:t>=z;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if(0!=</a:t>
            </a:r>
            <a:r>
              <a:rPr lang="en-US" sz="1100" dirty="0" err="1">
                <a:latin typeface="Consolas" panose="020B0609020204030204" pitchFamily="49" charset="0"/>
              </a:rPr>
              <a:t>FsGetKeyState</a:t>
            </a:r>
            <a:r>
              <a:rPr lang="en-US" sz="1100" dirty="0">
                <a:latin typeface="Consolas" panose="020B0609020204030204" pitchFamily="49" charset="0"/>
              </a:rPr>
              <a:t>(FSKEY_UP))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x+=speed*</a:t>
            </a:r>
            <a:r>
              <a:rPr lang="en-US" sz="1100" dirty="0" err="1">
                <a:latin typeface="Consolas" panose="020B0609020204030204" pitchFamily="49" charset="0"/>
              </a:rPr>
              <a:t>vx</a:t>
            </a:r>
            <a:r>
              <a:rPr lang="en-US" sz="1100" dirty="0">
                <a:latin typeface="Consolas" panose="020B0609020204030204" pitchFamily="49" charset="0"/>
              </a:rPr>
              <a:t>*</a:t>
            </a:r>
            <a:r>
              <a:rPr lang="en-US" sz="1100" dirty="0" err="1">
                <a:latin typeface="Consolas" panose="020B0609020204030204" pitchFamily="49" charset="0"/>
              </a:rPr>
              <a:t>dt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z+=speed*</a:t>
            </a:r>
            <a:r>
              <a:rPr lang="en-US" sz="1100" dirty="0" err="1">
                <a:latin typeface="Consolas" panose="020B0609020204030204" pitchFamily="49" charset="0"/>
              </a:rPr>
              <a:t>vz</a:t>
            </a:r>
            <a:r>
              <a:rPr lang="en-US" sz="1100" dirty="0">
                <a:latin typeface="Consolas" panose="020B0609020204030204" pitchFamily="49" charset="0"/>
              </a:rPr>
              <a:t>*</a:t>
            </a:r>
            <a:r>
              <a:rPr lang="en-US" sz="1100" dirty="0" err="1">
                <a:latin typeface="Consolas" panose="020B0609020204030204" pitchFamily="49" charset="0"/>
              </a:rPr>
              <a:t>dt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if(0!=</a:t>
            </a:r>
            <a:r>
              <a:rPr lang="en-US" sz="1100" dirty="0" err="1">
                <a:latin typeface="Consolas" panose="020B0609020204030204" pitchFamily="49" charset="0"/>
              </a:rPr>
              <a:t>FsGetKeyState</a:t>
            </a:r>
            <a:r>
              <a:rPr lang="en-US" sz="1100" dirty="0">
                <a:latin typeface="Consolas" panose="020B0609020204030204" pitchFamily="49" charset="0"/>
              </a:rPr>
              <a:t>(FSKEY_DOWN))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x-=speed*</a:t>
            </a:r>
            <a:r>
              <a:rPr lang="en-US" sz="1100" dirty="0" err="1">
                <a:latin typeface="Consolas" panose="020B0609020204030204" pitchFamily="49" charset="0"/>
              </a:rPr>
              <a:t>vx</a:t>
            </a:r>
            <a:r>
              <a:rPr lang="en-US" sz="1100" dirty="0">
                <a:latin typeface="Consolas" panose="020B0609020204030204" pitchFamily="49" charset="0"/>
              </a:rPr>
              <a:t>*</a:t>
            </a:r>
            <a:r>
              <a:rPr lang="en-US" sz="1100" dirty="0" err="1">
                <a:latin typeface="Consolas" panose="020B0609020204030204" pitchFamily="49" charset="0"/>
              </a:rPr>
              <a:t>dt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z-=speed*</a:t>
            </a:r>
            <a:r>
              <a:rPr lang="en-US" sz="1100" dirty="0" err="1">
                <a:latin typeface="Consolas" panose="020B0609020204030204" pitchFamily="49" charset="0"/>
              </a:rPr>
              <a:t>vz</a:t>
            </a:r>
            <a:r>
              <a:rPr lang="en-US" sz="1100" dirty="0">
                <a:latin typeface="Consolas" panose="020B0609020204030204" pitchFamily="49" charset="0"/>
              </a:rPr>
              <a:t>*</a:t>
            </a:r>
            <a:r>
              <a:rPr lang="en-US" sz="1100" dirty="0" err="1">
                <a:latin typeface="Consolas" panose="020B0609020204030204" pitchFamily="49" charset="0"/>
              </a:rPr>
              <a:t>dt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if(0!=</a:t>
            </a:r>
            <a:r>
              <a:rPr lang="en-US" sz="1100" dirty="0" err="1">
                <a:latin typeface="Consolas" panose="020B0609020204030204" pitchFamily="49" charset="0"/>
              </a:rPr>
              <a:t>FsGetKeyState</a:t>
            </a:r>
            <a:r>
              <a:rPr lang="en-US" sz="1100" dirty="0">
                <a:latin typeface="Consolas" panose="020B0609020204030204" pitchFamily="49" charset="0"/>
              </a:rPr>
              <a:t>(FSKEY_LEFT))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h+=</a:t>
            </a:r>
            <a:r>
              <a:rPr lang="en-US" sz="1100" dirty="0" err="1">
                <a:latin typeface="Consolas" panose="020B0609020204030204" pitchFamily="49" charset="0"/>
              </a:rPr>
              <a:t>dt</a:t>
            </a:r>
            <a:r>
              <a:rPr lang="en-US" sz="1100" dirty="0">
                <a:latin typeface="Consolas" panose="020B0609020204030204" pitchFamily="49" charset="0"/>
              </a:rPr>
              <a:t>*</a:t>
            </a:r>
            <a:r>
              <a:rPr lang="en-US" sz="1100" dirty="0" err="1">
                <a:latin typeface="Consolas" panose="020B0609020204030204" pitchFamily="49" charset="0"/>
              </a:rPr>
              <a:t>rotSpeed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if(0!=</a:t>
            </a:r>
            <a:r>
              <a:rPr lang="en-US" sz="1100" dirty="0" err="1">
                <a:latin typeface="Consolas" panose="020B0609020204030204" pitchFamily="49" charset="0"/>
              </a:rPr>
              <a:t>FsGetKeyState</a:t>
            </a:r>
            <a:r>
              <a:rPr lang="en-US" sz="1100" dirty="0">
                <a:latin typeface="Consolas" panose="020B0609020204030204" pitchFamily="49" charset="0"/>
              </a:rPr>
              <a:t>(FSKEY_RIGHT))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h-=</a:t>
            </a:r>
            <a:r>
              <a:rPr lang="en-US" sz="1100" dirty="0" err="1">
                <a:latin typeface="Consolas" panose="020B0609020204030204" pitchFamily="49" charset="0"/>
              </a:rPr>
              <a:t>dt</a:t>
            </a:r>
            <a:r>
              <a:rPr lang="en-US" sz="1100" dirty="0">
                <a:latin typeface="Consolas" panose="020B0609020204030204" pitchFamily="49" charset="0"/>
              </a:rPr>
              <a:t>*</a:t>
            </a:r>
            <a:r>
              <a:rPr lang="en-US" sz="1100" dirty="0" err="1">
                <a:latin typeface="Consolas" panose="020B0609020204030204" pitchFamily="49" charset="0"/>
              </a:rPr>
              <a:t>rotSpeed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617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824091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>
                <a:latin typeface="Consolas" panose="020B0609020204030204" pitchFamily="49" charset="0"/>
              </a:rPr>
              <a:t>if('X'==</a:t>
            </a:r>
            <a:r>
              <a:rPr lang="en-US" sz="1100" dirty="0" err="1">
                <a:latin typeface="Consolas" panose="020B0609020204030204" pitchFamily="49" charset="0"/>
              </a:rPr>
              <a:t>GetBlock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NX,NY,wall,blockDim,x,z</a:t>
            </a:r>
            <a:r>
              <a:rPr lang="en-US" sz="1100" dirty="0">
                <a:latin typeface="Consolas" panose="020B0609020204030204" pitchFamily="49" charset="0"/>
              </a:rPr>
              <a:t>) ||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'X'==</a:t>
            </a:r>
            <a:r>
              <a:rPr lang="en-US" sz="1100" dirty="0" err="1">
                <a:latin typeface="Consolas" panose="020B0609020204030204" pitchFamily="49" charset="0"/>
              </a:rPr>
              <a:t>GetBlock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NX,NY,wall,blockDim,x+blockDim</a:t>
            </a:r>
            <a:r>
              <a:rPr lang="en-US" sz="1100" dirty="0">
                <a:latin typeface="Consolas" panose="020B0609020204030204" pitchFamily="49" charset="0"/>
              </a:rPr>
              <a:t>/10.0,z) ||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'X'==</a:t>
            </a:r>
            <a:r>
              <a:rPr lang="en-US" sz="1100" dirty="0" err="1">
                <a:latin typeface="Consolas" panose="020B0609020204030204" pitchFamily="49" charset="0"/>
              </a:rPr>
              <a:t>GetBlock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NX,NY,wall,blockDim,x-blockDim</a:t>
            </a:r>
            <a:r>
              <a:rPr lang="en-US" sz="1100" dirty="0">
                <a:latin typeface="Consolas" panose="020B0609020204030204" pitchFamily="49" charset="0"/>
              </a:rPr>
              <a:t>/10.0,z))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x=</a:t>
            </a:r>
            <a:r>
              <a:rPr lang="en-US" sz="1100" dirty="0" err="1">
                <a:latin typeface="Consolas" panose="020B0609020204030204" pitchFamily="49" charset="0"/>
              </a:rPr>
              <a:t>prevX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if('X'==</a:t>
            </a:r>
            <a:r>
              <a:rPr lang="en-US" sz="1100" dirty="0" err="1">
                <a:latin typeface="Consolas" panose="020B0609020204030204" pitchFamily="49" charset="0"/>
              </a:rPr>
              <a:t>GetBlock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NX,NY,wall,blockDim,x,z</a:t>
            </a:r>
            <a:r>
              <a:rPr lang="en-US" sz="1100" dirty="0">
                <a:latin typeface="Consolas" panose="020B0609020204030204" pitchFamily="49" charset="0"/>
              </a:rPr>
              <a:t>) ||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'X'==</a:t>
            </a:r>
            <a:r>
              <a:rPr lang="en-US" sz="1100" dirty="0" err="1">
                <a:latin typeface="Consolas" panose="020B0609020204030204" pitchFamily="49" charset="0"/>
              </a:rPr>
              <a:t>GetBlock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NX,NY,wall,blockDim,x</a:t>
            </a:r>
            <a:r>
              <a:rPr lang="en-US" sz="1100" dirty="0">
                <a:latin typeface="Consolas" panose="020B0609020204030204" pitchFamily="49" charset="0"/>
              </a:rPr>
              <a:t>       ,</a:t>
            </a:r>
            <a:r>
              <a:rPr lang="en-US" sz="1100" dirty="0" err="1">
                <a:latin typeface="Consolas" panose="020B0609020204030204" pitchFamily="49" charset="0"/>
              </a:rPr>
              <a:t>z+blockDim</a:t>
            </a:r>
            <a:r>
              <a:rPr lang="en-US" sz="1100" dirty="0">
                <a:latin typeface="Consolas" panose="020B0609020204030204" pitchFamily="49" charset="0"/>
              </a:rPr>
              <a:t>/10.0) ||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'X'==</a:t>
            </a:r>
            <a:r>
              <a:rPr lang="en-US" sz="1100" dirty="0" err="1">
                <a:latin typeface="Consolas" panose="020B0609020204030204" pitchFamily="49" charset="0"/>
              </a:rPr>
              <a:t>GetBlock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NX,NY,wall,blockDim,x</a:t>
            </a:r>
            <a:r>
              <a:rPr lang="en-US" sz="1100" dirty="0">
                <a:latin typeface="Consolas" panose="020B0609020204030204" pitchFamily="49" charset="0"/>
              </a:rPr>
              <a:t>       ,z-</a:t>
            </a:r>
            <a:r>
              <a:rPr lang="en-US" sz="1100" dirty="0" err="1">
                <a:latin typeface="Consolas" panose="020B0609020204030204" pitchFamily="49" charset="0"/>
              </a:rPr>
              <a:t>blockDim</a:t>
            </a:r>
            <a:r>
              <a:rPr lang="en-US" sz="1100" dirty="0">
                <a:latin typeface="Consolas" panose="020B0609020204030204" pitchFamily="49" charset="0"/>
              </a:rPr>
              <a:t>/10.0))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z=</a:t>
            </a:r>
            <a:r>
              <a:rPr lang="en-US" sz="1100" dirty="0" err="1">
                <a:latin typeface="Consolas" panose="020B0609020204030204" pitchFamily="49" charset="0"/>
              </a:rPr>
              <a:t>prevZ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if('G'==</a:t>
            </a:r>
            <a:r>
              <a:rPr lang="en-US" sz="1100" dirty="0" err="1">
                <a:latin typeface="Consolas" panose="020B0609020204030204" pitchFamily="49" charset="0"/>
              </a:rPr>
              <a:t>GetBlock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NX,NY,wall,blockDim,x,z</a:t>
            </a:r>
            <a:r>
              <a:rPr lang="en-US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printf</a:t>
            </a:r>
            <a:r>
              <a:rPr lang="en-US" sz="1100" dirty="0">
                <a:latin typeface="Consolas" panose="020B0609020204030204" pitchFamily="49" charset="0"/>
              </a:rPr>
              <a:t>("Goal!\n");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701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824091"/>
            <a:ext cx="830580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wid,hei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FsGetWindowSize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wid,hei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glEnable</a:t>
            </a:r>
            <a:r>
              <a:rPr lang="en-US" sz="1100" dirty="0">
                <a:latin typeface="Consolas" panose="020B0609020204030204" pitchFamily="49" charset="0"/>
              </a:rPr>
              <a:t>(GL_DEPTH_TEST);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glClear</a:t>
            </a:r>
            <a:r>
              <a:rPr lang="en-US" sz="1100" dirty="0">
                <a:latin typeface="Consolas" panose="020B0609020204030204" pitchFamily="49" charset="0"/>
              </a:rPr>
              <a:t>(GL_DEPTH_BUFFER_BIT|GL_COLOR_BUFFER_BIT);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glMatrixMode</a:t>
            </a:r>
            <a:r>
              <a:rPr lang="en-US" sz="1100" dirty="0">
                <a:latin typeface="Consolas" panose="020B0609020204030204" pitchFamily="49" charset="0"/>
              </a:rPr>
              <a:t>(GL_PROJECTION);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glLoadIdentity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gluPerspective</a:t>
            </a:r>
            <a:r>
              <a:rPr lang="en-US" sz="1100" dirty="0">
                <a:latin typeface="Consolas" panose="020B0609020204030204" pitchFamily="49" charset="0"/>
              </a:rPr>
              <a:t>(45.0,(double)</a:t>
            </a:r>
            <a:r>
              <a:rPr lang="en-US" sz="1100" dirty="0" err="1">
                <a:latin typeface="Consolas" panose="020B0609020204030204" pitchFamily="49" charset="0"/>
              </a:rPr>
              <a:t>wid</a:t>
            </a:r>
            <a:r>
              <a:rPr lang="en-US" sz="1100" dirty="0">
                <a:latin typeface="Consolas" panose="020B0609020204030204" pitchFamily="49" charset="0"/>
              </a:rPr>
              <a:t>/(double)hei,0.1,40.0);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glMatrixMode</a:t>
            </a:r>
            <a:r>
              <a:rPr lang="en-US" sz="1100" dirty="0">
                <a:latin typeface="Consolas" panose="020B0609020204030204" pitchFamily="49" charset="0"/>
              </a:rPr>
              <a:t>(GL_MODELVIEW);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glLoadIdentity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glRotated</a:t>
            </a:r>
            <a:r>
              <a:rPr lang="en-US" sz="1100" dirty="0">
                <a:latin typeface="Consolas" panose="020B0609020204030204" pitchFamily="49" charset="0"/>
              </a:rPr>
              <a:t>(-h*180.0/YsPi,0,1,0);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glTranslated</a:t>
            </a:r>
            <a:r>
              <a:rPr lang="en-US" sz="1100" dirty="0">
                <a:latin typeface="Consolas" panose="020B0609020204030204" pitchFamily="49" charset="0"/>
              </a:rPr>
              <a:t>(-x,-y,-z);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DrawMaze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NX,NY,wall,blockDim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FsSwapBuffers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FsSleep</a:t>
            </a:r>
            <a:r>
              <a:rPr lang="en-US" sz="1100" dirty="0">
                <a:latin typeface="Consolas" panose="020B0609020204030204" pitchFamily="49" charset="0"/>
              </a:rPr>
              <a:t>(10);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73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identify state variables and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variables that fully describe the program state?</a:t>
            </a:r>
          </a:p>
          <a:p>
            <a:endParaRPr lang="en-US" dirty="0"/>
          </a:p>
          <a:p>
            <a:r>
              <a:rPr lang="en-US" dirty="0" smtClean="0"/>
              <a:t>What are the event handlers?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11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3d maze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14400"/>
            <a:ext cx="8305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</a:rPr>
              <a:t>stdio.h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</a:rPr>
              <a:t>math.h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#include "</a:t>
            </a:r>
            <a:r>
              <a:rPr lang="en-US" sz="1100" dirty="0" err="1">
                <a:latin typeface="Consolas" panose="020B0609020204030204" pitchFamily="49" charset="0"/>
              </a:rPr>
              <a:t>fssimplewindow.h</a:t>
            </a:r>
            <a:r>
              <a:rPr lang="en-US" sz="1100" dirty="0">
                <a:latin typeface="Consolas" panose="020B0609020204030204" pitchFamily="49" charset="0"/>
              </a:rPr>
              <a:t>"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double </a:t>
            </a:r>
            <a:r>
              <a:rPr lang="en-US" sz="1100" dirty="0" err="1">
                <a:latin typeface="Consolas" panose="020B0609020204030204" pitchFamily="49" charset="0"/>
              </a:rPr>
              <a:t>YsPi</a:t>
            </a:r>
            <a:r>
              <a:rPr lang="en-US" sz="1100" dirty="0">
                <a:latin typeface="Consolas" panose="020B0609020204030204" pitchFamily="49" charset="0"/>
              </a:rPr>
              <a:t>=3.1415927;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DrawCube</a:t>
            </a:r>
            <a:r>
              <a:rPr lang="en-US" sz="1100" dirty="0">
                <a:latin typeface="Consolas" panose="020B0609020204030204" pitchFamily="49" charset="0"/>
              </a:rPr>
              <a:t>(double x0,double y0,double z0,double x1,double y1,double z1)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glBegin</a:t>
            </a:r>
            <a:r>
              <a:rPr lang="en-US" sz="1100" dirty="0">
                <a:latin typeface="Consolas" panose="020B0609020204030204" pitchFamily="49" charset="0"/>
              </a:rPr>
              <a:t>(GL_QUADS);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glColor3ub(255,0,0</a:t>
            </a:r>
            <a:r>
              <a:rPr lang="en-US" sz="11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glVertex3d(x0,y0,z0);    glVertex3d(x1,y0,z0);    glVertex3d(x1,y1,z0);    </a:t>
            </a:r>
            <a:r>
              <a:rPr lang="en-US" sz="1100" dirty="0">
                <a:latin typeface="Consolas" panose="020B0609020204030204" pitchFamily="49" charset="0"/>
              </a:rPr>
              <a:t>glVertex3d(x0,y1,z0);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>
                <a:latin typeface="Consolas" panose="020B0609020204030204" pitchFamily="49" charset="0"/>
              </a:rPr>
              <a:t>glVertex3d(x0,y0,z1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glVertex3d(x1,y0,z1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glVertex3d(x1,y1,z1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glVertex3d(x0,y1,z1);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glColor3ub(0,255,0);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glVertex3d(x0,y0,z0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glVertex3d(x1,y0,z0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glVertex3d(x1,y0,z1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glVertex3d(x0,y0,z1</a:t>
            </a:r>
            <a:r>
              <a:rPr lang="en-US" sz="1100" dirty="0" smtClean="0">
                <a:latin typeface="Consolas" panose="020B0609020204030204" pitchFamily="49" charset="0"/>
              </a:rPr>
              <a:t>);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glVertex3d(x0,y1,z0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glVertex3d(x1,y1,z0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glVertex3d(x1,y1,z1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glVertex3d(x0,y1,z1);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glColor3ub(0,0,255);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glVertex3d(x0,y0,z0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glVertex3d(x0,y1,z0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glVertex3d(x0,y1,z1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glVertex3d(x0,y0,z1</a:t>
            </a:r>
            <a:r>
              <a:rPr lang="en-US" sz="11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glVertex3d(x1,y0,z0);    glVertex3d(x1,y1,z0);    glVertex3d(x1,y1,z1);    glVertex3d(x1,y0,z1);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glEnd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21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from Polling-based to Event-driven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step is to identify:</a:t>
            </a:r>
          </a:p>
          <a:p>
            <a:pPr lvl="1"/>
            <a:r>
              <a:rPr lang="en-US" dirty="0" smtClean="0"/>
              <a:t>State variables of the program.  What variables describe the complete state of the program?</a:t>
            </a:r>
          </a:p>
          <a:p>
            <a:pPr lvl="1"/>
            <a:r>
              <a:rPr lang="en-US" dirty="0" smtClean="0"/>
              <a:t>Event handlers.  Actually you already have written event handlers, which may happens to be inside the main loop.</a:t>
            </a:r>
          </a:p>
          <a:p>
            <a:r>
              <a:rPr lang="en-US" dirty="0" smtClean="0"/>
              <a:t>Let’s re-write the shooting game example in the event-driven style.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79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824091"/>
            <a:ext cx="8305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DrawFloor</a:t>
            </a:r>
            <a:r>
              <a:rPr lang="en-US" sz="1100" dirty="0">
                <a:latin typeface="Consolas" panose="020B0609020204030204" pitchFamily="49" charset="0"/>
              </a:rPr>
              <a:t>(double x0,double z0,double x1,double z1,double y0,int </a:t>
            </a:r>
            <a:r>
              <a:rPr lang="en-US" sz="1100" dirty="0" err="1">
                <a:latin typeface="Consolas" panose="020B0609020204030204" pitchFamily="49" charset="0"/>
              </a:rPr>
              <a:t>r,int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g,int</a:t>
            </a:r>
            <a:r>
              <a:rPr lang="en-US" sz="1100" dirty="0">
                <a:latin typeface="Consolas" panose="020B0609020204030204" pitchFamily="49" charset="0"/>
              </a:rPr>
              <a:t> b)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glColor3ub(</a:t>
            </a:r>
            <a:r>
              <a:rPr lang="en-US" sz="1100" dirty="0" err="1">
                <a:latin typeface="Consolas" panose="020B0609020204030204" pitchFamily="49" charset="0"/>
              </a:rPr>
              <a:t>r,g,b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glBegin</a:t>
            </a:r>
            <a:r>
              <a:rPr lang="en-US" sz="1100" dirty="0">
                <a:latin typeface="Consolas" panose="020B0609020204030204" pitchFamily="49" charset="0"/>
              </a:rPr>
              <a:t>(GL_QUADS);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>
                <a:latin typeface="Consolas" panose="020B0609020204030204" pitchFamily="49" charset="0"/>
              </a:rPr>
              <a:t>glVertex3d(x0,y0,z0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glVertex3d(x1,y0,z0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glVertex3d(x1,y0,z1</a:t>
            </a:r>
            <a:r>
              <a:rPr lang="en-US" sz="1100" dirty="0" smtClean="0">
                <a:latin typeface="Consolas" panose="020B0609020204030204" pitchFamily="49" charset="0"/>
              </a:rPr>
              <a:t>);    </a:t>
            </a:r>
            <a:r>
              <a:rPr lang="en-US" sz="1100" dirty="0">
                <a:latin typeface="Consolas" panose="020B0609020204030204" pitchFamily="49" charset="0"/>
              </a:rPr>
              <a:t>glVertex3d(x0,y0,z1);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glEnd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DrawMaze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nx,int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nz,const</a:t>
            </a:r>
            <a:r>
              <a:rPr lang="en-US" sz="1100" dirty="0">
                <a:latin typeface="Consolas" panose="020B0609020204030204" pitchFamily="49" charset="0"/>
              </a:rPr>
              <a:t> char wall[],double 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for(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z=0; z&lt;</a:t>
            </a:r>
            <a:r>
              <a:rPr lang="en-US" sz="1100" dirty="0" err="1">
                <a:latin typeface="Consolas" panose="020B0609020204030204" pitchFamily="49" charset="0"/>
              </a:rPr>
              <a:t>nz</a:t>
            </a:r>
            <a:r>
              <a:rPr lang="en-US" sz="1100" dirty="0">
                <a:latin typeface="Consolas" panose="020B0609020204030204" pitchFamily="49" charset="0"/>
              </a:rPr>
              <a:t>; ++z)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for(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x=0; x&lt;</a:t>
            </a:r>
            <a:r>
              <a:rPr lang="en-US" sz="1100" dirty="0" err="1">
                <a:latin typeface="Consolas" panose="020B0609020204030204" pitchFamily="49" charset="0"/>
              </a:rPr>
              <a:t>nx</a:t>
            </a:r>
            <a:r>
              <a:rPr lang="en-US" sz="1100" dirty="0">
                <a:latin typeface="Consolas" panose="020B0609020204030204" pitchFamily="49" charset="0"/>
              </a:rPr>
              <a:t>; ++x)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auto c=wall[z*</a:t>
            </a:r>
            <a:r>
              <a:rPr lang="en-US" sz="1100" dirty="0" err="1">
                <a:latin typeface="Consolas" panose="020B0609020204030204" pitchFamily="49" charset="0"/>
              </a:rPr>
              <a:t>nx+x</a:t>
            </a:r>
            <a:r>
              <a:rPr lang="en-US" sz="11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double x0=(double)x*d;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double y0=0.0;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double z0=(double)z*d;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double x1=(double)x*</a:t>
            </a:r>
            <a:r>
              <a:rPr lang="en-US" sz="1100" dirty="0" err="1">
                <a:latin typeface="Consolas" panose="020B0609020204030204" pitchFamily="49" charset="0"/>
              </a:rPr>
              <a:t>d+d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double y1=d;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double z1=(double)z*</a:t>
            </a:r>
            <a:r>
              <a:rPr lang="en-US" sz="1100" dirty="0" err="1">
                <a:latin typeface="Consolas" panose="020B0609020204030204" pitchFamily="49" charset="0"/>
              </a:rPr>
              <a:t>d+d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latin typeface="Consolas" panose="020B0609020204030204" pitchFamily="49" charset="0"/>
              </a:rPr>
              <a:t>if('X'==c)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latin typeface="Consolas" panose="020B0609020204030204" pitchFamily="49" charset="0"/>
              </a:rPr>
              <a:t>DrawCube</a:t>
            </a:r>
            <a:r>
              <a:rPr lang="en-US" sz="1100" dirty="0">
                <a:latin typeface="Consolas" panose="020B0609020204030204" pitchFamily="49" charset="0"/>
              </a:rPr>
              <a:t>(x0,y0,z0,x1,y1,z1);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else if('G'==c)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latin typeface="Consolas" panose="020B0609020204030204" pitchFamily="49" charset="0"/>
              </a:rPr>
              <a:t>DrawFloor</a:t>
            </a:r>
            <a:r>
              <a:rPr lang="en-US" sz="1100" dirty="0">
                <a:latin typeface="Consolas" panose="020B0609020204030204" pitchFamily="49" charset="0"/>
              </a:rPr>
              <a:t>(x0,z0,x1,z1,y0,255,255,0);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else if('S'==c)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latin typeface="Consolas" panose="020B0609020204030204" pitchFamily="49" charset="0"/>
              </a:rPr>
              <a:t>DrawFloor</a:t>
            </a:r>
            <a:r>
              <a:rPr lang="en-US" sz="1100" dirty="0">
                <a:latin typeface="Consolas" panose="020B0609020204030204" pitchFamily="49" charset="0"/>
              </a:rPr>
              <a:t>(x0,z0,x1,z1,y0,0,255,255);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96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824091"/>
            <a:ext cx="8305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ResetViewPoint</a:t>
            </a:r>
            <a:r>
              <a:rPr lang="en-US" sz="1100" dirty="0">
                <a:latin typeface="Consolas" panose="020B0609020204030204" pitchFamily="49" charset="0"/>
              </a:rPr>
              <a:t>(double &amp;</a:t>
            </a:r>
            <a:r>
              <a:rPr lang="en-US" sz="1100" dirty="0" err="1">
                <a:latin typeface="Consolas" panose="020B0609020204030204" pitchFamily="49" charset="0"/>
              </a:rPr>
              <a:t>xx,double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zz,int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nx,int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nz,const</a:t>
            </a:r>
            <a:r>
              <a:rPr lang="en-US" sz="1100" dirty="0">
                <a:latin typeface="Consolas" panose="020B0609020204030204" pitchFamily="49" charset="0"/>
              </a:rPr>
              <a:t> char wall[],double 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for(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z=0; z&lt;</a:t>
            </a:r>
            <a:r>
              <a:rPr lang="en-US" sz="1100" dirty="0" err="1">
                <a:latin typeface="Consolas" panose="020B0609020204030204" pitchFamily="49" charset="0"/>
              </a:rPr>
              <a:t>nz</a:t>
            </a:r>
            <a:r>
              <a:rPr lang="en-US" sz="1100" dirty="0">
                <a:latin typeface="Consolas" panose="020B0609020204030204" pitchFamily="49" charset="0"/>
              </a:rPr>
              <a:t>; ++z)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for(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x=0; x&lt;</a:t>
            </a:r>
            <a:r>
              <a:rPr lang="en-US" sz="1100" dirty="0" err="1">
                <a:latin typeface="Consolas" panose="020B0609020204030204" pitchFamily="49" charset="0"/>
              </a:rPr>
              <a:t>nx</a:t>
            </a:r>
            <a:r>
              <a:rPr lang="en-US" sz="1100" dirty="0">
                <a:latin typeface="Consolas" panose="020B0609020204030204" pitchFamily="49" charset="0"/>
              </a:rPr>
              <a:t>; ++x)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auto c=wall[z*</a:t>
            </a:r>
            <a:r>
              <a:rPr lang="en-US" sz="1100" dirty="0" err="1">
                <a:latin typeface="Consolas" panose="020B0609020204030204" pitchFamily="49" charset="0"/>
              </a:rPr>
              <a:t>nx+x</a:t>
            </a:r>
            <a:r>
              <a:rPr lang="en-US" sz="11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if('S'==c)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xx=(double)x*</a:t>
            </a:r>
            <a:r>
              <a:rPr lang="en-US" sz="1100" dirty="0" err="1">
                <a:latin typeface="Consolas" panose="020B0609020204030204" pitchFamily="49" charset="0"/>
              </a:rPr>
              <a:t>d+d</a:t>
            </a:r>
            <a:r>
              <a:rPr lang="en-US" sz="1100" dirty="0">
                <a:latin typeface="Consolas" panose="020B0609020204030204" pitchFamily="49" charset="0"/>
              </a:rPr>
              <a:t>/2.0;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latin typeface="Consolas" panose="020B0609020204030204" pitchFamily="49" charset="0"/>
              </a:rPr>
              <a:t>zz</a:t>
            </a:r>
            <a:r>
              <a:rPr lang="en-US" sz="1100" dirty="0">
                <a:latin typeface="Consolas" panose="020B0609020204030204" pitchFamily="49" charset="0"/>
              </a:rPr>
              <a:t>=(double)z*</a:t>
            </a:r>
            <a:r>
              <a:rPr lang="en-US" sz="1100" dirty="0" err="1">
                <a:latin typeface="Consolas" panose="020B0609020204030204" pitchFamily="49" charset="0"/>
              </a:rPr>
              <a:t>d+d</a:t>
            </a:r>
            <a:r>
              <a:rPr lang="en-US" sz="1100" dirty="0">
                <a:latin typeface="Consolas" panose="020B0609020204030204" pitchFamily="49" charset="0"/>
              </a:rPr>
              <a:t>/2.0;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GetBlock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nx,int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nz,const</a:t>
            </a:r>
            <a:r>
              <a:rPr lang="en-US" sz="1100" dirty="0">
                <a:latin typeface="Consolas" panose="020B0609020204030204" pitchFamily="49" charset="0"/>
              </a:rPr>
              <a:t> char wall[],double </a:t>
            </a:r>
            <a:r>
              <a:rPr lang="en-US" sz="1100" dirty="0" err="1">
                <a:latin typeface="Consolas" panose="020B0609020204030204" pitchFamily="49" charset="0"/>
              </a:rPr>
              <a:t>d,double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x,double</a:t>
            </a:r>
            <a:r>
              <a:rPr lang="en-US" sz="1100" dirty="0">
                <a:latin typeface="Consolas" panose="020B0609020204030204" pitchFamily="49" charset="0"/>
              </a:rPr>
              <a:t> z)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bx</a:t>
            </a:r>
            <a:r>
              <a:rPr lang="en-US" sz="1100" dirty="0">
                <a:latin typeface="Consolas" panose="020B0609020204030204" pitchFamily="49" charset="0"/>
              </a:rPr>
              <a:t>=(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)(x/d);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bz</a:t>
            </a:r>
            <a:r>
              <a:rPr lang="en-US" sz="1100" dirty="0">
                <a:latin typeface="Consolas" panose="020B0609020204030204" pitchFamily="49" charset="0"/>
              </a:rPr>
              <a:t>=(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)(z/d);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if(0&lt;=</a:t>
            </a:r>
            <a:r>
              <a:rPr lang="en-US" sz="1100" dirty="0" err="1">
                <a:latin typeface="Consolas" panose="020B0609020204030204" pitchFamily="49" charset="0"/>
              </a:rPr>
              <a:t>bx</a:t>
            </a:r>
            <a:r>
              <a:rPr lang="en-US" sz="1100" dirty="0">
                <a:latin typeface="Consolas" panose="020B0609020204030204" pitchFamily="49" charset="0"/>
              </a:rPr>
              <a:t> &amp;&amp; </a:t>
            </a:r>
            <a:r>
              <a:rPr lang="en-US" sz="1100" dirty="0" err="1">
                <a:latin typeface="Consolas" panose="020B0609020204030204" pitchFamily="49" charset="0"/>
              </a:rPr>
              <a:t>bx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nx</a:t>
            </a:r>
            <a:r>
              <a:rPr lang="en-US" sz="1100" dirty="0">
                <a:latin typeface="Consolas" panose="020B0609020204030204" pitchFamily="49" charset="0"/>
              </a:rPr>
              <a:t> &amp;&amp; 0&lt;=</a:t>
            </a:r>
            <a:r>
              <a:rPr lang="en-US" sz="1100" dirty="0" err="1">
                <a:latin typeface="Consolas" panose="020B0609020204030204" pitchFamily="49" charset="0"/>
              </a:rPr>
              <a:t>bz</a:t>
            </a:r>
            <a:r>
              <a:rPr lang="en-US" sz="1100" dirty="0">
                <a:latin typeface="Consolas" panose="020B0609020204030204" pitchFamily="49" charset="0"/>
              </a:rPr>
              <a:t> &amp;&amp; </a:t>
            </a:r>
            <a:r>
              <a:rPr lang="en-US" sz="1100" dirty="0" err="1">
                <a:latin typeface="Consolas" panose="020B0609020204030204" pitchFamily="49" charset="0"/>
              </a:rPr>
              <a:t>bz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nz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return wall[</a:t>
            </a:r>
            <a:r>
              <a:rPr lang="en-US" sz="1100" dirty="0" err="1">
                <a:latin typeface="Consolas" panose="020B0609020204030204" pitchFamily="49" charset="0"/>
              </a:rPr>
              <a:t>bz</a:t>
            </a:r>
            <a:r>
              <a:rPr lang="en-US" sz="1100" dirty="0">
                <a:latin typeface="Consolas" panose="020B0609020204030204" pitchFamily="49" charset="0"/>
              </a:rPr>
              <a:t>*</a:t>
            </a:r>
            <a:r>
              <a:rPr lang="en-US" sz="1100" dirty="0" err="1">
                <a:latin typeface="Consolas" panose="020B0609020204030204" pitchFamily="49" charset="0"/>
              </a:rPr>
              <a:t>nx+bx</a:t>
            </a:r>
            <a:r>
              <a:rPr lang="en-US" sz="11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156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01841"/>
            <a:ext cx="8305800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main(void)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NX=16,NZ=16;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char wall[NX*NZ]=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//   0123456789ABCDEF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"XXXXXXXXXXXXXXXX"  //0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   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GX"  //1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 XXXX XXXXX XXX"  //2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"XXX X      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"  //3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   XX XXXXXXX X"  //4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"XXX  X XXXX XX X"  //5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XX       X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"  //6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XXXX XX X"  //7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XX XXXX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XXXX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"  //8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"  //9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   XX X XXXXX X"  //a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"XXX  X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"  //b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XX XXXXXXXXX"  //c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XX X XX X"  //d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"XS             X"  //e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"XXXXXXXXXXXXXXXX"  //f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};</a:t>
            </a:r>
          </a:p>
          <a:p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double speed=6.0;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double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rotSpeed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YsPi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double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blockDim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=3.0;</a:t>
            </a:r>
          </a:p>
          <a:p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FsOpenWindow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(0,0,800,600,1);</a:t>
            </a:r>
          </a:p>
          <a:p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double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x,y,z,h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double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</a:rPr>
              <a:t>=0.0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</a:rPr>
              <a:t>x=0;</a:t>
            </a:r>
          </a:p>
          <a:p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</a:rPr>
              <a:t>    y=1.5;</a:t>
            </a:r>
          </a:p>
          <a:p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</a:rPr>
              <a:t>    z=10.0;</a:t>
            </a:r>
          </a:p>
          <a:p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</a:rPr>
              <a:t>    h=0;</a:t>
            </a:r>
          </a:p>
          <a:p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C00000"/>
                </a:solidFill>
                <a:latin typeface="Consolas" panose="020B0609020204030204" pitchFamily="49" charset="0"/>
              </a:rPr>
              <a:t>ResetViewPoint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C00000"/>
                </a:solidFill>
                <a:latin typeface="Consolas" panose="020B0609020204030204" pitchFamily="49" charset="0"/>
              </a:rPr>
              <a:t>x,z,NX,NY,wall,blockDim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3276600" y="1143000"/>
            <a:ext cx="228600" cy="480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1400" y="3048000"/>
            <a:ext cx="486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 that fully describe the program state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038600" y="4495800"/>
            <a:ext cx="210076" cy="2362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24876" y="53340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048000" y="4648200"/>
            <a:ext cx="1447800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77276" y="44958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 position preference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54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824091"/>
            <a:ext cx="830580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endParaRPr lang="en-US" sz="11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for(;;)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FsPollDevice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auto key=</a:t>
            </a:r>
            <a:r>
              <a:rPr lang="en-US" sz="1100" dirty="0" err="1">
                <a:latin typeface="Consolas" panose="020B0609020204030204" pitchFamily="49" charset="0"/>
              </a:rPr>
              <a:t>FsInkey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auto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ms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FsPassedTime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auto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dt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=(double)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ms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/1000.0;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t+=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dt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if(FSKEY_ESC==key)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1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if(0!=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FsGetKeyState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(FSKEY_SPACE))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if(y&lt;8.0)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y+=0.1;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else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if(y&gt;1.5)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y-=0.1;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if(y&lt;1.5)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y=1.5;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3962400" y="1600200"/>
            <a:ext cx="533400" cy="449580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5800" y="36576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Interval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37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824091"/>
            <a:ext cx="8305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double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vx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=-sin(h);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double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vz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=-cos(h);</a:t>
            </a:r>
          </a:p>
          <a:p>
            <a:endParaRPr lang="en-US" sz="11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double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prevX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=x;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double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prevZ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=z;</a:t>
            </a:r>
          </a:p>
          <a:p>
            <a:endParaRPr lang="en-US" sz="11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if(0!=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FsGetKeyState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(FSKEY_UP))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x+=speed*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vx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dt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z+=speed*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vz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dt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if(0!=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FsGetKeyState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(FSKEY_DOWN))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x-=speed*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vx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dt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z-=speed*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vz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dt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if(0!=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FsGetKeyState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(FSKEY_LEFT))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h+=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dt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rotSpeed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if(0!=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FsGetKeyState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(FSKEY_RIGHT))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h-=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dt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rotSpeed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810000" y="914400"/>
            <a:ext cx="533400" cy="449580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3400" y="29718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Interval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43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824091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if('X'==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GetBlock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NX,NY,wall,blockDim,x,z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) ||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'X'==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GetBlock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NX,NY,wall,blockDim,x+blockDim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/10.0,z) ||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'X'==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GetBlock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NX,NY,wall,blockDim,x-blockDim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/10.0,z))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x=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prevX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if('X'==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GetBlock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NX,NY,wall,blockDim,x,z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) ||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'X'==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GetBlock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NX,NY,wall,blockDim,x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,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z+blockDim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/10.0) ||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'X'==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GetBlock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NX,NY,wall,blockDim,x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,z-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blockDim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/10.0))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z=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prevZ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1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if('G'==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GetBlock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NX,NY,wall,blockDim,x,z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("Goal!\n");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916717" y="914400"/>
            <a:ext cx="533400" cy="304800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50117" y="229372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Interval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47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824091"/>
            <a:ext cx="830580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wid,hei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FsGetWindowSize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wid,hei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glEnable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(GL_DEPTH_TEST);</a:t>
            </a:r>
          </a:p>
          <a:p>
            <a:endParaRPr lang="en-US" sz="11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glClear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(GL_DEPTH_BUFFER_BIT|GL_COLOR_BUFFER_BIT);</a:t>
            </a:r>
          </a:p>
          <a:p>
            <a:endParaRPr lang="en-US" sz="11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glMatrixMode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(GL_PROJECTION);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glLoadIdentity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gluPerspective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(45.0,(double)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wid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/(double)hei,0.1,40.0);</a:t>
            </a:r>
          </a:p>
          <a:p>
            <a:endParaRPr lang="en-US" sz="11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glMatrixMode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(GL_MODELVIEW);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glLoadIdentity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glRotated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(-h*180.0/YsPi,0,1,0);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glTranslated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(-x,-y,-z);</a:t>
            </a:r>
          </a:p>
          <a:p>
            <a:endParaRPr lang="en-US" sz="11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DrawMaze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NX,NY,wall,blockDim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FsSwapBuffers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FsSleep</a:t>
            </a:r>
            <a:r>
              <a:rPr lang="en-US" sz="1100" dirty="0">
                <a:latin typeface="Consolas" panose="020B0609020204030204" pitchFamily="49" charset="0"/>
              </a:rPr>
              <a:t>(10);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334000" y="914400"/>
            <a:ext cx="533400" cy="381000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2590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Draw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8883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re-write in the </a:t>
            </a:r>
            <a:r>
              <a:rPr lang="en-US" dirty="0" err="1" smtClean="0"/>
              <a:t>FsLazyWindow</a:t>
            </a:r>
            <a:r>
              <a:rPr lang="en-US" dirty="0" smtClean="0"/>
              <a:t>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main function has two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variables, NX and NY, which define the length of an array called wall.</a:t>
            </a:r>
          </a:p>
          <a:p>
            <a:endParaRPr lang="en-US" dirty="0" smtClean="0"/>
          </a:p>
          <a:p>
            <a:r>
              <a:rPr lang="en-US" dirty="0" smtClean="0"/>
              <a:t>These NX and NY can be made </a:t>
            </a:r>
            <a:r>
              <a:rPr lang="en-US" dirty="0" err="1" smtClean="0"/>
              <a:t>enum</a:t>
            </a:r>
            <a:r>
              <a:rPr lang="en-US" dirty="0" smtClean="0"/>
              <a:t> in the application </a:t>
            </a:r>
            <a:r>
              <a:rPr lang="en-US" dirty="0"/>
              <a:t>class.</a:t>
            </a:r>
            <a:br>
              <a:rPr lang="en-US" dirty="0"/>
            </a:br>
            <a:r>
              <a:rPr lang="en-US" sz="1600" dirty="0" smtClean="0"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</a:rPr>
              <a:t>enum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	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		NX=16,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		NY=16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	};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13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07720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#include &lt;</a:t>
            </a:r>
            <a:r>
              <a:rPr lang="en-US" sz="1100" dirty="0" err="1" smtClean="0">
                <a:latin typeface="Consolas" panose="020B0609020204030204" pitchFamily="49" charset="0"/>
              </a:rPr>
              <a:t>math.h</a:t>
            </a:r>
            <a:r>
              <a:rPr lang="en-US" sz="11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#include &lt;</a:t>
            </a:r>
            <a:r>
              <a:rPr lang="en-US" sz="1100" dirty="0" err="1" smtClean="0">
                <a:latin typeface="Consolas" panose="020B0609020204030204" pitchFamily="49" charset="0"/>
              </a:rPr>
              <a:t>stdio.h</a:t>
            </a:r>
            <a:r>
              <a:rPr lang="en-US" sz="1100" dirty="0" smtClean="0">
                <a:latin typeface="Consolas" panose="020B0609020204030204" pitchFamily="49" charset="0"/>
              </a:rPr>
              <a:t>&gt;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#include &lt;</a:t>
            </a:r>
            <a:r>
              <a:rPr lang="en-US" sz="1100" dirty="0" err="1" smtClean="0">
                <a:latin typeface="Consolas" panose="020B0609020204030204" pitchFamily="49" charset="0"/>
              </a:rPr>
              <a:t>fslazywindow.h</a:t>
            </a:r>
            <a:r>
              <a:rPr lang="en-US" sz="1100" dirty="0" smtClean="0">
                <a:latin typeface="Consolas" panose="020B0609020204030204" pitchFamily="49" charset="0"/>
              </a:rPr>
              <a:t>&gt;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double </a:t>
            </a:r>
            <a:r>
              <a:rPr lang="en-US" sz="1100" dirty="0" err="1">
                <a:latin typeface="Consolas" panose="020B0609020204030204" pitchFamily="49" charset="0"/>
              </a:rPr>
              <a:t>YsPi</a:t>
            </a:r>
            <a:r>
              <a:rPr lang="en-US" sz="1100" dirty="0">
                <a:latin typeface="Consolas" panose="020B0609020204030204" pitchFamily="49" charset="0"/>
              </a:rPr>
              <a:t>=3.1415927;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 : public </a:t>
            </a:r>
            <a:r>
              <a:rPr lang="en-US" sz="1100" dirty="0" err="1">
                <a:latin typeface="Consolas" panose="020B0609020204030204" pitchFamily="49" charset="0"/>
              </a:rPr>
              <a:t>FsLazyWindowApplicationBase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bool </a:t>
            </a:r>
            <a:r>
              <a:rPr lang="en-US" sz="1100" dirty="0" err="1">
                <a:latin typeface="Consolas" panose="020B0609020204030204" pitchFamily="49" charset="0"/>
              </a:rPr>
              <a:t>needRedraw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enum</a:t>
            </a: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NX=16,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NY=16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};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void </a:t>
            </a:r>
            <a:r>
              <a:rPr lang="en-US" sz="1100" dirty="0" err="1">
                <a:latin typeface="Consolas" panose="020B0609020204030204" pitchFamily="49" charset="0"/>
              </a:rPr>
              <a:t>DrawCube</a:t>
            </a:r>
            <a:r>
              <a:rPr lang="en-US" sz="1100" dirty="0">
                <a:latin typeface="Consolas" panose="020B0609020204030204" pitchFamily="49" charset="0"/>
              </a:rPr>
              <a:t>(double x0,double y0,double z0,double x1,double y1,double z1)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(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Cut &amp; Paste from the original code)</a:t>
            </a:r>
            <a:endParaRPr lang="en-US" sz="1100" dirty="0" smtClean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void </a:t>
            </a:r>
            <a:r>
              <a:rPr lang="en-US" sz="1100" dirty="0" err="1">
                <a:latin typeface="Consolas" panose="020B0609020204030204" pitchFamily="49" charset="0"/>
              </a:rPr>
              <a:t>DrawFloor</a:t>
            </a:r>
            <a:r>
              <a:rPr lang="en-US" sz="1100" dirty="0">
                <a:latin typeface="Consolas" panose="020B0609020204030204" pitchFamily="49" charset="0"/>
              </a:rPr>
              <a:t>(double x0,double z0,double x1,double z1,double y0,int </a:t>
            </a:r>
            <a:r>
              <a:rPr lang="en-US" sz="1100" dirty="0" err="1">
                <a:latin typeface="Consolas" panose="020B0609020204030204" pitchFamily="49" charset="0"/>
              </a:rPr>
              <a:t>r,int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g,int</a:t>
            </a:r>
            <a:r>
              <a:rPr lang="en-US" sz="1100" dirty="0">
                <a:latin typeface="Consolas" panose="020B0609020204030204" pitchFamily="49" charset="0"/>
              </a:rPr>
              <a:t> b)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(Cut &amp; Paste from the original code)</a:t>
            </a:r>
            <a:endParaRPr lang="en-US" sz="1100" dirty="0" smtClean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void </a:t>
            </a:r>
            <a:r>
              <a:rPr lang="en-US" sz="1100" dirty="0" err="1">
                <a:latin typeface="Consolas" panose="020B0609020204030204" pitchFamily="49" charset="0"/>
              </a:rPr>
              <a:t>DrawMaze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nx,int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nz,const</a:t>
            </a:r>
            <a:r>
              <a:rPr lang="en-US" sz="1100" dirty="0">
                <a:latin typeface="Consolas" panose="020B0609020204030204" pitchFamily="49" charset="0"/>
              </a:rPr>
              <a:t> char wall[],double d)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(Cut &amp; Paste from the original code)</a:t>
            </a:r>
            <a:endParaRPr lang="en-US" sz="1100" dirty="0" smtClean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void </a:t>
            </a:r>
            <a:r>
              <a:rPr lang="en-US" sz="1100" dirty="0" err="1">
                <a:latin typeface="Consolas" panose="020B0609020204030204" pitchFamily="49" charset="0"/>
              </a:rPr>
              <a:t>ResetViewPoint</a:t>
            </a:r>
            <a:r>
              <a:rPr lang="en-US" sz="1100" dirty="0">
                <a:latin typeface="Consolas" panose="020B0609020204030204" pitchFamily="49" charset="0"/>
              </a:rPr>
              <a:t>(double &amp;</a:t>
            </a:r>
            <a:r>
              <a:rPr lang="en-US" sz="1100" dirty="0" err="1">
                <a:latin typeface="Consolas" panose="020B0609020204030204" pitchFamily="49" charset="0"/>
              </a:rPr>
              <a:t>xx,double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zz,int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nx,int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nz,const</a:t>
            </a:r>
            <a:r>
              <a:rPr lang="en-US" sz="1100" dirty="0">
                <a:latin typeface="Consolas" panose="020B0609020204030204" pitchFamily="49" charset="0"/>
              </a:rPr>
              <a:t> char wall[],double d)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(Cut &amp; Paste from the original code)</a:t>
            </a:r>
            <a:endParaRPr lang="en-US" sz="1100" dirty="0" smtClean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GetBlock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nx,int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nz,const</a:t>
            </a:r>
            <a:r>
              <a:rPr lang="en-US" sz="1100" dirty="0">
                <a:latin typeface="Consolas" panose="020B0609020204030204" pitchFamily="49" charset="0"/>
              </a:rPr>
              <a:t> char wall[],double </a:t>
            </a:r>
            <a:r>
              <a:rPr lang="en-US" sz="1100" dirty="0" err="1">
                <a:latin typeface="Consolas" panose="020B0609020204030204" pitchFamily="49" charset="0"/>
              </a:rPr>
              <a:t>d,double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x,double</a:t>
            </a:r>
            <a:r>
              <a:rPr lang="en-US" sz="1100" dirty="0">
                <a:latin typeface="Consolas" panose="020B0609020204030204" pitchFamily="49" charset="0"/>
              </a:rPr>
              <a:t> z)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(Cut &amp; Paste from the original code)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38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077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char wall[NX*NY];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double speed;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double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rotSpeed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double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blockDim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double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x,y,z,h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double t</a:t>
            </a:r>
            <a:r>
              <a:rPr lang="en-US" sz="11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virtual void </a:t>
            </a:r>
            <a:r>
              <a:rPr lang="en-US" sz="1100" dirty="0" err="1">
                <a:latin typeface="Consolas" panose="020B0609020204030204" pitchFamily="49" charset="0"/>
              </a:rPr>
              <a:t>BeforeEverything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argc,char</a:t>
            </a:r>
            <a:r>
              <a:rPr lang="en-US" sz="1100" dirty="0">
                <a:latin typeface="Consolas" panose="020B0609020204030204" pitchFamily="49" charset="0"/>
              </a:rPr>
              <a:t> *</a:t>
            </a:r>
            <a:r>
              <a:rPr lang="en-US" sz="1100" dirty="0" err="1">
                <a:latin typeface="Consolas" panose="020B0609020204030204" pitchFamily="49" charset="0"/>
              </a:rPr>
              <a:t>argv</a:t>
            </a:r>
            <a:r>
              <a:rPr lang="en-US" sz="1100" dirty="0">
                <a:latin typeface="Consolas" panose="020B0609020204030204" pitchFamily="49" charset="0"/>
              </a:rPr>
              <a:t>[]);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virtual void </a:t>
            </a:r>
            <a:r>
              <a:rPr lang="en-US" sz="1100" dirty="0" err="1">
                <a:latin typeface="Consolas" panose="020B0609020204030204" pitchFamily="49" charset="0"/>
              </a:rPr>
              <a:t>GetOpenWindowOption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FsOpenWindowOption</a:t>
            </a:r>
            <a:r>
              <a:rPr lang="en-US" sz="1100" dirty="0">
                <a:latin typeface="Consolas" panose="020B0609020204030204" pitchFamily="49" charset="0"/>
              </a:rPr>
              <a:t> &amp;OPT)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virtual void Initialize(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argc,char</a:t>
            </a:r>
            <a:r>
              <a:rPr lang="en-US" sz="1100" dirty="0">
                <a:latin typeface="Consolas" panose="020B0609020204030204" pitchFamily="49" charset="0"/>
              </a:rPr>
              <a:t> *</a:t>
            </a:r>
            <a:r>
              <a:rPr lang="en-US" sz="1100" dirty="0" err="1">
                <a:latin typeface="Consolas" panose="020B0609020204030204" pitchFamily="49" charset="0"/>
              </a:rPr>
              <a:t>argv</a:t>
            </a:r>
            <a:r>
              <a:rPr lang="en-US" sz="1100" dirty="0">
                <a:latin typeface="Consolas" panose="020B0609020204030204" pitchFamily="49" charset="0"/>
              </a:rPr>
              <a:t>[]);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virtual void Interval(void);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virtual void </a:t>
            </a:r>
            <a:r>
              <a:rPr lang="en-US" sz="1100" dirty="0" err="1">
                <a:latin typeface="Consolas" panose="020B0609020204030204" pitchFamily="49" charset="0"/>
              </a:rPr>
              <a:t>BeforeTerminate</a:t>
            </a:r>
            <a:r>
              <a:rPr lang="en-US" sz="1100" dirty="0">
                <a:latin typeface="Consolas" panose="020B0609020204030204" pitchFamily="49" charset="0"/>
              </a:rPr>
              <a:t>(void);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virtual void Draw(void);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virtual bool </a:t>
            </a:r>
            <a:r>
              <a:rPr lang="en-US" sz="1100" dirty="0" err="1">
                <a:latin typeface="Consolas" panose="020B0609020204030204" pitchFamily="49" charset="0"/>
              </a:rPr>
              <a:t>UserWantToCloseProgram</a:t>
            </a:r>
            <a:r>
              <a:rPr lang="en-US" sz="1100" dirty="0">
                <a:latin typeface="Consolas" panose="020B0609020204030204" pitchFamily="49" charset="0"/>
              </a:rPr>
              <a:t>(void);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virtual bool </a:t>
            </a:r>
            <a:r>
              <a:rPr lang="en-US" sz="1100" dirty="0" err="1">
                <a:latin typeface="Consolas" panose="020B0609020204030204" pitchFamily="49" charset="0"/>
              </a:rPr>
              <a:t>MustTerminate</a:t>
            </a:r>
            <a:r>
              <a:rPr lang="en-US" sz="1100" dirty="0">
                <a:latin typeface="Consolas" panose="020B0609020204030204" pitchFamily="49" charset="0"/>
              </a:rPr>
              <a:t>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virtual long </a:t>
            </a:r>
            <a:r>
              <a:rPr lang="en-US" sz="1100" dirty="0" err="1">
                <a:latin typeface="Consolas" panose="020B0609020204030204" pitchFamily="49" charset="0"/>
              </a:rPr>
              <a:t>long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GetMinimumSleepPerInterval</a:t>
            </a:r>
            <a:r>
              <a:rPr lang="en-US" sz="1100" dirty="0">
                <a:latin typeface="Consolas" panose="020B0609020204030204" pitchFamily="49" charset="0"/>
              </a:rPr>
              <a:t>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virtual bool </a:t>
            </a:r>
            <a:r>
              <a:rPr lang="en-US" sz="1100" dirty="0" err="1">
                <a:latin typeface="Consolas" panose="020B0609020204030204" pitchFamily="49" charset="0"/>
              </a:rPr>
              <a:t>NeedRedraw</a:t>
            </a:r>
            <a:r>
              <a:rPr lang="en-US" sz="1100" dirty="0">
                <a:latin typeface="Consolas" panose="020B0609020204030204" pitchFamily="49" charset="0"/>
              </a:rPr>
              <a:t>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() :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speed(6.0),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rotSpeed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YsPi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),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blockDim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(3.0)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needRedraw</a:t>
            </a:r>
            <a:r>
              <a:rPr lang="en-US" sz="1100" dirty="0">
                <a:latin typeface="Consolas" panose="020B0609020204030204" pitchFamily="49" charset="0"/>
              </a:rPr>
              <a:t>=false;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/* virtual */ void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BeforeEverything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argc,char</a:t>
            </a:r>
            <a:r>
              <a:rPr lang="en-US" sz="1100" dirty="0">
                <a:latin typeface="Consolas" panose="020B0609020204030204" pitchFamily="49" charset="0"/>
              </a:rPr>
              <a:t> *</a:t>
            </a:r>
            <a:r>
              <a:rPr lang="en-US" sz="1100" dirty="0" err="1">
                <a:latin typeface="Consolas" panose="020B0609020204030204" pitchFamily="49" charset="0"/>
              </a:rPr>
              <a:t>argv</a:t>
            </a:r>
            <a:r>
              <a:rPr lang="en-US" sz="1100" dirty="0">
                <a:latin typeface="Consolas" panose="020B0609020204030204" pitchFamily="49" charset="0"/>
              </a:rPr>
              <a:t>[])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/* virtual */ void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GetOpenWindowOption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FsOpenWindowOption</a:t>
            </a:r>
            <a:r>
              <a:rPr lang="en-US" sz="1100" dirty="0">
                <a:latin typeface="Consolas" panose="020B0609020204030204" pitchFamily="49" charset="0"/>
              </a:rPr>
              <a:t> &amp;opt)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</a:rPr>
              <a:t>opt.x0=0;</a:t>
            </a:r>
          </a:p>
          <a:p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</a:rPr>
              <a:t>    opt.y0=0;</a:t>
            </a:r>
          </a:p>
          <a:p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C00000"/>
                </a:solidFill>
                <a:latin typeface="Consolas" panose="020B0609020204030204" pitchFamily="49" charset="0"/>
              </a:rPr>
              <a:t>opt.wid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</a:rPr>
              <a:t>=800;</a:t>
            </a:r>
          </a:p>
          <a:p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C00000"/>
                </a:solidFill>
                <a:latin typeface="Consolas" panose="020B0609020204030204" pitchFamily="49" charset="0"/>
              </a:rPr>
              <a:t>opt.hei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</a:rPr>
              <a:t>=600;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791200" y="2971800"/>
            <a:ext cx="685800" cy="7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05400" y="2667000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Const</a:t>
            </a:r>
            <a:r>
              <a:rPr lang="en-US" dirty="0" smtClean="0"/>
              <a:t> member variables initialization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2438400" y="228600"/>
            <a:ext cx="152400" cy="1066800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14246" y="577334"/>
            <a:ext cx="550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Variables that fully describe the state of the program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1657479" y="5486400"/>
            <a:ext cx="171321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48333" y="572083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Window position preferences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6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original 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789424"/>
            <a:ext cx="7308411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#include &lt;</a:t>
            </a:r>
            <a:r>
              <a:rPr lang="en-US" sz="1000" dirty="0" err="1">
                <a:latin typeface="Consolas" panose="020B0609020204030204" pitchFamily="49" charset="0"/>
              </a:rPr>
              <a:t>stdio.h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#include &lt;</a:t>
            </a:r>
            <a:r>
              <a:rPr lang="en-US" sz="1000" dirty="0" err="1">
                <a:latin typeface="Consolas" panose="020B0609020204030204" pitchFamily="49" charset="0"/>
              </a:rPr>
              <a:t>stdlib.h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#include &lt;</a:t>
            </a:r>
            <a:r>
              <a:rPr lang="en-US" sz="1000" dirty="0" err="1">
                <a:latin typeface="Consolas" panose="020B0609020204030204" pitchFamily="49" charset="0"/>
              </a:rPr>
              <a:t>stddef.h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#include &lt;</a:t>
            </a:r>
            <a:r>
              <a:rPr lang="en-US" sz="1000" dirty="0" err="1">
                <a:latin typeface="Consolas" panose="020B0609020204030204" pitchFamily="49" charset="0"/>
              </a:rPr>
              <a:t>string.h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#</a:t>
            </a:r>
            <a:r>
              <a:rPr lang="en-US" sz="1000" dirty="0">
                <a:latin typeface="Consolas" panose="020B0609020204030204" pitchFamily="49" charset="0"/>
              </a:rPr>
              <a:t>include "</a:t>
            </a:r>
            <a:r>
              <a:rPr lang="en-US" sz="1000" dirty="0" err="1">
                <a:latin typeface="Consolas" panose="020B0609020204030204" pitchFamily="49" charset="0"/>
              </a:rPr>
              <a:t>fssimplewindow.h</a:t>
            </a:r>
            <a:r>
              <a:rPr lang="en-US" sz="1000" dirty="0">
                <a:latin typeface="Consolas" panose="020B0609020204030204" pitchFamily="49" charset="0"/>
              </a:rPr>
              <a:t>"</a:t>
            </a:r>
          </a:p>
          <a:p>
            <a:endParaRPr lang="en-US" sz="1000" dirty="0" smtClean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void </a:t>
            </a:r>
            <a:r>
              <a:rPr lang="en-US" sz="1000" dirty="0" err="1">
                <a:latin typeface="Consolas" panose="020B0609020204030204" pitchFamily="49" charset="0"/>
              </a:rPr>
              <a:t>DrawTarget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x,int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y,int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sizeX,int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sizeY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glColor3ub(0,255,255);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glBegin</a:t>
            </a:r>
            <a:r>
              <a:rPr lang="en-US" sz="1000" dirty="0">
                <a:latin typeface="Consolas" panose="020B0609020204030204" pitchFamily="49" charset="0"/>
              </a:rPr>
              <a:t>(GL_QUADS);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glVertex2i(x       ,y);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glVertex2i(</a:t>
            </a:r>
            <a:r>
              <a:rPr lang="en-US" sz="1000" dirty="0" err="1">
                <a:latin typeface="Consolas" panose="020B0609020204030204" pitchFamily="49" charset="0"/>
              </a:rPr>
              <a:t>x+sizeX,y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glVertex2i(</a:t>
            </a:r>
            <a:r>
              <a:rPr lang="en-US" sz="1000" dirty="0" err="1">
                <a:latin typeface="Consolas" panose="020B0609020204030204" pitchFamily="49" charset="0"/>
              </a:rPr>
              <a:t>x+sizeX,y+sizeY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glVertex2i(x      ,</a:t>
            </a:r>
            <a:r>
              <a:rPr lang="en-US" sz="1000" dirty="0" err="1">
                <a:latin typeface="Consolas" panose="020B0609020204030204" pitchFamily="49" charset="0"/>
              </a:rPr>
              <a:t>y+sizeY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glEnd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void </a:t>
            </a:r>
            <a:r>
              <a:rPr lang="en-US" sz="1000" dirty="0" err="1">
                <a:latin typeface="Consolas" panose="020B0609020204030204" pitchFamily="49" charset="0"/>
              </a:rPr>
              <a:t>MoveTarget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&amp;</a:t>
            </a:r>
            <a:r>
              <a:rPr lang="en-US" sz="1000" dirty="0" err="1">
                <a:latin typeface="Consolas" panose="020B0609020204030204" pitchFamily="49" charset="0"/>
              </a:rPr>
              <a:t>x,int</a:t>
            </a:r>
            <a:r>
              <a:rPr lang="en-US" sz="1000" dirty="0">
                <a:latin typeface="Consolas" panose="020B0609020204030204" pitchFamily="49" charset="0"/>
              </a:rPr>
              <a:t> &amp;</a:t>
            </a:r>
            <a:r>
              <a:rPr lang="en-US" sz="1000" dirty="0" err="1">
                <a:latin typeface="Consolas" panose="020B0609020204030204" pitchFamily="49" charset="0"/>
              </a:rPr>
              <a:t>y,int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scrnSizeX,int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scrnSizeY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x+=20;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if(x&gt;</a:t>
            </a:r>
            <a:r>
              <a:rPr lang="en-US" sz="1000" dirty="0" err="1">
                <a:latin typeface="Consolas" panose="020B0609020204030204" pitchFamily="49" charset="0"/>
              </a:rPr>
              <a:t>scrnSizeX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x=0;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CheckHitTarget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missileX,int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missileY,int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targetX,int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targetY,int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targetSizeX,int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targetSizeY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relativeX,relativeY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relativeX</a:t>
            </a:r>
            <a:r>
              <a:rPr lang="en-US" sz="1000" dirty="0">
                <a:latin typeface="Consolas" panose="020B0609020204030204" pitchFamily="49" charset="0"/>
              </a:rPr>
              <a:t>=</a:t>
            </a:r>
            <a:r>
              <a:rPr lang="en-US" sz="1000" dirty="0" err="1">
                <a:latin typeface="Consolas" panose="020B0609020204030204" pitchFamily="49" charset="0"/>
              </a:rPr>
              <a:t>missileX-targetX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relativeY</a:t>
            </a:r>
            <a:r>
              <a:rPr lang="en-US" sz="1000" dirty="0">
                <a:latin typeface="Consolas" panose="020B0609020204030204" pitchFamily="49" charset="0"/>
              </a:rPr>
              <a:t>=</a:t>
            </a:r>
            <a:r>
              <a:rPr lang="en-US" sz="1000" dirty="0" err="1">
                <a:latin typeface="Consolas" panose="020B0609020204030204" pitchFamily="49" charset="0"/>
              </a:rPr>
              <a:t>missileY-targetY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if(0&lt;=</a:t>
            </a:r>
            <a:r>
              <a:rPr lang="en-US" sz="1000" dirty="0" err="1">
                <a:latin typeface="Consolas" panose="020B0609020204030204" pitchFamily="49" charset="0"/>
              </a:rPr>
              <a:t>relativeX</a:t>
            </a:r>
            <a:r>
              <a:rPr lang="en-US" sz="1000" dirty="0">
                <a:latin typeface="Consolas" panose="020B0609020204030204" pitchFamily="49" charset="0"/>
              </a:rPr>
              <a:t> &amp;&amp; </a:t>
            </a:r>
            <a:r>
              <a:rPr lang="en-US" sz="1000" dirty="0" err="1">
                <a:latin typeface="Consolas" panose="020B0609020204030204" pitchFamily="49" charset="0"/>
              </a:rPr>
              <a:t>relativeX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targetSizeX</a:t>
            </a:r>
            <a:r>
              <a:rPr lang="en-US" sz="1000" dirty="0">
                <a:latin typeface="Consolas" panose="020B0609020204030204" pitchFamily="49" charset="0"/>
              </a:rPr>
              <a:t> &amp;&amp; 0&lt;=</a:t>
            </a:r>
            <a:r>
              <a:rPr lang="en-US" sz="1000" dirty="0" err="1">
                <a:latin typeface="Consolas" panose="020B0609020204030204" pitchFamily="49" charset="0"/>
              </a:rPr>
              <a:t>relativeY</a:t>
            </a:r>
            <a:r>
              <a:rPr lang="en-US" sz="1000" dirty="0">
                <a:latin typeface="Consolas" panose="020B0609020204030204" pitchFamily="49" charset="0"/>
              </a:rPr>
              <a:t> &amp;&amp; </a:t>
            </a:r>
            <a:r>
              <a:rPr lang="en-US" sz="1000" dirty="0" err="1">
                <a:latin typeface="Consolas" panose="020B0609020204030204" pitchFamily="49" charset="0"/>
              </a:rPr>
              <a:t>relativeY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targetSizeY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return 1;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709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0772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/* virtual */ void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::Initialize(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argc,char</a:t>
            </a:r>
            <a:r>
              <a:rPr lang="en-US" sz="1100" dirty="0">
                <a:latin typeface="Consolas" panose="020B0609020204030204" pitchFamily="49" charset="0"/>
              </a:rPr>
              <a:t> *</a:t>
            </a:r>
            <a:r>
              <a:rPr lang="en-US" sz="1100" dirty="0" err="1">
                <a:latin typeface="Consolas" panose="020B0609020204030204" pitchFamily="49" charset="0"/>
              </a:rPr>
              <a:t>argv</a:t>
            </a:r>
            <a:r>
              <a:rPr lang="en-US" sz="1100" dirty="0">
                <a:latin typeface="Consolas" panose="020B0609020204030204" pitchFamily="49" charset="0"/>
              </a:rPr>
              <a:t>[])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char wall[]=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//   0123456789ABCDEF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"XXXXXXXXXXXXXXXX"  //0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   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GX"  //1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 XXXX XXXXX XXX"  //2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"XXX X      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"  //3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   XX XXXXXXX X"  //4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"XXX  X XXXX XX X"  //5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XX       X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"  //6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XXXX XX X"  //7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XX XXXX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XXXX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"  //8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"  //9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   XX X XXXXX X"  //a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"XXX  X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"  //b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XX XXXXXXXXX"  //c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XX X XX X"  //d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"XS             X"  //e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"XXXXXXXXXXXXXXXX"  //f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for(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=0; </a:t>
            </a:r>
            <a:r>
              <a:rPr lang="en-US" sz="11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&lt;NX*NY;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++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this-&gt;wall[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]=wall[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x=0;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y=1.5;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z=10.0;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h=0;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ResetViewPoint</a:t>
            </a:r>
            <a:r>
              <a:rPr lang="en-US" sz="11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x,z,NX,NY,wall,blockDim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t=0.0;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943600" y="577334"/>
            <a:ext cx="304800" cy="5290066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0" y="305245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Initialization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2625969" y="3962400"/>
            <a:ext cx="171321" cy="685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16823" y="3962400"/>
            <a:ext cx="33791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Copy the map to the member variable, otherwise the map will be forgotten at the end of this function.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32323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0772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/* virtual */ void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::Interval(void)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auto key=</a:t>
            </a:r>
            <a:r>
              <a:rPr lang="en-US" sz="1100" dirty="0" err="1">
                <a:latin typeface="Consolas" panose="020B0609020204030204" pitchFamily="49" charset="0"/>
              </a:rPr>
              <a:t>FsInkey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if(FSKEY_ESC==key)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SetMustTerminate</a:t>
            </a:r>
            <a:r>
              <a:rPr lang="en-US" sz="11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// Common mistake: Calling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FsInkey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() more than once in Interval.  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//                 Don't do that.</a:t>
            </a:r>
          </a:p>
          <a:p>
            <a:endParaRPr lang="en-US" sz="11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auto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ms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FsPassedTime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auto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dt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=(double)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ms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/1000.0;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t+=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dt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if(0!=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FsGetKeyState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(FSKEY_SPACE))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if(y&lt;8.0)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y+=0.1;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else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if(y&gt;1.5)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y-=0.1;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if(y&lt;1.5)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y=1.5;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943600" y="577334"/>
            <a:ext cx="304800" cy="5290066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0" y="305245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Interval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009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0772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double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vx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=-sin(h);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double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vz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=-cos(h);</a:t>
            </a:r>
          </a:p>
          <a:p>
            <a:endParaRPr lang="en-US" sz="11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double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prevX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=x;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double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prevZ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=z;</a:t>
            </a:r>
          </a:p>
          <a:p>
            <a:endParaRPr lang="en-US" sz="11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if(0!=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FsGetKeyState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(FSKEY_UP))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x+=speed*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vx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dt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z+=speed*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vz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dt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if(0!=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FsGetKeyState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(FSKEY_DOWN))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x-=speed*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vx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dt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z-=speed*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vz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dt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if(0!=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FsGetKeyState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(FSKEY_LEFT))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h+=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dt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rotSpeed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if(0!=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FsGetKeyState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(FSKEY_RIGHT))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h-=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dt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rotSpeed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if('X'==</a:t>
            </a:r>
            <a:r>
              <a:rPr lang="en-US" sz="11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GetBlock</a:t>
            </a:r>
            <a:r>
              <a:rPr lang="en-US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NX,NY,wall,blockDim,x,z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) ||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'X'==</a:t>
            </a:r>
            <a:r>
              <a:rPr lang="en-US" sz="11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GetBlock</a:t>
            </a:r>
            <a:r>
              <a:rPr lang="en-US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NX,NY,wall,blockDim,x+blockDim</a:t>
            </a:r>
            <a:r>
              <a:rPr lang="en-US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/10.0,z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) ||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'X'==</a:t>
            </a:r>
            <a:r>
              <a:rPr lang="en-US" sz="11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GetBlock</a:t>
            </a:r>
            <a:r>
              <a:rPr lang="en-US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NX,NY,wall,blockDim,x-blockDim</a:t>
            </a:r>
            <a:r>
              <a:rPr lang="en-US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/10.0,z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x=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prevX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if('X'==</a:t>
            </a:r>
            <a:r>
              <a:rPr lang="en-US" sz="11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GetBlock</a:t>
            </a:r>
            <a:r>
              <a:rPr lang="en-US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NX,NY,wall,blockDim,x,z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) ||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'X'==</a:t>
            </a:r>
            <a:r>
              <a:rPr lang="en-US" sz="11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GetBlock</a:t>
            </a:r>
            <a:r>
              <a:rPr lang="en-US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NX,NY,wall,blockDim,x</a:t>
            </a:r>
            <a:r>
              <a:rPr lang="en-US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     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z+blockDim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/10.0) ||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'X'==</a:t>
            </a:r>
            <a:r>
              <a:rPr lang="en-US" sz="11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GetBlock</a:t>
            </a:r>
            <a:r>
              <a:rPr lang="en-US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NX,NY,wall,blockDim,x</a:t>
            </a:r>
            <a:r>
              <a:rPr lang="en-US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     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,z-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blockDim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/10.0))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z=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prevZ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943600" y="577334"/>
            <a:ext cx="304800" cy="5290066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0" y="305245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Interval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2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606832"/>
            <a:ext cx="8077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if('G'==</a:t>
            </a:r>
            <a:r>
              <a:rPr lang="en-US" sz="11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GetBlock</a:t>
            </a:r>
            <a:r>
              <a:rPr lang="en-US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NX,NY,wall,blockDim,x,z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("Goal!\n");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SetMustTerminate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(true);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needRedraw</a:t>
            </a:r>
            <a:r>
              <a:rPr lang="en-US" sz="1100" dirty="0">
                <a:latin typeface="Consolas" panose="020B0609020204030204" pitchFamily="49" charset="0"/>
              </a:rPr>
              <a:t>=true;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943600" y="577334"/>
            <a:ext cx="304800" cy="1403866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0" y="10946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Interval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590800" y="1499384"/>
            <a:ext cx="1447800" cy="1472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14800" y="28956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SetMustTerminate</a:t>
            </a:r>
            <a:r>
              <a:rPr lang="en-US" dirty="0" smtClean="0"/>
              <a:t> function to set its internal flag to terminate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723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0772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/* </a:t>
            </a:r>
            <a:r>
              <a:rPr lang="en-US" sz="1100" dirty="0">
                <a:latin typeface="Consolas" panose="020B0609020204030204" pitchFamily="49" charset="0"/>
              </a:rPr>
              <a:t>virtual */ void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::Draw(void)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wid,hei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FsGetWindowSize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wid,hei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glEnable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(GL_DEPTH_TEST);</a:t>
            </a:r>
          </a:p>
          <a:p>
            <a:endParaRPr lang="en-US" sz="11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glClear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(GL_DEPTH_BUFFER_BIT|GL_COLOR_BUFFER_BIT);</a:t>
            </a:r>
          </a:p>
          <a:p>
            <a:endParaRPr lang="en-US" sz="11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glMatrixMode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(GL_PROJECTION);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glLoadIdentity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gluPerspective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(45.0,(double)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wid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/(double)hei,0.1,40.0);</a:t>
            </a:r>
          </a:p>
          <a:p>
            <a:endParaRPr lang="en-US" sz="11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glMatrixMode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(GL_MODELVIEW);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glLoadIdentity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glRotated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(-h*180.0/YsPi,0,1,0);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glTranslated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(-x,-y,-z);</a:t>
            </a:r>
          </a:p>
          <a:p>
            <a:endParaRPr lang="en-US" sz="11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DrawMaze</a:t>
            </a:r>
            <a:r>
              <a:rPr lang="en-US" sz="11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NX,NY,wall,blockDim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FsSwapBuffers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needRedraw</a:t>
            </a:r>
            <a:r>
              <a:rPr lang="en-US" sz="1100" dirty="0">
                <a:latin typeface="Consolas" panose="020B0609020204030204" pitchFamily="49" charset="0"/>
              </a:rPr>
              <a:t>=false;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943600" y="407417"/>
            <a:ext cx="304800" cy="3859783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0" y="219067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Draw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675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0772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/* virtual */ bool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UserWantToCloseProgram</a:t>
            </a:r>
            <a:r>
              <a:rPr lang="en-US" sz="1100" dirty="0">
                <a:latin typeface="Consolas" panose="020B0609020204030204" pitchFamily="49" charset="0"/>
              </a:rPr>
              <a:t>(void)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true; // Returning true will just close the program.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/* virtual */ bool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MustTerminate</a:t>
            </a:r>
            <a:r>
              <a:rPr lang="en-US" sz="1100" dirty="0">
                <a:latin typeface="Consolas" panose="020B0609020204030204" pitchFamily="49" charset="0"/>
              </a:rPr>
              <a:t>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</a:t>
            </a:r>
            <a:r>
              <a:rPr lang="en-US" sz="1100" dirty="0" err="1">
                <a:latin typeface="Consolas" panose="020B0609020204030204" pitchFamily="49" charset="0"/>
              </a:rPr>
              <a:t>FsLazyWindowApplicationBase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MustTerminate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/* virtual */ long </a:t>
            </a:r>
            <a:r>
              <a:rPr lang="en-US" sz="1100" dirty="0" err="1">
                <a:latin typeface="Consolas" panose="020B0609020204030204" pitchFamily="49" charset="0"/>
              </a:rPr>
              <a:t>long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GetMinimumSleepPerInterval</a:t>
            </a:r>
            <a:r>
              <a:rPr lang="en-US" sz="1100" dirty="0">
                <a:latin typeface="Consolas" panose="020B0609020204030204" pitchFamily="49" charset="0"/>
              </a:rPr>
              <a:t>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10;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/* virtual */ void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BeforeTerminate</a:t>
            </a:r>
            <a:r>
              <a:rPr lang="en-US" sz="1100" dirty="0">
                <a:latin typeface="Consolas" panose="020B0609020204030204" pitchFamily="49" charset="0"/>
              </a:rPr>
              <a:t>(void)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/* virtual */ bool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NeedRedraw</a:t>
            </a:r>
            <a:r>
              <a:rPr lang="en-US" sz="1100" dirty="0">
                <a:latin typeface="Consolas" panose="020B0609020204030204" pitchFamily="49" charset="0"/>
              </a:rPr>
              <a:t>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</a:t>
            </a:r>
            <a:r>
              <a:rPr lang="en-US" sz="1100" dirty="0" err="1">
                <a:latin typeface="Consolas" panose="020B0609020204030204" pitchFamily="49" charset="0"/>
              </a:rPr>
              <a:t>needRedraw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static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 *</a:t>
            </a:r>
            <a:r>
              <a:rPr lang="en-US" sz="1100" dirty="0" err="1">
                <a:latin typeface="Consolas" panose="020B0609020204030204" pitchFamily="49" charset="0"/>
              </a:rPr>
              <a:t>appPtr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nullptr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/* static */ </a:t>
            </a:r>
            <a:r>
              <a:rPr lang="en-US" sz="1100" dirty="0" err="1">
                <a:latin typeface="Consolas" panose="020B0609020204030204" pitchFamily="49" charset="0"/>
              </a:rPr>
              <a:t>FsLazyWindowApplicationBase</a:t>
            </a:r>
            <a:r>
              <a:rPr lang="en-US" sz="1100" dirty="0">
                <a:latin typeface="Consolas" panose="020B0609020204030204" pitchFamily="49" charset="0"/>
              </a:rPr>
              <a:t> *</a:t>
            </a:r>
            <a:r>
              <a:rPr lang="en-US" sz="1100" dirty="0" err="1">
                <a:latin typeface="Consolas" panose="020B0609020204030204" pitchFamily="49" charset="0"/>
              </a:rPr>
              <a:t>FsLazyWindowApplicationBase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GetApplication</a:t>
            </a:r>
            <a:r>
              <a:rPr lang="en-US" sz="1100" dirty="0">
                <a:latin typeface="Consolas" panose="020B0609020204030204" pitchFamily="49" charset="0"/>
              </a:rPr>
              <a:t>(void)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if(</a:t>
            </a:r>
            <a:r>
              <a:rPr lang="en-US" sz="1100" dirty="0" err="1">
                <a:latin typeface="Consolas" panose="020B0609020204030204" pitchFamily="49" charset="0"/>
              </a:rPr>
              <a:t>nullptr</a:t>
            </a:r>
            <a:r>
              <a:rPr lang="en-US" sz="1100" dirty="0">
                <a:latin typeface="Consolas" panose="020B0609020204030204" pitchFamily="49" charset="0"/>
              </a:rPr>
              <a:t>==</a:t>
            </a:r>
            <a:r>
              <a:rPr lang="en-US" sz="1100" dirty="0" err="1">
                <a:latin typeface="Consolas" panose="020B0609020204030204" pitchFamily="49" charset="0"/>
              </a:rPr>
              <a:t>appPtr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appPtr</a:t>
            </a:r>
            <a:r>
              <a:rPr lang="en-US" sz="1100" dirty="0">
                <a:latin typeface="Consolas" panose="020B0609020204030204" pitchFamily="49" charset="0"/>
              </a:rPr>
              <a:t>=new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</a:t>
            </a:r>
            <a:r>
              <a:rPr lang="en-US" sz="1100" dirty="0" err="1">
                <a:latin typeface="Consolas" panose="020B0609020204030204" pitchFamily="49" charset="0"/>
              </a:rPr>
              <a:t>appPtr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391400" y="266700"/>
            <a:ext cx="304800" cy="59055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96200" y="296781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250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Example: Flood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972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14400"/>
            <a:ext cx="8534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</a:rPr>
              <a:t>stdio.h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</a:rPr>
              <a:t>stdlib.h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</a:rPr>
              <a:t>time.h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#</a:t>
            </a:r>
            <a:r>
              <a:rPr lang="en-US" sz="1100" dirty="0">
                <a:latin typeface="Consolas" panose="020B0609020204030204" pitchFamily="49" charset="0"/>
              </a:rPr>
              <a:t>include &lt;vector&gt;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#</a:t>
            </a:r>
            <a:r>
              <a:rPr lang="en-US" sz="1100" dirty="0">
                <a:latin typeface="Consolas" panose="020B0609020204030204" pitchFamily="49" charset="0"/>
              </a:rPr>
              <a:t>include "</a:t>
            </a:r>
            <a:r>
              <a:rPr lang="en-US" sz="1100" dirty="0" err="1">
                <a:latin typeface="Consolas" panose="020B0609020204030204" pitchFamily="49" charset="0"/>
              </a:rPr>
              <a:t>fssimplewindow.h</a:t>
            </a:r>
            <a:r>
              <a:rPr lang="en-US" sz="1100" dirty="0">
                <a:latin typeface="Consolas" panose="020B0609020204030204" pitchFamily="49" charset="0"/>
              </a:rPr>
              <a:t>"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template &lt;class T&gt;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class Lattice2d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Lattice2d(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Lattice2d &lt;T&gt; &amp;);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Lattice2d &lt;T&gt; &amp;operator=(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Lattice2d &lt;T&gt; &amp;);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T *cell;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nx,ny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double </a:t>
            </a:r>
            <a:r>
              <a:rPr lang="en-US" sz="1100" dirty="0" err="1">
                <a:latin typeface="Consolas" panose="020B0609020204030204" pitchFamily="49" charset="0"/>
              </a:rPr>
              <a:t>hx,hy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Lattice2d();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~Lattice2d();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void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(void);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>
                <a:latin typeface="Consolas" panose="020B0609020204030204" pitchFamily="49" charset="0"/>
              </a:rPr>
              <a:t>bool Create(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nx,int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ny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GetNx</a:t>
            </a:r>
            <a:r>
              <a:rPr lang="en-US" sz="1100" dirty="0">
                <a:latin typeface="Consolas" panose="020B0609020204030204" pitchFamily="49" charset="0"/>
              </a:rPr>
              <a:t>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GetNy</a:t>
            </a:r>
            <a:r>
              <a:rPr lang="en-US" sz="1100" dirty="0">
                <a:latin typeface="Consolas" panose="020B0609020204030204" pitchFamily="49" charset="0"/>
              </a:rPr>
              <a:t>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T *</a:t>
            </a:r>
            <a:r>
              <a:rPr lang="en-US" sz="1100" dirty="0" err="1">
                <a:latin typeface="Consolas" panose="020B0609020204030204" pitchFamily="49" charset="0"/>
              </a:rPr>
              <a:t>GetNode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x,int</a:t>
            </a:r>
            <a:r>
              <a:rPr lang="en-US" sz="1100" dirty="0">
                <a:latin typeface="Consolas" panose="020B0609020204030204" pitchFamily="49" charset="0"/>
              </a:rPr>
              <a:t> y);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T *</a:t>
            </a:r>
            <a:r>
              <a:rPr lang="en-US" sz="1100" dirty="0" err="1">
                <a:latin typeface="Consolas" panose="020B0609020204030204" pitchFamily="49" charset="0"/>
              </a:rPr>
              <a:t>GetNode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x,int</a:t>
            </a:r>
            <a:r>
              <a:rPr lang="en-US" sz="1100" dirty="0">
                <a:latin typeface="Consolas" panose="020B0609020204030204" pitchFamily="49" charset="0"/>
              </a:rPr>
              <a:t> y)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92655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5344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template &lt;class T&gt;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Lattice2d&lt;T&gt;::Lattice2d()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nx</a:t>
            </a:r>
            <a:r>
              <a:rPr lang="en-US" sz="11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ny</a:t>
            </a:r>
            <a:r>
              <a:rPr lang="en-US" sz="11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hx</a:t>
            </a:r>
            <a:r>
              <a:rPr lang="en-US" sz="11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hy</a:t>
            </a:r>
            <a:r>
              <a:rPr lang="en-US" sz="11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cell=</a:t>
            </a:r>
            <a:r>
              <a:rPr lang="en-US" sz="1100" dirty="0" err="1">
                <a:latin typeface="Consolas" panose="020B0609020204030204" pitchFamily="49" charset="0"/>
              </a:rPr>
              <a:t>nullptr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template &lt;class T&gt;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Lattice2d&lt;T&gt;::~Lattice2d()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template &lt;class T&gt;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void Lattice2d&lt;T&gt;::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(void)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if(</a:t>
            </a:r>
            <a:r>
              <a:rPr lang="en-US" sz="1100" dirty="0" err="1">
                <a:latin typeface="Consolas" panose="020B0609020204030204" pitchFamily="49" charset="0"/>
              </a:rPr>
              <a:t>nullptr</a:t>
            </a:r>
            <a:r>
              <a:rPr lang="en-US" sz="1100" dirty="0">
                <a:latin typeface="Consolas" panose="020B0609020204030204" pitchFamily="49" charset="0"/>
              </a:rPr>
              <a:t>!=cell)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delete [] cell;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nx</a:t>
            </a:r>
            <a:r>
              <a:rPr lang="en-US" sz="11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ny</a:t>
            </a:r>
            <a:r>
              <a:rPr lang="en-US" sz="11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hx</a:t>
            </a:r>
            <a:r>
              <a:rPr lang="en-US" sz="11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hy</a:t>
            </a:r>
            <a:r>
              <a:rPr lang="en-US" sz="11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cell=</a:t>
            </a:r>
            <a:r>
              <a:rPr lang="en-US" sz="1100" dirty="0" err="1">
                <a:latin typeface="Consolas" panose="020B0609020204030204" pitchFamily="49" charset="0"/>
              </a:rPr>
              <a:t>nullptr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template &lt;class T&gt;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bool Lattice2d&lt;T&gt;::Create(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nx,int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ny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cell=new T [(nx+1)*(ny+1)];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this-&gt;</a:t>
            </a:r>
            <a:r>
              <a:rPr lang="en-US" sz="1100" dirty="0" err="1">
                <a:latin typeface="Consolas" panose="020B0609020204030204" pitchFamily="49" charset="0"/>
              </a:rPr>
              <a:t>nx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nx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this-&gt;</a:t>
            </a:r>
            <a:r>
              <a:rPr lang="en-US" sz="1100" dirty="0" err="1">
                <a:latin typeface="Consolas" panose="020B0609020204030204" pitchFamily="49" charset="0"/>
              </a:rPr>
              <a:t>ny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ny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512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53440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template &lt;class T&gt;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Lattice2d&lt;T&gt;::</a:t>
            </a:r>
            <a:r>
              <a:rPr lang="en-US" sz="1100" dirty="0" err="1">
                <a:latin typeface="Consolas" panose="020B0609020204030204" pitchFamily="49" charset="0"/>
              </a:rPr>
              <a:t>GetNx</a:t>
            </a:r>
            <a:r>
              <a:rPr lang="en-US" sz="1100" dirty="0">
                <a:latin typeface="Consolas" panose="020B0609020204030204" pitchFamily="49" charset="0"/>
              </a:rPr>
              <a:t>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</a:t>
            </a:r>
            <a:r>
              <a:rPr lang="en-US" sz="1100" dirty="0" err="1">
                <a:latin typeface="Consolas" panose="020B0609020204030204" pitchFamily="49" charset="0"/>
              </a:rPr>
              <a:t>nx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template &lt;class T&gt;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Lattice2d&lt;T&gt;::</a:t>
            </a:r>
            <a:r>
              <a:rPr lang="en-US" sz="1100" dirty="0" err="1">
                <a:latin typeface="Consolas" panose="020B0609020204030204" pitchFamily="49" charset="0"/>
              </a:rPr>
              <a:t>GetNy</a:t>
            </a:r>
            <a:r>
              <a:rPr lang="en-US" sz="1100" dirty="0">
                <a:latin typeface="Consolas" panose="020B0609020204030204" pitchFamily="49" charset="0"/>
              </a:rPr>
              <a:t>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</a:t>
            </a:r>
            <a:r>
              <a:rPr lang="en-US" sz="1100" dirty="0" err="1">
                <a:latin typeface="Consolas" panose="020B0609020204030204" pitchFamily="49" charset="0"/>
              </a:rPr>
              <a:t>ny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template &lt;class T&gt;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T *Lattice2d&lt;T&gt;::</a:t>
            </a:r>
            <a:r>
              <a:rPr lang="en-US" sz="1100" dirty="0" err="1">
                <a:latin typeface="Consolas" panose="020B0609020204030204" pitchFamily="49" charset="0"/>
              </a:rPr>
              <a:t>GetNode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x,int</a:t>
            </a:r>
            <a:r>
              <a:rPr lang="en-US" sz="1100" dirty="0">
                <a:latin typeface="Consolas" panose="020B0609020204030204" pitchFamily="49" charset="0"/>
              </a:rPr>
              <a:t> y)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if(0&lt;=x &amp;&amp; x&lt;=</a:t>
            </a:r>
            <a:r>
              <a:rPr lang="en-US" sz="1100" dirty="0" err="1">
                <a:latin typeface="Consolas" panose="020B0609020204030204" pitchFamily="49" charset="0"/>
              </a:rPr>
              <a:t>nx</a:t>
            </a:r>
            <a:r>
              <a:rPr lang="en-US" sz="1100" dirty="0">
                <a:latin typeface="Consolas" panose="020B0609020204030204" pitchFamily="49" charset="0"/>
              </a:rPr>
              <a:t> &amp;&amp; 0&lt;=y &amp;&amp; y&lt;=</a:t>
            </a:r>
            <a:r>
              <a:rPr lang="en-US" sz="1100" dirty="0" err="1">
                <a:latin typeface="Consolas" panose="020B0609020204030204" pitchFamily="49" charset="0"/>
              </a:rPr>
              <a:t>ny</a:t>
            </a:r>
            <a:r>
              <a:rPr lang="en-US" sz="1100" dirty="0">
                <a:latin typeface="Consolas" panose="020B0609020204030204" pitchFamily="49" charset="0"/>
              </a:rPr>
              <a:t> &amp;&amp; </a:t>
            </a:r>
            <a:r>
              <a:rPr lang="en-US" sz="1100" dirty="0" err="1">
                <a:latin typeface="Consolas" panose="020B0609020204030204" pitchFamily="49" charset="0"/>
              </a:rPr>
              <a:t>nullptr</a:t>
            </a:r>
            <a:r>
              <a:rPr lang="en-US" sz="1100" dirty="0">
                <a:latin typeface="Consolas" panose="020B0609020204030204" pitchFamily="49" charset="0"/>
              </a:rPr>
              <a:t>!=cell)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return &amp;cell[(nx+1)*</a:t>
            </a:r>
            <a:r>
              <a:rPr lang="en-US" sz="1100" dirty="0" err="1">
                <a:latin typeface="Consolas" panose="020B0609020204030204" pitchFamily="49" charset="0"/>
              </a:rPr>
              <a:t>y+x</a:t>
            </a:r>
            <a:r>
              <a:rPr lang="en-US" sz="11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</a:t>
            </a:r>
            <a:r>
              <a:rPr lang="en-US" sz="1100" dirty="0" err="1">
                <a:latin typeface="Consolas" panose="020B0609020204030204" pitchFamily="49" charset="0"/>
              </a:rPr>
              <a:t>nullptr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template &lt;class T&gt;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T *Lattice2d&lt;T&gt;::</a:t>
            </a:r>
            <a:r>
              <a:rPr lang="en-US" sz="1100" dirty="0" err="1">
                <a:latin typeface="Consolas" panose="020B0609020204030204" pitchFamily="49" charset="0"/>
              </a:rPr>
              <a:t>GetNode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x,int</a:t>
            </a:r>
            <a:r>
              <a:rPr lang="en-US" sz="1100" dirty="0">
                <a:latin typeface="Consolas" panose="020B0609020204030204" pitchFamily="49" charset="0"/>
              </a:rPr>
              <a:t> y)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if(0&lt;=x &amp;&amp; x&lt;=</a:t>
            </a:r>
            <a:r>
              <a:rPr lang="en-US" sz="1100" dirty="0" err="1">
                <a:latin typeface="Consolas" panose="020B0609020204030204" pitchFamily="49" charset="0"/>
              </a:rPr>
              <a:t>nx</a:t>
            </a:r>
            <a:r>
              <a:rPr lang="en-US" sz="1100" dirty="0">
                <a:latin typeface="Consolas" panose="020B0609020204030204" pitchFamily="49" charset="0"/>
              </a:rPr>
              <a:t> &amp;&amp; 0&lt;=y &amp;&amp; y&lt;=</a:t>
            </a:r>
            <a:r>
              <a:rPr lang="en-US" sz="1100" dirty="0" err="1">
                <a:latin typeface="Consolas" panose="020B0609020204030204" pitchFamily="49" charset="0"/>
              </a:rPr>
              <a:t>ny</a:t>
            </a:r>
            <a:r>
              <a:rPr lang="en-US" sz="1100" dirty="0">
                <a:latin typeface="Consolas" panose="020B0609020204030204" pitchFamily="49" charset="0"/>
              </a:rPr>
              <a:t> &amp;&amp; </a:t>
            </a:r>
            <a:r>
              <a:rPr lang="en-US" sz="1100" dirty="0" err="1">
                <a:latin typeface="Consolas" panose="020B0609020204030204" pitchFamily="49" charset="0"/>
              </a:rPr>
              <a:t>nullptr</a:t>
            </a:r>
            <a:r>
              <a:rPr lang="en-US" sz="1100" dirty="0">
                <a:latin typeface="Consolas" panose="020B0609020204030204" pitchFamily="49" charset="0"/>
              </a:rPr>
              <a:t>!=cell)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return &amp;cell[(nx+1)*</a:t>
            </a:r>
            <a:r>
              <a:rPr lang="en-US" sz="1100" dirty="0" err="1">
                <a:latin typeface="Consolas" panose="020B0609020204030204" pitchFamily="49" charset="0"/>
              </a:rPr>
              <a:t>y+x</a:t>
            </a:r>
            <a:r>
              <a:rPr lang="en-US" sz="11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</a:t>
            </a:r>
            <a:r>
              <a:rPr lang="en-US" sz="1100" dirty="0" err="1">
                <a:latin typeface="Consolas" panose="020B0609020204030204" pitchFamily="49" charset="0"/>
              </a:rPr>
              <a:t>nullptr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5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original 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863600"/>
            <a:ext cx="21595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</a:rPr>
              <a:t>void </a:t>
            </a:r>
            <a:r>
              <a:rPr lang="en-US" sz="1000" dirty="0" err="1">
                <a:latin typeface="Consolas" panose="020B0609020204030204" pitchFamily="49" charset="0"/>
              </a:rPr>
              <a:t>DrawPlayer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x,int</a:t>
            </a:r>
            <a:r>
              <a:rPr lang="en-US" sz="1000" dirty="0">
                <a:latin typeface="Consolas" panose="020B0609020204030204" pitchFamily="49" charset="0"/>
              </a:rPr>
              <a:t> y)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glColor3ub(0,255,0);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glBegin</a:t>
            </a:r>
            <a:r>
              <a:rPr lang="en-US" sz="1000" dirty="0">
                <a:latin typeface="Consolas" panose="020B0609020204030204" pitchFamily="49" charset="0"/>
              </a:rPr>
              <a:t>(GL_QUADS);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glVertex2i(x-5,y-19);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glVertex2i(x+4,y-19);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glVertex2i(x+4,y   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glVertex2i(x-5,y   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glVertex2i(x-15,y-9);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glVertex2i(x+14,y-9);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glVertex2i(x+14,y  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glVertex2i(x-15,y  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glEnd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8334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5344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class Color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unsigned char </a:t>
            </a:r>
            <a:r>
              <a:rPr lang="en-US" sz="1100" dirty="0" err="1">
                <a:latin typeface="Consolas" panose="020B0609020204030204" pitchFamily="49" charset="0"/>
              </a:rPr>
              <a:t>r,g,b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DrawColorLattice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Lattice2d &lt;Color&gt; &amp;</a:t>
            </a:r>
            <a:r>
              <a:rPr lang="en-US" sz="1100" dirty="0" err="1">
                <a:latin typeface="Consolas" panose="020B0609020204030204" pitchFamily="49" charset="0"/>
              </a:rPr>
              <a:t>ltc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float </a:t>
            </a:r>
            <a:r>
              <a:rPr lang="en-US" sz="1100" dirty="0" err="1">
                <a:latin typeface="Consolas" panose="020B0609020204030204" pitchFamily="49" charset="0"/>
              </a:rPr>
              <a:t>pixPerBlk</a:t>
            </a:r>
            <a:r>
              <a:rPr lang="en-US" sz="1100" dirty="0">
                <a:latin typeface="Consolas" panose="020B0609020204030204" pitchFamily="49" charset="0"/>
              </a:rPr>
              <a:t>=8.0f;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auto </a:t>
            </a:r>
            <a:r>
              <a:rPr lang="en-US" sz="1100" dirty="0" err="1">
                <a:latin typeface="Consolas" panose="020B0609020204030204" pitchFamily="49" charset="0"/>
              </a:rPr>
              <a:t>nx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ltc.GetNx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auto </a:t>
            </a:r>
            <a:r>
              <a:rPr lang="en-US" sz="1100" dirty="0" err="1">
                <a:latin typeface="Consolas" panose="020B0609020204030204" pitchFamily="49" charset="0"/>
              </a:rPr>
              <a:t>ny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ltc.GetNy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glBegin</a:t>
            </a:r>
            <a:r>
              <a:rPr lang="en-US" sz="1100" dirty="0">
                <a:latin typeface="Consolas" panose="020B0609020204030204" pitchFamily="49" charset="0"/>
              </a:rPr>
              <a:t>(GL_QUADS);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for(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x=0; x&lt;</a:t>
            </a:r>
            <a:r>
              <a:rPr lang="en-US" sz="1100" dirty="0" err="1">
                <a:latin typeface="Consolas" panose="020B0609020204030204" pitchFamily="49" charset="0"/>
              </a:rPr>
              <a:t>nx</a:t>
            </a:r>
            <a:r>
              <a:rPr lang="en-US" sz="1100" dirty="0">
                <a:latin typeface="Consolas" panose="020B0609020204030204" pitchFamily="49" charset="0"/>
              </a:rPr>
              <a:t>; ++x)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for(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y=0; y&lt;</a:t>
            </a:r>
            <a:r>
              <a:rPr lang="en-US" sz="1100" dirty="0" err="1">
                <a:latin typeface="Consolas" panose="020B0609020204030204" pitchFamily="49" charset="0"/>
              </a:rPr>
              <a:t>ny</a:t>
            </a:r>
            <a:r>
              <a:rPr lang="en-US" sz="1100" dirty="0">
                <a:latin typeface="Consolas" panose="020B0609020204030204" pitchFamily="49" charset="0"/>
              </a:rPr>
              <a:t>; ++y)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auto node=</a:t>
            </a:r>
            <a:r>
              <a:rPr lang="en-US" sz="1100" dirty="0" err="1">
                <a:latin typeface="Consolas" panose="020B0609020204030204" pitchFamily="49" charset="0"/>
              </a:rPr>
              <a:t>ltc.GetNode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x,y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 glColor3ub(node-&gt;</a:t>
            </a:r>
            <a:r>
              <a:rPr lang="en-US" sz="1100" dirty="0" err="1">
                <a:latin typeface="Consolas" panose="020B0609020204030204" pitchFamily="49" charset="0"/>
              </a:rPr>
              <a:t>r,node</a:t>
            </a:r>
            <a:r>
              <a:rPr lang="en-US" sz="1100" dirty="0"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latin typeface="Consolas" panose="020B0609020204030204" pitchFamily="49" charset="0"/>
              </a:rPr>
              <a:t>g,node</a:t>
            </a:r>
            <a:r>
              <a:rPr lang="en-US" sz="1100" dirty="0">
                <a:latin typeface="Consolas" panose="020B0609020204030204" pitchFamily="49" charset="0"/>
              </a:rPr>
              <a:t>-&gt;b);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glVertex2f((float)x*</a:t>
            </a:r>
            <a:r>
              <a:rPr lang="en-US" sz="1100" dirty="0" err="1">
                <a:latin typeface="Consolas" panose="020B0609020204030204" pitchFamily="49" charset="0"/>
              </a:rPr>
              <a:t>pixPerBlk</a:t>
            </a:r>
            <a:r>
              <a:rPr lang="en-US" sz="1100" dirty="0">
                <a:latin typeface="Consolas" panose="020B0609020204030204" pitchFamily="49" charset="0"/>
              </a:rPr>
              <a:t>,(float)y*</a:t>
            </a:r>
            <a:r>
              <a:rPr lang="en-US" sz="1100" dirty="0" err="1">
                <a:latin typeface="Consolas" panose="020B0609020204030204" pitchFamily="49" charset="0"/>
              </a:rPr>
              <a:t>pixPerBlk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glVertex2f((float)(x+1)*</a:t>
            </a:r>
            <a:r>
              <a:rPr lang="en-US" sz="1100" dirty="0" err="1">
                <a:latin typeface="Consolas" panose="020B0609020204030204" pitchFamily="49" charset="0"/>
              </a:rPr>
              <a:t>pixPerBlk</a:t>
            </a:r>
            <a:r>
              <a:rPr lang="en-US" sz="1100" dirty="0">
                <a:latin typeface="Consolas" panose="020B0609020204030204" pitchFamily="49" charset="0"/>
              </a:rPr>
              <a:t>,(float)y*</a:t>
            </a:r>
            <a:r>
              <a:rPr lang="en-US" sz="1100" dirty="0" err="1">
                <a:latin typeface="Consolas" panose="020B0609020204030204" pitchFamily="49" charset="0"/>
              </a:rPr>
              <a:t>pixPerBlk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glVertex2f((float)(x+1)*</a:t>
            </a:r>
            <a:r>
              <a:rPr lang="en-US" sz="1100" dirty="0" err="1">
                <a:latin typeface="Consolas" panose="020B0609020204030204" pitchFamily="49" charset="0"/>
              </a:rPr>
              <a:t>pixPerBlk</a:t>
            </a:r>
            <a:r>
              <a:rPr lang="en-US" sz="1100" dirty="0">
                <a:latin typeface="Consolas" panose="020B0609020204030204" pitchFamily="49" charset="0"/>
              </a:rPr>
              <a:t>,(float)(y+1)*</a:t>
            </a:r>
            <a:r>
              <a:rPr lang="en-US" sz="1100" dirty="0" err="1">
                <a:latin typeface="Consolas" panose="020B0609020204030204" pitchFamily="49" charset="0"/>
              </a:rPr>
              <a:t>pixPerBlk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glVertex2f((float)x*</a:t>
            </a:r>
            <a:r>
              <a:rPr lang="en-US" sz="1100" dirty="0" err="1">
                <a:latin typeface="Consolas" panose="020B0609020204030204" pitchFamily="49" charset="0"/>
              </a:rPr>
              <a:t>pixPerBlk</a:t>
            </a:r>
            <a:r>
              <a:rPr lang="en-US" sz="1100" dirty="0">
                <a:latin typeface="Consolas" panose="020B0609020204030204" pitchFamily="49" charset="0"/>
              </a:rPr>
              <a:t>,(float)(y+1)*</a:t>
            </a:r>
            <a:r>
              <a:rPr lang="en-US" sz="1100" dirty="0" err="1">
                <a:latin typeface="Consolas" panose="020B0609020204030204" pitchFamily="49" charset="0"/>
              </a:rPr>
              <a:t>pixPerBlk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glEnd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Coord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x,y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7684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924848"/>
            <a:ext cx="85344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FloodFill</a:t>
            </a:r>
            <a:r>
              <a:rPr lang="en-US" sz="1100" dirty="0">
                <a:latin typeface="Consolas" panose="020B0609020204030204" pitchFamily="49" charset="0"/>
              </a:rPr>
              <a:t>(Lattice2d &lt;Color&gt; &amp;</a:t>
            </a:r>
            <a:r>
              <a:rPr lang="en-US" sz="1100" dirty="0" err="1">
                <a:latin typeface="Consolas" panose="020B0609020204030204" pitchFamily="49" charset="0"/>
              </a:rPr>
              <a:t>ltc,int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nx,int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ny</a:t>
            </a:r>
            <a:r>
              <a:rPr lang="en-US" sz="11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unsigned char </a:t>
            </a:r>
            <a:r>
              <a:rPr lang="en-US" sz="1100" dirty="0" err="1">
                <a:latin typeface="Consolas" panose="020B0609020204030204" pitchFamily="49" charset="0"/>
              </a:rPr>
              <a:t>srcR,unsigned</a:t>
            </a:r>
            <a:r>
              <a:rPr lang="en-US" sz="1100" dirty="0">
                <a:latin typeface="Consolas" panose="020B0609020204030204" pitchFamily="49" charset="0"/>
              </a:rPr>
              <a:t> char </a:t>
            </a:r>
            <a:r>
              <a:rPr lang="en-US" sz="1100" dirty="0" err="1">
                <a:latin typeface="Consolas" panose="020B0609020204030204" pitchFamily="49" charset="0"/>
              </a:rPr>
              <a:t>srcG,unsigned</a:t>
            </a:r>
            <a:r>
              <a:rPr lang="en-US" sz="1100" dirty="0">
                <a:latin typeface="Consolas" panose="020B0609020204030204" pitchFamily="49" charset="0"/>
              </a:rPr>
              <a:t> char </a:t>
            </a:r>
            <a:r>
              <a:rPr lang="en-US" sz="1100" dirty="0" err="1">
                <a:latin typeface="Consolas" panose="020B0609020204030204" pitchFamily="49" charset="0"/>
              </a:rPr>
              <a:t>srcB</a:t>
            </a:r>
            <a:r>
              <a:rPr lang="en-US" sz="11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unsigned char </a:t>
            </a:r>
            <a:r>
              <a:rPr lang="en-US" sz="1100" dirty="0" err="1">
                <a:latin typeface="Consolas" panose="020B0609020204030204" pitchFamily="49" charset="0"/>
              </a:rPr>
              <a:t>newR,unsigned</a:t>
            </a:r>
            <a:r>
              <a:rPr lang="en-US" sz="1100" dirty="0">
                <a:latin typeface="Consolas" panose="020B0609020204030204" pitchFamily="49" charset="0"/>
              </a:rPr>
              <a:t> char </a:t>
            </a:r>
            <a:r>
              <a:rPr lang="en-US" sz="1100" dirty="0" err="1">
                <a:latin typeface="Consolas" panose="020B0609020204030204" pitchFamily="49" charset="0"/>
              </a:rPr>
              <a:t>newG,unsigned</a:t>
            </a:r>
            <a:r>
              <a:rPr lang="en-US" sz="1100" dirty="0">
                <a:latin typeface="Consolas" panose="020B0609020204030204" pitchFamily="49" charset="0"/>
              </a:rPr>
              <a:t> char </a:t>
            </a:r>
            <a:r>
              <a:rPr lang="en-US" sz="1100" dirty="0" err="1">
                <a:latin typeface="Consolas" panose="020B0609020204030204" pitchFamily="49" charset="0"/>
              </a:rPr>
              <a:t>newB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auto node=</a:t>
            </a:r>
            <a:r>
              <a:rPr lang="en-US" sz="1100" dirty="0" err="1">
                <a:latin typeface="Consolas" panose="020B0609020204030204" pitchFamily="49" charset="0"/>
              </a:rPr>
              <a:t>ltc.GetNode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nx,ny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if(</a:t>
            </a:r>
            <a:r>
              <a:rPr lang="en-US" sz="1100" dirty="0" err="1">
                <a:latin typeface="Consolas" panose="020B0609020204030204" pitchFamily="49" charset="0"/>
              </a:rPr>
              <a:t>nullptr</a:t>
            </a:r>
            <a:r>
              <a:rPr lang="en-US" sz="1100" dirty="0">
                <a:latin typeface="Consolas" panose="020B0609020204030204" pitchFamily="49" charset="0"/>
              </a:rPr>
              <a:t>==node)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return;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if(node-&gt;r==</a:t>
            </a:r>
            <a:r>
              <a:rPr lang="en-US" sz="1100" dirty="0" err="1">
                <a:latin typeface="Consolas" panose="020B0609020204030204" pitchFamily="49" charset="0"/>
              </a:rPr>
              <a:t>srcR</a:t>
            </a:r>
            <a:r>
              <a:rPr lang="en-US" sz="1100" dirty="0">
                <a:latin typeface="Consolas" panose="020B0609020204030204" pitchFamily="49" charset="0"/>
              </a:rPr>
              <a:t> &amp;&amp; node-&gt;g==</a:t>
            </a:r>
            <a:r>
              <a:rPr lang="en-US" sz="1100" dirty="0" err="1">
                <a:latin typeface="Consolas" panose="020B0609020204030204" pitchFamily="49" charset="0"/>
              </a:rPr>
              <a:t>srcG</a:t>
            </a:r>
            <a:r>
              <a:rPr lang="en-US" sz="1100" dirty="0">
                <a:latin typeface="Consolas" panose="020B0609020204030204" pitchFamily="49" charset="0"/>
              </a:rPr>
              <a:t> &amp;&amp; node-&gt;b==</a:t>
            </a:r>
            <a:r>
              <a:rPr lang="en-US" sz="1100" dirty="0" err="1">
                <a:latin typeface="Consolas" panose="020B0609020204030204" pitchFamily="49" charset="0"/>
              </a:rPr>
              <a:t>srcB</a:t>
            </a:r>
            <a:r>
              <a:rPr lang="en-US" sz="1100" dirty="0">
                <a:latin typeface="Consolas" panose="020B0609020204030204" pitchFamily="49" charset="0"/>
              </a:rPr>
              <a:t> &amp;&amp;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(node-&gt;r!=</a:t>
            </a:r>
            <a:r>
              <a:rPr lang="en-US" sz="1100" dirty="0" err="1">
                <a:latin typeface="Consolas" panose="020B0609020204030204" pitchFamily="49" charset="0"/>
              </a:rPr>
              <a:t>newR</a:t>
            </a:r>
            <a:r>
              <a:rPr lang="en-US" sz="1100" dirty="0">
                <a:latin typeface="Consolas" panose="020B0609020204030204" pitchFamily="49" charset="0"/>
              </a:rPr>
              <a:t> || node-&gt;g!=</a:t>
            </a:r>
            <a:r>
              <a:rPr lang="en-US" sz="1100" dirty="0" err="1">
                <a:latin typeface="Consolas" panose="020B0609020204030204" pitchFamily="49" charset="0"/>
              </a:rPr>
              <a:t>newG</a:t>
            </a:r>
            <a:r>
              <a:rPr lang="en-US" sz="1100" dirty="0">
                <a:latin typeface="Consolas" panose="020B0609020204030204" pitchFamily="49" charset="0"/>
              </a:rPr>
              <a:t> || node-&gt;b!=</a:t>
            </a:r>
            <a:r>
              <a:rPr lang="en-US" sz="1100" dirty="0" err="1">
                <a:latin typeface="Consolas" panose="020B0609020204030204" pitchFamily="49" charset="0"/>
              </a:rPr>
              <a:t>newB</a:t>
            </a:r>
            <a:r>
              <a:rPr lang="en-US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</a:rPr>
              <a:t>::vector &lt;</a:t>
            </a:r>
            <a:r>
              <a:rPr lang="en-US" sz="1100" dirty="0" err="1">
                <a:latin typeface="Consolas" panose="020B0609020204030204" pitchFamily="49" charset="0"/>
              </a:rPr>
              <a:t>Coord</a:t>
            </a: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todo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node-&gt;r=</a:t>
            </a:r>
            <a:r>
              <a:rPr lang="en-US" sz="1100" dirty="0" err="1">
                <a:latin typeface="Consolas" panose="020B0609020204030204" pitchFamily="49" charset="0"/>
              </a:rPr>
              <a:t>newR</a:t>
            </a:r>
            <a:r>
              <a:rPr lang="en-US" sz="1100" dirty="0" smtClean="0">
                <a:latin typeface="Consolas" panose="020B0609020204030204" pitchFamily="49" charset="0"/>
              </a:rPr>
              <a:t>;        </a:t>
            </a:r>
            <a:r>
              <a:rPr lang="en-US" sz="1100" dirty="0">
                <a:latin typeface="Consolas" panose="020B0609020204030204" pitchFamily="49" charset="0"/>
              </a:rPr>
              <a:t>node-&gt;g=</a:t>
            </a:r>
            <a:r>
              <a:rPr lang="en-US" sz="1100" dirty="0" err="1">
                <a:latin typeface="Consolas" panose="020B0609020204030204" pitchFamily="49" charset="0"/>
              </a:rPr>
              <a:t>newG</a:t>
            </a:r>
            <a:r>
              <a:rPr lang="en-US" sz="1100" dirty="0" smtClean="0">
                <a:latin typeface="Consolas" panose="020B0609020204030204" pitchFamily="49" charset="0"/>
              </a:rPr>
              <a:t>;        </a:t>
            </a:r>
            <a:r>
              <a:rPr lang="en-US" sz="1100" dirty="0">
                <a:latin typeface="Consolas" panose="020B0609020204030204" pitchFamily="49" charset="0"/>
              </a:rPr>
              <a:t>node-&gt;b=</a:t>
            </a:r>
            <a:r>
              <a:rPr lang="en-US" sz="1100" dirty="0" err="1">
                <a:latin typeface="Consolas" panose="020B0609020204030204" pitchFamily="49" charset="0"/>
              </a:rPr>
              <a:t>newB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Coord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xy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xy.x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nx</a:t>
            </a:r>
            <a:r>
              <a:rPr lang="en-US" sz="1100" dirty="0" smtClean="0">
                <a:latin typeface="Consolas" panose="020B0609020204030204" pitchFamily="49" charset="0"/>
              </a:rPr>
              <a:t>;        </a:t>
            </a:r>
            <a:r>
              <a:rPr lang="en-US" sz="1100" dirty="0" err="1">
                <a:latin typeface="Consolas" panose="020B0609020204030204" pitchFamily="49" charset="0"/>
              </a:rPr>
              <a:t>xy.y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ny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todo.push_back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xy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5552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5344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        while(0&lt;</a:t>
            </a:r>
            <a:r>
              <a:rPr lang="en-US" sz="1100" dirty="0" err="1" smtClean="0">
                <a:latin typeface="Consolas" panose="020B0609020204030204" pitchFamily="49" charset="0"/>
              </a:rPr>
              <a:t>todo.size</a:t>
            </a:r>
            <a:r>
              <a:rPr lang="en-US" sz="1100" dirty="0" smtClean="0">
                <a:latin typeface="Consolas" panose="020B0609020204030204" pitchFamily="49" charset="0"/>
              </a:rPr>
              <a:t>())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auto </a:t>
            </a:r>
            <a:r>
              <a:rPr lang="en-US" sz="1100" dirty="0" err="1" smtClean="0">
                <a:latin typeface="Consolas" panose="020B0609020204030204" pitchFamily="49" charset="0"/>
              </a:rPr>
              <a:t>pos</a:t>
            </a:r>
            <a:r>
              <a:rPr lang="en-US" sz="1100" dirty="0" smtClean="0">
                <a:latin typeface="Consolas" panose="020B0609020204030204" pitchFamily="49" charset="0"/>
              </a:rPr>
              <a:t>=</a:t>
            </a:r>
            <a:r>
              <a:rPr lang="en-US" sz="1100" dirty="0" err="1" smtClean="0">
                <a:latin typeface="Consolas" panose="020B0609020204030204" pitchFamily="49" charset="0"/>
              </a:rPr>
              <a:t>todo.back</a:t>
            </a:r>
            <a:r>
              <a:rPr lang="en-US" sz="11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todo.pop_back</a:t>
            </a:r>
            <a:r>
              <a:rPr lang="en-US" sz="1100" dirty="0" smtClean="0">
                <a:latin typeface="Consolas" panose="020B0609020204030204" pitchFamily="49" charset="0"/>
              </a:rPr>
              <a:t>();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const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latin typeface="Consolas" panose="020B0609020204030204" pitchFamily="49" charset="0"/>
              </a:rPr>
              <a:t> offset[]=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    -1,0,                1,0,                0,-1,                0,1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};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for(</a:t>
            </a:r>
            <a:r>
              <a:rPr lang="en-US" sz="1100" dirty="0" err="1" smtClean="0"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</a:rPr>
              <a:t>i</a:t>
            </a:r>
            <a:r>
              <a:rPr lang="en-US" sz="1100" dirty="0" smtClean="0">
                <a:latin typeface="Consolas" panose="020B0609020204030204" pitchFamily="49" charset="0"/>
              </a:rPr>
              <a:t>=0; </a:t>
            </a:r>
            <a:r>
              <a:rPr lang="en-US" sz="1100" dirty="0" err="1" smtClean="0">
                <a:latin typeface="Consolas" panose="020B0609020204030204" pitchFamily="49" charset="0"/>
              </a:rPr>
              <a:t>i</a:t>
            </a:r>
            <a:r>
              <a:rPr lang="en-US" sz="1100" dirty="0" smtClean="0">
                <a:latin typeface="Consolas" panose="020B0609020204030204" pitchFamily="49" charset="0"/>
              </a:rPr>
              <a:t>&lt;4; ++</a:t>
            </a:r>
            <a:r>
              <a:rPr lang="en-US" sz="1100" dirty="0" err="1" smtClean="0">
                <a:latin typeface="Consolas" panose="020B0609020204030204" pitchFamily="49" charset="0"/>
              </a:rPr>
              <a:t>i</a:t>
            </a:r>
            <a:r>
              <a:rPr lang="en-US" sz="11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latin typeface="Consolas" panose="020B0609020204030204" pitchFamily="49" charset="0"/>
              </a:rPr>
              <a:t> x=</a:t>
            </a:r>
            <a:r>
              <a:rPr lang="en-US" sz="1100" dirty="0" err="1" smtClean="0">
                <a:latin typeface="Consolas" panose="020B0609020204030204" pitchFamily="49" charset="0"/>
              </a:rPr>
              <a:t>pos.x+offset</a:t>
            </a:r>
            <a:r>
              <a:rPr lang="en-US" sz="1100" dirty="0" smtClean="0">
                <a:latin typeface="Consolas" panose="020B0609020204030204" pitchFamily="49" charset="0"/>
              </a:rPr>
              <a:t>[</a:t>
            </a:r>
            <a:r>
              <a:rPr lang="en-US" sz="1100" dirty="0" err="1" smtClean="0">
                <a:latin typeface="Consolas" panose="020B0609020204030204" pitchFamily="49" charset="0"/>
              </a:rPr>
              <a:t>i</a:t>
            </a:r>
            <a:r>
              <a:rPr lang="en-US" sz="1100" dirty="0" smtClean="0">
                <a:latin typeface="Consolas" panose="020B0609020204030204" pitchFamily="49" charset="0"/>
              </a:rPr>
              <a:t>*2];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latin typeface="Consolas" panose="020B0609020204030204" pitchFamily="49" charset="0"/>
              </a:rPr>
              <a:t> y=</a:t>
            </a:r>
            <a:r>
              <a:rPr lang="en-US" sz="1100" dirty="0" err="1" smtClean="0">
                <a:latin typeface="Consolas" panose="020B0609020204030204" pitchFamily="49" charset="0"/>
              </a:rPr>
              <a:t>pos.y+offset</a:t>
            </a:r>
            <a:r>
              <a:rPr lang="en-US" sz="1100" dirty="0" smtClean="0">
                <a:latin typeface="Consolas" panose="020B0609020204030204" pitchFamily="49" charset="0"/>
              </a:rPr>
              <a:t>[</a:t>
            </a:r>
            <a:r>
              <a:rPr lang="en-US" sz="1100" dirty="0" err="1" smtClean="0">
                <a:latin typeface="Consolas" panose="020B0609020204030204" pitchFamily="49" charset="0"/>
              </a:rPr>
              <a:t>i</a:t>
            </a:r>
            <a:r>
              <a:rPr lang="en-US" sz="1100" dirty="0" smtClean="0">
                <a:latin typeface="Consolas" panose="020B0609020204030204" pitchFamily="49" charset="0"/>
              </a:rPr>
              <a:t>*2+1];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    auto node=</a:t>
            </a:r>
            <a:r>
              <a:rPr lang="en-US" sz="1100" dirty="0" err="1" smtClean="0">
                <a:latin typeface="Consolas" panose="020B0609020204030204" pitchFamily="49" charset="0"/>
              </a:rPr>
              <a:t>ltc.GetNode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x,y</a:t>
            </a:r>
            <a:r>
              <a:rPr lang="en-US" sz="11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    if(</a:t>
            </a:r>
            <a:r>
              <a:rPr lang="en-US" sz="1100" dirty="0" err="1" smtClean="0">
                <a:latin typeface="Consolas" panose="020B0609020204030204" pitchFamily="49" charset="0"/>
              </a:rPr>
              <a:t>nullptr</a:t>
            </a:r>
            <a:r>
              <a:rPr lang="en-US" sz="1100" dirty="0" smtClean="0">
                <a:latin typeface="Consolas" panose="020B0609020204030204" pitchFamily="49" charset="0"/>
              </a:rPr>
              <a:t>!=node &amp;&amp;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       node-&gt;r==</a:t>
            </a:r>
            <a:r>
              <a:rPr lang="en-US" sz="1100" dirty="0" err="1" smtClean="0">
                <a:latin typeface="Consolas" panose="020B0609020204030204" pitchFamily="49" charset="0"/>
              </a:rPr>
              <a:t>srcR</a:t>
            </a:r>
            <a:r>
              <a:rPr lang="en-US" sz="1100" dirty="0" smtClean="0">
                <a:latin typeface="Consolas" panose="020B0609020204030204" pitchFamily="49" charset="0"/>
              </a:rPr>
              <a:t> &amp;&amp; node-&gt;g==</a:t>
            </a:r>
            <a:r>
              <a:rPr lang="en-US" sz="1100" dirty="0" err="1" smtClean="0">
                <a:latin typeface="Consolas" panose="020B0609020204030204" pitchFamily="49" charset="0"/>
              </a:rPr>
              <a:t>srcG</a:t>
            </a:r>
            <a:r>
              <a:rPr lang="en-US" sz="1100" dirty="0" smtClean="0">
                <a:latin typeface="Consolas" panose="020B0609020204030204" pitchFamily="49" charset="0"/>
              </a:rPr>
              <a:t> &amp;&amp; node-&gt;b==</a:t>
            </a:r>
            <a:r>
              <a:rPr lang="en-US" sz="1100" dirty="0" err="1" smtClean="0">
                <a:latin typeface="Consolas" panose="020B0609020204030204" pitchFamily="49" charset="0"/>
              </a:rPr>
              <a:t>srcB</a:t>
            </a:r>
            <a:r>
              <a:rPr lang="en-US" sz="1100" dirty="0" smtClean="0">
                <a:latin typeface="Consolas" panose="020B0609020204030204" pitchFamily="49" charset="0"/>
              </a:rPr>
              <a:t> &amp;&amp;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       (node-&gt;r!=</a:t>
            </a:r>
            <a:r>
              <a:rPr lang="en-US" sz="1100" dirty="0" err="1" smtClean="0">
                <a:latin typeface="Consolas" panose="020B0609020204030204" pitchFamily="49" charset="0"/>
              </a:rPr>
              <a:t>newR</a:t>
            </a:r>
            <a:r>
              <a:rPr lang="en-US" sz="1100" dirty="0" smtClean="0">
                <a:latin typeface="Consolas" panose="020B0609020204030204" pitchFamily="49" charset="0"/>
              </a:rPr>
              <a:t> || node-&gt;g!=</a:t>
            </a:r>
            <a:r>
              <a:rPr lang="en-US" sz="1100" dirty="0" err="1" smtClean="0">
                <a:latin typeface="Consolas" panose="020B0609020204030204" pitchFamily="49" charset="0"/>
              </a:rPr>
              <a:t>newG</a:t>
            </a:r>
            <a:r>
              <a:rPr lang="en-US" sz="1100" dirty="0" smtClean="0">
                <a:latin typeface="Consolas" panose="020B0609020204030204" pitchFamily="49" charset="0"/>
              </a:rPr>
              <a:t> || node-&gt;b!=</a:t>
            </a:r>
            <a:r>
              <a:rPr lang="en-US" sz="1100" dirty="0" err="1" smtClean="0">
                <a:latin typeface="Consolas" panose="020B0609020204030204" pitchFamily="49" charset="0"/>
              </a:rPr>
              <a:t>newB</a:t>
            </a:r>
            <a:r>
              <a:rPr lang="en-US" sz="1100" dirty="0" smtClean="0">
                <a:latin typeface="Consolas" panose="020B0609020204030204" pitchFamily="49" charset="0"/>
              </a:rPr>
              <a:t>))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        node-&gt;r=</a:t>
            </a:r>
            <a:r>
              <a:rPr lang="en-US" sz="1100" dirty="0" err="1" smtClean="0">
                <a:latin typeface="Consolas" panose="020B0609020204030204" pitchFamily="49" charset="0"/>
              </a:rPr>
              <a:t>newR</a:t>
            </a:r>
            <a:r>
              <a:rPr lang="en-US" sz="11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        node-&gt;g=</a:t>
            </a:r>
            <a:r>
              <a:rPr lang="en-US" sz="1100" dirty="0" err="1" smtClean="0">
                <a:latin typeface="Consolas" panose="020B0609020204030204" pitchFamily="49" charset="0"/>
              </a:rPr>
              <a:t>newG</a:t>
            </a:r>
            <a:r>
              <a:rPr lang="en-US" sz="11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        node-&gt;b=</a:t>
            </a:r>
            <a:r>
              <a:rPr lang="en-US" sz="1100" dirty="0" err="1" smtClean="0">
                <a:latin typeface="Consolas" panose="020B0609020204030204" pitchFamily="49" charset="0"/>
              </a:rPr>
              <a:t>newB</a:t>
            </a:r>
            <a:r>
              <a:rPr lang="en-US" sz="1100" dirty="0" smtClean="0">
                <a:latin typeface="Consolas" panose="020B0609020204030204" pitchFamily="49" charset="0"/>
              </a:rPr>
              <a:t>;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Coord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</a:rPr>
              <a:t>newXY</a:t>
            </a:r>
            <a:r>
              <a:rPr lang="en-US" sz="11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newXY.x</a:t>
            </a:r>
            <a:r>
              <a:rPr lang="en-US" sz="1100" dirty="0" smtClean="0">
                <a:latin typeface="Consolas" panose="020B0609020204030204" pitchFamily="49" charset="0"/>
              </a:rPr>
              <a:t>=x;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newXY.y</a:t>
            </a:r>
            <a:r>
              <a:rPr lang="en-US" sz="1100" dirty="0" smtClean="0">
                <a:latin typeface="Consolas" panose="020B0609020204030204" pitchFamily="49" charset="0"/>
              </a:rPr>
              <a:t>=y;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todo.push_back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newXY</a:t>
            </a:r>
            <a:r>
              <a:rPr lang="en-US" sz="11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888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61231"/>
            <a:ext cx="853440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main(void)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FsOpenWindow</a:t>
            </a:r>
            <a:r>
              <a:rPr lang="en-US" sz="1100" dirty="0">
                <a:latin typeface="Consolas" panose="020B0609020204030204" pitchFamily="49" charset="0"/>
              </a:rPr>
              <a:t>(0, 0, 800, 600, 1);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glShadeModel</a:t>
            </a:r>
            <a:r>
              <a:rPr lang="en-US" sz="1100" dirty="0">
                <a:latin typeface="Consolas" panose="020B0609020204030204" pitchFamily="49" charset="0"/>
              </a:rPr>
              <a:t>(GL_SMOOTH);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nx</a:t>
            </a:r>
            <a:r>
              <a:rPr lang="en-US" sz="1100" dirty="0">
                <a:latin typeface="Consolas" panose="020B0609020204030204" pitchFamily="49" charset="0"/>
              </a:rPr>
              <a:t>=64;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ny</a:t>
            </a:r>
            <a:r>
              <a:rPr lang="en-US" sz="1100" dirty="0">
                <a:latin typeface="Consolas" panose="020B0609020204030204" pitchFamily="49" charset="0"/>
              </a:rPr>
              <a:t>=64;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Lattice2d &lt;Color&gt; </a:t>
            </a:r>
            <a:r>
              <a:rPr lang="en-US" sz="1100" dirty="0" err="1">
                <a:latin typeface="Consolas" panose="020B0609020204030204" pitchFamily="49" charset="0"/>
              </a:rPr>
              <a:t>ltc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ltc.Create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nx,ny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for(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x=0; x&lt;=</a:t>
            </a:r>
            <a:r>
              <a:rPr lang="en-US" sz="1100" dirty="0" err="1">
                <a:latin typeface="Consolas" panose="020B0609020204030204" pitchFamily="49" charset="0"/>
              </a:rPr>
              <a:t>nx</a:t>
            </a:r>
            <a:r>
              <a:rPr lang="en-US" sz="1100" dirty="0">
                <a:latin typeface="Consolas" panose="020B0609020204030204" pitchFamily="49" charset="0"/>
              </a:rPr>
              <a:t>; ++x)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for(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y=0; y&lt;=</a:t>
            </a:r>
            <a:r>
              <a:rPr lang="en-US" sz="1100" dirty="0" err="1">
                <a:latin typeface="Consolas" panose="020B0609020204030204" pitchFamily="49" charset="0"/>
              </a:rPr>
              <a:t>ny</a:t>
            </a:r>
            <a:r>
              <a:rPr lang="en-US" sz="1100" dirty="0">
                <a:latin typeface="Consolas" panose="020B0609020204030204" pitchFamily="49" charset="0"/>
              </a:rPr>
              <a:t>; ++y)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auto node=</a:t>
            </a:r>
            <a:r>
              <a:rPr lang="en-US" sz="1100" dirty="0" err="1">
                <a:latin typeface="Consolas" panose="020B0609020204030204" pitchFamily="49" charset="0"/>
              </a:rPr>
              <a:t>ltc.GetNode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x,y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if(</a:t>
            </a:r>
            <a:r>
              <a:rPr lang="en-US" sz="1100" dirty="0" err="1">
                <a:latin typeface="Consolas" panose="020B0609020204030204" pitchFamily="49" charset="0"/>
              </a:rPr>
              <a:t>nullptr</a:t>
            </a:r>
            <a:r>
              <a:rPr lang="en-US" sz="1100" dirty="0">
                <a:latin typeface="Consolas" panose="020B0609020204030204" pitchFamily="49" charset="0"/>
              </a:rPr>
              <a:t>!=node)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node-&gt;r=0;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node-&gt;g=0;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node-&gt;b=0;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latin typeface="Consolas" panose="020B0609020204030204" pitchFamily="49" charset="0"/>
              </a:rPr>
              <a:t>printf</a:t>
            </a:r>
            <a:r>
              <a:rPr lang="en-US" sz="1100" dirty="0">
                <a:latin typeface="Consolas" panose="020B0609020204030204" pitchFamily="49" charset="0"/>
              </a:rPr>
              <a:t>("Error! Lattice not created correctly.\n");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1515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534400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for(;;)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FsPollDevice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key=</a:t>
            </a:r>
            <a:r>
              <a:rPr lang="en-US" sz="1100" dirty="0" err="1">
                <a:latin typeface="Consolas" panose="020B0609020204030204" pitchFamily="49" charset="0"/>
              </a:rPr>
              <a:t>FsInkey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if(FSKEY_ESC==key)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lb,rb,mb,mx,my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FsGetMouseEvent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lb,mb,rb,mx,my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nx</a:t>
            </a:r>
            <a:r>
              <a:rPr lang="en-US" sz="1100" dirty="0">
                <a:latin typeface="Consolas" panose="020B0609020204030204" pitchFamily="49" charset="0"/>
              </a:rPr>
              <a:t>=mx/8;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ny</a:t>
            </a:r>
            <a:r>
              <a:rPr lang="en-US" sz="1100" dirty="0">
                <a:latin typeface="Consolas" panose="020B0609020204030204" pitchFamily="49" charset="0"/>
              </a:rPr>
              <a:t>=my/8;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if(0!=</a:t>
            </a:r>
            <a:r>
              <a:rPr lang="en-US" sz="1100" dirty="0" err="1">
                <a:latin typeface="Consolas" panose="020B0609020204030204" pitchFamily="49" charset="0"/>
              </a:rPr>
              <a:t>lb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auto node=</a:t>
            </a:r>
            <a:r>
              <a:rPr lang="en-US" sz="1100" dirty="0" err="1">
                <a:latin typeface="Consolas" panose="020B0609020204030204" pitchFamily="49" charset="0"/>
              </a:rPr>
              <a:t>ltc.GetNode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nx,ny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if(</a:t>
            </a:r>
            <a:r>
              <a:rPr lang="en-US" sz="1100" dirty="0" err="1">
                <a:latin typeface="Consolas" panose="020B0609020204030204" pitchFamily="49" charset="0"/>
              </a:rPr>
              <a:t>nullptr</a:t>
            </a:r>
            <a:r>
              <a:rPr lang="en-US" sz="1100" dirty="0">
                <a:latin typeface="Consolas" panose="020B0609020204030204" pitchFamily="49" charset="0"/>
              </a:rPr>
              <a:t>!=node)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node-&gt;r=255;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node-&gt;g=255;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node-&gt;b=255;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if(FSKEY_SPACE==key)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auto node=</a:t>
            </a:r>
            <a:r>
              <a:rPr lang="en-US" sz="1100" dirty="0" err="1">
                <a:latin typeface="Consolas" panose="020B0609020204030204" pitchFamily="49" charset="0"/>
              </a:rPr>
              <a:t>ltc.GetNode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nx,ny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if(</a:t>
            </a:r>
            <a:r>
              <a:rPr lang="en-US" sz="1100" dirty="0" err="1">
                <a:latin typeface="Consolas" panose="020B0609020204030204" pitchFamily="49" charset="0"/>
              </a:rPr>
              <a:t>nullptr</a:t>
            </a:r>
            <a:r>
              <a:rPr lang="en-US" sz="1100" dirty="0">
                <a:latin typeface="Consolas" panose="020B0609020204030204" pitchFamily="49" charset="0"/>
              </a:rPr>
              <a:t>!=node &amp;&amp;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(node-&gt;r!=255 || node-&gt;g!=255 || node-&gt;b!=0))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latin typeface="Consolas" panose="020B0609020204030204" pitchFamily="49" charset="0"/>
              </a:rPr>
              <a:t>FloodFill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ltc,nx,ny,node</a:t>
            </a:r>
            <a:r>
              <a:rPr lang="en-US" sz="1100" dirty="0"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latin typeface="Consolas" panose="020B0609020204030204" pitchFamily="49" charset="0"/>
              </a:rPr>
              <a:t>r,node</a:t>
            </a:r>
            <a:r>
              <a:rPr lang="en-US" sz="1100" dirty="0"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latin typeface="Consolas" panose="020B0609020204030204" pitchFamily="49" charset="0"/>
              </a:rPr>
              <a:t>g,node</a:t>
            </a:r>
            <a:r>
              <a:rPr lang="en-US" sz="1100" dirty="0">
                <a:latin typeface="Consolas" panose="020B0609020204030204" pitchFamily="49" charset="0"/>
              </a:rPr>
              <a:t>-&gt;b,255,255,0);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glClear</a:t>
            </a:r>
            <a:r>
              <a:rPr lang="en-US" sz="1100" dirty="0">
                <a:latin typeface="Consolas" panose="020B0609020204030204" pitchFamily="49" charset="0"/>
              </a:rPr>
              <a:t>(GL_COLOR_BUFFER_BIT | GL_DEPTH_BUFFER_BIT);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DrawColorLattice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ltc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FsSwapBuffers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FsCloseWindow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537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identify state variables and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variables that fully describe the program state?</a:t>
            </a:r>
          </a:p>
          <a:p>
            <a:endParaRPr lang="en-US" dirty="0"/>
          </a:p>
          <a:p>
            <a:r>
              <a:rPr lang="en-US" dirty="0" smtClean="0"/>
              <a:t>What are the event handlers?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192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Re-written in </a:t>
            </a:r>
            <a:r>
              <a:rPr lang="en-US" dirty="0" err="1" smtClean="0"/>
              <a:t>FsLazyWindow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838200"/>
            <a:ext cx="8153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#include &lt;vector&gt;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</a:rPr>
              <a:t>fslazywindow.h</a:t>
            </a:r>
            <a:r>
              <a:rPr lang="en-US" sz="1100" dirty="0" smtClean="0">
                <a:latin typeface="Consolas" panose="020B0609020204030204" pitchFamily="49" charset="0"/>
              </a:rPr>
              <a:t>&gt;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(Classes and functions outside main function can be just cut &amp; paste)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 : public </a:t>
            </a:r>
            <a:r>
              <a:rPr lang="en-US" sz="1100" dirty="0" err="1">
                <a:latin typeface="Consolas" panose="020B0609020204030204" pitchFamily="49" charset="0"/>
              </a:rPr>
              <a:t>FsLazyWindowApplicationBase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bool </a:t>
            </a:r>
            <a:r>
              <a:rPr lang="en-US" sz="1100" dirty="0" err="1">
                <a:latin typeface="Consolas" panose="020B0609020204030204" pitchFamily="49" charset="0"/>
              </a:rPr>
              <a:t>needRedraw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nx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ny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Lattice2d &lt;Color&gt;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ltc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virtual void </a:t>
            </a:r>
            <a:r>
              <a:rPr lang="en-US" sz="1100" dirty="0" err="1">
                <a:latin typeface="Consolas" panose="020B0609020204030204" pitchFamily="49" charset="0"/>
              </a:rPr>
              <a:t>BeforeEverything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argc,char</a:t>
            </a:r>
            <a:r>
              <a:rPr lang="en-US" sz="1100" dirty="0">
                <a:latin typeface="Consolas" panose="020B0609020204030204" pitchFamily="49" charset="0"/>
              </a:rPr>
              <a:t> *</a:t>
            </a:r>
            <a:r>
              <a:rPr lang="en-US" sz="1100" dirty="0" err="1">
                <a:latin typeface="Consolas" panose="020B0609020204030204" pitchFamily="49" charset="0"/>
              </a:rPr>
              <a:t>argv</a:t>
            </a:r>
            <a:r>
              <a:rPr lang="en-US" sz="1100" dirty="0">
                <a:latin typeface="Consolas" panose="020B0609020204030204" pitchFamily="49" charset="0"/>
              </a:rPr>
              <a:t>[]);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virtual void </a:t>
            </a:r>
            <a:r>
              <a:rPr lang="en-US" sz="1100" dirty="0" err="1">
                <a:latin typeface="Consolas" panose="020B0609020204030204" pitchFamily="49" charset="0"/>
              </a:rPr>
              <a:t>GetOpenWindowOption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FsOpenWindowOption</a:t>
            </a:r>
            <a:r>
              <a:rPr lang="en-US" sz="1100" dirty="0">
                <a:latin typeface="Consolas" panose="020B0609020204030204" pitchFamily="49" charset="0"/>
              </a:rPr>
              <a:t> &amp;OPT)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virtual void Initialize(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argc,char</a:t>
            </a:r>
            <a:r>
              <a:rPr lang="en-US" sz="1100" dirty="0">
                <a:latin typeface="Consolas" panose="020B0609020204030204" pitchFamily="49" charset="0"/>
              </a:rPr>
              <a:t> *</a:t>
            </a:r>
            <a:r>
              <a:rPr lang="en-US" sz="1100" dirty="0" err="1">
                <a:latin typeface="Consolas" panose="020B0609020204030204" pitchFamily="49" charset="0"/>
              </a:rPr>
              <a:t>argv</a:t>
            </a:r>
            <a:r>
              <a:rPr lang="en-US" sz="1100" dirty="0">
                <a:latin typeface="Consolas" panose="020B0609020204030204" pitchFamily="49" charset="0"/>
              </a:rPr>
              <a:t>[]);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virtual void Interval(void);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virtual void </a:t>
            </a:r>
            <a:r>
              <a:rPr lang="en-US" sz="1100" dirty="0" err="1">
                <a:latin typeface="Consolas" panose="020B0609020204030204" pitchFamily="49" charset="0"/>
              </a:rPr>
              <a:t>BeforeTerminate</a:t>
            </a:r>
            <a:r>
              <a:rPr lang="en-US" sz="1100" dirty="0">
                <a:latin typeface="Consolas" panose="020B0609020204030204" pitchFamily="49" charset="0"/>
              </a:rPr>
              <a:t>(void);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virtual void Draw(void);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virtual bool </a:t>
            </a:r>
            <a:r>
              <a:rPr lang="en-US" sz="1100" dirty="0" err="1">
                <a:latin typeface="Consolas" panose="020B0609020204030204" pitchFamily="49" charset="0"/>
              </a:rPr>
              <a:t>UserWantToCloseProgram</a:t>
            </a:r>
            <a:r>
              <a:rPr lang="en-US" sz="1100" dirty="0">
                <a:latin typeface="Consolas" panose="020B0609020204030204" pitchFamily="49" charset="0"/>
              </a:rPr>
              <a:t>(void);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virtual bool </a:t>
            </a:r>
            <a:r>
              <a:rPr lang="en-US" sz="1100" dirty="0" err="1">
                <a:latin typeface="Consolas" panose="020B0609020204030204" pitchFamily="49" charset="0"/>
              </a:rPr>
              <a:t>MustTerminate</a:t>
            </a:r>
            <a:r>
              <a:rPr lang="en-US" sz="1100" dirty="0">
                <a:latin typeface="Consolas" panose="020B0609020204030204" pitchFamily="49" charset="0"/>
              </a:rPr>
              <a:t>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virtual long </a:t>
            </a:r>
            <a:r>
              <a:rPr lang="en-US" sz="1100" dirty="0" err="1">
                <a:latin typeface="Consolas" panose="020B0609020204030204" pitchFamily="49" charset="0"/>
              </a:rPr>
              <a:t>long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GetMinimumSleepPerInterval</a:t>
            </a:r>
            <a:r>
              <a:rPr lang="en-US" sz="1100" dirty="0">
                <a:latin typeface="Consolas" panose="020B0609020204030204" pitchFamily="49" charset="0"/>
              </a:rPr>
              <a:t>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virtual bool </a:t>
            </a:r>
            <a:r>
              <a:rPr lang="en-US" sz="1100" dirty="0" err="1">
                <a:latin typeface="Consolas" panose="020B0609020204030204" pitchFamily="49" charset="0"/>
              </a:rPr>
              <a:t>NeedRedraw</a:t>
            </a:r>
            <a:r>
              <a:rPr lang="en-US" sz="1100" dirty="0">
                <a:latin typeface="Consolas" panose="020B0609020204030204" pitchFamily="49" charset="0"/>
              </a:rPr>
              <a:t>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2590800" y="2514600"/>
            <a:ext cx="152400" cy="609600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26670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State variables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075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8153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() : </a:t>
            </a:r>
            <a:r>
              <a:rPr lang="en-US" sz="1100" dirty="0" err="1">
                <a:latin typeface="Consolas" panose="020B0609020204030204" pitchFamily="49" charset="0"/>
              </a:rPr>
              <a:t>nx</a:t>
            </a:r>
            <a:r>
              <a:rPr lang="en-US" sz="1100" dirty="0">
                <a:latin typeface="Consolas" panose="020B0609020204030204" pitchFamily="49" charset="0"/>
              </a:rPr>
              <a:t>(64),</a:t>
            </a:r>
            <a:r>
              <a:rPr lang="en-US" sz="1100" dirty="0" err="1">
                <a:latin typeface="Consolas" panose="020B0609020204030204" pitchFamily="49" charset="0"/>
              </a:rPr>
              <a:t>ny</a:t>
            </a:r>
            <a:r>
              <a:rPr lang="en-US" sz="1100" dirty="0">
                <a:latin typeface="Consolas" panose="020B0609020204030204" pitchFamily="49" charset="0"/>
              </a:rPr>
              <a:t>(64)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needRedraw</a:t>
            </a:r>
            <a:r>
              <a:rPr lang="en-US" sz="1100" dirty="0">
                <a:latin typeface="Consolas" panose="020B0609020204030204" pitchFamily="49" charset="0"/>
              </a:rPr>
              <a:t>=false;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/* virtual */ void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BeforeEverything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argc,char</a:t>
            </a:r>
            <a:r>
              <a:rPr lang="en-US" sz="1100" dirty="0">
                <a:latin typeface="Consolas" panose="020B0609020204030204" pitchFamily="49" charset="0"/>
              </a:rPr>
              <a:t> *</a:t>
            </a:r>
            <a:r>
              <a:rPr lang="en-US" sz="1100" dirty="0" err="1">
                <a:latin typeface="Consolas" panose="020B0609020204030204" pitchFamily="49" charset="0"/>
              </a:rPr>
              <a:t>argv</a:t>
            </a:r>
            <a:r>
              <a:rPr lang="en-US" sz="1100" dirty="0">
                <a:latin typeface="Consolas" panose="020B0609020204030204" pitchFamily="49" charset="0"/>
              </a:rPr>
              <a:t>[])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/* virtual */ void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GetOpenWindowOption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FsOpenWindowOption</a:t>
            </a:r>
            <a:r>
              <a:rPr lang="en-US" sz="1100" dirty="0">
                <a:latin typeface="Consolas" panose="020B0609020204030204" pitchFamily="49" charset="0"/>
              </a:rPr>
              <a:t> &amp;opt)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opt.x0=0;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opt.y0=0;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opt.wid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=1200;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opt.hei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=800;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/* virtual */ void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::Initialize(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argc,char</a:t>
            </a:r>
            <a:r>
              <a:rPr lang="en-US" sz="1100" dirty="0">
                <a:latin typeface="Consolas" panose="020B0609020204030204" pitchFamily="49" charset="0"/>
              </a:rPr>
              <a:t> *</a:t>
            </a:r>
            <a:r>
              <a:rPr lang="en-US" sz="1100" dirty="0" err="1">
                <a:latin typeface="Consolas" panose="020B0609020204030204" pitchFamily="49" charset="0"/>
              </a:rPr>
              <a:t>argv</a:t>
            </a:r>
            <a:r>
              <a:rPr lang="en-US" sz="1100" dirty="0">
                <a:latin typeface="Consolas" panose="020B0609020204030204" pitchFamily="49" charset="0"/>
              </a:rPr>
              <a:t>[])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ltc.Create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nx,ny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for(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x=0; x&lt;=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nx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; ++x)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for(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y=0; y&lt;=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ny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; ++y)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    auto node=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ltc.GetNode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x,y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    if(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nullptr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!=node)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        node-&gt;r=0;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        node-&gt;g=0;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        node-&gt;b=0;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    else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("Error! Lattice not created correctly.\n");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6414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8153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/* virtual */ void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::Interval(void)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auto key=</a:t>
            </a:r>
            <a:r>
              <a:rPr lang="en-US" sz="1100" dirty="0" err="1">
                <a:latin typeface="Consolas" panose="020B0609020204030204" pitchFamily="49" charset="0"/>
              </a:rPr>
              <a:t>FsInkey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if(FSKEY_ESC==key)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SetMustTerminate</a:t>
            </a:r>
            <a:r>
              <a:rPr lang="en-US" sz="11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lb,rb,mb,mx,my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FsGetMouseEvent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lb,mb,rb,mx,my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nx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=mx/8;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ny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=my/8;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if(0!=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lb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auto node=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ltc.GetNode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nx,ny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if(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nullptr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!=node)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node-&gt;r=255;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node-&gt;g=255;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node-&gt;b=255;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if(FSKEY_SPACE==key)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auto node=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ltc.GetNode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nx,ny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if(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nullptr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!=node &amp;&amp;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(node-&gt;r!=255 || node-&gt;g!=255 || node-&gt;b!=0))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FloodFill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ltc,nx,ny,node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r,node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g,node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-&gt;b,255,255,0);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needRedraw</a:t>
            </a:r>
            <a:r>
              <a:rPr lang="en-US" sz="1100" dirty="0">
                <a:latin typeface="Consolas" panose="020B0609020204030204" pitchFamily="49" charset="0"/>
              </a:rPr>
              <a:t>=true;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7651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8153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/* virtual */ void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::Draw(void)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glClear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(GL_COLOR_BUFFER_BIT | GL_DEPTH_BUFFER_BIT);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DrawColorLattice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ltc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</a:rPr>
              <a:t>FsSwapBuffers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needRedraw</a:t>
            </a:r>
            <a:r>
              <a:rPr lang="en-US" sz="1100" dirty="0">
                <a:latin typeface="Consolas" panose="020B0609020204030204" pitchFamily="49" charset="0"/>
              </a:rPr>
              <a:t>=false;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/* virtual */ bool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UserWantToCloseProgram</a:t>
            </a:r>
            <a:r>
              <a:rPr lang="en-US" sz="1100" dirty="0">
                <a:latin typeface="Consolas" panose="020B0609020204030204" pitchFamily="49" charset="0"/>
              </a:rPr>
              <a:t>(void)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true; // Returning true will just close the program.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/* virtual */ bool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MustTerminate</a:t>
            </a:r>
            <a:r>
              <a:rPr lang="en-US" sz="1100" dirty="0">
                <a:latin typeface="Consolas" panose="020B0609020204030204" pitchFamily="49" charset="0"/>
              </a:rPr>
              <a:t>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</a:t>
            </a:r>
            <a:r>
              <a:rPr lang="en-US" sz="1100" dirty="0" err="1">
                <a:latin typeface="Consolas" panose="020B0609020204030204" pitchFamily="49" charset="0"/>
              </a:rPr>
              <a:t>FsLazyWindowApplicationBase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MustTerminate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/* virtual */ long </a:t>
            </a:r>
            <a:r>
              <a:rPr lang="en-US" sz="1100" dirty="0" err="1">
                <a:latin typeface="Consolas" panose="020B0609020204030204" pitchFamily="49" charset="0"/>
              </a:rPr>
              <a:t>long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GetMinimumSleepPerInterval</a:t>
            </a:r>
            <a:r>
              <a:rPr lang="en-US" sz="1100" dirty="0">
                <a:latin typeface="Consolas" panose="020B0609020204030204" pitchFamily="49" charset="0"/>
              </a:rPr>
              <a:t>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10;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/* virtual */ void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BeforeTerminate</a:t>
            </a:r>
            <a:r>
              <a:rPr lang="en-US" sz="1100" dirty="0">
                <a:latin typeface="Consolas" panose="020B0609020204030204" pitchFamily="49" charset="0"/>
              </a:rPr>
              <a:t>(void)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/* virtual */ bool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NeedRedraw</a:t>
            </a:r>
            <a:r>
              <a:rPr lang="en-US" sz="1100" dirty="0">
                <a:latin typeface="Consolas" panose="020B0609020204030204" pitchFamily="49" charset="0"/>
              </a:rPr>
              <a:t>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</a:t>
            </a:r>
            <a:r>
              <a:rPr lang="en-US" sz="1100" dirty="0" err="1">
                <a:latin typeface="Consolas" panose="020B0609020204030204" pitchFamily="49" charset="0"/>
              </a:rPr>
              <a:t>needRedraw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static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 *</a:t>
            </a:r>
            <a:r>
              <a:rPr lang="en-US" sz="1100" dirty="0" err="1">
                <a:latin typeface="Consolas" panose="020B0609020204030204" pitchFamily="49" charset="0"/>
              </a:rPr>
              <a:t>appPtr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nullptr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/* </a:t>
            </a:r>
            <a:r>
              <a:rPr lang="en-US" sz="1100" dirty="0">
                <a:latin typeface="Consolas" panose="020B0609020204030204" pitchFamily="49" charset="0"/>
              </a:rPr>
              <a:t>static */ </a:t>
            </a:r>
            <a:r>
              <a:rPr lang="en-US" sz="1100" dirty="0" err="1">
                <a:latin typeface="Consolas" panose="020B0609020204030204" pitchFamily="49" charset="0"/>
              </a:rPr>
              <a:t>FsLazyWindowApplicationBase</a:t>
            </a:r>
            <a:r>
              <a:rPr lang="en-US" sz="1100" dirty="0">
                <a:latin typeface="Consolas" panose="020B0609020204030204" pitchFamily="49" charset="0"/>
              </a:rPr>
              <a:t> *</a:t>
            </a:r>
            <a:r>
              <a:rPr lang="en-US" sz="1100" dirty="0" err="1">
                <a:latin typeface="Consolas" panose="020B0609020204030204" pitchFamily="49" charset="0"/>
              </a:rPr>
              <a:t>FsLazyWindowApplicationBase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GetApplication</a:t>
            </a:r>
            <a:r>
              <a:rPr lang="en-US" sz="1100" dirty="0">
                <a:latin typeface="Consolas" panose="020B0609020204030204" pitchFamily="49" charset="0"/>
              </a:rPr>
              <a:t>(void)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if(</a:t>
            </a:r>
            <a:r>
              <a:rPr lang="en-US" sz="1100" dirty="0" err="1">
                <a:latin typeface="Consolas" panose="020B0609020204030204" pitchFamily="49" charset="0"/>
              </a:rPr>
              <a:t>nullptr</a:t>
            </a:r>
            <a:r>
              <a:rPr lang="en-US" sz="1100" dirty="0">
                <a:latin typeface="Consolas" panose="020B0609020204030204" pitchFamily="49" charset="0"/>
              </a:rPr>
              <a:t>==</a:t>
            </a:r>
            <a:r>
              <a:rPr lang="en-US" sz="1100" dirty="0" err="1">
                <a:latin typeface="Consolas" panose="020B0609020204030204" pitchFamily="49" charset="0"/>
              </a:rPr>
              <a:t>appPtr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appPtr</a:t>
            </a:r>
            <a:r>
              <a:rPr lang="en-US" sz="1100" dirty="0">
                <a:latin typeface="Consolas" panose="020B0609020204030204" pitchFamily="49" charset="0"/>
              </a:rPr>
              <a:t>=new </a:t>
            </a:r>
            <a:r>
              <a:rPr lang="en-US" sz="1100" dirty="0" err="1">
                <a:latin typeface="Consolas" panose="020B0609020204030204" pitchFamily="49" charset="0"/>
              </a:rPr>
              <a:t>FsLazyWindowApplication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</a:t>
            </a:r>
            <a:r>
              <a:rPr lang="en-US" sz="1100" dirty="0" err="1">
                <a:latin typeface="Consolas" panose="020B0609020204030204" pitchFamily="49" charset="0"/>
              </a:rPr>
              <a:t>appPtr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9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original 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58850"/>
            <a:ext cx="5367175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FsOpenWindow</a:t>
            </a:r>
            <a:r>
              <a:rPr lang="en-US" sz="1200" dirty="0">
                <a:latin typeface="Consolas" panose="020B0609020204030204" pitchFamily="49" charset="0"/>
              </a:rPr>
              <a:t>(16,16,800,600,1);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terminate=0,playerX=400,playerY=580;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missile=0,missileX=0,missileY=0,nShot=0;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targetX</a:t>
            </a:r>
            <a:r>
              <a:rPr lang="en-US" sz="1200" dirty="0">
                <a:latin typeface="Consolas" panose="020B0609020204030204" pitchFamily="49" charset="0"/>
              </a:rPr>
              <a:t>=0,targetY=100,targetSizeX=100,targetSizeY=20;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while(0==terminate)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FsPollDevice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key=</a:t>
            </a:r>
            <a:r>
              <a:rPr lang="en-US" sz="1200" dirty="0" err="1">
                <a:latin typeface="Consolas" panose="020B0609020204030204" pitchFamily="49" charset="0"/>
              </a:rPr>
              <a:t>FsInkey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</a:rPr>
              <a:t>switch(key)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case FSKEY_ESC: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terminate=1;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case FSKEY_LEFT: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playerX</a:t>
            </a:r>
            <a:r>
              <a:rPr lang="en-US" sz="1200" dirty="0">
                <a:latin typeface="Consolas" panose="020B0609020204030204" pitchFamily="49" charset="0"/>
              </a:rPr>
              <a:t>-=10;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case FSKEY_RIGHT: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playerX</a:t>
            </a:r>
            <a:r>
              <a:rPr lang="en-US" sz="1200" dirty="0">
                <a:latin typeface="Consolas" panose="020B0609020204030204" pitchFamily="49" charset="0"/>
              </a:rPr>
              <a:t>+=10;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case FSKEY_SPACE: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if(0==missile)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missile=1;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latin typeface="Consolas" panose="020B0609020204030204" pitchFamily="49" charset="0"/>
              </a:rPr>
              <a:t>missileX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playerX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latin typeface="Consolas" panose="020B0609020204030204" pitchFamily="49" charset="0"/>
              </a:rPr>
              <a:t>missileY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playerY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latin typeface="Consolas" panose="020B0609020204030204" pitchFamily="49" charset="0"/>
              </a:rPr>
              <a:t>nShot</a:t>
            </a:r>
            <a:r>
              <a:rPr lang="en-US" sz="12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648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Rust Off of the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remember resource management we did in 24780?</a:t>
            </a:r>
          </a:p>
          <a:p>
            <a:endParaRPr lang="en-US" dirty="0" smtClean="0"/>
          </a:p>
          <a:p>
            <a:r>
              <a:rPr lang="en-US" dirty="0" smtClean="0"/>
              <a:t>Let’s write a </a:t>
            </a:r>
            <a:r>
              <a:rPr lang="en-US" dirty="0" err="1" smtClean="0"/>
              <a:t>SimpleBitmap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First write a </a:t>
            </a:r>
            <a:r>
              <a:rPr lang="en-US" dirty="0" err="1" smtClean="0"/>
              <a:t>SimpleBitmapTemplate</a:t>
            </a:r>
            <a:r>
              <a:rPr lang="en-US" dirty="0" smtClean="0"/>
              <a:t> class, and then make a sub-class.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772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bitmap can be represented as an array of pixels.</a:t>
            </a:r>
          </a:p>
          <a:p>
            <a:r>
              <a:rPr lang="en-US" dirty="0" smtClean="0"/>
              <a:t>A pixel can be (R,G,B) or (R,G,B,A) or (R).  The number of components per pixel may vary.</a:t>
            </a:r>
          </a:p>
          <a:p>
            <a:r>
              <a:rPr lang="en-US" dirty="0" smtClean="0"/>
              <a:t>A component can be 8-bit (1 byte=unsigned char), 16-bit (2 bytes=unsigned short), or 32-bit (4 bytes=unsigned </a:t>
            </a:r>
            <a:r>
              <a:rPr lang="en-US" dirty="0" err="1" smtClean="0"/>
              <a:t>int</a:t>
            </a:r>
            <a:r>
              <a:rPr lang="en-US" dirty="0" smtClean="0"/>
              <a:t> in most of the compilers).</a:t>
            </a:r>
          </a:p>
          <a:p>
            <a:r>
              <a:rPr lang="en-US" dirty="0" smtClean="0"/>
              <a:t>Template parameter can be:</a:t>
            </a:r>
          </a:p>
          <a:p>
            <a:pPr lvl="1"/>
            <a:r>
              <a:rPr lang="en-US" dirty="0" smtClean="0"/>
              <a:t>The number of components per pixel, and</a:t>
            </a:r>
          </a:p>
          <a:p>
            <a:pPr lvl="1"/>
            <a:r>
              <a:rPr lang="en-US" dirty="0" smtClean="0"/>
              <a:t>Data type for a component.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275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SimpleBitmapTemplate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common functionalities for any number of components per pixel and any component data type.</a:t>
            </a:r>
          </a:p>
          <a:p>
            <a:r>
              <a:rPr lang="en-US" dirty="0" smtClean="0"/>
              <a:t>A useful bitmap class should be derived from this class.</a:t>
            </a:r>
          </a:p>
          <a:p>
            <a:r>
              <a:rPr lang="en-US" dirty="0" smtClean="0"/>
              <a:t>Copy constructor/operator should be implemented in the sub-class, but give a function that easily copy from the sub-class’s copy constructor/operator.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&lt;class </a:t>
            </a:r>
            <a:r>
              <a:rPr lang="en-US" sz="2000" dirty="0" err="1" smtClean="0">
                <a:latin typeface="Consolas" panose="020B0609020204030204" pitchFamily="49" charset="0"/>
              </a:rPr>
              <a:t>ComponentType,int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NumComponentPerPixel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SimpleBitmapTemplate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168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variables and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00" y="825500"/>
            <a:ext cx="87757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template &lt;class </a:t>
            </a:r>
            <a:r>
              <a:rPr lang="en-US" sz="1000" dirty="0" err="1">
                <a:latin typeface="Consolas" panose="020B0609020204030204" pitchFamily="49" charset="0"/>
              </a:rPr>
              <a:t>ComponentType,int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NumComponentPerPixel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class </a:t>
            </a:r>
            <a:r>
              <a:rPr lang="en-US" sz="1000" dirty="0" err="1">
                <a:latin typeface="Consolas" panose="020B0609020204030204" pitchFamily="49" charset="0"/>
              </a:rPr>
              <a:t>SimpleBitmapTemplate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(</a:t>
            </a:r>
            <a:r>
              <a:rPr lang="en-US" sz="1000" dirty="0">
                <a:latin typeface="Consolas" panose="020B0609020204030204" pitchFamily="49" charset="0"/>
              </a:rPr>
              <a:t>Not allowing copy/move constructor and operator)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private</a:t>
            </a:r>
            <a:r>
              <a:rPr lang="en-US" sz="10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nx,ny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ComponentType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*</a:t>
            </a:r>
            <a:r>
              <a:rPr lang="en-US" sz="1000" dirty="0" err="1">
                <a:latin typeface="Consolas" panose="020B0609020204030204" pitchFamily="49" charset="0"/>
              </a:rPr>
              <a:t>bmpPtr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protected</a:t>
            </a:r>
            <a:r>
              <a:rPr lang="en-US" sz="10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ComponentType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*</a:t>
            </a:r>
            <a:r>
              <a:rPr lang="en-US" sz="1000" dirty="0" err="1">
                <a:latin typeface="Consolas" panose="020B0609020204030204" pitchFamily="49" charset="0"/>
              </a:rPr>
              <a:t>LineTop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y);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const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LineTop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y)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public</a:t>
            </a:r>
            <a:r>
              <a:rPr lang="en-US" sz="10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(</a:t>
            </a:r>
            <a:r>
              <a:rPr lang="en-US" sz="1000" dirty="0">
                <a:latin typeface="Consolas" panose="020B0609020204030204" pitchFamily="49" charset="0"/>
              </a:rPr>
              <a:t>Constructor, destructor, and </a:t>
            </a:r>
            <a:r>
              <a:rPr lang="en-US" sz="1000" dirty="0" err="1">
                <a:latin typeface="Consolas" panose="020B0609020204030204" pitchFamily="49" charset="0"/>
              </a:rPr>
              <a:t>CleanUp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endParaRPr lang="en-US" sz="1000" dirty="0" smtClean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void </a:t>
            </a:r>
            <a:r>
              <a:rPr lang="en-US" sz="1000" dirty="0" err="1">
                <a:latin typeface="Consolas" panose="020B0609020204030204" pitchFamily="49" charset="0"/>
              </a:rPr>
              <a:t>CutOut</a:t>
            </a:r>
            <a:r>
              <a:rPr lang="en-US" sz="10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</a:rPr>
              <a:t>       </a:t>
            </a:r>
            <a:r>
              <a:rPr lang="en-US" sz="1000" dirty="0" err="1" smtClean="0">
                <a:latin typeface="Consolas" panose="020B0609020204030204" pitchFamily="49" charset="0"/>
              </a:rPr>
              <a:t>SimpleBitmapTemplate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ComponentType,NumComponentPerPixel</a:t>
            </a:r>
            <a:r>
              <a:rPr lang="en-US" sz="1000" dirty="0">
                <a:latin typeface="Consolas" panose="020B0609020204030204" pitchFamily="49" charset="0"/>
              </a:rPr>
              <a:t>&gt; &amp;destination</a:t>
            </a:r>
            <a:r>
              <a:rPr lang="en-US" sz="10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</a:rPr>
              <a:t>       </a:t>
            </a:r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thisX0,int thisY0,int </a:t>
            </a:r>
            <a:r>
              <a:rPr lang="en-US" sz="1000" dirty="0" err="1">
                <a:latin typeface="Consolas" panose="020B0609020204030204" pitchFamily="49" charset="0"/>
              </a:rPr>
              <a:t>wid,int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hei,ComponentType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clearColor</a:t>
            </a:r>
            <a:r>
              <a:rPr lang="en-US" sz="1000" dirty="0">
                <a:latin typeface="Consolas" panose="020B0609020204030204" pitchFamily="49" charset="0"/>
              </a:rPr>
              <a:t>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endParaRPr lang="en-US" sz="1000" dirty="0">
              <a:latin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GetTotalNumComponent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wid,int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hei</a:t>
            </a:r>
            <a:r>
              <a:rPr lang="en-US" sz="1000" dirty="0">
                <a:latin typeface="Consolas" panose="020B0609020204030204" pitchFamily="49" charset="0"/>
              </a:rPr>
              <a:t>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GetTotalNumComponent</a:t>
            </a:r>
            <a:r>
              <a:rPr lang="en-US" sz="1000" dirty="0">
                <a:latin typeface="Consolas" panose="020B0609020204030204" pitchFamily="49" charset="0"/>
              </a:rPr>
              <a:t>(void)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GetNumComponentPerLine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wid</a:t>
            </a:r>
            <a:r>
              <a:rPr lang="en-US" sz="1000" dirty="0">
                <a:latin typeface="Consolas" panose="020B0609020204030204" pitchFamily="49" charset="0"/>
              </a:rPr>
              <a:t>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GetNumComponentPerLine</a:t>
            </a:r>
            <a:r>
              <a:rPr lang="en-US" sz="1000" dirty="0">
                <a:latin typeface="Consolas" panose="020B0609020204030204" pitchFamily="49" charset="0"/>
              </a:rPr>
              <a:t>(void)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SimpleBitmapTemplate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ComponentType,NumComponentPerPixel</a:t>
            </a:r>
            <a:r>
              <a:rPr lang="en-US" sz="1000" dirty="0">
                <a:latin typeface="Consolas" panose="020B0609020204030204" pitchFamily="49" charset="0"/>
              </a:rPr>
              <a:t>&gt; &amp;</a:t>
            </a:r>
            <a:r>
              <a:rPr lang="en-US" sz="1000" dirty="0" err="1">
                <a:latin typeface="Consolas" panose="020B0609020204030204" pitchFamily="49" charset="0"/>
              </a:rPr>
              <a:t>CopyFrom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</a:t>
            </a:r>
            <a:r>
              <a:rPr lang="en-US" sz="1000" dirty="0" err="1" smtClean="0">
                <a:latin typeface="Consolas" panose="020B0609020204030204" pitchFamily="49" charset="0"/>
              </a:rPr>
              <a:t>const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SimpleBitmapTemplate</a:t>
            </a:r>
            <a:r>
              <a:rPr lang="en-US" sz="1000" dirty="0">
                <a:latin typeface="Consolas" panose="020B0609020204030204" pitchFamily="49" charset="0"/>
              </a:rPr>
              <a:t> &lt;</a:t>
            </a:r>
            <a:r>
              <a:rPr lang="en-US" sz="1000" dirty="0" err="1">
                <a:latin typeface="Consolas" panose="020B0609020204030204" pitchFamily="49" charset="0"/>
              </a:rPr>
              <a:t>ComponentType,NumComponentPerPixel</a:t>
            </a:r>
            <a:r>
              <a:rPr lang="en-US" sz="1000" dirty="0">
                <a:latin typeface="Consolas" panose="020B0609020204030204" pitchFamily="49" charset="0"/>
              </a:rPr>
              <a:t>&gt; &amp;incoming);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SimpleBitmapTemplate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ComponentType,NumComponentPerPixel</a:t>
            </a:r>
            <a:r>
              <a:rPr lang="en-US" sz="1000" dirty="0">
                <a:latin typeface="Consolas" panose="020B0609020204030204" pitchFamily="49" charset="0"/>
              </a:rPr>
              <a:t>&gt; &amp;</a:t>
            </a:r>
            <a:r>
              <a:rPr lang="en-US" sz="1000" dirty="0" err="1">
                <a:latin typeface="Consolas" panose="020B0609020204030204" pitchFamily="49" charset="0"/>
              </a:rPr>
              <a:t>MoveFrom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</a:t>
            </a:r>
            <a:r>
              <a:rPr lang="en-US" sz="1000" dirty="0" err="1" smtClean="0">
                <a:latin typeface="Consolas" panose="020B0609020204030204" pitchFamily="49" charset="0"/>
              </a:rPr>
              <a:t>SimpleBitmapTemplate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ComponentType,NumComponentPerPixel</a:t>
            </a:r>
            <a:r>
              <a:rPr lang="en-US" sz="1000" dirty="0">
                <a:latin typeface="Consolas" panose="020B0609020204030204" pitchFamily="49" charset="0"/>
              </a:rPr>
              <a:t>&gt; &amp;incoming);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bool </a:t>
            </a:r>
            <a:r>
              <a:rPr lang="en-US" sz="1000" dirty="0">
                <a:latin typeface="Consolas" panose="020B0609020204030204" pitchFamily="49" charset="0"/>
              </a:rPr>
              <a:t>Create(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wid,int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hei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GetWidth</a:t>
            </a:r>
            <a:r>
              <a:rPr lang="en-US" sz="1000" dirty="0">
                <a:latin typeface="Consolas" panose="020B0609020204030204" pitchFamily="49" charset="0"/>
              </a:rPr>
              <a:t>(void)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GetHeight</a:t>
            </a:r>
            <a:r>
              <a:rPr lang="en-US" sz="1000" dirty="0">
                <a:latin typeface="Consolas" panose="020B0609020204030204" pitchFamily="49" charset="0"/>
              </a:rPr>
              <a:t>(void)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const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GetBitmapPointer</a:t>
            </a:r>
            <a:r>
              <a:rPr lang="en-US" sz="1000" dirty="0">
                <a:latin typeface="Consolas" panose="020B0609020204030204" pitchFamily="49" charset="0"/>
              </a:rPr>
              <a:t>(void)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const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GetPixelPointer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x,int</a:t>
            </a:r>
            <a:r>
              <a:rPr lang="en-US" sz="1000" dirty="0">
                <a:latin typeface="Consolas" panose="020B0609020204030204" pitchFamily="49" charset="0"/>
              </a:rPr>
              <a:t> y)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ComponentType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*</a:t>
            </a:r>
            <a:r>
              <a:rPr lang="en-US" sz="1000" dirty="0" err="1">
                <a:latin typeface="Consolas" panose="020B0609020204030204" pitchFamily="49" charset="0"/>
              </a:rPr>
              <a:t>GetEditableBitmapPointer</a:t>
            </a:r>
            <a:r>
              <a:rPr lang="en-US" sz="1000" dirty="0">
                <a:latin typeface="Consolas" panose="020B0609020204030204" pitchFamily="49" charset="0"/>
              </a:rPr>
              <a:t>(void);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ComponentType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*</a:t>
            </a:r>
            <a:r>
              <a:rPr lang="en-US" sz="1000" dirty="0" err="1">
                <a:latin typeface="Consolas" panose="020B0609020204030204" pitchFamily="49" charset="0"/>
              </a:rPr>
              <a:t>GetEditablePixelPointer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x,int</a:t>
            </a:r>
            <a:r>
              <a:rPr lang="en-US" sz="1000" dirty="0">
                <a:latin typeface="Consolas" panose="020B0609020204030204" pitchFamily="49" charset="0"/>
              </a:rPr>
              <a:t> y);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void </a:t>
            </a:r>
            <a:r>
              <a:rPr lang="en-US" sz="1000" dirty="0">
                <a:latin typeface="Consolas" panose="020B0609020204030204" pitchFamily="49" charset="0"/>
              </a:rPr>
              <a:t>Invert(void);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void </a:t>
            </a:r>
            <a:r>
              <a:rPr lang="en-US" sz="1000" dirty="0" err="1">
                <a:latin typeface="Consolas" panose="020B0609020204030204" pitchFamily="49" charset="0"/>
              </a:rPr>
              <a:t>SetDirect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wid,int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hei,ComponentType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incomingBmpPtr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bool </a:t>
            </a:r>
            <a:r>
              <a:rPr lang="en-US" sz="1000" dirty="0" err="1">
                <a:latin typeface="Consolas" panose="020B0609020204030204" pitchFamily="49" charset="0"/>
              </a:rPr>
              <a:t>IsInRange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x,int</a:t>
            </a:r>
            <a:r>
              <a:rPr lang="en-US" sz="1000" dirty="0">
                <a:latin typeface="Consolas" panose="020B0609020204030204" pitchFamily="49" charset="0"/>
              </a:rPr>
              <a:t> y)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bool </a:t>
            </a:r>
            <a:r>
              <a:rPr lang="en-US" sz="1000" dirty="0" err="1">
                <a:latin typeface="Consolas" panose="020B0609020204030204" pitchFamily="49" charset="0"/>
              </a:rPr>
              <a:t>IsXInRange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x)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bool </a:t>
            </a:r>
            <a:r>
              <a:rPr lang="en-US" sz="1000" dirty="0" err="1">
                <a:latin typeface="Consolas" panose="020B0609020204030204" pitchFamily="49" charset="0"/>
              </a:rPr>
              <a:t>IsYInRange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y)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ight Brace 2"/>
          <p:cNvSpPr/>
          <p:nvPr/>
        </p:nvSpPr>
        <p:spPr>
          <a:xfrm>
            <a:off x="5683250" y="2819400"/>
            <a:ext cx="209550" cy="5651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50" y="2774950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be part of </a:t>
            </a:r>
            <a:r>
              <a:rPr lang="en-US" smtClean="0"/>
              <a:t>the next </a:t>
            </a:r>
            <a:r>
              <a:rPr lang="en-US" dirty="0" smtClean="0"/>
              <a:t>assignment.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790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SimpleBitmap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8-bit per component RGBA bitmap class.</a:t>
            </a:r>
          </a:p>
          <a:p>
            <a:r>
              <a:rPr lang="en-US" dirty="0" smtClean="0"/>
              <a:t>Derived from </a:t>
            </a:r>
            <a:r>
              <a:rPr lang="en-US" dirty="0" err="1" smtClean="0"/>
              <a:t>SimpleBitmapTemplate</a:t>
            </a:r>
            <a:r>
              <a:rPr lang="en-US" dirty="0" smtClean="0"/>
              <a:t> class.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SimpleBitmap</a:t>
            </a:r>
            <a:r>
              <a:rPr lang="en-US" sz="1600" dirty="0">
                <a:latin typeface="Consolas" panose="020B0609020204030204" pitchFamily="49" charset="0"/>
              </a:rPr>
              <a:t> : public </a:t>
            </a:r>
            <a:r>
              <a:rPr lang="en-US" sz="1600" dirty="0" err="1">
                <a:latin typeface="Consolas" panose="020B0609020204030204" pitchFamily="49" charset="0"/>
              </a:rPr>
              <a:t>SimpleBitmapTemplate</a:t>
            </a:r>
            <a:r>
              <a:rPr lang="en-US" sz="1600" dirty="0">
                <a:latin typeface="Consolas" panose="020B0609020204030204" pitchFamily="49" charset="0"/>
              </a:rPr>
              <a:t> &lt;unsigned char,4&gt;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975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Concept of </a:t>
            </a:r>
            <a:r>
              <a:rPr lang="en-US" i="1" dirty="0" smtClean="0"/>
              <a:t>Moving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have </a:t>
            </a:r>
            <a:r>
              <a:rPr lang="en-US" dirty="0" err="1" smtClean="0"/>
              <a:t>LoadPng</a:t>
            </a:r>
            <a:r>
              <a:rPr lang="en-US" dirty="0" smtClean="0"/>
              <a:t> member function.</a:t>
            </a:r>
          </a:p>
          <a:p>
            <a:r>
              <a:rPr lang="en-US" dirty="0" smtClean="0"/>
              <a:t>It uses </a:t>
            </a:r>
            <a:r>
              <a:rPr lang="en-US" dirty="0" err="1" smtClean="0"/>
              <a:t>YsRawPngDecoder</a:t>
            </a:r>
            <a:r>
              <a:rPr lang="en-US" dirty="0" smtClean="0"/>
              <a:t> in </a:t>
            </a:r>
            <a:r>
              <a:rPr lang="en-US" dirty="0" err="1" smtClean="0"/>
              <a:t>yspng.h</a:t>
            </a:r>
            <a:endParaRPr lang="en-US" dirty="0" smtClean="0"/>
          </a:p>
          <a:p>
            <a:r>
              <a:rPr lang="en-US" dirty="0" smtClean="0"/>
              <a:t>After loading a PNG image, the ownership of an array of pixel values is transferred from </a:t>
            </a:r>
            <a:r>
              <a:rPr lang="en-US" dirty="0" err="1" smtClean="0"/>
              <a:t>YsRawPngDecoder</a:t>
            </a:r>
            <a:r>
              <a:rPr lang="en-US" dirty="0" smtClean="0"/>
              <a:t> to </a:t>
            </a:r>
            <a:r>
              <a:rPr lang="en-US" dirty="0" err="1" smtClean="0"/>
              <a:t>SimpleBitmap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Why more?  Not copy?  Because it is much faster.</a:t>
            </a:r>
          </a:p>
          <a:p>
            <a:r>
              <a:rPr lang="en-US" dirty="0" smtClean="0"/>
              <a:t>Transferring an ownership of an array takes just one copy of a pointer.</a:t>
            </a:r>
            <a:endParaRPr lang="en-US" dirty="0"/>
          </a:p>
          <a:p>
            <a:r>
              <a:rPr lang="en-US" dirty="0" smtClean="0"/>
              <a:t>After transferring the ownership, </a:t>
            </a:r>
          </a:p>
          <a:p>
            <a:pPr lvl="1"/>
            <a:r>
              <a:rPr lang="en-US" dirty="0" err="1" smtClean="0"/>
              <a:t>YsRawPngDecoder</a:t>
            </a:r>
            <a:r>
              <a:rPr lang="en-US" dirty="0" smtClean="0"/>
              <a:t> object must be safely destroyed by the destructor.</a:t>
            </a:r>
          </a:p>
          <a:p>
            <a:pPr lvl="1"/>
            <a:r>
              <a:rPr lang="en-US" dirty="0" err="1" smtClean="0"/>
              <a:t>SimpleBitmap</a:t>
            </a:r>
            <a:r>
              <a:rPr lang="en-US" dirty="0" smtClean="0"/>
              <a:t> class is responsible for deleting the array when it is no longer needed.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295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base class has all the information needed.  Therefore, no member variables.</a:t>
            </a:r>
          </a:p>
          <a:p>
            <a:pPr marL="0" indent="0">
              <a:buNone/>
            </a:pPr>
            <a:r>
              <a:rPr lang="en-US" sz="1100" smtClean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: public </a:t>
            </a:r>
            <a:r>
              <a:rPr lang="en-US" sz="1100" dirty="0" err="1">
                <a:latin typeface="Consolas" panose="020B0609020204030204" pitchFamily="49" charset="0"/>
              </a:rPr>
              <a:t>SimpleBitmapTemplate</a:t>
            </a:r>
            <a:r>
              <a:rPr lang="en-US" sz="1100" dirty="0">
                <a:latin typeface="Consolas" panose="020B0609020204030204" pitchFamily="49" charset="0"/>
              </a:rPr>
              <a:t> &lt;unsigned char,4&gt;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using </a:t>
            </a:r>
            <a:r>
              <a:rPr lang="en-US" sz="1100" dirty="0" err="1">
                <a:latin typeface="Consolas" panose="020B0609020204030204" pitchFamily="49" charset="0"/>
              </a:rPr>
              <a:t>SimpleBitmapTemplate</a:t>
            </a:r>
            <a:r>
              <a:rPr lang="en-US" sz="1100" dirty="0">
                <a:latin typeface="Consolas" panose="020B0609020204030204" pitchFamily="49" charset="0"/>
              </a:rPr>
              <a:t> &lt;unsigned char,4&gt;::</a:t>
            </a:r>
            <a:r>
              <a:rPr lang="en-US" sz="1100" dirty="0" err="1">
                <a:latin typeface="Consolas" panose="020B0609020204030204" pitchFamily="49" charset="0"/>
              </a:rPr>
              <a:t>CopyFrom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using </a:t>
            </a:r>
            <a:r>
              <a:rPr lang="en-US" sz="1100" dirty="0" err="1">
                <a:latin typeface="Consolas" panose="020B0609020204030204" pitchFamily="49" charset="0"/>
              </a:rPr>
              <a:t>SimpleBitmapTemplate</a:t>
            </a:r>
            <a:r>
              <a:rPr lang="en-US" sz="1100" dirty="0">
                <a:latin typeface="Consolas" panose="020B0609020204030204" pitchFamily="49" charset="0"/>
              </a:rPr>
              <a:t> &lt;unsigned char,4&gt;::</a:t>
            </a:r>
            <a:r>
              <a:rPr lang="en-US" sz="1100" dirty="0" err="1">
                <a:latin typeface="Consolas" panose="020B0609020204030204" pitchFamily="49" charset="0"/>
              </a:rPr>
              <a:t>MoveFrom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 smtClean="0">
                <a:latin typeface="Consolas" panose="020B0609020204030204" pitchFamily="49" charset="0"/>
              </a:rPr>
              <a:t>(){}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~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 smtClean="0">
                <a:latin typeface="Consolas" panose="020B0609020204030204" pitchFamily="49" charset="0"/>
              </a:rPr>
              <a:t>(){}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&amp;incoming);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&amp;operator=(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&amp;from);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&amp;&amp;incoming);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&amp;operator=(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&amp;&amp;incoming);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bool </a:t>
            </a:r>
            <a:r>
              <a:rPr lang="en-US" sz="1100" dirty="0" err="1" smtClean="0">
                <a:latin typeface="Consolas" panose="020B0609020204030204" pitchFamily="49" charset="0"/>
              </a:rPr>
              <a:t>LoadPng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const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char </a:t>
            </a:r>
            <a:r>
              <a:rPr lang="en-US" sz="1100" dirty="0" err="1">
                <a:latin typeface="Consolas" panose="020B0609020204030204" pitchFamily="49" charset="0"/>
              </a:rPr>
              <a:t>fn</a:t>
            </a:r>
            <a:r>
              <a:rPr lang="en-US" sz="1100" dirty="0"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latin typeface="Consolas" panose="020B0609020204030204" pitchFamily="49" charset="0"/>
              </a:rPr>
              <a:t>bool </a:t>
            </a:r>
            <a:r>
              <a:rPr lang="en-US" sz="1100" dirty="0" err="1">
                <a:latin typeface="Consolas" panose="020B0609020204030204" pitchFamily="49" charset="0"/>
              </a:rPr>
              <a:t>LoadPng</a:t>
            </a:r>
            <a:r>
              <a:rPr lang="en-US" sz="1100" dirty="0">
                <a:latin typeface="Consolas" panose="020B0609020204030204" pitchFamily="49" charset="0"/>
              </a:rPr>
              <a:t>(FILE *</a:t>
            </a:r>
            <a:r>
              <a:rPr lang="en-US" sz="1100" dirty="0" err="1">
                <a:latin typeface="Consolas" panose="020B0609020204030204" pitchFamily="49" charset="0"/>
              </a:rPr>
              <a:t>fp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&amp;operator=(class </a:t>
            </a:r>
            <a:r>
              <a:rPr lang="en-US" sz="1100" dirty="0" err="1">
                <a:latin typeface="Consolas" panose="020B0609020204030204" pitchFamily="49" charset="0"/>
              </a:rPr>
              <a:t>YsRawPngDecoder</a:t>
            </a:r>
            <a:r>
              <a:rPr lang="en-US" sz="1100" dirty="0">
                <a:latin typeface="Consolas" panose="020B0609020204030204" pitchFamily="49" charset="0"/>
              </a:rPr>
              <a:t> &amp;&amp;</a:t>
            </a:r>
            <a:r>
              <a:rPr lang="en-US" sz="1100" dirty="0" err="1">
                <a:latin typeface="Consolas" panose="020B0609020204030204" pitchFamily="49" charset="0"/>
              </a:rPr>
              <a:t>pngDecoder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MoveFrom</a:t>
            </a:r>
            <a:r>
              <a:rPr lang="en-US" sz="1100" dirty="0">
                <a:latin typeface="Consolas" panose="020B0609020204030204" pitchFamily="49" charset="0"/>
              </a:rPr>
              <a:t>(class </a:t>
            </a:r>
            <a:r>
              <a:rPr lang="en-US" sz="1100" dirty="0" err="1">
                <a:latin typeface="Consolas" panose="020B0609020204030204" pitchFamily="49" charset="0"/>
              </a:rPr>
              <a:t>YsRawPngDecoder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pngDecoder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CutOut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x0,int y0,int </a:t>
            </a:r>
            <a:r>
              <a:rPr lang="en-US" sz="1100" dirty="0" err="1">
                <a:latin typeface="Consolas" panose="020B0609020204030204" pitchFamily="49" charset="0"/>
              </a:rPr>
              <a:t>wid,int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hei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void </a:t>
            </a:r>
            <a:r>
              <a:rPr lang="en-US" sz="1100" dirty="0">
                <a:latin typeface="Consolas" panose="020B0609020204030204" pitchFamily="49" charset="0"/>
              </a:rPr>
              <a:t>Clear(unsigned char </a:t>
            </a:r>
            <a:r>
              <a:rPr lang="en-US" sz="1100" dirty="0" err="1">
                <a:latin typeface="Consolas" panose="020B0609020204030204" pitchFamily="49" charset="0"/>
              </a:rPr>
              <a:t>r,unsigned</a:t>
            </a:r>
            <a:r>
              <a:rPr lang="en-US" sz="1100" dirty="0">
                <a:latin typeface="Consolas" panose="020B0609020204030204" pitchFamily="49" charset="0"/>
              </a:rPr>
              <a:t> char </a:t>
            </a:r>
            <a:r>
              <a:rPr lang="en-US" sz="1100" dirty="0" err="1">
                <a:latin typeface="Consolas" panose="020B0609020204030204" pitchFamily="49" charset="0"/>
              </a:rPr>
              <a:t>g,unsigned</a:t>
            </a:r>
            <a:r>
              <a:rPr lang="en-US" sz="1100" dirty="0">
                <a:latin typeface="Consolas" panose="020B0609020204030204" pitchFamily="49" charset="0"/>
              </a:rPr>
              <a:t> char </a:t>
            </a:r>
            <a:r>
              <a:rPr lang="en-US" sz="1100" dirty="0" err="1">
                <a:latin typeface="Consolas" panose="020B0609020204030204" pitchFamily="49" charset="0"/>
              </a:rPr>
              <a:t>b,unsigned</a:t>
            </a:r>
            <a:r>
              <a:rPr lang="en-US" sz="1100" dirty="0">
                <a:latin typeface="Consolas" panose="020B0609020204030204" pitchFamily="49" charset="0"/>
              </a:rPr>
              <a:t> char a);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latin typeface="Consolas" panose="020B0609020204030204" pitchFamily="49" charset="0"/>
              </a:rPr>
              <a:t>bool </a:t>
            </a:r>
            <a:r>
              <a:rPr lang="en-US" sz="1100" dirty="0" err="1">
                <a:latin typeface="Consolas" panose="020B0609020204030204" pitchFamily="49" charset="0"/>
              </a:rPr>
              <a:t>SavePng</a:t>
            </a:r>
            <a:r>
              <a:rPr lang="en-US" sz="1100" dirty="0">
                <a:latin typeface="Consolas" panose="020B0609020204030204" pitchFamily="49" charset="0"/>
              </a:rPr>
              <a:t>(FILE *</a:t>
            </a:r>
            <a:r>
              <a:rPr lang="en-US" sz="1100" dirty="0" err="1">
                <a:latin typeface="Consolas" panose="020B0609020204030204" pitchFamily="49" charset="0"/>
              </a:rPr>
              <a:t>fp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bool </a:t>
            </a:r>
            <a:r>
              <a:rPr lang="en-US" sz="1100" dirty="0">
                <a:latin typeface="Consolas" panose="020B0609020204030204" pitchFamily="49" charset="0"/>
              </a:rPr>
              <a:t>operator==(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bitmapB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bool </a:t>
            </a:r>
            <a:r>
              <a:rPr lang="en-US" sz="1100" dirty="0">
                <a:latin typeface="Consolas" panose="020B0609020204030204" pitchFamily="49" charset="0"/>
              </a:rPr>
              <a:t>operator!=(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bitmapB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};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095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with Command-Line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advantage of running a program from the command line.</a:t>
            </a:r>
          </a:p>
          <a:p>
            <a:r>
              <a:rPr lang="en-US" dirty="0" smtClean="0"/>
              <a:t>Your program can take arguments (or parameter) from the command line.</a:t>
            </a:r>
          </a:p>
          <a:p>
            <a:r>
              <a:rPr lang="en-US" dirty="0"/>
              <a:t>You type like:</a:t>
            </a:r>
            <a:br>
              <a:rPr lang="en-US" dirty="0"/>
            </a:br>
            <a:r>
              <a:rPr lang="en-US" sz="1800" dirty="0" smtClean="0">
                <a:latin typeface="Consolas" panose="020B0609020204030204" pitchFamily="49" charset="0"/>
              </a:rPr>
              <a:t>./test/Release/test_simplebitmap.exe ../</a:t>
            </a:r>
            <a:r>
              <a:rPr lang="en-US" sz="1800" dirty="0" err="1" smtClean="0">
                <a:latin typeface="Consolas" panose="020B0609020204030204" pitchFamily="49" charset="0"/>
              </a:rPr>
              <a:t>basecode</a:t>
            </a:r>
            <a:r>
              <a:rPr lang="en-US" sz="1800" dirty="0">
                <a:latin typeface="Consolas" panose="020B0609020204030204" pitchFamily="49" charset="0"/>
              </a:rPr>
              <a:t>/</a:t>
            </a:r>
            <a:r>
              <a:rPr lang="en-US" sz="1800" dirty="0" smtClean="0">
                <a:latin typeface="Consolas" panose="020B0609020204030204" pitchFamily="49" charset="0"/>
              </a:rPr>
              <a:t>foliage.png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/>
              <a:t>And, you write main function as:</a:t>
            </a:r>
            <a:br>
              <a:rPr lang="en-US" dirty="0" smtClean="0"/>
            </a:b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main(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argc,char</a:t>
            </a:r>
            <a:r>
              <a:rPr lang="en-US" sz="1800" dirty="0" smtClean="0">
                <a:latin typeface="Consolas" panose="020B0609020204030204" pitchFamily="49" charset="0"/>
              </a:rPr>
              <a:t> *</a:t>
            </a:r>
            <a:r>
              <a:rPr lang="en-US" sz="1800" dirty="0" err="1" smtClean="0">
                <a:latin typeface="Consolas" panose="020B0609020204030204" pitchFamily="49" charset="0"/>
              </a:rPr>
              <a:t>argv</a:t>
            </a:r>
            <a:r>
              <a:rPr lang="en-US" sz="1800" dirty="0" smtClean="0">
                <a:latin typeface="Consolas" panose="020B0609020204030204" pitchFamily="49" charset="0"/>
              </a:rPr>
              <a:t>[])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Then you can receive "</a:t>
            </a:r>
            <a:r>
              <a:rPr lang="en-US" dirty="0">
                <a:latin typeface="Consolas" panose="020B0609020204030204" pitchFamily="49" charset="0"/>
              </a:rPr>
              <a:t> ../</a:t>
            </a:r>
            <a:r>
              <a:rPr lang="en-US" dirty="0" err="1" smtClean="0">
                <a:latin typeface="Consolas" panose="020B0609020204030204" pitchFamily="49" charset="0"/>
              </a:rPr>
              <a:t>basecode</a:t>
            </a:r>
            <a:r>
              <a:rPr lang="en-US" dirty="0" smtClean="0">
                <a:latin typeface="Consolas" panose="020B0609020204030204" pitchFamily="49" charset="0"/>
              </a:rPr>
              <a:t>/foliage.png" </a:t>
            </a:r>
            <a:r>
              <a:rPr lang="en-US" dirty="0" smtClean="0"/>
              <a:t>in </a:t>
            </a:r>
            <a:r>
              <a:rPr lang="en-US" dirty="0" err="1" smtClean="0"/>
              <a:t>argv</a:t>
            </a:r>
            <a:r>
              <a:rPr lang="en-US" dirty="0" smtClean="0"/>
              <a:t>[1]. </a:t>
            </a:r>
          </a:p>
          <a:p>
            <a:r>
              <a:rPr lang="en-US" dirty="0" smtClean="0"/>
              <a:t>In Windows, drag &amp; drop to icon does the same thing.  Not in </a:t>
            </a:r>
            <a:r>
              <a:rPr lang="en-US" dirty="0" err="1" smtClean="0"/>
              <a:t>macOS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348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argument to use your program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command argument is useful when you want to use your program from other languages like Python.</a:t>
            </a:r>
          </a:p>
          <a:p>
            <a:r>
              <a:rPr lang="en-US" dirty="0" smtClean="0"/>
              <a:t>You can pass a command parameter by </a:t>
            </a:r>
            <a:r>
              <a:rPr lang="en-US" dirty="0" err="1" smtClean="0"/>
              <a:t>subprocess.Popen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8250" y="2996316"/>
            <a:ext cx="4421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subprocess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</a:rPr>
              <a:t>subprocess.Popen</a:t>
            </a:r>
            <a:r>
              <a:rPr lang="en-US" sz="1200" dirty="0"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"./test/Release/test_simplebitmap.exe",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"../</a:t>
            </a:r>
            <a:r>
              <a:rPr lang="en-US" sz="1200" dirty="0" err="1">
                <a:latin typeface="Consolas" panose="020B0609020204030204" pitchFamily="49" charset="0"/>
              </a:rPr>
              <a:t>basecode</a:t>
            </a:r>
            <a:r>
              <a:rPr lang="en-US" sz="1200" dirty="0">
                <a:latin typeface="Consolas" panose="020B0609020204030204" pitchFamily="49" charset="0"/>
              </a:rPr>
              <a:t>/foliage.png"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]).wait()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837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Bitmap viewer to test </a:t>
            </a:r>
            <a:r>
              <a:rPr lang="en-US" smtClean="0"/>
              <a:t>the class.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fslazywindow</a:t>
            </a:r>
            <a:r>
              <a:rPr lang="en-US" dirty="0" smtClean="0"/>
              <a:t> library in the public repository.</a:t>
            </a:r>
          </a:p>
          <a:p>
            <a:endParaRPr lang="en-US" dirty="0"/>
          </a:p>
          <a:p>
            <a:r>
              <a:rPr lang="en-US" dirty="0" smtClean="0"/>
              <a:t>Let’s identify core data structure.</a:t>
            </a:r>
          </a:p>
          <a:p>
            <a:endParaRPr lang="en-US" dirty="0"/>
          </a:p>
          <a:p>
            <a:r>
              <a:rPr lang="en-US" dirty="0" smtClean="0"/>
              <a:t>What events to be handled?</a:t>
            </a:r>
          </a:p>
          <a:p>
            <a:endParaRPr lang="en-US" dirty="0"/>
          </a:p>
          <a:p>
            <a:r>
              <a:rPr lang="en-US" dirty="0" smtClean="0"/>
              <a:t>What should be done in the event handlers?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5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original 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730250"/>
            <a:ext cx="766107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glClear</a:t>
            </a:r>
            <a:r>
              <a:rPr lang="en-US" sz="1200" dirty="0">
                <a:latin typeface="Consolas" panose="020B0609020204030204" pitchFamily="49" charset="0"/>
              </a:rPr>
              <a:t>(GL_DEPTH_BUFFER_BIT|GL_COLOR_BUFFER_BIT);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DrawPlayer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playerX,playerY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</a:rPr>
              <a:t>if(missile!=0)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missileY</a:t>
            </a:r>
            <a:r>
              <a:rPr lang="en-US" sz="1200" dirty="0">
                <a:latin typeface="Consolas" panose="020B0609020204030204" pitchFamily="49" charset="0"/>
              </a:rPr>
              <a:t>-=15;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if(</a:t>
            </a:r>
            <a:r>
              <a:rPr lang="en-US" sz="1200" dirty="0" err="1">
                <a:latin typeface="Consolas" panose="020B0609020204030204" pitchFamily="49" charset="0"/>
              </a:rPr>
              <a:t>missileY</a:t>
            </a:r>
            <a:r>
              <a:rPr lang="en-US" sz="1200" dirty="0">
                <a:latin typeface="Consolas" panose="020B0609020204030204" pitchFamily="49" charset="0"/>
              </a:rPr>
              <a:t>&lt;0)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missile=0;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glColor3ub(255,0,0);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glBegin</a:t>
            </a:r>
            <a:r>
              <a:rPr lang="en-US" sz="1200" dirty="0">
                <a:latin typeface="Consolas" panose="020B0609020204030204" pitchFamily="49" charset="0"/>
              </a:rPr>
              <a:t>(GL_LINES);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glVertex2i(</a:t>
            </a:r>
            <a:r>
              <a:rPr lang="en-US" sz="1200" dirty="0" err="1">
                <a:latin typeface="Consolas" panose="020B0609020204030204" pitchFamily="49" charset="0"/>
              </a:rPr>
              <a:t>missileX,missileY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glVertex2i(missileX,missileY+14);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glEnd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DrawTarget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targetX,targetY,targetSizeX,targetSizeY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MoveTarget</a:t>
            </a:r>
            <a:r>
              <a:rPr lang="en-US" sz="1200" dirty="0">
                <a:latin typeface="Consolas" panose="020B0609020204030204" pitchFamily="49" charset="0"/>
              </a:rPr>
              <a:t>(targetX,targetY,800,600);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FsSwapBuffers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FsSleep</a:t>
            </a:r>
            <a:r>
              <a:rPr lang="en-US" sz="1200" dirty="0">
                <a:latin typeface="Consolas" panose="020B0609020204030204" pitchFamily="49" charset="0"/>
              </a:rPr>
              <a:t>(20);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</a:rPr>
              <a:t>if(</a:t>
            </a:r>
            <a:r>
              <a:rPr lang="en-US" sz="1200" dirty="0" err="1">
                <a:latin typeface="Consolas" panose="020B0609020204030204" pitchFamily="49" charset="0"/>
              </a:rPr>
              <a:t>CheckHitTarget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missileX,missileY,targetX,targetY,targetSizeX,targetSizeY</a:t>
            </a:r>
            <a:r>
              <a:rPr lang="en-US" sz="1200" dirty="0">
                <a:latin typeface="Consolas" panose="020B0609020204030204" pitchFamily="49" charset="0"/>
              </a:rPr>
              <a:t>)==1)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("Hit!\n");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("You shot %d missiles to shoot it down.\n",</a:t>
            </a:r>
            <a:r>
              <a:rPr lang="en-US" sz="1200" dirty="0" err="1">
                <a:latin typeface="Consolas" panose="020B0609020204030204" pitchFamily="49" charset="0"/>
              </a:rPr>
              <a:t>nShot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terminate=1;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010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Assignment Operator and Move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 copy assignment operator and constructor.</a:t>
            </a:r>
          </a:p>
          <a:p>
            <a:r>
              <a:rPr lang="en-US" dirty="0" smtClean="0"/>
              <a:t>If you write it correctly, you can write a function like: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Question:  How many times is this bitmap copied?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146300"/>
            <a:ext cx="55753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wid,int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hei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bmp.Create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wid,hei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bmp.Clear</a:t>
            </a:r>
            <a:r>
              <a:rPr lang="en-US" sz="1200" dirty="0">
                <a:latin typeface="Consolas" panose="020B0609020204030204" pitchFamily="49" charset="0"/>
              </a:rPr>
              <a:t>(0,0,0,0);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return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(Somewhere in another function)</a:t>
            </a:r>
            <a:endParaRPr lang="en-US" sz="1200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bmp=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(100,100);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892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Copying a large bitmap itself is costly.</a:t>
            </a:r>
          </a:p>
          <a:p>
            <a:r>
              <a:rPr lang="en-US" dirty="0" smtClean="0"/>
              <a:t>And, the bitmap is copied twice.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146300"/>
            <a:ext cx="55753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wid,int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hei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bmp.Create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wid,hei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bmp.Clear</a:t>
            </a:r>
            <a:r>
              <a:rPr lang="en-US" sz="1200" dirty="0">
                <a:latin typeface="Consolas" panose="020B0609020204030204" pitchFamily="49" charset="0"/>
              </a:rPr>
              <a:t>(0,0,0,0);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return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(Somewhere in another function)</a:t>
            </a:r>
            <a:endParaRPr lang="en-US" sz="1200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bmp=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(100,100);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9850" y="2425700"/>
            <a:ext cx="2653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the life of bmp ends here, it needs to be copied to a temporary variable of </a:t>
            </a:r>
            <a:r>
              <a:rPr lang="en-US" dirty="0" err="1" smtClean="0"/>
              <a:t>SimpleBitmap</a:t>
            </a:r>
            <a:r>
              <a:rPr lang="en-US" dirty="0" smtClean="0"/>
              <a:t> class.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10529" y="3158836"/>
            <a:ext cx="2890271" cy="25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915849" y="4386562"/>
            <a:ext cx="607468" cy="54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4474" y="4725466"/>
            <a:ext cx="545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Then, the temporary variable is copied to the variable that receives the return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597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most of the recent compilers, you can avoid copy by taking advantage of Return Value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can receive a return value upon creation of the variable,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C++ Optimizer will eliminate the copy.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146300"/>
            <a:ext cx="5575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wid,int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hei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bmp.Create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wid,hei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bmp.Clear</a:t>
            </a:r>
            <a:r>
              <a:rPr lang="en-US" sz="1200" dirty="0">
                <a:latin typeface="Consolas" panose="020B0609020204030204" pitchFamily="49" charset="0"/>
              </a:rPr>
              <a:t>(0,0,0,0);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return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(Somewhere in another function)</a:t>
            </a:r>
            <a:endParaRPr lang="en-US" sz="1200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bmp=</a:t>
            </a:r>
            <a:r>
              <a:rPr lang="en-US" sz="1200" dirty="0" err="1" smtClean="0">
                <a:latin typeface="Consolas" panose="020B0609020204030204" pitchFamily="49" charset="0"/>
              </a:rPr>
              <a:t>MakeClearBitmap</a:t>
            </a:r>
            <a:r>
              <a:rPr lang="en-US" sz="1200" dirty="0" smtClean="0">
                <a:latin typeface="Consolas" panose="020B0609020204030204" pitchFamily="49" charset="0"/>
              </a:rPr>
              <a:t>(100,100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5029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 Optimization (RVO)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Behind the scenes, C++ optimizer splits </a:t>
            </a:r>
            <a:r>
              <a:rPr lang="en-US" dirty="0" err="1" smtClean="0"/>
              <a:t>MakeClearBitmap</a:t>
            </a:r>
            <a:r>
              <a:rPr lang="en-US" dirty="0" smtClean="0"/>
              <a:t> function into two functions: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Then, interpret the function call into: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done automatically by the optimizer.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6550" y="1911350"/>
            <a:ext cx="55753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wid,int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hei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</a:rPr>
              <a:t>MakeClearBitmap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bmp,wid,hei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	return bmp;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void </a:t>
            </a:r>
            <a:r>
              <a:rPr lang="en-US" sz="1200" dirty="0" err="1" smtClean="0">
                <a:latin typeface="Consolas" panose="020B0609020204030204" pitchFamily="49" charset="0"/>
              </a:rPr>
              <a:t>MakeClearBitmap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SimpleBitmap</a:t>
            </a:r>
            <a:r>
              <a:rPr lang="en-US" sz="1200" dirty="0" smtClean="0">
                <a:latin typeface="Consolas" panose="020B0609020204030204" pitchFamily="49" charset="0"/>
              </a:rPr>
              <a:t> &amp;</a:t>
            </a:r>
            <a:r>
              <a:rPr lang="en-US" sz="1200" dirty="0" err="1" smtClean="0">
                <a:latin typeface="Consolas" panose="020B0609020204030204" pitchFamily="49" charset="0"/>
              </a:rPr>
              <a:t>bmp,int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wid,int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hei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bmp.Create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wid,hei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bmp.Clear</a:t>
            </a:r>
            <a:r>
              <a:rPr lang="en-US" sz="1200" dirty="0">
                <a:latin typeface="Consolas" panose="020B0609020204030204" pitchFamily="49" charset="0"/>
              </a:rPr>
              <a:t>(0,0,0,0);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return bmp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6500" y="4889500"/>
            <a:ext cx="557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(Somewhere in another function)</a:t>
            </a:r>
            <a:endParaRPr lang="en-US" sz="1200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</a:rPr>
              <a:t>MakeClearBitmap</a:t>
            </a:r>
            <a:r>
              <a:rPr lang="en-US" sz="1200" dirty="0" smtClean="0">
                <a:latin typeface="Consolas" panose="020B0609020204030204" pitchFamily="49" charset="0"/>
              </a:rPr>
              <a:t>(bmp,100,100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368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Rare but potential problem of RVO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expecting that the copy constructor or move constructor is called, that will not happen.</a:t>
            </a:r>
          </a:p>
          <a:p>
            <a:r>
              <a:rPr lang="en-US" dirty="0" smtClean="0"/>
              <a:t>Actually, when I was testing my move assignment operator, I was caught by surprise because I didn’t see console output that I was supposed to see.</a:t>
            </a:r>
          </a:p>
          <a:p>
            <a:r>
              <a:rPr lang="en-US" dirty="0" smtClean="0"/>
              <a:t>If you want to force copy assignment operator or move assignment operator, you must write: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350" y="4057650"/>
            <a:ext cx="5575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(Somewhere in another function)</a:t>
            </a:r>
            <a:endParaRPr lang="en-US" sz="1200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bmp=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(100,100);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347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Or, you can implement and explicitly use </a:t>
            </a:r>
            <a:r>
              <a:rPr lang="en-US" dirty="0" err="1" smtClean="0"/>
              <a:t>MoveFrom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implement </a:t>
            </a:r>
            <a:r>
              <a:rPr lang="en-US" dirty="0" err="1" smtClean="0"/>
              <a:t>MoveFrom</a:t>
            </a:r>
            <a:r>
              <a:rPr lang="en-US" dirty="0" smtClean="0"/>
              <a:t> function 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176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R-value Reference and Move Assignment Operator and Move Constructor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C++11 introduced a new way to take more advantages of the moving.</a:t>
            </a:r>
          </a:p>
          <a:p>
            <a:r>
              <a:rPr lang="en-US" dirty="0" smtClean="0"/>
              <a:t>Concept of L-value and R-value:</a:t>
            </a:r>
          </a:p>
          <a:p>
            <a:pPr lvl="1"/>
            <a:r>
              <a:rPr lang="en-US" dirty="0" smtClean="0"/>
              <a:t>L-value:  The value on the left of = sign, or the copy destination.  The variable that receives a value.</a:t>
            </a:r>
          </a:p>
          <a:p>
            <a:pPr lvl="1"/>
            <a:r>
              <a:rPr lang="en-US" dirty="0" smtClean="0"/>
              <a:t>R-value:  The value that CANNOT be an L-value.  A variable that is thrown away as soon as the value is consumed.  Return-by-value from a function is always an R-value.</a:t>
            </a:r>
          </a:p>
          <a:p>
            <a:r>
              <a:rPr lang="en-US" dirty="0" smtClean="0"/>
              <a:t>You can identify the situation of R-value and use </a:t>
            </a:r>
            <a:r>
              <a:rPr lang="en-US" dirty="0" err="1" smtClean="0"/>
              <a:t>MoveFrom</a:t>
            </a:r>
            <a:r>
              <a:rPr lang="en-US" dirty="0" smtClean="0"/>
              <a:t> function, or</a:t>
            </a:r>
          </a:p>
          <a:p>
            <a:r>
              <a:rPr lang="en-US" dirty="0" smtClean="0"/>
              <a:t>You can let C++ compiler identify R-value and use Move Assignment Operator or Move Constructor.</a:t>
            </a:r>
          </a:p>
        </p:txBody>
      </p:sp>
    </p:spTree>
    <p:extLst>
      <p:ext uri="{BB962C8B-B14F-4D97-AF65-F5344CB8AC3E}">
        <p14:creationId xmlns:p14="http://schemas.microsoft.com/office/powerpoint/2010/main" val="12671920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Constructor and Move 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constructor or an assignment operator that takes an R-value reference: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>
                <a:latin typeface="Consolas" panose="020B0609020204030204" pitchFamily="49" charset="0"/>
              </a:rPr>
              <a:t>SimpleBitmap</a:t>
            </a:r>
            <a:r>
              <a:rPr lang="en-US" dirty="0" smtClean="0">
                <a:latin typeface="Consolas" panose="020B0609020204030204" pitchFamily="49" charset="0"/>
              </a:rPr>
              <a:t> &amp;&amp;incoming</a:t>
            </a:r>
          </a:p>
          <a:p>
            <a:r>
              <a:rPr lang="en-US" dirty="0" smtClean="0"/>
              <a:t>Use two &amp; signs to make it an R-value reference.</a:t>
            </a:r>
          </a:p>
          <a:p>
            <a:r>
              <a:rPr lang="en-US" dirty="0" smtClean="0"/>
              <a:t>Whenever C++ compiler identifies that an R-value is substituted, the compiler will use move assignment operator or move constructor, instead of copy assignment operator or copy constructor.</a:t>
            </a:r>
          </a:p>
          <a:p>
            <a:r>
              <a:rPr lang="en-US" dirty="0" smtClean="0"/>
              <a:t>Can save substantial computational time for copying.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95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 and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implementation of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unordered_set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Motivating example: Non-Repeating Random Numbers without Shuffling.</a:t>
            </a:r>
          </a:p>
          <a:p>
            <a:r>
              <a:rPr lang="en-US" dirty="0" smtClean="0"/>
              <a:t>Shuffling method is O(N), which is good.</a:t>
            </a:r>
          </a:p>
          <a:p>
            <a:r>
              <a:rPr lang="en-US" dirty="0" smtClean="0"/>
              <a:t>When you need like 1000 random numbers in which no number appears more than once, Shuffling is good.</a:t>
            </a:r>
          </a:p>
          <a:p>
            <a:r>
              <a:rPr lang="en-US" dirty="0" smtClean="0"/>
              <a:t>What if you need 1000 random numbers, absolutely guaranteed not to have any number appearing more than once, but the range of the number can be between 0 and 2 billion?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887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not want to prepare 2 billion sequence of numbers and shuffle them.</a:t>
            </a:r>
          </a:p>
          <a:p>
            <a:r>
              <a:rPr lang="en-US" dirty="0" smtClean="0"/>
              <a:t>Rather, you want to create one, and check if the number is already taken. Re-create a number until it is not used yet.</a:t>
            </a:r>
          </a:p>
          <a:p>
            <a:r>
              <a:rPr lang="en-US" dirty="0" smtClean="0"/>
              <a:t>If you check a new random number against all existing numbers every time, it goes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 need a quick way of checking if the number is already used or not.</a:t>
            </a:r>
          </a:p>
          <a:p>
            <a:r>
              <a:rPr lang="en-US" dirty="0" smtClean="0"/>
              <a:t>Solution is a simple hash set.  (I call it simple, because it is not general.)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6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State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you want to pause your program, take a snapshot of the program, and then resume from the snapshot.</a:t>
            </a:r>
          </a:p>
          <a:p>
            <a:r>
              <a:rPr lang="en-US" dirty="0" smtClean="0"/>
              <a:t>What variables are needed in the snapshot?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689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order-insensitive group of elements.</a:t>
            </a:r>
          </a:p>
          <a:p>
            <a:r>
              <a:rPr lang="en-US" dirty="0" smtClean="0"/>
              <a:t>Example: a group of integer numbers.  You want to know whether the number is in the group or not, </a:t>
            </a:r>
            <a:r>
              <a:rPr lang="en-US" u="sng" dirty="0" smtClean="0"/>
              <a:t>quickly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 a binary-tree, you can do it with O(</a:t>
            </a:r>
            <a:r>
              <a:rPr lang="en-US" dirty="0" err="1" smtClean="0"/>
              <a:t>logN</a:t>
            </a:r>
            <a:r>
              <a:rPr lang="en-US" dirty="0" smtClean="0"/>
              <a:t>) time and O(N) storage space.</a:t>
            </a:r>
          </a:p>
          <a:p>
            <a:r>
              <a:rPr lang="en-US" dirty="0" smtClean="0"/>
              <a:t>Hash Set can do it with O(1) time and O(N) storage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262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Set / Hash Table is nothing more than a table, which is a 2-dimensional array.</a:t>
            </a:r>
          </a:p>
          <a:p>
            <a:endParaRPr lang="en-US" dirty="0" smtClean="0"/>
          </a:p>
          <a:p>
            <a:r>
              <a:rPr lang="en-US" dirty="0" smtClean="0"/>
              <a:t>Don't make it difficult in yourself!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slight twist is that each row can have different length from other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11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 of unsigned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you need to store an order-insensitive set of unsigned integers.</a:t>
            </a:r>
          </a:p>
          <a:p>
            <a:r>
              <a:rPr lang="en-US" dirty="0" smtClean="0"/>
              <a:t>If you use a </a:t>
            </a:r>
            <a:r>
              <a:rPr lang="en-US" dirty="0" err="1" smtClean="0"/>
              <a:t>std</a:t>
            </a:r>
            <a:r>
              <a:rPr lang="en-US" dirty="0" smtClean="0"/>
              <a:t>::vector, what’s the order of computation to check if a number is included in the set?</a:t>
            </a:r>
          </a:p>
          <a:p>
            <a:r>
              <a:rPr lang="en-US" dirty="0" smtClean="0"/>
              <a:t>How about a binary-tree?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482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 of numbers – what if you have an infinitely long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 infinitely long table of 1/0, what is the order of computation for checking if a number is included?</a:t>
            </a:r>
          </a:p>
          <a:p>
            <a:endParaRPr lang="en-US" dirty="0"/>
          </a:p>
          <a:p>
            <a:r>
              <a:rPr lang="en-US" dirty="0" smtClean="0"/>
              <a:t>Bad news:  Looking-up is fast, but it takes infinity to initialize such a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977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Set:  2D table of elements organized based on the hash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1466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Set: Simple case – Hash Code==Hash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55135"/>
          </a:xfrm>
        </p:spPr>
        <p:txBody>
          <a:bodyPr/>
          <a:lstStyle/>
          <a:p>
            <a:r>
              <a:rPr lang="en-US" dirty="0" smtClean="0"/>
              <a:t>Example: A hash set that can check if an unsigned integer is already included in the set.</a:t>
            </a:r>
          </a:p>
          <a:p>
            <a:r>
              <a:rPr lang="en-US" dirty="0" smtClean="0"/>
              <a:t>Need a table, or an array of variable-length arrays.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61953" y="3029098"/>
          <a:ext cx="60960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Code%7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985611" y="3391786"/>
            <a:ext cx="79744" cy="2631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978" y="4508202"/>
            <a:ext cx="15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size=7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237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Set: Simple case – Hash Code==Hash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55135"/>
          </a:xfrm>
        </p:spPr>
        <p:txBody>
          <a:bodyPr/>
          <a:lstStyle/>
          <a:p>
            <a:r>
              <a:rPr lang="en-US" dirty="0"/>
              <a:t>After adding 41, 67, 34, 0, 69, 24, 78, 58, 62, 64, 5, 45, 81, 27, 61, 91, 95, 42, 27, 36, </a:t>
            </a:r>
            <a:r>
              <a:rPr lang="en-US" dirty="0" smtClean="0"/>
              <a:t>the table looks like:</a:t>
            </a:r>
            <a:br>
              <a:rPr lang="en-US" dirty="0" smtClean="0"/>
            </a:br>
            <a:r>
              <a:rPr lang="en-US" dirty="0" smtClean="0"/>
              <a:t>(* 27 is added twice, but the number can appear only once in the table.)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61953" y="3029098"/>
          <a:ext cx="60960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Code%7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985611" y="3391786"/>
            <a:ext cx="79744" cy="2631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978" y="4508202"/>
            <a:ext cx="15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size=7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29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Set: Simple case – Hash Code==Hash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55135"/>
          </a:xfrm>
        </p:spPr>
        <p:txBody>
          <a:bodyPr/>
          <a:lstStyle/>
          <a:p>
            <a:r>
              <a:rPr lang="en-US" dirty="0" smtClean="0"/>
              <a:t>To check if 23 is included in the set, you can only check elements included in the row of 23%7=2.</a:t>
            </a:r>
          </a:p>
          <a:p>
            <a:r>
              <a:rPr lang="en-US" dirty="0" smtClean="0"/>
              <a:t>In this case, 23 is not included in the set.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61953" y="3029098"/>
          <a:ext cx="60960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Code%7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985611" y="3391786"/>
            <a:ext cx="79744" cy="2631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978" y="4508202"/>
            <a:ext cx="15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size=7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65355" y="4075611"/>
            <a:ext cx="6277456" cy="505098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80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Set: Simple case – Hash Code==Hash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55135"/>
          </a:xfrm>
        </p:spPr>
        <p:txBody>
          <a:bodyPr/>
          <a:lstStyle/>
          <a:p>
            <a:r>
              <a:rPr lang="en-US" dirty="0" smtClean="0"/>
              <a:t>To check if 69 is included in the set, you can only check elements included in the row of 69%7=6.</a:t>
            </a:r>
          </a:p>
          <a:p>
            <a:r>
              <a:rPr lang="en-US" dirty="0" smtClean="0"/>
              <a:t>In this case, 69 is found after checking against three integers.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61953" y="3029098"/>
          <a:ext cx="60960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Code%7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985611" y="3391786"/>
            <a:ext cx="79744" cy="2631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978" y="4508202"/>
            <a:ext cx="15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size=7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65355" y="5556067"/>
            <a:ext cx="6277456" cy="505098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60538" y="5556065"/>
            <a:ext cx="500031" cy="513809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558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have N elements to look up, make a table with N/C rows (C is a small number compared to N).</a:t>
            </a:r>
          </a:p>
          <a:p>
            <a:r>
              <a:rPr lang="en-US" dirty="0" smtClean="0"/>
              <a:t>You can find an element in C steps on average.</a:t>
            </a:r>
          </a:p>
          <a:p>
            <a:r>
              <a:rPr lang="en-US" dirty="0" smtClean="0"/>
              <a:t>Hash Set uses O(N) storage space and reduces the look-up time to O(1).</a:t>
            </a:r>
          </a:p>
          <a:p>
            <a:r>
              <a:rPr lang="en-US" dirty="0" smtClean="0"/>
              <a:t>By doing this, O(N</a:t>
            </a:r>
            <a:r>
              <a:rPr lang="en-US" baseline="30000" dirty="0" smtClean="0"/>
              <a:t>2</a:t>
            </a:r>
            <a:r>
              <a:rPr lang="en-US" dirty="0" smtClean="0"/>
              <a:t>) computation can be reduced to O(N).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6998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12797</Words>
  <Application>Microsoft Office PowerPoint</Application>
  <PresentationFormat>On-screen Show (4:3)</PresentationFormat>
  <Paragraphs>2926</Paragraphs>
  <Slides>128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33" baseType="lpstr">
      <vt:lpstr>굴림</vt:lpstr>
      <vt:lpstr>Arial</vt:lpstr>
      <vt:lpstr>Consolas</vt:lpstr>
      <vt:lpstr>Lucida Console</vt:lpstr>
      <vt:lpstr>Default Design</vt:lpstr>
      <vt:lpstr>24-783 Lecture 04</vt:lpstr>
      <vt:lpstr>Project Introduction</vt:lpstr>
      <vt:lpstr>PowerPoint Presentation</vt:lpstr>
      <vt:lpstr>Transition from Polling-based to Event-driven</vt:lpstr>
      <vt:lpstr>The original list</vt:lpstr>
      <vt:lpstr>The original list</vt:lpstr>
      <vt:lpstr>The original list</vt:lpstr>
      <vt:lpstr>The original list</vt:lpstr>
      <vt:lpstr>Identifying State variables</vt:lpstr>
      <vt:lpstr>Identifying Event-Handlers</vt:lpstr>
      <vt:lpstr>Two personalities</vt:lpstr>
      <vt:lpstr>Event examples</vt:lpstr>
      <vt:lpstr>Inquiry events</vt:lpstr>
      <vt:lpstr>PowerPoint Presentation</vt:lpstr>
      <vt:lpstr>Identifying event handlers</vt:lpstr>
      <vt:lpstr>The original list</vt:lpstr>
      <vt:lpstr>The original list</vt:lpstr>
      <vt:lpstr>Let’s re-factor the main function</vt:lpstr>
      <vt:lpstr>Re-factored code</vt:lpstr>
      <vt:lpstr>Re-factored code (Interval)</vt:lpstr>
      <vt:lpstr>Re-factored code (Draw)</vt:lpstr>
      <vt:lpstr>What about inquiry of NeedRedraw and MustTerminate? </vt:lpstr>
      <vt:lpstr>Now you write it in the FsLazyWindow application template</vt:lpstr>
      <vt:lpstr>Re-written Shooting Game in the FsLazyWindow template</vt:lpstr>
      <vt:lpstr>Re-written Shooting-Game example</vt:lpstr>
      <vt:lpstr>Re-written Shooting-Game example</vt:lpstr>
      <vt:lpstr>Re-written Shooting-Game example</vt:lpstr>
      <vt:lpstr>Re-written Shooting-Game example</vt:lpstr>
      <vt:lpstr>Re-written Shooting-Game example</vt:lpstr>
      <vt:lpstr>Another example: 3d maze</vt:lpstr>
      <vt:lpstr>Original code</vt:lpstr>
      <vt:lpstr>Original code</vt:lpstr>
      <vt:lpstr>Original code</vt:lpstr>
      <vt:lpstr>Original code</vt:lpstr>
      <vt:lpstr>Original code</vt:lpstr>
      <vt:lpstr>Original code</vt:lpstr>
      <vt:lpstr>Original code</vt:lpstr>
      <vt:lpstr>Let’s identify state variables and event handlers</vt:lpstr>
      <vt:lpstr>Another example: 3d maze</vt:lpstr>
      <vt:lpstr>Original code</vt:lpstr>
      <vt:lpstr>Original code</vt:lpstr>
      <vt:lpstr>Original code</vt:lpstr>
      <vt:lpstr>Original code</vt:lpstr>
      <vt:lpstr>Original code</vt:lpstr>
      <vt:lpstr>Original code</vt:lpstr>
      <vt:lpstr>Original code</vt:lpstr>
      <vt:lpstr>Then re-write in the FsLazyWindow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More Example: Flood Fill</vt:lpstr>
      <vt:lpstr>Original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identify state variables and event handlers</vt:lpstr>
      <vt:lpstr>Re-written in FsLazyWindow framework</vt:lpstr>
      <vt:lpstr>PowerPoint Presentation</vt:lpstr>
      <vt:lpstr>PowerPoint Presentation</vt:lpstr>
      <vt:lpstr>PowerPoint Presentation</vt:lpstr>
      <vt:lpstr>Getting the Rust Off of the Programming</vt:lpstr>
      <vt:lpstr>Bitmap</vt:lpstr>
      <vt:lpstr>SimpleBitmapTemplate</vt:lpstr>
      <vt:lpstr>Member variables and functions</vt:lpstr>
      <vt:lpstr>SimpleBitmap class</vt:lpstr>
      <vt:lpstr>Introducing the Concept of Moving</vt:lpstr>
      <vt:lpstr>Member functions</vt:lpstr>
      <vt:lpstr>Test with Command-Line Arguments</vt:lpstr>
      <vt:lpstr>Command argument to use your program from Python</vt:lpstr>
      <vt:lpstr>Writing a Bitmap viewer to test the class.</vt:lpstr>
      <vt:lpstr>Move Assignment Operator and Move Constructor</vt:lpstr>
      <vt:lpstr>Problem of Copy</vt:lpstr>
      <vt:lpstr>In most of the recent compilers, you can avoid copy by taking advantage of Return Value Optimization</vt:lpstr>
      <vt:lpstr>Return Value Optimization (RVO)</vt:lpstr>
      <vt:lpstr>Rare but potential problem of RVO</vt:lpstr>
      <vt:lpstr>Or, you can implement and explicitly use MoveFrom function</vt:lpstr>
      <vt:lpstr>R-value Reference and Move Assignment Operator and Move Constructor </vt:lpstr>
      <vt:lpstr>Move Constructor and Move Assignment Operator</vt:lpstr>
      <vt:lpstr>Hash Set and Hash Table</vt:lpstr>
      <vt:lpstr>PowerPoint Presentation</vt:lpstr>
      <vt:lpstr>Hash Set</vt:lpstr>
      <vt:lpstr>What exactly is it?</vt:lpstr>
      <vt:lpstr>A set of unsigned integers</vt:lpstr>
      <vt:lpstr>A set of numbers – what if you have an infinitely long table?</vt:lpstr>
      <vt:lpstr>Solution</vt:lpstr>
      <vt:lpstr>Hash Set: Simple case – Hash Code==Hash Key</vt:lpstr>
      <vt:lpstr>Hash Set: Simple case – Hash Code==Hash Key</vt:lpstr>
      <vt:lpstr>Hash Set: Simple case – Hash Code==Hash Key</vt:lpstr>
      <vt:lpstr>Hash Set: Simple case – Hash Code==Hash Key</vt:lpstr>
      <vt:lpstr>Hash Set</vt:lpstr>
      <vt:lpstr>PowerPoint Presentation</vt:lpstr>
      <vt:lpstr>Deleting</vt:lpstr>
      <vt:lpstr>Deleting (Faster method)</vt:lpstr>
      <vt:lpstr>PowerPoint Presentation</vt:lpstr>
      <vt:lpstr>Re-sizing</vt:lpstr>
      <vt:lpstr>PowerPoint Presentation</vt:lpstr>
      <vt:lpstr>About the hash table size.</vt:lpstr>
      <vt:lpstr>Variation</vt:lpstr>
      <vt:lpstr>Hash Set</vt:lpstr>
      <vt:lpstr>PowerPoint Presentation</vt:lpstr>
      <vt:lpstr>PowerPoint Presentation</vt:lpstr>
      <vt:lpstr>Example of usage.  Need template specialization.</vt:lpstr>
      <vt:lpstr>PowerPoint Presentation</vt:lpstr>
      <vt:lpstr>Automatic Re-sizing</vt:lpstr>
      <vt:lpstr>Hash Table</vt:lpstr>
      <vt:lpstr>PowerPoint Presentation</vt:lpstr>
      <vt:lpstr>PowerPoint Presentation</vt:lpstr>
      <vt:lpstr>Enumerating keys and values in the hash table</vt:lpstr>
      <vt:lpstr>PowerPoint Presentation</vt:lpstr>
      <vt:lpstr>PowerPoint Presentation</vt:lpstr>
      <vt:lpstr>PowerPoint Presentation</vt:lpstr>
      <vt:lpstr>PowerPoint Presentation</vt:lpstr>
      <vt:lpstr>Re-designing HashSet and HashTable with a Common Base Class</vt:lpstr>
      <vt:lpstr>PowerPoint Presentation</vt:lpstr>
      <vt:lpstr>hashbase.h</vt:lpstr>
      <vt:lpstr>hashset.h</vt:lpstr>
      <vt:lpstr>hashset.h (continued)</vt:lpstr>
      <vt:lpstr>hashtable.h</vt:lpstr>
      <vt:lpstr>More possible improvements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498</cp:revision>
  <dcterms:created xsi:type="dcterms:W3CDTF">2009-08-19T14:18:47Z</dcterms:created>
  <dcterms:modified xsi:type="dcterms:W3CDTF">2017-01-30T18:46:04Z</dcterms:modified>
</cp:coreProperties>
</file>