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424" r:id="rId3"/>
    <p:sldId id="264" r:id="rId4"/>
    <p:sldId id="311" r:id="rId5"/>
    <p:sldId id="343" r:id="rId6"/>
    <p:sldId id="313" r:id="rId7"/>
    <p:sldId id="411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4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412" r:id="rId39"/>
    <p:sldId id="413" r:id="rId40"/>
    <p:sldId id="422" r:id="rId41"/>
    <p:sldId id="423" r:id="rId42"/>
    <p:sldId id="414" r:id="rId43"/>
    <p:sldId id="415" r:id="rId44"/>
    <p:sldId id="416" r:id="rId45"/>
    <p:sldId id="417" r:id="rId46"/>
    <p:sldId id="418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22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 smtClean="0"/>
              <a:t>24-783 Lecture </a:t>
            </a:r>
            <a:r>
              <a:rPr lang="en-US" dirty="0" smtClean="0"/>
              <a:t>07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50" y="2600320"/>
            <a:ext cx="4051300" cy="30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Set:  2D table of elements organized based on the hash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Set: Simple case – Hash Code==Hash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 smtClean="0"/>
              <a:t>Example: A hash set that can check if an unsigned integer is already included in the set.</a:t>
            </a:r>
          </a:p>
          <a:p>
            <a:r>
              <a:rPr lang="en-US" dirty="0" smtClean="0"/>
              <a:t>Need a table, or an array of variable-length arrays.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size=7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Set: Simple case – Hash Code==Hash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/>
              <a:t>After adding 41, 67, 34, 0, 69, 24, 78, 58, 62, 64, 5, 45, 81, 27, 61, 91, 95, 42, 27, 36, </a:t>
            </a:r>
            <a:r>
              <a:rPr lang="en-US" dirty="0" smtClean="0"/>
              <a:t>the table looks like:</a:t>
            </a:r>
            <a:br>
              <a:rPr lang="en-US" dirty="0" smtClean="0"/>
            </a:br>
            <a:r>
              <a:rPr lang="en-US" dirty="0" smtClean="0"/>
              <a:t>(* 27 is added twice, but the number can appear only once in the table.)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size=7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Set: Simple case – Hash Code==Hash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 smtClean="0"/>
              <a:t>To check if 23 is included in the set, you can only check elements included in the row of 23%7=2.</a:t>
            </a:r>
          </a:p>
          <a:p>
            <a:r>
              <a:rPr lang="en-US" dirty="0" smtClean="0"/>
              <a:t>In this case, 23 is not included in the set.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size=7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65355" y="4075611"/>
            <a:ext cx="6277456" cy="505098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Set: Simple case – Hash Code==Hash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 smtClean="0"/>
              <a:t>To check if 69 is included in the set, you can only check elements included in the row of 69%7=6.</a:t>
            </a:r>
          </a:p>
          <a:p>
            <a:r>
              <a:rPr lang="en-US" dirty="0" smtClean="0"/>
              <a:t>In this case, 69 is found after checking against three integers.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  <a:gridCol w="515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size=7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65355" y="5556067"/>
            <a:ext cx="6277456" cy="505098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0538" y="5556065"/>
            <a:ext cx="500031" cy="513809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N elements to look up, make a table with N/C rows (C is a small number compared to N).</a:t>
            </a:r>
          </a:p>
          <a:p>
            <a:r>
              <a:rPr lang="en-US" dirty="0" smtClean="0"/>
              <a:t>You can find an element in C steps on average.</a:t>
            </a:r>
          </a:p>
          <a:p>
            <a:r>
              <a:rPr lang="en-US" dirty="0" smtClean="0"/>
              <a:t>Hash Set uses O(N) storage space and reduces the look-up time to O(1).</a:t>
            </a:r>
          </a:p>
          <a:p>
            <a:r>
              <a:rPr lang="en-US" dirty="0" smtClean="0"/>
              <a:t>By doing this, O(N</a:t>
            </a:r>
            <a:r>
              <a:rPr lang="en-US" baseline="30000" dirty="0" smtClean="0"/>
              <a:t>2</a:t>
            </a:r>
            <a:r>
              <a:rPr lang="en-US" dirty="0" smtClean="0"/>
              <a:t>) computation can be reduced to O(N).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6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540" y="79745"/>
            <a:ext cx="3801041" cy="670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HASHSET_IS_INCLUDED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#define HASHSET_IS_INCLUDED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#include &lt;vector&gt;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class 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enum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MINIMUM_TABLE_SIZE=7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 &gt; table;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nElem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public</a:t>
            </a:r>
            <a:r>
              <a:rPr lang="en-US" sz="10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~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>
                <a:latin typeface="Lucida Console" panose="020B0609040504020204" pitchFamily="49" charset="0"/>
              </a:rPr>
              <a:t>Add(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key);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bool </a:t>
            </a:r>
            <a:r>
              <a:rPr lang="en-US" sz="1000" dirty="0" err="1">
                <a:latin typeface="Lucida Console" panose="020B0609040504020204" pitchFamily="49" charset="0"/>
              </a:rPr>
              <a:t>IsIncluded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key)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000" dirty="0" smtClean="0">
                <a:latin typeface="Lucida Console" panose="020B0609040504020204" pitchFamily="49" charset="0"/>
              </a:rPr>
              <a:t>(MINIMUM_TABLE_SIZE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nElem</a:t>
            </a:r>
            <a:r>
              <a:rPr lang="en-US" sz="1000" dirty="0" smtClean="0">
                <a:latin typeface="Lucida Console" panose="020B0609040504020204" pitchFamily="49" charset="0"/>
              </a:rPr>
              <a:t>=0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&gt;::~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000" dirty="0" smtClean="0">
                <a:latin typeface="Lucida Console" panose="020B0609040504020204" pitchFamily="49" charset="0"/>
              </a:rPr>
              <a:t>(MINIMUM_HASH_SIZE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t.clear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nElem</a:t>
            </a:r>
            <a:r>
              <a:rPr lang="en-US" sz="1000" dirty="0" smtClean="0">
                <a:latin typeface="Lucida Console" panose="020B0609040504020204" pitchFamily="49" charset="0"/>
              </a:rPr>
              <a:t>=0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}</a:t>
            </a:r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59489"/>
            <a:ext cx="464742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&gt;::Add(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key%table.size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for(auto e :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if(e==key)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return;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].</a:t>
            </a:r>
            <a:r>
              <a:rPr lang="en-US" sz="1000" dirty="0" err="1">
                <a:latin typeface="Lucida Console" panose="020B0609040504020204" pitchFamily="49" charset="0"/>
              </a:rPr>
              <a:t>push_back</a:t>
            </a:r>
            <a:r>
              <a:rPr lang="en-US" sz="1000" dirty="0">
                <a:latin typeface="Lucida Console" panose="020B0609040504020204" pitchFamily="49" charset="0"/>
              </a:rPr>
              <a:t>(key);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++</a:t>
            </a:r>
            <a:r>
              <a:rPr lang="en-US" sz="1000" dirty="0" err="1">
                <a:latin typeface="Lucida Console" panose="020B0609040504020204" pitchFamily="49" charset="0"/>
              </a:rPr>
              <a:t>nElem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bool </a:t>
            </a:r>
            <a:r>
              <a:rPr lang="en-US" sz="1000" dirty="0" err="1">
                <a:latin typeface="Lucida Console" panose="020B0609040504020204" pitchFamily="49" charset="0"/>
              </a:rPr>
              <a:t>SimpleHashSet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IsIncluded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key)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key%table.size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for(auto e :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if(e==key)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return 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0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is just a matter of finding a number and deleting from </a:t>
            </a:r>
            <a:r>
              <a:rPr lang="en-US" dirty="0" err="1" smtClean="0"/>
              <a:t>std</a:t>
            </a:r>
            <a:r>
              <a:rPr lang="en-US" dirty="0" smtClean="0"/>
              <a:t>::vector.</a:t>
            </a:r>
          </a:p>
          <a:p>
            <a:r>
              <a:rPr lang="en-US" dirty="0" smtClean="0"/>
              <a:t>The question can be how can I delete an element from </a:t>
            </a:r>
            <a:r>
              <a:rPr lang="en-US" dirty="0" err="1" smtClean="0"/>
              <a:t>std</a:t>
            </a:r>
            <a:r>
              <a:rPr lang="en-US" dirty="0" smtClean="0"/>
              <a:t>::vector quickly?</a:t>
            </a:r>
          </a:p>
          <a:p>
            <a:r>
              <a:rPr lang="en-US" dirty="0" smtClean="0"/>
              <a:t>Would you do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5960" y="331927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272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948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624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5960" y="4166616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272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948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0624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12" name="Explosion 1 11"/>
          <p:cNvSpPr/>
          <p:nvPr/>
        </p:nvSpPr>
        <p:spPr>
          <a:xfrm>
            <a:off x="2642616" y="4158575"/>
            <a:ext cx="594360" cy="37737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65960" y="5013960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59480" y="5005919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06240" y="5005919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2821331" y="5094461"/>
            <a:ext cx="236930" cy="150904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39645" y="585544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12720" y="585142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59480" y="585142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3153866" y="3832963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53866" y="4660532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153866" y="5499835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4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(Faster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advantage of the order insensitivity.</a:t>
            </a:r>
          </a:p>
          <a:p>
            <a:r>
              <a:rPr lang="en-US" dirty="0" smtClean="0"/>
              <a:t>Moving the last element of the array to the element which is deleted.</a:t>
            </a:r>
          </a:p>
          <a:p>
            <a:r>
              <a:rPr lang="en-US" dirty="0" smtClean="0"/>
              <a:t>Shorten the length of the array by one.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5960" y="331927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272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948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624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5960" y="4166616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272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948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0624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153866" y="3832963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153866" y="4660532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017520" y="3090672"/>
            <a:ext cx="1371600" cy="219456"/>
          </a:xfrm>
          <a:custGeom>
            <a:avLst/>
            <a:gdLst>
              <a:gd name="connsiteX0" fmla="*/ 1371600 w 1371600"/>
              <a:gd name="connsiteY0" fmla="*/ 219456 h 219456"/>
              <a:gd name="connsiteX1" fmla="*/ 731520 w 1371600"/>
              <a:gd name="connsiteY1" fmla="*/ 0 h 219456"/>
              <a:gd name="connsiteX2" fmla="*/ 0 w 1371600"/>
              <a:gd name="connsiteY2" fmla="*/ 219456 h 21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19456">
                <a:moveTo>
                  <a:pt x="1371600" y="219456"/>
                </a:moveTo>
                <a:cubicBezTo>
                  <a:pt x="1165860" y="109728"/>
                  <a:pt x="960120" y="0"/>
                  <a:pt x="731520" y="0"/>
                </a:cubicBezTo>
                <a:cubicBezTo>
                  <a:pt x="502920" y="0"/>
                  <a:pt x="251460" y="109728"/>
                  <a:pt x="0" y="21945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65960" y="500080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12720" y="4992764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59480" y="4992764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06240" y="4992764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28" name="Explosion 1 27"/>
          <p:cNvSpPr/>
          <p:nvPr/>
        </p:nvSpPr>
        <p:spPr>
          <a:xfrm>
            <a:off x="4129633" y="4984723"/>
            <a:ext cx="594360" cy="37737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153866" y="5496460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65960" y="5836733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12720" y="582869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59480" y="582869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0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21070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case, the order in which the keys are stored in the table doesn’t matter.  You can delete an element &amp;e in the </a:t>
            </a:r>
            <a:r>
              <a:rPr lang="en-US" dirty="0" err="1" smtClean="0"/>
              <a:t>std</a:t>
            </a:r>
            <a:r>
              <a:rPr lang="en-US" dirty="0" smtClean="0"/>
              <a:t>::vector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Overwrite e with the last element in the </a:t>
            </a:r>
            <a:r>
              <a:rPr lang="en-US" dirty="0" err="1" smtClean="0"/>
              <a:t>std</a:t>
            </a:r>
            <a:r>
              <a:rPr lang="en-US" dirty="0" smtClean="0"/>
              <a:t>::vector.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Shrink the size of the array by one.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5577" y="2844210"/>
            <a:ext cx="53399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template &lt;class </a:t>
            </a:r>
            <a:r>
              <a:rPr lang="en-US" sz="1400" dirty="0" err="1">
                <a:latin typeface="Lucida Console" panose="020B0609040504020204" pitchFamily="49" charset="0"/>
              </a:rPr>
              <a:t>KeyType</a:t>
            </a:r>
            <a:r>
              <a:rPr lang="en-US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</a:rPr>
              <a:t>SimpleHashSet</a:t>
            </a:r>
            <a:r>
              <a:rPr lang="en-US" sz="1400" dirty="0">
                <a:latin typeface="Lucida Console" panose="020B0609040504020204" pitchFamily="49" charset="0"/>
              </a:rPr>
              <a:t>&lt;</a:t>
            </a:r>
            <a:r>
              <a:rPr lang="en-US" sz="1400" dirty="0" err="1">
                <a:latin typeface="Lucida Console" panose="020B0609040504020204" pitchFamily="49" charset="0"/>
              </a:rPr>
              <a:t>KeyType</a:t>
            </a:r>
            <a:r>
              <a:rPr lang="en-US" sz="1400" dirty="0">
                <a:latin typeface="Lucida Console" panose="020B0609040504020204" pitchFamily="49" charset="0"/>
              </a:rPr>
              <a:t>&gt;::Delete(</a:t>
            </a:r>
            <a:r>
              <a:rPr lang="en-US" sz="1400" dirty="0" err="1">
                <a:latin typeface="Lucida Console" panose="020B0609040504020204" pitchFamily="49" charset="0"/>
              </a:rPr>
              <a:t>KeyType</a:t>
            </a:r>
            <a:r>
              <a:rPr lang="en-US" sz="1400" dirty="0">
                <a:latin typeface="Lucida Console" panose="020B0609040504020204" pitchFamily="49" charset="0"/>
              </a:rPr>
              <a:t> key)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auto </a:t>
            </a:r>
            <a:r>
              <a:rPr lang="en-US" sz="1400" dirty="0" err="1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key%table.size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for(auto </a:t>
            </a:r>
            <a:r>
              <a:rPr lang="en-US" sz="1400" dirty="0">
                <a:latin typeface="Lucida Console" panose="020B0609040504020204" pitchFamily="49" charset="0"/>
              </a:rPr>
              <a:t>&amp;e : table[</a:t>
            </a:r>
            <a:r>
              <a:rPr lang="en-US" sz="1400" dirty="0" err="1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{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if(e</a:t>
            </a:r>
            <a:r>
              <a:rPr lang="en-US" sz="1400" dirty="0">
                <a:latin typeface="Lucida Console" panose="020B0609040504020204" pitchFamily="49" charset="0"/>
              </a:rPr>
              <a:t>==key)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{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    e=table[</a:t>
            </a:r>
            <a:r>
              <a:rPr lang="en-US" sz="1400" dirty="0" err="1" smtClean="0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].back();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    table[</a:t>
            </a:r>
            <a:r>
              <a:rPr lang="en-US" sz="1400" dirty="0" err="1" smtClean="0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].</a:t>
            </a:r>
            <a:r>
              <a:rPr lang="en-US" sz="1400" dirty="0" err="1">
                <a:latin typeface="Lucida Console" panose="020B0609040504020204" pitchFamily="49" charset="0"/>
              </a:rPr>
              <a:t>pop_back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    break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}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}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fix in the </a:t>
            </a:r>
            <a:r>
              <a:rPr lang="en-US" dirty="0" err="1" smtClean="0"/>
              <a:t>course_files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Clang and GCC compilers were not happy with source files in utility directory.</a:t>
            </a:r>
          </a:p>
          <a:p>
            <a:r>
              <a:rPr lang="en-US" dirty="0" smtClean="0"/>
              <a:t>Also, MACOSX_BUNDLE keyword was missing in the CMakeLists.txt of the </a:t>
            </a:r>
            <a:r>
              <a:rPr lang="en-US" dirty="0" err="1" smtClean="0"/>
              <a:t>pngviewer</a:t>
            </a:r>
            <a:r>
              <a:rPr lang="en-US" dirty="0" smtClean="0"/>
              <a:t> example.</a:t>
            </a:r>
          </a:p>
          <a:p>
            <a:r>
              <a:rPr lang="en-US" dirty="0" smtClean="0"/>
              <a:t>Please </a:t>
            </a:r>
            <a:r>
              <a:rPr lang="en-US" dirty="0" err="1" smtClean="0"/>
              <a:t>svn</a:t>
            </a:r>
            <a:r>
              <a:rPr lang="en-US" dirty="0" smtClean="0"/>
              <a:t>-update to get the corrected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98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number of elements in the table exceeds certain count, the table may need to grow to stay efficient.</a:t>
            </a:r>
          </a:p>
          <a:p>
            <a:r>
              <a:rPr lang="en-US" dirty="0" smtClean="0"/>
              <a:t>For example, if you want to keep the average element count per row to four, grow the table size when the total element count exceeds four times the table size.</a:t>
            </a:r>
          </a:p>
          <a:p>
            <a:r>
              <a:rPr lang="en-US" dirty="0" smtClean="0"/>
              <a:t>An easy option is to move all elements to a separate array, resize the table, and then put them back.</a:t>
            </a:r>
          </a:p>
        </p:txBody>
      </p:sp>
    </p:spTree>
    <p:extLst>
      <p:ext uri="{BB962C8B-B14F-4D97-AF65-F5344CB8AC3E}">
        <p14:creationId xmlns:p14="http://schemas.microsoft.com/office/powerpoint/2010/main" val="2465252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288" y="185400"/>
            <a:ext cx="576311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template &lt;class </a:t>
            </a:r>
            <a:r>
              <a:rPr lang="en-US" sz="1200" dirty="0" err="1">
                <a:latin typeface="Lucida Console" panose="020B0609040504020204" pitchFamily="49" charset="0"/>
              </a:rPr>
              <a:t>KeyType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SimpleHashSet</a:t>
            </a:r>
            <a:r>
              <a:rPr lang="en-US" sz="1200" dirty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KeyType</a:t>
            </a:r>
            <a:r>
              <a:rPr lang="en-US" sz="1200" dirty="0">
                <a:latin typeface="Lucida Console" panose="020B0609040504020204" pitchFamily="49" charset="0"/>
              </a:rPr>
              <a:t>&gt;::Print(void)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("[%3d]",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for(auto </a:t>
            </a:r>
            <a:r>
              <a:rPr lang="en-US" sz="1200" dirty="0">
                <a:latin typeface="Lucida Console" panose="020B0609040504020204" pitchFamily="49" charset="0"/>
              </a:rPr>
              <a:t>e : t)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 %d",(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)e);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("\n");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++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template &lt;class </a:t>
            </a:r>
            <a:r>
              <a:rPr lang="en-US" sz="1200" dirty="0" err="1">
                <a:latin typeface="Lucida Console" panose="020B0609040504020204" pitchFamily="49" charset="0"/>
              </a:rPr>
              <a:t>KeyType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SimpleHashSet</a:t>
            </a:r>
            <a:r>
              <a:rPr lang="en-US" sz="1200" dirty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KeyType</a:t>
            </a:r>
            <a:r>
              <a:rPr lang="en-US" sz="1200" dirty="0">
                <a:latin typeface="Lucida Console" panose="020B0609040504020204" pitchFamily="49" charset="0"/>
              </a:rPr>
              <a:t>&gt;::Resize(long </a:t>
            </a:r>
            <a:r>
              <a:rPr lang="en-US" sz="1200" dirty="0" err="1">
                <a:latin typeface="Lucida Console" panose="020B0609040504020204" pitchFamily="49" charset="0"/>
              </a:rPr>
              <a:t>long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tableSize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</a:t>
            </a:r>
            <a:r>
              <a:rPr lang="en-US" sz="1200" dirty="0" err="1">
                <a:latin typeface="Lucida Console" panose="020B0609040504020204" pitchFamily="49" charset="0"/>
              </a:rPr>
              <a:t>KeyType</a:t>
            </a:r>
            <a:r>
              <a:rPr lang="en-US" sz="1200" dirty="0">
                <a:latin typeface="Lucida Console" panose="020B0609040504020204" pitchFamily="49" charset="0"/>
              </a:rPr>
              <a:t>&gt; buffer;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for(auto </a:t>
            </a:r>
            <a:r>
              <a:rPr lang="en-US" sz="1200" dirty="0">
                <a:latin typeface="Lucida Console" panose="020B0609040504020204" pitchFamily="49" charset="0"/>
              </a:rPr>
              <a:t>e : t)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buffer.push_back</a:t>
            </a:r>
            <a:r>
              <a:rPr lang="en-US" sz="1200" dirty="0" smtClean="0">
                <a:latin typeface="Lucida Console" panose="020B0609040504020204" pitchFamily="49" charset="0"/>
              </a:rPr>
              <a:t>(e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t.clear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tableSize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for(auto </a:t>
            </a:r>
            <a:r>
              <a:rPr lang="en-US" sz="1200" dirty="0">
                <a:latin typeface="Lucida Console" panose="020B0609040504020204" pitchFamily="49" charset="0"/>
              </a:rPr>
              <a:t>b : buffer)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Add(b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45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hash table size.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grow your table, you may think it’s a good idea to double it.</a:t>
            </a:r>
          </a:p>
          <a:p>
            <a:r>
              <a:rPr lang="en-US" dirty="0" smtClean="0"/>
              <a:t>Theoretically, using a prime number as the hash table size gives the best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1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 array of binary-trees instead of an array of a variable-length arrays.</a:t>
            </a:r>
          </a:p>
          <a:p>
            <a:pPr lvl="1"/>
            <a:r>
              <a:rPr lang="en-US" dirty="0" smtClean="0"/>
              <a:t>Faster inquiry</a:t>
            </a:r>
          </a:p>
          <a:p>
            <a:pPr lvl="1"/>
            <a:r>
              <a:rPr lang="en-US" dirty="0" smtClean="0"/>
              <a:t>Slower construction</a:t>
            </a:r>
          </a:p>
          <a:p>
            <a:pPr lvl="1"/>
            <a:r>
              <a:rPr lang="en-US" dirty="0" smtClean="0"/>
              <a:t>More storage space</a:t>
            </a:r>
          </a:p>
          <a:p>
            <a:r>
              <a:rPr lang="en-US" dirty="0" smtClean="0"/>
              <a:t>Or, you can keep each row sorted by the hash code.  You will get faster look up but slower insertion/deletion.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44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case : Hash Code==A function of Hash Key</a:t>
            </a:r>
          </a:p>
          <a:p>
            <a:r>
              <a:rPr lang="en-US" dirty="0" smtClean="0"/>
              <a:t>A hash key can be anything, as long as a hash code can be calculated from a hash key, and also hash key is comparable.</a:t>
            </a:r>
          </a:p>
          <a:p>
            <a:endParaRPr lang="en-US" dirty="0" smtClean="0"/>
          </a:p>
          <a:p>
            <a:r>
              <a:rPr lang="en-US" dirty="0" smtClean="0"/>
              <a:t>Hash-code collision problem:  A hash code from two different hash key may be equal.  </a:t>
            </a:r>
          </a:p>
          <a:p>
            <a:r>
              <a:rPr lang="en-US" dirty="0" smtClean="0"/>
              <a:t>Location of the hash key needs to be found in two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Find a hash code that is same as the code for the key.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Compare if the key is really the same as what is being searched.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59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3660"/>
            <a:ext cx="495520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class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typedef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>
                <a:latin typeface="Lucida Console" panose="020B0609040504020204" pitchFamily="49" charset="0"/>
              </a:rPr>
              <a:t>unsigned 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CodeType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class </a:t>
            </a:r>
            <a:r>
              <a:rPr lang="en-US" sz="1000" dirty="0">
                <a:latin typeface="Lucida Console" panose="020B0609040504020204" pitchFamily="49" charset="0"/>
              </a:rPr>
              <a:t>Entry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public</a:t>
            </a:r>
            <a:r>
              <a:rPr lang="en-US" sz="10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KeyType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hashKey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CodeType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enum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MINIMUM_TABLE_SIZE=7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};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&lt;Entry&gt; &gt; table;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nElem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unsigned </a:t>
            </a:r>
            <a:r>
              <a:rPr lang="en-US" sz="1000" dirty="0">
                <a:latin typeface="Lucida Console" panose="020B0609040504020204" pitchFamily="49" charset="0"/>
              </a:rPr>
              <a:t>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~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>
                <a:latin typeface="Lucida Console" panose="020B0609040504020204" pitchFamily="49" charset="0"/>
              </a:rPr>
              <a:t>Add(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bool </a:t>
            </a:r>
            <a:r>
              <a:rPr lang="en-US" sz="1000" dirty="0" err="1">
                <a:latin typeface="Lucida Console" panose="020B0609040504020204" pitchFamily="49" charset="0"/>
              </a:rPr>
              <a:t>IsIncluded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>
                <a:latin typeface="Lucida Console" panose="020B0609040504020204" pitchFamily="49" charset="0"/>
              </a:rPr>
              <a:t>Resize(long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tableSize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void </a:t>
            </a:r>
            <a:r>
              <a:rPr lang="en-US" sz="1000" dirty="0">
                <a:latin typeface="Lucida Console" panose="020B0609040504020204" pitchFamily="49" charset="0"/>
              </a:rPr>
              <a:t>Delete(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2127" y="313660"/>
            <a:ext cx="4031873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000" dirty="0" smtClean="0">
                <a:latin typeface="Lucida Console" panose="020B0609040504020204" pitchFamily="49" charset="0"/>
              </a:rPr>
              <a:t>(MINIMUM_TABLE_SIZE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nElem</a:t>
            </a:r>
            <a:r>
              <a:rPr lang="en-US" sz="1000" dirty="0" smtClean="0">
                <a:latin typeface="Lucida Console" panose="020B0609040504020204" pitchFamily="49" charset="0"/>
              </a:rPr>
              <a:t>=0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&gt;::~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CleanUp</a:t>
            </a:r>
            <a:r>
              <a:rPr lang="en-US" sz="10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000" dirty="0" smtClean="0">
                <a:latin typeface="Lucida Console" panose="020B0609040504020204" pitchFamily="49" charset="0"/>
              </a:rPr>
              <a:t>(MINIMUM_HASH_SIZE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t.clear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nElem</a:t>
            </a:r>
            <a:r>
              <a:rPr lang="en-US" sz="1000" dirty="0" smtClean="0">
                <a:latin typeface="Lucida Console" panose="020B0609040504020204" pitchFamily="49" charset="0"/>
              </a:rPr>
              <a:t>=0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&gt;::Add(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(key);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hashCode%table.size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e :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if(</a:t>
            </a:r>
            <a:r>
              <a:rPr lang="en-US" sz="1000" dirty="0" err="1" smtClean="0">
                <a:latin typeface="Lucida Console" panose="020B0609040504020204" pitchFamily="49" charset="0"/>
              </a:rPr>
              <a:t>e.hashCode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 &amp;&amp; </a:t>
            </a:r>
            <a:r>
              <a:rPr lang="en-US" sz="1000" dirty="0" err="1">
                <a:latin typeface="Lucida Console" panose="020B0609040504020204" pitchFamily="49" charset="0"/>
              </a:rPr>
              <a:t>e.hashKey</a:t>
            </a:r>
            <a:r>
              <a:rPr lang="en-US" sz="1000" dirty="0">
                <a:latin typeface="Lucida Console" panose="020B0609040504020204" pitchFamily="49" charset="0"/>
              </a:rPr>
              <a:t>==key)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return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Entry </a:t>
            </a:r>
            <a:r>
              <a:rPr lang="en-US" sz="1000" dirty="0" err="1">
                <a:latin typeface="Lucida Console" panose="020B0609040504020204" pitchFamily="49" charset="0"/>
              </a:rPr>
              <a:t>entry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entry.hashKey</a:t>
            </a:r>
            <a:r>
              <a:rPr lang="en-US" sz="1000" dirty="0" smtClean="0">
                <a:latin typeface="Lucida Console" panose="020B0609040504020204" pitchFamily="49" charset="0"/>
              </a:rPr>
              <a:t>=key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entry.hashCode</a:t>
            </a:r>
            <a:r>
              <a:rPr lang="en-US" sz="1000" dirty="0" smtClean="0">
                <a:latin typeface="Lucida Console" panose="020B0609040504020204" pitchFamily="49" charset="0"/>
              </a:rPr>
              <a:t>=</a:t>
            </a:r>
            <a:r>
              <a:rPr lang="en-US" sz="1000" dirty="0" err="1" smtClean="0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table[</a:t>
            </a:r>
            <a:r>
              <a:rPr lang="en-US" sz="1000" dirty="0" err="1" smtClean="0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].</a:t>
            </a:r>
            <a:r>
              <a:rPr lang="en-US" sz="1000" dirty="0" err="1">
                <a:latin typeface="Lucida Console" panose="020B0609040504020204" pitchFamily="49" charset="0"/>
              </a:rPr>
              <a:t>push_back</a:t>
            </a:r>
            <a:r>
              <a:rPr lang="en-US" sz="1000" dirty="0">
                <a:latin typeface="Lucida Console" panose="020B0609040504020204" pitchFamily="49" charset="0"/>
              </a:rPr>
              <a:t>(entry);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++</a:t>
            </a:r>
            <a:r>
              <a:rPr lang="en-US" sz="1000" dirty="0" err="1">
                <a:latin typeface="Lucida Console" panose="020B0609040504020204" pitchFamily="49" charset="0"/>
              </a:rPr>
              <a:t>nElem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647507" y="3955312"/>
            <a:ext cx="2812312" cy="1887279"/>
          </a:xfrm>
          <a:custGeom>
            <a:avLst/>
            <a:gdLst>
              <a:gd name="connsiteX0" fmla="*/ 0 w 2812312"/>
              <a:gd name="connsiteY0" fmla="*/ 1887279 h 1887279"/>
              <a:gd name="connsiteX1" fmla="*/ 1063256 w 2812312"/>
              <a:gd name="connsiteY1" fmla="*/ 1600200 h 1887279"/>
              <a:gd name="connsiteX2" fmla="*/ 1908544 w 2812312"/>
              <a:gd name="connsiteY2" fmla="*/ 515679 h 1887279"/>
              <a:gd name="connsiteX3" fmla="*/ 2812312 w 2812312"/>
              <a:gd name="connsiteY3" fmla="*/ 0 h 188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2312" h="1887279">
                <a:moveTo>
                  <a:pt x="0" y="1887279"/>
                </a:moveTo>
                <a:cubicBezTo>
                  <a:pt x="372582" y="1858039"/>
                  <a:pt x="745165" y="1828800"/>
                  <a:pt x="1063256" y="1600200"/>
                </a:cubicBezTo>
                <a:cubicBezTo>
                  <a:pt x="1381347" y="1371600"/>
                  <a:pt x="1617035" y="782379"/>
                  <a:pt x="1908544" y="515679"/>
                </a:cubicBezTo>
                <a:cubicBezTo>
                  <a:pt x="2200053" y="248979"/>
                  <a:pt x="2812312" y="0"/>
                  <a:pt x="2812312" y="0"/>
                </a:cubicBez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591" y="5507916"/>
            <a:ext cx="2812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Hash code is calculated from a key.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75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8344"/>
            <a:ext cx="472437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bool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</a:t>
            </a:r>
            <a:r>
              <a:rPr lang="en-US" sz="1000" dirty="0" err="1">
                <a:latin typeface="Lucida Console" panose="020B0609040504020204" pitchFamily="49" charset="0"/>
              </a:rPr>
              <a:t>IsIncluded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(key);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hashCode%table.size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e :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if(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e.hashCode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 &amp;&amp;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e.hashKey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==key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return </a:t>
            </a:r>
            <a:r>
              <a:rPr lang="en-US" sz="1000" dirty="0">
                <a:latin typeface="Lucida Console" panose="020B0609040504020204" pitchFamily="49" charset="0"/>
              </a:rPr>
              <a:t>true;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return </a:t>
            </a:r>
            <a:r>
              <a:rPr lang="en-US" sz="1000" dirty="0">
                <a:latin typeface="Lucida Console" panose="020B0609040504020204" pitchFamily="49" charset="0"/>
              </a:rPr>
              <a:t>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&gt;::Resize(long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tableSize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 buffer;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for(auto </a:t>
            </a:r>
            <a:r>
              <a:rPr lang="en-US" sz="1000" dirty="0">
                <a:latin typeface="Lucida Console" panose="020B0609040504020204" pitchFamily="49" charset="0"/>
              </a:rPr>
              <a:t>e : t)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buffer.push_back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e.hashKey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t.clear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tableSize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b : buffer)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Add(b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}</a:t>
            </a:r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3763" y="3514060"/>
            <a:ext cx="403187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&gt;::Delete(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KeyType</a:t>
            </a:r>
            <a:r>
              <a:rPr lang="en-US" sz="1000" dirty="0">
                <a:latin typeface="Lucida Console" panose="020B0609040504020204" pitchFamily="49" charset="0"/>
              </a:rPr>
              <a:t> &amp;key)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(key);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auto 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hashCode%table.size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for(auto &amp;e :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if(</a:t>
            </a:r>
            <a:r>
              <a:rPr lang="en-US" sz="1000" dirty="0" err="1">
                <a:latin typeface="Lucida Console" panose="020B0609040504020204" pitchFamily="49" charset="0"/>
              </a:rPr>
              <a:t>e.hashCode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hashCode</a:t>
            </a:r>
            <a:r>
              <a:rPr lang="en-US" sz="1000" dirty="0">
                <a:latin typeface="Lucida Console" panose="020B0609040504020204" pitchFamily="49" charset="0"/>
              </a:rPr>
              <a:t> &amp;&amp; </a:t>
            </a:r>
            <a:r>
              <a:rPr lang="en-US" sz="1000" dirty="0" err="1">
                <a:latin typeface="Lucida Console" panose="020B0609040504020204" pitchFamily="49" charset="0"/>
              </a:rPr>
              <a:t>e.hashKey</a:t>
            </a:r>
            <a:r>
              <a:rPr lang="en-US" sz="1000" dirty="0">
                <a:latin typeface="Lucida Console" panose="020B0609040504020204" pitchFamily="49" charset="0"/>
              </a:rPr>
              <a:t>==key)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e=table[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].back();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table[</a:t>
            </a:r>
            <a:r>
              <a:rPr lang="en-US" sz="1000" dirty="0" err="1">
                <a:latin typeface="Lucida Console" panose="020B0609040504020204" pitchFamily="49" charset="0"/>
              </a:rPr>
              <a:t>idx</a:t>
            </a:r>
            <a:r>
              <a:rPr lang="en-US" sz="1000" dirty="0">
                <a:latin typeface="Lucida Console" panose="020B0609040504020204" pitchFamily="49" charset="0"/>
              </a:rPr>
              <a:t>].</a:t>
            </a:r>
            <a:r>
              <a:rPr lang="en-US" sz="1000" dirty="0" err="1">
                <a:latin typeface="Lucida Console" panose="020B0609040504020204" pitchFamily="49" charset="0"/>
              </a:rPr>
              <a:t>pop_back</a:t>
            </a:r>
            <a:r>
              <a:rPr lang="en-US" sz="1000" dirty="0" smtClean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smtClean="0">
                <a:latin typeface="Lucida Console" panose="020B0609040504020204" pitchFamily="49" charset="0"/>
              </a:rPr>
              <a:t>           --</a:t>
            </a:r>
            <a:r>
              <a:rPr lang="en-US" sz="1000" dirty="0" err="1" smtClean="0">
                <a:latin typeface="Lucida Console" panose="020B0609040504020204" pitchFamily="49" charset="0"/>
              </a:rPr>
              <a:t>nElem</a:t>
            </a:r>
            <a:r>
              <a:rPr lang="en-US" sz="1000" dirty="0" smtClean="0">
                <a:latin typeface="Lucida Console" panose="020B0609040504020204" pitchFamily="49" charset="0"/>
              </a:rPr>
              <a:t>;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    break;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094614" y="813391"/>
            <a:ext cx="1945758" cy="627321"/>
          </a:xfrm>
          <a:custGeom>
            <a:avLst/>
            <a:gdLst>
              <a:gd name="connsiteX0" fmla="*/ 1945758 w 1945758"/>
              <a:gd name="connsiteY0" fmla="*/ 0 h 627321"/>
              <a:gd name="connsiteX1" fmla="*/ 409353 w 1945758"/>
              <a:gd name="connsiteY1" fmla="*/ 366823 h 627321"/>
              <a:gd name="connsiteX2" fmla="*/ 0 w 1945758"/>
              <a:gd name="connsiteY2" fmla="*/ 627321 h 6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5758" h="627321">
                <a:moveTo>
                  <a:pt x="1945758" y="0"/>
                </a:moveTo>
                <a:cubicBezTo>
                  <a:pt x="1339702" y="131135"/>
                  <a:pt x="733646" y="262270"/>
                  <a:pt x="409353" y="366823"/>
                </a:cubicBezTo>
                <a:cubicBezTo>
                  <a:pt x="85060" y="471376"/>
                  <a:pt x="42530" y="549348"/>
                  <a:pt x="0" y="627321"/>
                </a:cubicBez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40372" y="643520"/>
            <a:ext cx="518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First compare </a:t>
            </a:r>
            <a:r>
              <a:rPr lang="en-US" dirty="0" err="1" smtClean="0">
                <a:solidFill>
                  <a:srgbClr val="FF0000"/>
                </a:solidFill>
              </a:rPr>
              <a:t>hashCode</a:t>
            </a:r>
            <a:r>
              <a:rPr lang="en-US" dirty="0" smtClean="0">
                <a:solidFill>
                  <a:srgbClr val="FF0000"/>
                </a:solidFill>
              </a:rPr>
              <a:t>, which probably is faster than comparing a hash key.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157369" y="1592132"/>
            <a:ext cx="1403873" cy="613186"/>
          </a:xfrm>
          <a:custGeom>
            <a:avLst/>
            <a:gdLst>
              <a:gd name="connsiteX0" fmla="*/ 1403873 w 1403873"/>
              <a:gd name="connsiteY0" fmla="*/ 613186 h 613186"/>
              <a:gd name="connsiteX1" fmla="*/ 242047 w 1403873"/>
              <a:gd name="connsiteY1" fmla="*/ 290456 h 613186"/>
              <a:gd name="connsiteX2" fmla="*/ 0 w 1403873"/>
              <a:gd name="connsiteY2" fmla="*/ 0 h 61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873" h="613186">
                <a:moveTo>
                  <a:pt x="1403873" y="613186"/>
                </a:moveTo>
                <a:cubicBezTo>
                  <a:pt x="939949" y="502920"/>
                  <a:pt x="476026" y="392654"/>
                  <a:pt x="242047" y="290456"/>
                </a:cubicBezTo>
                <a:cubicBezTo>
                  <a:pt x="8068" y="188258"/>
                  <a:pt x="4034" y="94129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61242" y="2020652"/>
            <a:ext cx="337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Then compare the hash key.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15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usage.  Need template specialization.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01233"/>
          </a:xfrm>
        </p:spPr>
        <p:txBody>
          <a:bodyPr/>
          <a:lstStyle/>
          <a:p>
            <a:r>
              <a:rPr lang="en-US" dirty="0" smtClean="0"/>
              <a:t>Template Specialization:  Describing a specific behavior of the template function.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833" y="2259419"/>
            <a:ext cx="657103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#include &lt;string&gt;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#include &lt;</a:t>
            </a:r>
            <a:r>
              <a:rPr lang="en-US" sz="1000" dirty="0" err="1">
                <a:latin typeface="Lucida Console" panose="020B0609040504020204" pitchFamily="49" charset="0"/>
              </a:rPr>
              <a:t>stdio.h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#include &lt;</a:t>
            </a:r>
            <a:r>
              <a:rPr lang="en-US" sz="1000" dirty="0" err="1">
                <a:latin typeface="Lucida Console" panose="020B0609040504020204" pitchFamily="49" charset="0"/>
              </a:rPr>
              <a:t>stdlib.h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#include &lt;</a:t>
            </a:r>
            <a:r>
              <a:rPr lang="en-US" sz="1000" dirty="0" err="1">
                <a:latin typeface="Lucida Console" panose="020B0609040504020204" pitchFamily="49" charset="0"/>
              </a:rPr>
              <a:t>time.h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#include "</a:t>
            </a:r>
            <a:r>
              <a:rPr lang="en-US" sz="1000" dirty="0" err="1">
                <a:latin typeface="Lucida Console" panose="020B0609040504020204" pitchFamily="49" charset="0"/>
              </a:rPr>
              <a:t>hashset.h</a:t>
            </a:r>
            <a:r>
              <a:rPr lang="en-US" sz="1000" dirty="0">
                <a:latin typeface="Lucida Console" panose="020B0609040504020204" pitchFamily="49" charset="0"/>
              </a:rPr>
              <a:t>"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template &lt;&gt;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unsigned long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long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HashSet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std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::string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&gt;::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1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std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::string &amp;key)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endParaRPr lang="en-US" sz="1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unsigned </a:t>
            </a:r>
            <a:r>
              <a:rPr lang="en-US" sz="1000" dirty="0">
                <a:latin typeface="Lucida Console" panose="020B0609040504020204" pitchFamily="49" charset="0"/>
              </a:rPr>
              <a:t>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sum=0;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for(auto </a:t>
            </a:r>
            <a:r>
              <a:rPr lang="en-US" sz="1000" dirty="0">
                <a:latin typeface="Lucida Console" panose="020B0609040504020204" pitchFamily="49" charset="0"/>
              </a:rPr>
              <a:t>c : key)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sum</a:t>
            </a:r>
            <a:r>
              <a:rPr lang="en-US" sz="1000" dirty="0">
                <a:latin typeface="Lucida Console" panose="020B0609040504020204" pitchFamily="49" charset="0"/>
              </a:rPr>
              <a:t>+=c;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return </a:t>
            </a:r>
            <a:r>
              <a:rPr lang="en-US" sz="1000" dirty="0">
                <a:latin typeface="Lucida Console" panose="020B0609040504020204" pitchFamily="49" charset="0"/>
              </a:rPr>
              <a:t>sum;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46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670" y="202018"/>
            <a:ext cx="303159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main(void)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HashSet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::string&gt; set;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("Phantom");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("Tiger");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("Crusader");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("Tomcat");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("Eagle");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("Falcon");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("Hornet");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set.Add</a:t>
            </a:r>
            <a:r>
              <a:rPr lang="en-US" sz="1000" dirty="0">
                <a:latin typeface="Lucida Console" panose="020B0609040504020204" pitchFamily="49" charset="0"/>
              </a:rPr>
              <a:t>("Raptor");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for</a:t>
            </a:r>
            <a:r>
              <a:rPr lang="en-US" sz="1000" dirty="0">
                <a:latin typeface="Lucida Console" panose="020B0609040504020204" pitchFamily="49" charset="0"/>
              </a:rPr>
              <a:t>(;;)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("Enter String&gt;");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char 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[256];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fgets</a:t>
            </a:r>
            <a:r>
              <a:rPr lang="en-US" sz="1000" dirty="0" smtClean="0">
                <a:latin typeface="Lucida Console" panose="020B0609040504020204" pitchFamily="49" charset="0"/>
              </a:rPr>
              <a:t>(str,255,stdin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for(</a:t>
            </a:r>
            <a:r>
              <a:rPr lang="en-US" sz="1000" dirty="0" err="1" smtClean="0">
                <a:latin typeface="Lucida Console" panose="020B0609040504020204" pitchFamily="49" charset="0"/>
              </a:rPr>
              <a:t>int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0!=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]; ++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if</a:t>
            </a:r>
            <a:r>
              <a:rPr lang="en-US" sz="1000" dirty="0">
                <a:latin typeface="Lucida Console" panose="020B0609040504020204" pitchFamily="49" charset="0"/>
              </a:rPr>
              <a:t>(' '&gt;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str</a:t>
            </a:r>
            <a:r>
              <a:rPr lang="en-US" sz="1000" dirty="0" smtClean="0">
                <a:latin typeface="Lucida Console" panose="020B0609040504020204" pitchFamily="49" charset="0"/>
              </a:rPr>
              <a:t>[</a:t>
            </a:r>
            <a:r>
              <a:rPr lang="en-US" sz="1000" dirty="0" err="1" smtClean="0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]=0;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break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::string </a:t>
            </a:r>
            <a:r>
              <a:rPr lang="en-US" sz="1000" dirty="0" err="1">
                <a:latin typeface="Lucida Console" panose="020B0609040504020204" pitchFamily="49" charset="0"/>
              </a:rPr>
              <a:t>tst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if(true</a:t>
            </a:r>
            <a:r>
              <a:rPr lang="en-US" sz="1000" dirty="0">
                <a:latin typeface="Lucida Console" panose="020B0609040504020204" pitchFamily="49" charset="0"/>
              </a:rPr>
              <a:t>==</a:t>
            </a:r>
            <a:r>
              <a:rPr lang="en-US" sz="1000" dirty="0" err="1">
                <a:latin typeface="Lucida Console" panose="020B0609040504020204" pitchFamily="49" charset="0"/>
              </a:rPr>
              <a:t>set.IsIncluded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tst</a:t>
            </a:r>
            <a:r>
              <a:rPr lang="en-US" sz="10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("Included\n");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else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("Not Included\n");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return </a:t>
            </a:r>
            <a:r>
              <a:rPr lang="en-US" sz="1000" dirty="0">
                <a:latin typeface="Lucida Console" panose="020B0609040504020204" pitchFamily="49" charset="0"/>
              </a:rPr>
              <a:t>0;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87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the number of elements in the table.  (The number must be updated in which functions?)</a:t>
            </a:r>
          </a:p>
          <a:p>
            <a:r>
              <a:rPr lang="en-US" dirty="0" smtClean="0"/>
              <a:t>If the number of elements exceeds k times the length of the table (number of rows), grow the table.</a:t>
            </a:r>
          </a:p>
          <a:p>
            <a:r>
              <a:rPr lang="en-US" dirty="0" smtClean="0"/>
              <a:t>If the number of elements is reduced to k times the length of the table, shrink the table.</a:t>
            </a:r>
          </a:p>
          <a:p>
            <a:endParaRPr lang="en-US" dirty="0"/>
          </a:p>
          <a:p>
            <a:r>
              <a:rPr lang="en-US" dirty="0" smtClean="0"/>
              <a:t>Part of </a:t>
            </a:r>
            <a:r>
              <a:rPr lang="en-US" smtClean="0"/>
              <a:t>the next assignment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0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</a:t>
            </a:r>
            <a:r>
              <a:rPr lang="en-US" dirty="0" smtClean="0"/>
              <a:t>Set and Hash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a hash set, you can make a hash table by adding a value that corresponds to a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14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64" y="249859"/>
            <a:ext cx="4458272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#</a:t>
            </a:r>
            <a:r>
              <a:rPr lang="en-US" sz="900" dirty="0" err="1">
                <a:latin typeface="Lucida Console" panose="020B0609040504020204" pitchFamily="49" charset="0"/>
              </a:rPr>
              <a:t>ifndef</a:t>
            </a:r>
            <a:r>
              <a:rPr lang="en-US" sz="900" dirty="0">
                <a:latin typeface="Lucida Console" panose="020B0609040504020204" pitchFamily="49" charset="0"/>
              </a:rPr>
              <a:t> HASHSET_IS_INCLUDED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#define HASHSET_IS_INCLUDED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#include &lt;vector&gt;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stdio.h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,class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class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typedef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>
                <a:latin typeface="Lucida Console" panose="020B0609040504020204" pitchFamily="49" charset="0"/>
              </a:rPr>
              <a:t>unsigned 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CodeType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class </a:t>
            </a:r>
            <a:r>
              <a:rPr lang="en-US" sz="900" dirty="0">
                <a:latin typeface="Lucida Console" panose="020B0609040504020204" pitchFamily="49" charset="0"/>
              </a:rPr>
              <a:t>Entry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public</a:t>
            </a:r>
            <a:r>
              <a:rPr lang="en-US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KeyType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hashKey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CodeType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value;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};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enum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MINIMUM_TABLE_SIZE=7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};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std</a:t>
            </a:r>
            <a:r>
              <a:rPr lang="en-US" sz="900" dirty="0">
                <a:latin typeface="Lucida Console" panose="020B0609040504020204" pitchFamily="49" charset="0"/>
              </a:rPr>
              <a:t>::vector &lt;</a:t>
            </a:r>
            <a:r>
              <a:rPr lang="en-US" sz="900" dirty="0" err="1">
                <a:latin typeface="Lucida Console" panose="020B0609040504020204" pitchFamily="49" charset="0"/>
              </a:rPr>
              <a:t>std</a:t>
            </a:r>
            <a:r>
              <a:rPr lang="en-US" sz="900" dirty="0">
                <a:latin typeface="Lucida Console" panose="020B0609040504020204" pitchFamily="49" charset="0"/>
              </a:rPr>
              <a:t>::vector &lt;Entry&gt; &gt; table;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nElem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unsigned </a:t>
            </a:r>
            <a:r>
              <a:rPr lang="en-US" sz="900" dirty="0">
                <a:latin typeface="Lucida Console" panose="020B0609040504020204" pitchFamily="49" charset="0"/>
              </a:rPr>
              <a:t>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~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 err="1">
                <a:latin typeface="Lucida Console" panose="020B0609040504020204" pitchFamily="49" charset="0"/>
              </a:rPr>
              <a:t>CleanUp</a:t>
            </a:r>
            <a:r>
              <a:rPr lang="en-US" sz="900" dirty="0">
                <a:latin typeface="Lucida Console" panose="020B0609040504020204" pitchFamily="49" charset="0"/>
              </a:rPr>
              <a:t>(void);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Update(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key,const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&amp;value);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bool </a:t>
            </a:r>
            <a:r>
              <a:rPr lang="en-US" sz="900" dirty="0" err="1">
                <a:latin typeface="Lucida Console" panose="020B0609040504020204" pitchFamily="49" charset="0"/>
              </a:rPr>
              <a:t>IsIncluded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latin typeface="Lucida Console" panose="020B0609040504020204" pitchFamily="49" charset="0"/>
              </a:rPr>
              <a:t>Resize(long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tableSize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latin typeface="Lucida Console" panose="020B0609040504020204" pitchFamily="49" charset="0"/>
              </a:rPr>
              <a:t>Delete(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*operator[](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key);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*operator[](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key)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};</a:t>
            </a:r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7181" y="70613"/>
            <a:ext cx="363112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900" dirty="0" smtClean="0">
                <a:latin typeface="Lucida Console" panose="020B0609040504020204" pitchFamily="49" charset="0"/>
              </a:rPr>
              <a:t>(MINIMUM_TABLE_SIZE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nElem</a:t>
            </a:r>
            <a:r>
              <a:rPr lang="en-US" sz="900" dirty="0" smtClean="0">
                <a:latin typeface="Lucida Console" panose="020B0609040504020204" pitchFamily="49" charset="0"/>
              </a:rPr>
              <a:t>=0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&gt;::~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void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CleanUp</a:t>
            </a:r>
            <a:r>
              <a:rPr lang="en-US" sz="9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table.resize</a:t>
            </a:r>
            <a:r>
              <a:rPr lang="en-US" sz="900" dirty="0" smtClean="0">
                <a:latin typeface="Lucida Console" panose="020B0609040504020204" pitchFamily="49" charset="0"/>
              </a:rPr>
              <a:t>(MINIMUM_TABLE_SIZE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t.clear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nElem</a:t>
            </a:r>
            <a:r>
              <a:rPr lang="en-US" sz="900" dirty="0" smtClean="0">
                <a:latin typeface="Lucida Console" panose="020B0609040504020204" pitchFamily="49" charset="0"/>
              </a:rPr>
              <a:t>=0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void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&gt;::Update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b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key,const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&amp;value)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(key);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hashCode%table.size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&amp;e : table[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])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if(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e.hashCode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&amp;&amp;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e.hashKey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==key)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e.value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=value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return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Entry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entry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entry.hashKey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=key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entry.hashCode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entry.value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=value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table[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].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push_back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(entry);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++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nElem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461437" y="6060559"/>
            <a:ext cx="648586" cy="335886"/>
          </a:xfrm>
          <a:custGeom>
            <a:avLst/>
            <a:gdLst>
              <a:gd name="connsiteX0" fmla="*/ 648586 w 648586"/>
              <a:gd name="connsiteY0" fmla="*/ 313660 h 335886"/>
              <a:gd name="connsiteX1" fmla="*/ 260498 w 648586"/>
              <a:gd name="connsiteY1" fmla="*/ 303028 h 335886"/>
              <a:gd name="connsiteX2" fmla="*/ 0 w 648586"/>
              <a:gd name="connsiteY2" fmla="*/ 0 h 33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586" h="335886">
                <a:moveTo>
                  <a:pt x="648586" y="313660"/>
                </a:moveTo>
                <a:cubicBezTo>
                  <a:pt x="508591" y="334482"/>
                  <a:pt x="368596" y="355305"/>
                  <a:pt x="260498" y="303028"/>
                </a:cubicBezTo>
                <a:cubicBezTo>
                  <a:pt x="152400" y="250751"/>
                  <a:pt x="76200" y="125375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31780" y="6178880"/>
            <a:ext cx="580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Returns a pointer, not a reference.  If no value is set for the key, it can return a </a:t>
            </a:r>
            <a:r>
              <a:rPr lang="en-US" dirty="0" err="1" smtClean="0">
                <a:solidFill>
                  <a:srgbClr val="FF0000"/>
                </a:solidFill>
              </a:rPr>
              <a:t>nullptr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74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78" y="85064"/>
            <a:ext cx="5078634" cy="6878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bool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IsIncluded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(key);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hashCode%table.size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latin typeface="Lucida Console" panose="020B0609040504020204" pitchFamily="49" charset="0"/>
              </a:rPr>
              <a:t>e : table[</a:t>
            </a:r>
            <a:r>
              <a:rPr lang="en-US" sz="900" dirty="0" err="1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if(</a:t>
            </a:r>
            <a:r>
              <a:rPr lang="en-US" sz="900" dirty="0" err="1" smtClean="0">
                <a:latin typeface="Lucida Console" panose="020B0609040504020204" pitchFamily="49" charset="0"/>
              </a:rPr>
              <a:t>e.hashCode</a:t>
            </a:r>
            <a:r>
              <a:rPr lang="en-US" sz="900" dirty="0"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 &amp;&amp; </a:t>
            </a:r>
            <a:r>
              <a:rPr lang="en-US" sz="900" dirty="0" err="1">
                <a:latin typeface="Lucida Console" panose="020B0609040504020204" pitchFamily="49" charset="0"/>
              </a:rPr>
              <a:t>e.hashKey</a:t>
            </a:r>
            <a:r>
              <a:rPr lang="en-US" sz="900" dirty="0">
                <a:latin typeface="Lucida Console" panose="020B0609040504020204" pitchFamily="49" charset="0"/>
              </a:rPr>
              <a:t>==key)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return </a:t>
            </a:r>
            <a:r>
              <a:rPr lang="en-US" sz="900" dirty="0">
                <a:latin typeface="Lucida Console" panose="020B0609040504020204" pitchFamily="49" charset="0"/>
              </a:rPr>
              <a:t>true;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>
                <a:latin typeface="Lucida Console" panose="020B0609040504020204" pitchFamily="49" charset="0"/>
              </a:rPr>
              <a:t>false;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void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&gt;::Resize(long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tableSize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std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::vector &lt;Entry&gt; buffer;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&amp;t : table)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e : t)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buffer.push_back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t.clear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table.resize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tableSize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b : buffer)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Update(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b.hashKey,b.value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 smtClean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template </a:t>
            </a:r>
            <a:r>
              <a:rPr lang="en-US" sz="900" dirty="0">
                <a:latin typeface="Lucida Console" panose="020B0609040504020204" pitchFamily="49" charset="0"/>
              </a:rPr>
              <a:t>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void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&gt;::Delete(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(key);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hashCode%table.size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latin typeface="Lucida Console" panose="020B0609040504020204" pitchFamily="49" charset="0"/>
              </a:rPr>
              <a:t>&amp;e : table[</a:t>
            </a:r>
            <a:r>
              <a:rPr lang="en-US" sz="900" dirty="0" err="1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if(</a:t>
            </a:r>
            <a:r>
              <a:rPr lang="en-US" sz="900" dirty="0" err="1" smtClean="0">
                <a:latin typeface="Lucida Console" panose="020B0609040504020204" pitchFamily="49" charset="0"/>
              </a:rPr>
              <a:t>e.hashCode</a:t>
            </a:r>
            <a:r>
              <a:rPr lang="en-US" sz="900" dirty="0"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 &amp;&amp; </a:t>
            </a:r>
            <a:r>
              <a:rPr lang="en-US" sz="900" dirty="0" err="1">
                <a:latin typeface="Lucida Console" panose="020B0609040504020204" pitchFamily="49" charset="0"/>
              </a:rPr>
              <a:t>e.hashKey</a:t>
            </a:r>
            <a:r>
              <a:rPr lang="en-US" sz="900" dirty="0">
                <a:latin typeface="Lucida Console" panose="020B0609040504020204" pitchFamily="49" charset="0"/>
              </a:rPr>
              <a:t>==key)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e=table[</a:t>
            </a:r>
            <a:r>
              <a:rPr lang="en-US" sz="900" dirty="0" err="1" smtClean="0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].back();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table[</a:t>
            </a:r>
            <a:r>
              <a:rPr lang="en-US" sz="900" dirty="0" err="1" smtClean="0">
                <a:latin typeface="Lucida Console" panose="020B0609040504020204" pitchFamily="49" charset="0"/>
              </a:rPr>
              <a:t>idx</a:t>
            </a:r>
            <a:r>
              <a:rPr lang="en-US" sz="900" dirty="0">
                <a:latin typeface="Lucida Console" panose="020B0609040504020204" pitchFamily="49" charset="0"/>
              </a:rPr>
              <a:t>].</a:t>
            </a:r>
            <a:r>
              <a:rPr lang="en-US" sz="900" dirty="0" err="1">
                <a:latin typeface="Lucida Console" panose="020B0609040504020204" pitchFamily="49" charset="0"/>
              </a:rPr>
              <a:t>pop_back</a:t>
            </a:r>
            <a:r>
              <a:rPr lang="en-US" sz="900" dirty="0" smtClean="0">
                <a:latin typeface="Lucida Console" panose="020B0609040504020204" pitchFamily="49" charset="0"/>
              </a:rPr>
              <a:t>();</a:t>
            </a:r>
            <a:br>
              <a:rPr lang="en-US" sz="900" dirty="0" smtClean="0">
                <a:latin typeface="Lucida Console" panose="020B0609040504020204" pitchFamily="49" charset="0"/>
              </a:rPr>
            </a:br>
            <a:r>
              <a:rPr lang="en-US" sz="900" dirty="0" smtClean="0">
                <a:latin typeface="Lucida Console" panose="020B0609040504020204" pitchFamily="49" charset="0"/>
              </a:rPr>
              <a:t>            --</a:t>
            </a:r>
            <a:r>
              <a:rPr lang="en-US" sz="900" dirty="0" err="1" smtClean="0">
                <a:latin typeface="Lucida Console" panose="020B0609040504020204" pitchFamily="49" charset="0"/>
              </a:rPr>
              <a:t>nElem</a:t>
            </a:r>
            <a:r>
              <a:rPr lang="en-US" sz="900" dirty="0" smtClean="0">
                <a:latin typeface="Lucida Console" panose="020B0609040504020204" pitchFamily="49" charset="0"/>
              </a:rPr>
              <a:t>;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break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}</a:t>
            </a:r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5561" y="1277470"/>
            <a:ext cx="4182555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&gt;::operator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[](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key)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(key);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hashCode%table.size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&amp;e : table[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])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if(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e.hashCode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&amp;&amp;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e.hashKey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==key)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e.value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&gt;::operator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[](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key)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(key);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hashCode%table.size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for(auto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&amp;e : table[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])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if(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e.hashCode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&amp;&amp;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e.hashKey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==key)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&amp;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e.value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#</a:t>
            </a:r>
            <a:r>
              <a:rPr lang="en-US" sz="900" dirty="0" err="1">
                <a:latin typeface="Lucida Console" panose="020B0609040504020204" pitchFamily="49" charset="0"/>
              </a:rPr>
              <a:t>endif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36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Enumerating keys and values in the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visit keys and values stored in the hash table?</a:t>
            </a:r>
          </a:p>
          <a:p>
            <a:r>
              <a:rPr lang="en-US" dirty="0" smtClean="0"/>
              <a:t>Same problem for a hash set.</a:t>
            </a:r>
          </a:p>
          <a:p>
            <a:r>
              <a:rPr lang="en-US" dirty="0" smtClean="0"/>
              <a:t>So far, hash key and hash set are useful for checking if a key is in the set.</a:t>
            </a:r>
          </a:p>
          <a:p>
            <a:r>
              <a:rPr lang="en-US" dirty="0" smtClean="0"/>
              <a:t>But, not as useful as a storage unless I can enumerate key and values in the hash table and hash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21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element-enumerating handle.</a:t>
            </a:r>
          </a:p>
          <a:p>
            <a:endParaRPr lang="en-US" dirty="0" smtClean="0"/>
          </a:p>
          <a:p>
            <a:r>
              <a:rPr lang="en-US" dirty="0" smtClean="0"/>
              <a:t>A handle remembers the location in the table, row and column.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63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172" y="313660"/>
            <a:ext cx="4458272" cy="660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class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typedef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>
                <a:latin typeface="Lucida Console" panose="020B0609040504020204" pitchFamily="49" charset="0"/>
              </a:rPr>
              <a:t>unsigned 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CodeType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class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public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long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long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hashIdx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long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long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arrayIdx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  <a:endParaRPr lang="en-US" sz="9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private</a:t>
            </a:r>
            <a:r>
              <a:rPr lang="en-US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class </a:t>
            </a:r>
            <a:r>
              <a:rPr lang="en-US" sz="900" dirty="0">
                <a:latin typeface="Lucida Console" panose="020B0609040504020204" pitchFamily="49" charset="0"/>
              </a:rPr>
              <a:t>Entry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public</a:t>
            </a:r>
            <a:r>
              <a:rPr lang="en-US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KeyType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hashKey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CodeType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</a:t>
            </a:r>
            <a:r>
              <a:rPr lang="en-US" sz="900" dirty="0" err="1" smtClean="0">
                <a:latin typeface="Lucida Console" panose="020B0609040504020204" pitchFamily="49" charset="0"/>
              </a:rPr>
              <a:t>ValueType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>
                <a:latin typeface="Lucida Console" panose="020B0609040504020204" pitchFamily="49" charset="0"/>
              </a:rPr>
              <a:t>value;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};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enum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MINIMUM_TABLE_SIZE=7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};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std</a:t>
            </a:r>
            <a:r>
              <a:rPr lang="en-US" sz="900" dirty="0">
                <a:latin typeface="Lucida Console" panose="020B0609040504020204" pitchFamily="49" charset="0"/>
              </a:rPr>
              <a:t>::vector &lt;</a:t>
            </a:r>
            <a:r>
              <a:rPr lang="en-US" sz="900" dirty="0" err="1">
                <a:latin typeface="Lucida Console" panose="020B0609040504020204" pitchFamily="49" charset="0"/>
              </a:rPr>
              <a:t>std</a:t>
            </a:r>
            <a:r>
              <a:rPr lang="en-US" sz="900" dirty="0">
                <a:latin typeface="Lucida Console" panose="020B0609040504020204" pitchFamily="49" charset="0"/>
              </a:rPr>
              <a:t>::vector &lt;Entry&gt; &gt; table;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nElem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public</a:t>
            </a:r>
            <a:r>
              <a:rPr lang="en-US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unsigned </a:t>
            </a:r>
            <a:r>
              <a:rPr lang="en-US" sz="900" dirty="0">
                <a:latin typeface="Lucida Console" panose="020B0609040504020204" pitchFamily="49" charset="0"/>
              </a:rPr>
              <a:t>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HashCode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~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 err="1">
                <a:latin typeface="Lucida Console" panose="020B0609040504020204" pitchFamily="49" charset="0"/>
              </a:rPr>
              <a:t>CleanUp</a:t>
            </a:r>
            <a:r>
              <a:rPr lang="en-US" sz="900" dirty="0">
                <a:latin typeface="Lucida Console" panose="020B0609040504020204" pitchFamily="49" charset="0"/>
              </a:rPr>
              <a:t>(void);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latin typeface="Lucida Console" panose="020B0609040504020204" pitchFamily="49" charset="0"/>
              </a:rPr>
              <a:t>Update(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</a:t>
            </a:r>
            <a:r>
              <a:rPr lang="en-US" sz="900" dirty="0" err="1">
                <a:latin typeface="Lucida Console" panose="020B0609040504020204" pitchFamily="49" charset="0"/>
              </a:rPr>
              <a:t>key,const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 &amp;value);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bool </a:t>
            </a:r>
            <a:r>
              <a:rPr lang="en-US" sz="900" dirty="0" err="1">
                <a:latin typeface="Lucida Console" panose="020B0609040504020204" pitchFamily="49" charset="0"/>
              </a:rPr>
              <a:t>IsIncluded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latin typeface="Lucida Console" panose="020B0609040504020204" pitchFamily="49" charset="0"/>
              </a:rPr>
              <a:t>Resize(long </a:t>
            </a:r>
            <a:r>
              <a:rPr lang="en-US" sz="900" dirty="0" err="1">
                <a:latin typeface="Lucida Console" panose="020B0609040504020204" pitchFamily="49" charset="0"/>
              </a:rPr>
              <a:t>long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tableSize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void </a:t>
            </a:r>
            <a:r>
              <a:rPr lang="en-US" sz="900" dirty="0">
                <a:latin typeface="Lucida Console" panose="020B0609040504020204" pitchFamily="49" charset="0"/>
              </a:rPr>
              <a:t>Delete(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&amp;key);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ValueType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>
                <a:latin typeface="Lucida Console" panose="020B0609040504020204" pitchFamily="49" charset="0"/>
              </a:rPr>
              <a:t>*operator[](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key);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 *operator[](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key)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First(void)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bool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IsNotNull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Next(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*operator[](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*operator[](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&amp;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GetKey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4778" y="1886367"/>
            <a:ext cx="2368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Can be made private, and make </a:t>
            </a:r>
            <a:r>
              <a:rPr lang="en-US" sz="1100" dirty="0" err="1" smtClean="0">
                <a:solidFill>
                  <a:srgbClr val="FF0000"/>
                </a:solidFill>
              </a:rPr>
              <a:t>HashTable</a:t>
            </a:r>
            <a:r>
              <a:rPr lang="en-US" sz="1100" dirty="0" smtClean="0">
                <a:solidFill>
                  <a:srgbClr val="FF0000"/>
                </a:solidFill>
              </a:rPr>
              <a:t> class as a friend.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382819" y="1592132"/>
            <a:ext cx="288101" cy="365760"/>
          </a:xfrm>
          <a:custGeom>
            <a:avLst/>
            <a:gdLst>
              <a:gd name="connsiteX0" fmla="*/ 285077 w 288101"/>
              <a:gd name="connsiteY0" fmla="*/ 365760 h 365760"/>
              <a:gd name="connsiteX1" fmla="*/ 247426 w 288101"/>
              <a:gd name="connsiteY1" fmla="*/ 107576 h 365760"/>
              <a:gd name="connsiteX2" fmla="*/ 0 w 288101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01" h="365760">
                <a:moveTo>
                  <a:pt x="285077" y="365760"/>
                </a:moveTo>
                <a:cubicBezTo>
                  <a:pt x="290008" y="267148"/>
                  <a:pt x="294939" y="168536"/>
                  <a:pt x="247426" y="107576"/>
                </a:cubicBezTo>
                <a:cubicBezTo>
                  <a:pt x="199913" y="46616"/>
                  <a:pt x="99956" y="23308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0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335" y="207335"/>
            <a:ext cx="68707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typename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&gt;::First(void)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EnumHandle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 smtClean="0">
                <a:latin typeface="Lucida Console" panose="020B0609040504020204" pitchFamily="49" charset="0"/>
              </a:rPr>
              <a:t>=0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hd.arrayIdx</a:t>
            </a:r>
            <a:r>
              <a:rPr lang="en-US" sz="900" dirty="0" smtClean="0">
                <a:latin typeface="Lucida Console" panose="020B0609040504020204" pitchFamily="49" charset="0"/>
              </a:rPr>
              <a:t>=0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while(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 smtClean="0">
                <a:latin typeface="Lucida Console" panose="020B0609040504020204" pitchFamily="49" charset="0"/>
              </a:rPr>
              <a:t>&lt;</a:t>
            </a:r>
            <a:r>
              <a:rPr lang="en-US" sz="900" dirty="0" err="1" smtClean="0">
                <a:latin typeface="Lucida Console" panose="020B0609040504020204" pitchFamily="49" charset="0"/>
              </a:rPr>
              <a:t>table.size</a:t>
            </a:r>
            <a:r>
              <a:rPr lang="en-US" sz="9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if(0&lt;table[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].size())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return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++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=-1;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=-1;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bool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IsNotNull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if(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 smtClean="0">
                <a:latin typeface="Lucida Console" panose="020B0609040504020204" pitchFamily="49" charset="0"/>
              </a:rPr>
              <a:t>&lt;0 </a:t>
            </a:r>
            <a:r>
              <a:rPr lang="en-US" sz="900" dirty="0">
                <a:latin typeface="Lucida Console" panose="020B0609040504020204" pitchFamily="49" charset="0"/>
              </a:rPr>
              <a:t>|| </a:t>
            </a:r>
            <a:r>
              <a:rPr lang="en-US" sz="900" dirty="0" err="1">
                <a:latin typeface="Lucida Console" panose="020B0609040504020204" pitchFamily="49" charset="0"/>
              </a:rPr>
              <a:t>table.size</a:t>
            </a:r>
            <a:r>
              <a:rPr lang="en-US" sz="900" dirty="0">
                <a:latin typeface="Lucida Console" panose="020B0609040504020204" pitchFamily="49" charset="0"/>
              </a:rPr>
              <a:t>()&lt;=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return </a:t>
            </a:r>
            <a:r>
              <a:rPr lang="en-US" sz="900" dirty="0">
                <a:latin typeface="Lucida Console" panose="020B0609040504020204" pitchFamily="49" charset="0"/>
              </a:rPr>
              <a:t>false;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>
                <a:latin typeface="Lucida Console" panose="020B0609040504020204" pitchFamily="49" charset="0"/>
              </a:rPr>
              <a:t>true;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}</a:t>
            </a:r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297" y="1245511"/>
            <a:ext cx="317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Increment table index until the first key is found.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926080" y="1370095"/>
            <a:ext cx="473336" cy="76809"/>
          </a:xfrm>
          <a:custGeom>
            <a:avLst/>
            <a:gdLst>
              <a:gd name="connsiteX0" fmla="*/ 473336 w 473336"/>
              <a:gd name="connsiteY0" fmla="*/ 76809 h 76809"/>
              <a:gd name="connsiteX1" fmla="*/ 268941 w 473336"/>
              <a:gd name="connsiteY1" fmla="*/ 1505 h 76809"/>
              <a:gd name="connsiteX2" fmla="*/ 0 w 473336"/>
              <a:gd name="connsiteY2" fmla="*/ 33778 h 7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336" h="76809">
                <a:moveTo>
                  <a:pt x="473336" y="76809"/>
                </a:moveTo>
                <a:cubicBezTo>
                  <a:pt x="410583" y="42743"/>
                  <a:pt x="347830" y="8677"/>
                  <a:pt x="268941" y="1505"/>
                </a:cubicBezTo>
                <a:cubicBezTo>
                  <a:pt x="190052" y="-5667"/>
                  <a:pt x="95026" y="14055"/>
                  <a:pt x="0" y="33778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98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335" y="207335"/>
            <a:ext cx="742222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Lucida Console" panose="020B0609040504020204" pitchFamily="49" charset="0"/>
              </a:rPr>
              <a:t>template </a:t>
            </a:r>
            <a:r>
              <a:rPr lang="en-US" sz="900" dirty="0">
                <a:latin typeface="Lucida Console" panose="020B0609040504020204" pitchFamily="49" charset="0"/>
              </a:rPr>
              <a:t>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typename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&gt;::Next(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if(true</a:t>
            </a:r>
            <a:r>
              <a:rPr lang="en-US" sz="900" dirty="0">
                <a:latin typeface="Lucida Console" panose="020B0609040504020204" pitchFamily="49" charset="0"/>
              </a:rPr>
              <a:t>!=</a:t>
            </a:r>
            <a:r>
              <a:rPr lang="en-US" sz="900" dirty="0" err="1">
                <a:latin typeface="Lucida Console" panose="020B0609040504020204" pitchFamily="49" charset="0"/>
              </a:rPr>
              <a:t>IsNotNull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return </a:t>
            </a:r>
            <a:r>
              <a:rPr lang="en-US" sz="900" dirty="0">
                <a:latin typeface="Lucida Console" panose="020B0609040504020204" pitchFamily="49" charset="0"/>
              </a:rPr>
              <a:t>First();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++</a:t>
            </a:r>
            <a:r>
              <a:rPr lang="en-US" sz="900" dirty="0" err="1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if(</a:t>
            </a:r>
            <a:r>
              <a:rPr lang="en-US" sz="900" dirty="0" err="1" smtClean="0">
                <a:latin typeface="Lucida Console" panose="020B0609040504020204" pitchFamily="49" charset="0"/>
              </a:rPr>
              <a:t>hd.arrayIdx</a:t>
            </a:r>
            <a:r>
              <a:rPr lang="en-US" sz="900" dirty="0" smtClean="0">
                <a:latin typeface="Lucida Console" panose="020B0609040504020204" pitchFamily="49" charset="0"/>
              </a:rPr>
              <a:t>&lt;table[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].size())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return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hd.arrayIdx</a:t>
            </a:r>
            <a:r>
              <a:rPr lang="en-US" sz="900" dirty="0" smtClean="0">
                <a:latin typeface="Lucida Console" panose="020B0609040504020204" pitchFamily="49" charset="0"/>
              </a:rPr>
              <a:t>=0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++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while(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 smtClean="0">
                <a:latin typeface="Lucida Console" panose="020B0609040504020204" pitchFamily="49" charset="0"/>
              </a:rPr>
              <a:t>&lt;</a:t>
            </a:r>
            <a:r>
              <a:rPr lang="en-US" sz="900" dirty="0" err="1" smtClean="0">
                <a:latin typeface="Lucida Console" panose="020B0609040504020204" pitchFamily="49" charset="0"/>
              </a:rPr>
              <a:t>table.size</a:t>
            </a:r>
            <a:r>
              <a:rPr lang="en-US" sz="9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if(0&lt;table[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].size())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{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    return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}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    ++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}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=-1;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</a:t>
            </a:r>
            <a:r>
              <a:rPr lang="en-US" sz="900" dirty="0" err="1" smtClean="0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=-1;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template </a:t>
            </a:r>
            <a:r>
              <a:rPr lang="en-US" sz="900" dirty="0">
                <a:latin typeface="Lucida Console" panose="020B0609040504020204" pitchFamily="49" charset="0"/>
              </a:rPr>
              <a:t>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&gt;::operator[](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>
                <a:latin typeface="Lucida Console" panose="020B0609040504020204" pitchFamily="49" charset="0"/>
              </a:rPr>
              <a:t>&amp;table[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][</a:t>
            </a:r>
            <a:r>
              <a:rPr lang="en-US" sz="900" dirty="0" err="1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].value;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&gt;::operator[](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>
                <a:latin typeface="Lucida Console" panose="020B0609040504020204" pitchFamily="49" charset="0"/>
              </a:rPr>
              <a:t>&amp;table[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][</a:t>
            </a:r>
            <a:r>
              <a:rPr lang="en-US" sz="900" dirty="0" err="1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].value;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KeyType,class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ValueType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KeyType</a:t>
            </a:r>
            <a:r>
              <a:rPr lang="en-US" sz="900" dirty="0">
                <a:latin typeface="Lucida Console" panose="020B0609040504020204" pitchFamily="49" charset="0"/>
              </a:rPr>
              <a:t> &amp;</a:t>
            </a:r>
            <a:r>
              <a:rPr lang="en-US" sz="900" dirty="0" err="1">
                <a:latin typeface="Lucida Console" panose="020B0609040504020204" pitchFamily="49" charset="0"/>
              </a:rPr>
              <a:t>HashTable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KeyType,ValueType</a:t>
            </a:r>
            <a:r>
              <a:rPr lang="en-US" sz="900" dirty="0">
                <a:latin typeface="Lucida Console" panose="020B0609040504020204" pitchFamily="49" charset="0"/>
              </a:rPr>
              <a:t>&gt;::</a:t>
            </a:r>
            <a:r>
              <a:rPr lang="en-US" sz="900" dirty="0" err="1">
                <a:latin typeface="Lucida Console" panose="020B0609040504020204" pitchFamily="49" charset="0"/>
              </a:rPr>
              <a:t>GetKey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EnumHandle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hd</a:t>
            </a:r>
            <a:r>
              <a:rPr lang="en-US" sz="900" dirty="0">
                <a:latin typeface="Lucida Console" panose="020B0609040504020204" pitchFamily="49" charset="0"/>
              </a:rPr>
              <a:t>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    return </a:t>
            </a:r>
            <a:r>
              <a:rPr lang="en-US" sz="900" dirty="0">
                <a:latin typeface="Lucida Console" panose="020B0609040504020204" pitchFamily="49" charset="0"/>
              </a:rPr>
              <a:t>table[</a:t>
            </a:r>
            <a:r>
              <a:rPr lang="en-US" sz="900" dirty="0" err="1">
                <a:latin typeface="Lucida Console" panose="020B0609040504020204" pitchFamily="49" charset="0"/>
              </a:rPr>
              <a:t>hd.hashIdx</a:t>
            </a:r>
            <a:r>
              <a:rPr lang="en-US" sz="900" dirty="0">
                <a:latin typeface="Lucida Console" panose="020B0609040504020204" pitchFamily="49" charset="0"/>
              </a:rPr>
              <a:t>][</a:t>
            </a:r>
            <a:r>
              <a:rPr lang="en-US" sz="900" dirty="0" err="1">
                <a:latin typeface="Lucida Console" panose="020B0609040504020204" pitchFamily="49" charset="0"/>
              </a:rPr>
              <a:t>hd.arrayIdx</a:t>
            </a:r>
            <a:r>
              <a:rPr lang="en-US" sz="900" dirty="0">
                <a:latin typeface="Lucida Console" panose="020B0609040504020204" pitchFamily="49" charset="0"/>
              </a:rPr>
              <a:t>].</a:t>
            </a:r>
            <a:r>
              <a:rPr lang="en-US" sz="900" dirty="0" err="1">
                <a:latin typeface="Lucida Console" panose="020B0609040504020204" pitchFamily="49" charset="0"/>
              </a:rPr>
              <a:t>hashKey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11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Re-designing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 smtClean="0"/>
              <a:t> with a Common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 smtClean="0"/>
              <a:t> works, but….</a:t>
            </a:r>
          </a:p>
          <a:p>
            <a:r>
              <a:rPr lang="en-US" dirty="0" smtClean="0"/>
              <a:t>There are some common features.</a:t>
            </a:r>
          </a:p>
          <a:p>
            <a:pPr lvl="1"/>
            <a:r>
              <a:rPr lang="en-US" dirty="0" err="1" smtClean="0"/>
              <a:t>HashCode</a:t>
            </a:r>
            <a:r>
              <a:rPr lang="en-US" dirty="0" smtClean="0"/>
              <a:t> function.  It is currently not very convenient.  You need to specialize a function for all combinations of the template parameters for both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 smtClean="0"/>
              <a:t> even when </a:t>
            </a:r>
            <a:r>
              <a:rPr lang="en-US" dirty="0" err="1" smtClean="0"/>
              <a:t>KeyType</a:t>
            </a:r>
            <a:r>
              <a:rPr lang="en-US" dirty="0" smtClean="0"/>
              <a:t> is the same.</a:t>
            </a:r>
          </a:p>
          <a:p>
            <a:pPr lvl="1"/>
            <a:r>
              <a:rPr lang="en-US" dirty="0" smtClean="0"/>
              <a:t>It is minor, but </a:t>
            </a:r>
            <a:r>
              <a:rPr lang="en-US" dirty="0" err="1" smtClean="0"/>
              <a:t>nElem</a:t>
            </a:r>
            <a:r>
              <a:rPr lang="en-US" dirty="0" smtClean="0"/>
              <a:t> is in common.</a:t>
            </a:r>
          </a:p>
          <a:p>
            <a:pPr lvl="1"/>
            <a:r>
              <a:rPr lang="en-US" smtClean="0"/>
              <a:t>MINIMUM_TABLE_SIZE</a:t>
            </a:r>
            <a:endParaRPr lang="en-US" dirty="0"/>
          </a:p>
          <a:p>
            <a:pPr lvl="1"/>
            <a:r>
              <a:rPr lang="en-US" dirty="0" smtClean="0"/>
              <a:t>Handle, too.  Since Entry differs between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 smtClean="0"/>
              <a:t>, cannot make all enumeration functions in common, but,</a:t>
            </a:r>
          </a:p>
          <a:p>
            <a:pPr lvl="2"/>
            <a:r>
              <a:rPr lang="en-US" dirty="0" smtClean="0"/>
              <a:t>First -&gt; Return a null handle when </a:t>
            </a:r>
            <a:r>
              <a:rPr lang="en-US" dirty="0" err="1" smtClean="0"/>
              <a:t>nElem</a:t>
            </a:r>
            <a:r>
              <a:rPr lang="en-US" dirty="0" smtClean="0"/>
              <a:t>==0, or row=0,column=0 otherwise.</a:t>
            </a:r>
          </a:p>
          <a:p>
            <a:pPr lvl="2"/>
            <a:r>
              <a:rPr lang="en-US" dirty="0" err="1" smtClean="0"/>
              <a:t>IsNull</a:t>
            </a:r>
            <a:r>
              <a:rPr lang="en-US" dirty="0" smtClean="0"/>
              <a:t> -&gt; Returns true if row&lt;0 otherwise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production software development, duplicate code is evil.</a:t>
            </a:r>
          </a:p>
          <a:p>
            <a:r>
              <a:rPr lang="en-US" dirty="0" smtClean="0"/>
              <a:t>Whenever you notice that you are typing the same thing twice, think if there is a way to make it one, and use the same code in the next time.</a:t>
            </a:r>
          </a:p>
          <a:p>
            <a:r>
              <a:rPr lang="en-US" dirty="0" smtClean="0"/>
              <a:t>Since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 smtClean="0"/>
              <a:t> classes have something in common, you can make two base classes from which </a:t>
            </a:r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HashTable</a:t>
            </a:r>
            <a:r>
              <a:rPr lang="en-US" dirty="0" smtClean="0"/>
              <a:t> are derived:</a:t>
            </a:r>
          </a:p>
          <a:p>
            <a:pPr lvl="1"/>
            <a:r>
              <a:rPr lang="en-US" dirty="0" err="1" smtClean="0"/>
              <a:t>HashBase</a:t>
            </a:r>
            <a:endParaRPr lang="en-US" dirty="0"/>
          </a:p>
          <a:p>
            <a:pPr lvl="1"/>
            <a:r>
              <a:rPr lang="en-US" dirty="0" err="1" smtClean="0"/>
              <a:t>HashCommon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8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 and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implementation of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Motivating example: Non-Repeating Random Numbers without Shuffling.</a:t>
            </a:r>
          </a:p>
          <a:p>
            <a:r>
              <a:rPr lang="en-US" dirty="0" smtClean="0"/>
              <a:t>Shuffling method is O(N), which is good.</a:t>
            </a:r>
          </a:p>
          <a:p>
            <a:r>
              <a:rPr lang="en-US" dirty="0" smtClean="0"/>
              <a:t>When you need like 1000 random numbers in which no number appears more than once, Shuffling is good.</a:t>
            </a:r>
          </a:p>
          <a:p>
            <a:r>
              <a:rPr lang="en-US" dirty="0" smtClean="0"/>
              <a:t>What if you need 1000 random numbers, absolutely guaranteed not to have any number appearing more than once, but the range of the number can be between 0 and 2 billion?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88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2 base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usage of '</a:t>
            </a:r>
            <a:r>
              <a:rPr lang="en-US" dirty="0" err="1" smtClean="0"/>
              <a:t>typename</a:t>
            </a:r>
            <a:r>
              <a:rPr lang="en-US" dirty="0" smtClean="0"/>
              <a:t>' and 'using' keywords.</a:t>
            </a:r>
          </a:p>
          <a:p>
            <a:r>
              <a:rPr lang="en-US" dirty="0" smtClean="0"/>
              <a:t>GCC imposed this requirement a few versions ago, and clang also took the same requirement.</a:t>
            </a:r>
          </a:p>
          <a:p>
            <a:r>
              <a:rPr lang="en-US" dirty="0" smtClean="0"/>
              <a:t>When data type depends on template parameters, you need to add '</a:t>
            </a:r>
            <a:r>
              <a:rPr lang="en-US" dirty="0" err="1" smtClean="0"/>
              <a:t>typename</a:t>
            </a:r>
            <a:r>
              <a:rPr lang="en-US" dirty="0" smtClean="0"/>
              <a:t>' keyword in front of the data type.</a:t>
            </a:r>
          </a:p>
          <a:p>
            <a:r>
              <a:rPr lang="en-US" dirty="0" smtClean="0"/>
              <a:t>When using a label (variable name, function name, or </a:t>
            </a:r>
            <a:r>
              <a:rPr lang="en-US" dirty="0" err="1" smtClean="0"/>
              <a:t>enum</a:t>
            </a:r>
            <a:r>
              <a:rPr lang="en-US" dirty="0" smtClean="0"/>
              <a:t>) of the base class from a sub-class, which is a template class, you explicitly need to specify the base-class name.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477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GCC and clang's justification:  The base-class is not complete until the template parameter is given.  There can be a situation that the code cannot be compiled depending on the template parameter.</a:t>
            </a:r>
          </a:p>
          <a:p>
            <a:r>
              <a:rPr lang="en-US" dirty="0" smtClean="0"/>
              <a:t>Visual C++'s approach:  Give an error when the code cannot be compiled because of the given template parameter.  Therefore, '</a:t>
            </a:r>
            <a:r>
              <a:rPr lang="en-US" dirty="0" err="1" smtClean="0"/>
              <a:t>typename</a:t>
            </a:r>
            <a:r>
              <a:rPr lang="en-US" dirty="0" smtClean="0"/>
              <a:t>' and 'using' is optional.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50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hashbase.h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0" y="914400"/>
            <a:ext cx="49506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</a:t>
            </a:r>
            <a:r>
              <a:rPr lang="en-US" sz="1100" dirty="0" err="1">
                <a:latin typeface="Consolas" panose="020B0609020204030204" pitchFamily="49" charset="0"/>
              </a:rPr>
              <a:t>ifndef</a:t>
            </a:r>
            <a:r>
              <a:rPr lang="en-US" sz="1100" dirty="0">
                <a:latin typeface="Consolas" panose="020B0609020204030204" pitchFamily="49" charset="0"/>
              </a:rPr>
              <a:t> HASHBASE_IS_INCLUDED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#define HASHBASE_IS_INCLUDED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{ */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HashBase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// </a:t>
            </a:r>
            <a:r>
              <a:rPr lang="en-US" sz="1100" dirty="0">
                <a:latin typeface="Consolas" panose="020B0609020204030204" pitchFamily="49" charset="0"/>
              </a:rPr>
              <a:t>This function must be specialized for a key type.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unsigned </a:t>
            </a:r>
            <a:r>
              <a:rPr lang="en-US" sz="1100" dirty="0">
                <a:latin typeface="Consolas" panose="020B0609020204030204" pitchFamily="49" charset="0"/>
              </a:rPr>
              <a:t>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HashCode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HashCommon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typedef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unsigned 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CodeType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class </a:t>
            </a:r>
            <a:r>
              <a:rPr lang="en-US" sz="1100" dirty="0">
                <a:latin typeface="Consolas" panose="020B0609020204030204" pitchFamily="49" charset="0"/>
              </a:rPr>
              <a:t>Handle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public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row,column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};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enum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MINIMUM_TABLE_SIZE=7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};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nElem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2801" y="914400"/>
            <a:ext cx="322384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HashCommon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nElem</a:t>
            </a:r>
            <a:r>
              <a:rPr lang="en-US" sz="1100" dirty="0" smtClean="0">
                <a:latin typeface="Consolas" panose="020B0609020204030204" pitchFamily="49" charset="0"/>
              </a:rPr>
              <a:t>=0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Handle </a:t>
            </a:r>
            <a:r>
              <a:rPr lang="en-US" sz="1100" dirty="0">
                <a:latin typeface="Consolas" panose="020B0609020204030204" pitchFamily="49" charset="0"/>
              </a:rPr>
              <a:t>First(void)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Handle </a:t>
            </a:r>
            <a:r>
              <a:rPr lang="en-US" sz="1100" dirty="0">
                <a:latin typeface="Consolas" panose="020B0609020204030204" pitchFamily="49" charset="0"/>
              </a:rPr>
              <a:t>h;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if(0&lt;</a:t>
            </a:r>
            <a:r>
              <a:rPr lang="en-US" sz="1100" dirty="0" err="1" smtClean="0">
                <a:latin typeface="Consolas" panose="020B0609020204030204" pitchFamily="49" charset="0"/>
              </a:rPr>
              <a:t>nElem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h.row</a:t>
            </a:r>
            <a:r>
              <a:rPr lang="en-US" sz="1100" dirty="0" smtClean="0">
                <a:latin typeface="Consolas" panose="020B0609020204030204" pitchFamily="49" charset="0"/>
              </a:rPr>
              <a:t>=0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h.column</a:t>
            </a:r>
            <a:r>
              <a:rPr lang="en-US" sz="1100" dirty="0" smtClean="0">
                <a:latin typeface="Consolas" panose="020B0609020204030204" pitchFamily="49" charset="0"/>
              </a:rPr>
              <a:t>=0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else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h.row</a:t>
            </a:r>
            <a:r>
              <a:rPr lang="en-US" sz="1100" dirty="0">
                <a:latin typeface="Consolas" panose="020B0609020204030204" pitchFamily="49" charset="0"/>
              </a:rPr>
              <a:t>=-1;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h.column</a:t>
            </a:r>
            <a:r>
              <a:rPr lang="en-US" sz="1100" dirty="0">
                <a:latin typeface="Consolas" panose="020B0609020204030204" pitchFamily="49" charset="0"/>
              </a:rPr>
              <a:t>=-1;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return </a:t>
            </a:r>
            <a:r>
              <a:rPr lang="en-US" sz="1100" dirty="0">
                <a:latin typeface="Consolas" panose="020B0609020204030204" pitchFamily="49" charset="0"/>
              </a:rPr>
              <a:t>h;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IsNotNull</a:t>
            </a:r>
            <a:r>
              <a:rPr lang="en-US" sz="1100" dirty="0">
                <a:latin typeface="Consolas" panose="020B0609020204030204" pitchFamily="49" charset="0"/>
              </a:rPr>
              <a:t>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if(0</a:t>
            </a:r>
            <a:r>
              <a:rPr lang="en-US" sz="1100" dirty="0">
                <a:latin typeface="Consolas" panose="020B0609020204030204" pitchFamily="49" charset="0"/>
              </a:rPr>
              <a:t>&lt;=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 &amp;&amp; 0&lt;=</a:t>
            </a:r>
            <a:r>
              <a:rPr lang="en-US" sz="1100" dirty="0" err="1">
                <a:latin typeface="Consolas" panose="020B0609020204030204" pitchFamily="49" charset="0"/>
              </a:rPr>
              <a:t>hd.column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return </a:t>
            </a:r>
            <a:r>
              <a:rPr lang="en-US" sz="1100" dirty="0">
                <a:latin typeface="Consolas" panose="020B0609020204030204" pitchFamily="49" charset="0"/>
              </a:rPr>
              <a:t>true;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return </a:t>
            </a:r>
            <a:r>
              <a:rPr lang="en-US" sz="1100" dirty="0">
                <a:latin typeface="Consolas" panose="020B0609020204030204" pitchFamily="49" charset="0"/>
              </a:rPr>
              <a:t>false;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/* } */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</a:t>
            </a:r>
            <a:r>
              <a:rPr lang="en-US" sz="1100" dirty="0" err="1" smtClean="0">
                <a:latin typeface="Consolas" panose="020B0609020204030204" pitchFamily="49" charset="0"/>
              </a:rPr>
              <a:t>endif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724150" y="3845520"/>
            <a:ext cx="285750" cy="9233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09901" y="3753639"/>
            <a:ext cx="25165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One drawback is you need to open access to row and column from sub-classes.  </a:t>
            </a:r>
          </a:p>
          <a:p>
            <a:r>
              <a:rPr lang="en-US" sz="1400" dirty="0" smtClean="0"/>
              <a:t>Ideally I want to hide how Handle iterates through the elements.  But, you cannot make it private.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9447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0" y="889000"/>
            <a:ext cx="495064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</a:t>
            </a:r>
            <a:r>
              <a:rPr lang="en-US" sz="1100" dirty="0" err="1">
                <a:latin typeface="Consolas" panose="020B0609020204030204" pitchFamily="49" charset="0"/>
              </a:rPr>
              <a:t>ifndef</a:t>
            </a:r>
            <a:r>
              <a:rPr lang="en-US" sz="1100" dirty="0">
                <a:latin typeface="Consolas" panose="020B0609020204030204" pitchFamily="49" charset="0"/>
              </a:rPr>
              <a:t> HASHSET_IS_INCLUDED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#define HASHSET_IS_INCLUDED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/* { */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stdio.h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"</a:t>
            </a:r>
            <a:r>
              <a:rPr lang="en-US" sz="1100" dirty="0" err="1">
                <a:latin typeface="Consolas" panose="020B0609020204030204" pitchFamily="49" charset="0"/>
              </a:rPr>
              <a:t>hashbase.h</a:t>
            </a:r>
            <a:r>
              <a:rPr lang="en-US" sz="1100" dirty="0">
                <a:latin typeface="Consolas" panose="020B0609020204030204" pitchFamily="49" charset="0"/>
              </a:rPr>
              <a:t>"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HashSet</a:t>
            </a:r>
            <a:r>
              <a:rPr lang="en-US" sz="1100" dirty="0">
                <a:latin typeface="Consolas" panose="020B0609020204030204" pitchFamily="49" charset="0"/>
              </a:rPr>
              <a:t> : public </a:t>
            </a:r>
            <a:r>
              <a:rPr lang="en-US" sz="1100" dirty="0" err="1">
                <a:latin typeface="Consolas" panose="020B0609020204030204" pitchFamily="49" charset="0"/>
              </a:rPr>
              <a:t>HashBase</a:t>
            </a:r>
            <a:r>
              <a:rPr lang="en-US" sz="1100" dirty="0"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&gt;,public </a:t>
            </a:r>
            <a:r>
              <a:rPr lang="en-US" sz="1100" dirty="0" err="1">
                <a:latin typeface="Consolas" panose="020B0609020204030204" pitchFamily="49" charset="0"/>
              </a:rPr>
              <a:t>HashCommon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class </a:t>
            </a:r>
            <a:r>
              <a:rPr lang="en-US" sz="1100" dirty="0">
                <a:latin typeface="Consolas" panose="020B0609020204030204" pitchFamily="49" charset="0"/>
              </a:rPr>
              <a:t>Entry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public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KeyType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hashKey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CodeType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hashCode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};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 &lt;</a:t>
            </a:r>
            <a:r>
              <a:rPr lang="en-US" sz="1100" dirty="0" err="1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 &lt;Entry&gt; &gt; table;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using </a:t>
            </a:r>
            <a:r>
              <a:rPr lang="en-US" sz="1100" dirty="0" err="1">
                <a:latin typeface="Consolas" panose="020B0609020204030204" pitchFamily="49" charset="0"/>
              </a:rPr>
              <a:t>HashBase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&gt;::</a:t>
            </a:r>
            <a:r>
              <a:rPr lang="en-US" sz="1100" dirty="0" err="1">
                <a:latin typeface="Consolas" panose="020B0609020204030204" pitchFamily="49" charset="0"/>
              </a:rPr>
              <a:t>HashCode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HashSet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~</a:t>
            </a:r>
            <a:r>
              <a:rPr lang="en-US" sz="1100" dirty="0" err="1">
                <a:latin typeface="Consolas" panose="020B0609020204030204" pitchFamily="49" charset="0"/>
              </a:rPr>
              <a:t>HashSet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(void);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>
                <a:latin typeface="Consolas" panose="020B0609020204030204" pitchFamily="49" charset="0"/>
              </a:rPr>
              <a:t>Add(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IsIncluded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>
                <a:latin typeface="Consolas" panose="020B0609020204030204" pitchFamily="49" charset="0"/>
              </a:rPr>
              <a:t>Resize(long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tableSize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>
                <a:latin typeface="Consolas" panose="020B0609020204030204" pitchFamily="49" charset="0"/>
              </a:rPr>
              <a:t>Delete(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Handle </a:t>
            </a:r>
            <a:r>
              <a:rPr lang="en-US" sz="1100" dirty="0">
                <a:latin typeface="Consolas" panose="020B0609020204030204" pitchFamily="49" charset="0"/>
              </a:rPr>
              <a:t>Next(Handle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const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*operator[](Handle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79850" y="5518150"/>
            <a:ext cx="180340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21350" y="5257799"/>
            <a:ext cx="330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Enumeration feature can also be added by these two functions.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87900" y="2399703"/>
            <a:ext cx="603250" cy="152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0" y="1476373"/>
            <a:ext cx="361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Inheriting from the base classes.</a:t>
            </a:r>
          </a:p>
          <a:p>
            <a:r>
              <a:rPr lang="en-US" dirty="0" err="1" smtClean="0"/>
              <a:t>Enums</a:t>
            </a:r>
            <a:r>
              <a:rPr lang="en-US" dirty="0" smtClean="0"/>
              <a:t>, variables, functions written in the base class are removed from this class.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358900" y="2399703"/>
            <a:ext cx="3429000" cy="267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87350" y="4584103"/>
            <a:ext cx="2813050" cy="267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41083" y="2997754"/>
            <a:ext cx="5281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Unless you say the keyword </a:t>
            </a:r>
            <a:r>
              <a:rPr lang="en-US" dirty="0" err="1" smtClean="0"/>
              <a:t>HashCode</a:t>
            </a:r>
            <a:r>
              <a:rPr lang="en-US" dirty="0" smtClean="0"/>
              <a:t> in the base class is also available in this </a:t>
            </a:r>
            <a:r>
              <a:rPr lang="en-US" dirty="0" err="1" smtClean="0"/>
              <a:t>HashSet</a:t>
            </a:r>
            <a:r>
              <a:rPr lang="en-US" dirty="0" smtClean="0"/>
              <a:t> class, you need to type: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HashBase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KeyType</a:t>
            </a:r>
            <a:r>
              <a:rPr lang="en-US" dirty="0" smtClean="0">
                <a:latin typeface="Consolas" panose="020B0609020204030204" pitchFamily="49" charset="0"/>
              </a:rPr>
              <a:t>&gt;::</a:t>
            </a:r>
            <a:r>
              <a:rPr lang="en-US" dirty="0" err="1" smtClean="0">
                <a:latin typeface="Consolas" panose="020B0609020204030204" pitchFamily="49" charset="0"/>
              </a:rPr>
              <a:t>HashCode</a:t>
            </a:r>
            <a:r>
              <a:rPr lang="en-US" dirty="0" smtClean="0">
                <a:latin typeface="Consolas" panose="020B0609020204030204" pitchFamily="49" charset="0"/>
              </a:rPr>
              <a:t>(key)</a:t>
            </a:r>
          </a:p>
          <a:p>
            <a:r>
              <a:rPr lang="en-US" dirty="0" smtClean="0"/>
              <a:t>every time you use </a:t>
            </a:r>
            <a:r>
              <a:rPr lang="en-US" dirty="0" err="1" smtClean="0"/>
              <a:t>HashCode</a:t>
            </a:r>
            <a:r>
              <a:rPr lang="en-US" dirty="0" smtClean="0"/>
              <a:t> function.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00401" y="4356100"/>
            <a:ext cx="609599" cy="368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53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hashset.h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0" y="914400"/>
            <a:ext cx="803275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(No changes to the member functions.)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HashCommon</a:t>
            </a:r>
            <a:r>
              <a:rPr lang="en-US" sz="1100" dirty="0">
                <a:latin typeface="Consolas" panose="020B0609020204030204" pitchFamily="49" charset="0"/>
              </a:rPr>
              <a:t>::Handle </a:t>
            </a:r>
            <a:r>
              <a:rPr lang="en-US" sz="1100" dirty="0" err="1">
                <a:latin typeface="Consolas" panose="020B0609020204030204" pitchFamily="49" charset="0"/>
              </a:rPr>
              <a:t>HashSet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&gt;::Next(Handle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if(true</a:t>
            </a:r>
            <a:r>
              <a:rPr lang="en-US" sz="1100" dirty="0">
                <a:latin typeface="Consolas" panose="020B0609020204030204" pitchFamily="49" charset="0"/>
              </a:rPr>
              <a:t>!=</a:t>
            </a:r>
            <a:r>
              <a:rPr lang="en-US" sz="1100" dirty="0" err="1">
                <a:latin typeface="Consolas" panose="020B0609020204030204" pitchFamily="49" charset="0"/>
              </a:rPr>
              <a:t>IsNotNull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return </a:t>
            </a:r>
            <a:r>
              <a:rPr lang="en-US" sz="1100" dirty="0">
                <a:latin typeface="Consolas" panose="020B0609020204030204" pitchFamily="49" charset="0"/>
              </a:rPr>
              <a:t>First();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++</a:t>
            </a:r>
            <a:r>
              <a:rPr lang="en-US" sz="1100" dirty="0" err="1">
                <a:latin typeface="Consolas" panose="020B0609020204030204" pitchFamily="49" charset="0"/>
              </a:rPr>
              <a:t>hd.column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if(</a:t>
            </a:r>
            <a:r>
              <a:rPr lang="en-US" sz="1100" dirty="0" err="1" smtClean="0">
                <a:latin typeface="Consolas" panose="020B0609020204030204" pitchFamily="49" charset="0"/>
              </a:rPr>
              <a:t>hd.column</a:t>
            </a:r>
            <a:r>
              <a:rPr lang="en-US" sz="1100" dirty="0" smtClean="0">
                <a:latin typeface="Consolas" panose="020B0609020204030204" pitchFamily="49" charset="0"/>
              </a:rPr>
              <a:t>&lt;table[</a:t>
            </a:r>
            <a:r>
              <a:rPr lang="en-US" sz="1100" dirty="0" err="1" smtClean="0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].size())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return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hd.column</a:t>
            </a:r>
            <a:r>
              <a:rPr lang="en-US" sz="1100" dirty="0" smtClean="0">
                <a:latin typeface="Consolas" panose="020B0609020204030204" pitchFamily="49" charset="0"/>
              </a:rPr>
              <a:t>=0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++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while(</a:t>
            </a:r>
            <a:r>
              <a:rPr lang="en-US" sz="1100" dirty="0" err="1" smtClean="0">
                <a:latin typeface="Consolas" panose="020B0609020204030204" pitchFamily="49" charset="0"/>
              </a:rPr>
              <a:t>hd.row</a:t>
            </a:r>
            <a:r>
              <a:rPr lang="en-US" sz="1100" dirty="0" smtClean="0">
                <a:latin typeface="Consolas" panose="020B0609020204030204" pitchFamily="49" charset="0"/>
              </a:rPr>
              <a:t>&lt;</a:t>
            </a:r>
            <a:r>
              <a:rPr lang="en-US" sz="1100" dirty="0" err="1" smtClean="0">
                <a:latin typeface="Consolas" panose="020B0609020204030204" pitchFamily="49" charset="0"/>
              </a:rPr>
              <a:t>table.size</a:t>
            </a:r>
            <a:r>
              <a:rPr lang="en-US" sz="11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if(0&lt;table[</a:t>
            </a:r>
            <a:r>
              <a:rPr lang="en-US" sz="1100" dirty="0" err="1" smtClean="0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].size())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return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++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=-1;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hd.column</a:t>
            </a:r>
            <a:r>
              <a:rPr lang="en-US" sz="1100" dirty="0">
                <a:latin typeface="Consolas" panose="020B0609020204030204" pitchFamily="49" charset="0"/>
              </a:rPr>
              <a:t>=-1;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*</a:t>
            </a:r>
            <a:r>
              <a:rPr lang="en-US" sz="1100" dirty="0" err="1">
                <a:latin typeface="Consolas" panose="020B0609020204030204" pitchFamily="49" charset="0"/>
              </a:rPr>
              <a:t>HashSet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&gt;::operator[](Handle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return </a:t>
            </a:r>
            <a:r>
              <a:rPr lang="en-US" sz="1100" dirty="0">
                <a:latin typeface="Consolas" panose="020B0609020204030204" pitchFamily="49" charset="0"/>
              </a:rPr>
              <a:t>&amp;table[</a:t>
            </a:r>
            <a:r>
              <a:rPr lang="en-US" sz="1100" dirty="0" err="1">
                <a:latin typeface="Consolas" panose="020B0609020204030204" pitchFamily="49" charset="0"/>
              </a:rPr>
              <a:t>hd.row</a:t>
            </a:r>
            <a:r>
              <a:rPr lang="en-US" sz="1100" dirty="0">
                <a:latin typeface="Consolas" panose="020B0609020204030204" pitchFamily="49" charset="0"/>
              </a:rPr>
              <a:t>][</a:t>
            </a:r>
            <a:r>
              <a:rPr lang="en-US" sz="1100" dirty="0" err="1">
                <a:latin typeface="Consolas" panose="020B0609020204030204" pitchFamily="49" charset="0"/>
              </a:rPr>
              <a:t>hd.column</a:t>
            </a:r>
            <a:r>
              <a:rPr lang="en-US" sz="1100" dirty="0">
                <a:latin typeface="Consolas" panose="020B0609020204030204" pitchFamily="49" charset="0"/>
              </a:rPr>
              <a:t>].</a:t>
            </a:r>
            <a:r>
              <a:rPr lang="en-US" sz="1100" dirty="0" err="1">
                <a:latin typeface="Consolas" panose="020B0609020204030204" pitchFamily="49" charset="0"/>
              </a:rPr>
              <a:t>hashKey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543300" y="1733550"/>
            <a:ext cx="361950" cy="38989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30650" y="3321050"/>
            <a:ext cx="450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 Next function of </a:t>
            </a:r>
            <a:r>
              <a:rPr lang="en-US" dirty="0" err="1" smtClean="0"/>
              <a:t>HashTable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38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844550"/>
            <a:ext cx="85725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</a:t>
            </a:r>
            <a:r>
              <a:rPr lang="en-US" sz="1100" dirty="0" err="1">
                <a:latin typeface="Consolas" panose="020B0609020204030204" pitchFamily="49" charset="0"/>
              </a:rPr>
              <a:t>ifndef</a:t>
            </a:r>
            <a:r>
              <a:rPr lang="en-US" sz="1100" dirty="0">
                <a:latin typeface="Consolas" panose="020B0609020204030204" pitchFamily="49" charset="0"/>
              </a:rPr>
              <a:t> HASHTABLE_IS_INCLUDED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#define HASHTABLE_IS_INCLUDED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stdio.h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#</a:t>
            </a:r>
            <a:r>
              <a:rPr lang="en-US" sz="1100" dirty="0">
                <a:latin typeface="Consolas" panose="020B0609020204030204" pitchFamily="49" charset="0"/>
              </a:rPr>
              <a:t>include "</a:t>
            </a:r>
            <a:r>
              <a:rPr lang="en-US" sz="1100" dirty="0" err="1">
                <a:latin typeface="Consolas" panose="020B0609020204030204" pitchFamily="49" charset="0"/>
              </a:rPr>
              <a:t>hashbase.h</a:t>
            </a:r>
            <a:r>
              <a:rPr lang="en-US" sz="1100" dirty="0">
                <a:latin typeface="Consolas" panose="020B0609020204030204" pitchFamily="49" charset="0"/>
              </a:rPr>
              <a:t>"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template &lt;class </a:t>
            </a:r>
            <a:r>
              <a:rPr lang="en-US" sz="1100" dirty="0" err="1">
                <a:latin typeface="Consolas" panose="020B0609020204030204" pitchFamily="49" charset="0"/>
              </a:rPr>
              <a:t>KeyType,class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HashTable</a:t>
            </a:r>
            <a:r>
              <a:rPr lang="en-US" sz="1100" dirty="0">
                <a:latin typeface="Consolas" panose="020B0609020204030204" pitchFamily="49" charset="0"/>
              </a:rPr>
              <a:t> : public </a:t>
            </a:r>
            <a:r>
              <a:rPr lang="en-US" sz="1100" dirty="0" err="1">
                <a:latin typeface="Consolas" panose="020B0609020204030204" pitchFamily="49" charset="0"/>
              </a:rPr>
              <a:t>HashBase</a:t>
            </a:r>
            <a:r>
              <a:rPr lang="en-US" sz="1100" dirty="0"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&gt;,public </a:t>
            </a:r>
            <a:r>
              <a:rPr lang="en-US" sz="1100" dirty="0" err="1">
                <a:latin typeface="Consolas" panose="020B0609020204030204" pitchFamily="49" charset="0"/>
              </a:rPr>
              <a:t>HashCommon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class </a:t>
            </a:r>
            <a:r>
              <a:rPr lang="en-US" sz="1100" dirty="0">
                <a:latin typeface="Consolas" panose="020B0609020204030204" pitchFamily="49" charset="0"/>
              </a:rPr>
              <a:t>Entry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public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KeyType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hashKey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CodeType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hashCode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ValueType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value;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 &lt;</a:t>
            </a:r>
            <a:r>
              <a:rPr lang="en-US" sz="1100" dirty="0" err="1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 &lt;Entry&gt; &gt; table;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using </a:t>
            </a:r>
            <a:r>
              <a:rPr lang="en-US" sz="1100" dirty="0" err="1">
                <a:latin typeface="Consolas" panose="020B0609020204030204" pitchFamily="49" charset="0"/>
              </a:rPr>
              <a:t>HashBase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&gt;::</a:t>
            </a:r>
            <a:r>
              <a:rPr lang="en-US" sz="1100" dirty="0" err="1">
                <a:latin typeface="Consolas" panose="020B0609020204030204" pitchFamily="49" charset="0"/>
              </a:rPr>
              <a:t>HashCode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HashTable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~</a:t>
            </a:r>
            <a:r>
              <a:rPr lang="en-US" sz="1100" dirty="0" err="1">
                <a:latin typeface="Consolas" panose="020B0609020204030204" pitchFamily="49" charset="0"/>
              </a:rPr>
              <a:t>HashTable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(void);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>
                <a:latin typeface="Consolas" panose="020B0609020204030204" pitchFamily="49" charset="0"/>
              </a:rPr>
              <a:t>Update(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key,const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 &amp;value);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IsIncluded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>
                <a:latin typeface="Consolas" panose="020B0609020204030204" pitchFamily="49" charset="0"/>
              </a:rPr>
              <a:t>Resize(long </a:t>
            </a:r>
            <a:r>
              <a:rPr lang="en-US" sz="1100" dirty="0" err="1">
                <a:latin typeface="Consolas" panose="020B0609020204030204" pitchFamily="49" charset="0"/>
              </a:rPr>
              <a:t>long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tableSize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>
                <a:latin typeface="Consolas" panose="020B0609020204030204" pitchFamily="49" charset="0"/>
              </a:rPr>
              <a:t>Delete(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&amp;key);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ValueType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*operator[](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key);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const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 *operator[](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key)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Handle </a:t>
            </a:r>
            <a:r>
              <a:rPr lang="en-US" sz="1100" dirty="0">
                <a:latin typeface="Consolas" panose="020B0609020204030204" pitchFamily="49" charset="0"/>
              </a:rPr>
              <a:t>Next(Handle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ValueType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*operator[](Handle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const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ValueType</a:t>
            </a:r>
            <a:r>
              <a:rPr lang="en-US" sz="1100" dirty="0">
                <a:latin typeface="Consolas" panose="020B0609020204030204" pitchFamily="49" charset="0"/>
              </a:rPr>
              <a:t> *operator[](Handle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const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KeyType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GetKey</a:t>
            </a:r>
            <a:r>
              <a:rPr lang="en-US" sz="1100" dirty="0">
                <a:latin typeface="Consolas" panose="020B0609020204030204" pitchFamily="49" charset="0"/>
              </a:rPr>
              <a:t>(Handle </a:t>
            </a:r>
            <a:r>
              <a:rPr lang="en-US" sz="1100" dirty="0" err="1">
                <a:latin typeface="Consolas" panose="020B0609020204030204" pitchFamily="49" charset="0"/>
              </a:rPr>
              <a:t>hd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};</a:t>
            </a: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168900" y="1717674"/>
            <a:ext cx="736600" cy="628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5000" y="517345"/>
            <a:ext cx="33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Inheriting from the base class.</a:t>
            </a:r>
          </a:p>
          <a:p>
            <a:r>
              <a:rPr lang="en-US" dirty="0" err="1" smtClean="0"/>
              <a:t>Enums</a:t>
            </a:r>
            <a:r>
              <a:rPr lang="en-US" dirty="0" smtClean="0"/>
              <a:t>, variables, functions written in the base class are removed.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20850" y="2196503"/>
            <a:ext cx="3448050" cy="267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7244" y="5216013"/>
            <a:ext cx="33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 functions are unchanged.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8650" y="4145880"/>
            <a:ext cx="2813050" cy="267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31583" y="3028262"/>
            <a:ext cx="4615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</a:t>
            </a:r>
            <a:r>
              <a:rPr lang="en-US" dirty="0" err="1" smtClean="0"/>
              <a:t>HashSet</a:t>
            </a:r>
            <a:r>
              <a:rPr lang="en-US" dirty="0" smtClean="0"/>
              <a:t>.  To work with unreasonable '</a:t>
            </a:r>
            <a:r>
              <a:rPr lang="en-US" dirty="0" err="1" smtClean="0"/>
              <a:t>typename</a:t>
            </a:r>
            <a:r>
              <a:rPr lang="en-US" dirty="0" smtClean="0"/>
              <a:t>' requirement from GCC and clang.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41701" y="3917877"/>
            <a:ext cx="609599" cy="368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4851400" y="4413177"/>
            <a:ext cx="234950" cy="21839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66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possible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move-assignment operators in Resize function.</a:t>
            </a:r>
          </a:p>
          <a:p>
            <a:r>
              <a:rPr lang="en-US" dirty="0" smtClean="0"/>
              <a:t>Further reduce the duplicate code.  Next and </a:t>
            </a:r>
            <a:r>
              <a:rPr lang="en-US" dirty="0" err="1" smtClean="0"/>
              <a:t>GetKey</a:t>
            </a:r>
            <a:r>
              <a:rPr lang="en-US" dirty="0" smtClean="0"/>
              <a:t> functions can be made a function of the base class.  One solution is make Entry class a template parameter.</a:t>
            </a:r>
          </a:p>
          <a:p>
            <a:r>
              <a:rPr lang="en-US" dirty="0" smtClean="0"/>
              <a:t>Make move-assignment operator version of Update function.  When possible, a key can be moved rather </a:t>
            </a:r>
            <a:r>
              <a:rPr lang="en-US" smtClean="0"/>
              <a:t>than copied.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8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not want to prepare 2 billion sequence of numbers and shuffle them.</a:t>
            </a:r>
          </a:p>
          <a:p>
            <a:r>
              <a:rPr lang="en-US" dirty="0" smtClean="0"/>
              <a:t>Rather, you want to create one, and check if the number is already taken. Re-create a number until it is not used yet.</a:t>
            </a:r>
          </a:p>
          <a:p>
            <a:r>
              <a:rPr lang="en-US" dirty="0" smtClean="0"/>
              <a:t>If you check a new random number against all existing numbers every time, it goes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need a quick way of checking if the number is already used or not.</a:t>
            </a:r>
          </a:p>
          <a:p>
            <a:r>
              <a:rPr lang="en-US" dirty="0" smtClean="0"/>
              <a:t>Solution is a simple hash set.  (I call it simple, because it is not general.)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6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order-insensitive group of elements.</a:t>
            </a:r>
          </a:p>
          <a:p>
            <a:r>
              <a:rPr lang="en-US" dirty="0" smtClean="0"/>
              <a:t>Example: a group of integer numbers.  You want to know whether the number is in the group or not, </a:t>
            </a:r>
            <a:r>
              <a:rPr lang="en-US" u="sng" dirty="0" smtClean="0"/>
              <a:t>quickly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a binary-tree, you can do it with O(</a:t>
            </a:r>
            <a:r>
              <a:rPr lang="en-US" dirty="0" err="1" smtClean="0"/>
              <a:t>logN</a:t>
            </a:r>
            <a:r>
              <a:rPr lang="en-US" dirty="0" smtClean="0"/>
              <a:t>) time and O(N) storage space.</a:t>
            </a:r>
          </a:p>
          <a:p>
            <a:r>
              <a:rPr lang="en-US" dirty="0" smtClean="0"/>
              <a:t>Hash Set can do it with O(1) time and O(N) storage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2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Set / Hash Table is nothing more than a table, which is a 2-dimensional array.</a:t>
            </a:r>
          </a:p>
          <a:p>
            <a:endParaRPr lang="en-US" dirty="0" smtClean="0"/>
          </a:p>
          <a:p>
            <a:r>
              <a:rPr lang="en-US" dirty="0" smtClean="0"/>
              <a:t>Don't make it difficult in yourself!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slight twist is that each row can have different length from other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 of unsigned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 need to store an order-insensitive set of unsigned integers.</a:t>
            </a:r>
          </a:p>
          <a:p>
            <a:r>
              <a:rPr lang="en-US" dirty="0" smtClean="0"/>
              <a:t>If you use a </a:t>
            </a:r>
            <a:r>
              <a:rPr lang="en-US" dirty="0" err="1" smtClean="0"/>
              <a:t>std</a:t>
            </a:r>
            <a:r>
              <a:rPr lang="en-US" dirty="0" smtClean="0"/>
              <a:t>::vector, what’s the order of computation to check if a number is included in the set?</a:t>
            </a:r>
          </a:p>
          <a:p>
            <a:r>
              <a:rPr lang="en-US" dirty="0" smtClean="0"/>
              <a:t>How about a binary-tree?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4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 of numbers – what if you have an infinitely long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 infinitely long table of 1/0, what is the order of computation for checking if a number is included?</a:t>
            </a:r>
          </a:p>
          <a:p>
            <a:endParaRPr lang="en-US" dirty="0"/>
          </a:p>
          <a:p>
            <a:r>
              <a:rPr lang="en-US" dirty="0" smtClean="0"/>
              <a:t>Bad news:  Looking-up is fast, but it takes infinity to initialize such a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977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4774</Words>
  <Application>Microsoft Office PowerPoint</Application>
  <PresentationFormat>On-screen Show (4:3)</PresentationFormat>
  <Paragraphs>1021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굴림</vt:lpstr>
      <vt:lpstr>Arial</vt:lpstr>
      <vt:lpstr>Consolas</vt:lpstr>
      <vt:lpstr>Lucida Console</vt:lpstr>
      <vt:lpstr>Default Design</vt:lpstr>
      <vt:lpstr>24-783 Lecture 07</vt:lpstr>
      <vt:lpstr>Bug fix in the course_files</vt:lpstr>
      <vt:lpstr>PowerPoint Presentation</vt:lpstr>
      <vt:lpstr>Hash Set and Hash Table</vt:lpstr>
      <vt:lpstr>PowerPoint Presentation</vt:lpstr>
      <vt:lpstr>Hash Set</vt:lpstr>
      <vt:lpstr>What exactly is it?</vt:lpstr>
      <vt:lpstr>A set of unsigned integers</vt:lpstr>
      <vt:lpstr>A set of numbers – what if you have an infinitely long table?</vt:lpstr>
      <vt:lpstr>Solution</vt:lpstr>
      <vt:lpstr>Hash Set: Simple case – Hash Code==Hash Key</vt:lpstr>
      <vt:lpstr>Hash Set: Simple case – Hash Code==Hash Key</vt:lpstr>
      <vt:lpstr>Hash Set: Simple case – Hash Code==Hash Key</vt:lpstr>
      <vt:lpstr>Hash Set: Simple case – Hash Code==Hash Key</vt:lpstr>
      <vt:lpstr>Hash Set</vt:lpstr>
      <vt:lpstr>PowerPoint Presentation</vt:lpstr>
      <vt:lpstr>Deleting</vt:lpstr>
      <vt:lpstr>Deleting (Faster method)</vt:lpstr>
      <vt:lpstr>PowerPoint Presentation</vt:lpstr>
      <vt:lpstr>Re-sizing</vt:lpstr>
      <vt:lpstr>PowerPoint Presentation</vt:lpstr>
      <vt:lpstr>About the hash table size.</vt:lpstr>
      <vt:lpstr>Variation</vt:lpstr>
      <vt:lpstr>Hash Set</vt:lpstr>
      <vt:lpstr>PowerPoint Presentation</vt:lpstr>
      <vt:lpstr>PowerPoint Presentation</vt:lpstr>
      <vt:lpstr>Example of usage.  Need template specialization.</vt:lpstr>
      <vt:lpstr>PowerPoint Presentation</vt:lpstr>
      <vt:lpstr>Automatic Re-sizing</vt:lpstr>
      <vt:lpstr>Hash Table</vt:lpstr>
      <vt:lpstr>PowerPoint Presentation</vt:lpstr>
      <vt:lpstr>PowerPoint Presentation</vt:lpstr>
      <vt:lpstr>Enumerating keys and values in the hash table</vt:lpstr>
      <vt:lpstr>PowerPoint Presentation</vt:lpstr>
      <vt:lpstr>PowerPoint Presentation</vt:lpstr>
      <vt:lpstr>PowerPoint Presentation</vt:lpstr>
      <vt:lpstr>PowerPoint Presentation</vt:lpstr>
      <vt:lpstr>Re-designing HashSet and HashTable with a Common Base Class</vt:lpstr>
      <vt:lpstr>PowerPoint Presentation</vt:lpstr>
      <vt:lpstr>Why 2 base classes?</vt:lpstr>
      <vt:lpstr>PowerPoint Presentation</vt:lpstr>
      <vt:lpstr>hashbase.h</vt:lpstr>
      <vt:lpstr>hashset.h</vt:lpstr>
      <vt:lpstr>hashset.h (continued)</vt:lpstr>
      <vt:lpstr>hashtable.h</vt:lpstr>
      <vt:lpstr>More possible improvements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523</cp:revision>
  <dcterms:created xsi:type="dcterms:W3CDTF">2009-08-19T14:18:47Z</dcterms:created>
  <dcterms:modified xsi:type="dcterms:W3CDTF">2017-02-08T20:54:33Z</dcterms:modified>
</cp:coreProperties>
</file>