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83" r:id="rId2"/>
    <p:sldId id="424" r:id="rId3"/>
    <p:sldId id="264" r:id="rId4"/>
    <p:sldId id="317" r:id="rId5"/>
    <p:sldId id="425" r:id="rId6"/>
    <p:sldId id="336" r:id="rId7"/>
    <p:sldId id="337" r:id="rId8"/>
    <p:sldId id="338" r:id="rId9"/>
    <p:sldId id="339" r:id="rId10"/>
    <p:sldId id="340" r:id="rId11"/>
    <p:sldId id="341" r:id="rId12"/>
    <p:sldId id="342" r:id="rId13"/>
    <p:sldId id="412" r:id="rId14"/>
    <p:sldId id="413" r:id="rId15"/>
    <p:sldId id="422" r:id="rId16"/>
    <p:sldId id="423" r:id="rId17"/>
    <p:sldId id="414" r:id="rId18"/>
    <p:sldId id="415" r:id="rId19"/>
    <p:sldId id="416" r:id="rId20"/>
    <p:sldId id="417" r:id="rId21"/>
    <p:sldId id="418"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61" r:id="rId58"/>
    <p:sldId id="462" r:id="rId59"/>
    <p:sldId id="463" r:id="rId60"/>
    <p:sldId id="464" r:id="rId61"/>
    <p:sldId id="465" r:id="rId62"/>
    <p:sldId id="466" r:id="rId63"/>
    <p:sldId id="467" r:id="rId64"/>
    <p:sldId id="468" r:id="rId65"/>
    <p:sldId id="469" r:id="rId66"/>
    <p:sldId id="470" r:id="rId67"/>
    <p:sldId id="471" r:id="rId68"/>
    <p:sldId id="472" r:id="rId69"/>
    <p:sldId id="473" r:id="rId70"/>
    <p:sldId id="474" r:id="rId71"/>
    <p:sldId id="475" r:id="rId72"/>
    <p:sldId id="476" r:id="rId73"/>
    <p:sldId id="477" r:id="rId74"/>
    <p:sldId id="478" r:id="rId75"/>
    <p:sldId id="479" r:id="rId76"/>
    <p:sldId id="480" r:id="rId77"/>
    <p:sldId id="481" r:id="rId78"/>
    <p:sldId id="482" r:id="rId79"/>
    <p:sldId id="483" r:id="rId80"/>
    <p:sldId id="484" r:id="rId81"/>
    <p:sldId id="485" r:id="rId82"/>
    <p:sldId id="486" r:id="rId83"/>
    <p:sldId id="487" r:id="rId84"/>
    <p:sldId id="488" r:id="rId85"/>
    <p:sldId id="489" r:id="rId86"/>
    <p:sldId id="490" r:id="rId87"/>
    <p:sldId id="491" r:id="rId88"/>
    <p:sldId id="492" r:id="rId89"/>
    <p:sldId id="493" r:id="rId90"/>
    <p:sldId id="494" r:id="rId91"/>
    <p:sldId id="495" r:id="rId92"/>
    <p:sldId id="496" r:id="rId93"/>
    <p:sldId id="497" r:id="rId94"/>
    <p:sldId id="498" r:id="rId95"/>
    <p:sldId id="499" r:id="rId96"/>
    <p:sldId id="500" r:id="rId97"/>
    <p:sldId id="501" r:id="rId98"/>
    <p:sldId id="502" r:id="rId99"/>
    <p:sldId id="503" r:id="rId100"/>
    <p:sldId id="504" r:id="rId101"/>
    <p:sldId id="505" r:id="rId10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51" d="100"/>
          <a:sy n="151" d="100"/>
        </p:scale>
        <p:origin x="222"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2/15/2017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write a plain binary tree.  Make</a:t>
            </a:r>
            <a:r>
              <a:rPr lang="en-US" baseline="0" dirty="0" smtClean="0"/>
              <a:t> </a:t>
            </a:r>
            <a:r>
              <a:rPr lang="en-US" baseline="0" dirty="0" err="1" smtClean="0"/>
              <a:t>left,right,up</a:t>
            </a:r>
            <a:r>
              <a:rPr lang="en-US" baseline="0" dirty="0" smtClean="0"/>
              <a:t> of node class as public members.  Then, make them protected, and add Left(),Right(), and Up() functions </a:t>
            </a:r>
            <a:r>
              <a:rPr lang="en-US" baseline="0" smtClean="0"/>
              <a:t>for traversal.</a:t>
            </a:r>
            <a:endParaRPr lang="en-US" dirty="0"/>
          </a:p>
        </p:txBody>
      </p:sp>
      <p:sp>
        <p:nvSpPr>
          <p:cNvPr id="4" name="Slide Number Placeholder 3"/>
          <p:cNvSpPr>
            <a:spLocks noGrp="1"/>
          </p:cNvSpPr>
          <p:nvPr>
            <p:ph type="sldNum" sz="quarter" idx="10"/>
          </p:nvPr>
        </p:nvSpPr>
        <p:spPr/>
        <p:txBody>
          <a:bodyPr/>
          <a:lstStyle/>
          <a:p>
            <a:fld id="{C0C52171-27E8-424E-AF8F-E680FB935C08}" type="slidenum">
              <a:rPr lang="en-US" smtClean="0"/>
              <a:t>35</a:t>
            </a:fld>
            <a:endParaRPr lang="en-US"/>
          </a:p>
        </p:txBody>
      </p:sp>
    </p:spTree>
    <p:extLst>
      <p:ext uri="{BB962C8B-B14F-4D97-AF65-F5344CB8AC3E}">
        <p14:creationId xmlns:p14="http://schemas.microsoft.com/office/powerpoint/2010/main" val="148257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en.wikipedia.org/wiki/Day%E2%80%93Stout%E2%80%93Warren_algorithm" TargetMode="External"/><Relationship Id="rId2" Type="http://schemas.openxmlformats.org/officeDocument/2006/relationships/hyperlink" Target="http://web.eecs.umich.edu/~qstout/pap/CACM86.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smtClean="0"/>
              <a:t>24-783 Lecture 08</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71" y="2603502"/>
            <a:ext cx="4047058" cy="3035298"/>
          </a:xfrm>
          <a:prstGeom prst="rect">
            <a:avLst/>
          </a:prstGeom>
        </p:spPr>
      </p:pic>
    </p:spTree>
    <p:extLst>
      <p:ext uri="{BB962C8B-B14F-4D97-AF65-F5344CB8AC3E}">
        <p14:creationId xmlns:p14="http://schemas.microsoft.com/office/powerpoint/2010/main" val="360174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172" y="313660"/>
            <a:ext cx="4458272" cy="6601807"/>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HashTable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smtClean="0">
                <a:latin typeface="Lucida Console" panose="020B0609040504020204" pitchFamily="49" charset="0"/>
              </a:rPr>
              <a:t>    </a:t>
            </a:r>
            <a:r>
              <a:rPr lang="en-US" sz="900" dirty="0" err="1" smtClean="0">
                <a:latin typeface="Lucida Console" panose="020B0609040504020204" pitchFamily="49" charset="0"/>
              </a:rPr>
              <a:t>typedef</a:t>
            </a:r>
            <a:r>
              <a:rPr lang="en-US" sz="900" dirty="0" smtClean="0">
                <a:latin typeface="Lucida Console" panose="020B0609040504020204" pitchFamily="49" charset="0"/>
              </a:rPr>
              <a:t> </a:t>
            </a:r>
            <a:r>
              <a:rPr lang="en-US" sz="900" dirty="0">
                <a:latin typeface="Lucida Console" panose="020B0609040504020204" pitchFamily="49" charset="0"/>
              </a:rPr>
              <a:t>unsigned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CodeType</a:t>
            </a:r>
            <a:r>
              <a:rPr lang="en-US" sz="900" dirty="0">
                <a:latin typeface="Lucida Console" panose="020B0609040504020204" pitchFamily="49" charset="0"/>
              </a:rPr>
              <a:t>;</a:t>
            </a:r>
          </a:p>
          <a:p>
            <a:r>
              <a:rPr lang="en-US" sz="900" dirty="0" smtClean="0">
                <a:solidFill>
                  <a:srgbClr val="FF0000"/>
                </a:solidFill>
                <a:latin typeface="Lucida Console" panose="020B0609040504020204" pitchFamily="49" charset="0"/>
              </a:rPr>
              <a:t>    class </a:t>
            </a:r>
            <a:r>
              <a:rPr lang="en-US" sz="900" dirty="0" err="1">
                <a:solidFill>
                  <a:srgbClr val="FF0000"/>
                </a:solidFill>
                <a:latin typeface="Lucida Console" panose="020B0609040504020204" pitchFamily="49" charset="0"/>
              </a:rPr>
              <a:t>EnumHandle</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public</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long </a:t>
            </a:r>
            <a:r>
              <a:rPr lang="en-US" sz="900" dirty="0" err="1">
                <a:solidFill>
                  <a:srgbClr val="FF0000"/>
                </a:solidFill>
                <a:latin typeface="Lucida Console" panose="020B0609040504020204" pitchFamily="49" charset="0"/>
              </a:rPr>
              <a:t>long</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int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hashIdx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long </a:t>
            </a:r>
            <a:r>
              <a:rPr lang="en-US" sz="900" dirty="0" err="1">
                <a:solidFill>
                  <a:srgbClr val="FF0000"/>
                </a:solidFill>
                <a:latin typeface="Lucida Console" panose="020B0609040504020204" pitchFamily="49" charset="0"/>
              </a:rPr>
              <a:t>long</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int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arrayIdx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latin typeface="Lucida Console" panose="020B0609040504020204" pitchFamily="49" charset="0"/>
              </a:rPr>
              <a:t>private</a:t>
            </a:r>
            <a:r>
              <a:rPr lang="en-US" sz="900" dirty="0">
                <a:latin typeface="Lucida Console" panose="020B0609040504020204" pitchFamily="49" charset="0"/>
              </a:rPr>
              <a:t>:</a:t>
            </a:r>
          </a:p>
          <a:p>
            <a:r>
              <a:rPr lang="en-US" sz="900" dirty="0" smtClean="0">
                <a:latin typeface="Lucida Console" panose="020B0609040504020204" pitchFamily="49" charset="0"/>
              </a:rPr>
              <a:t>    class </a:t>
            </a:r>
            <a:r>
              <a:rPr lang="en-US" sz="900" dirty="0">
                <a:latin typeface="Lucida Console" panose="020B0609040504020204" pitchFamily="49" charset="0"/>
              </a:rPr>
              <a:t>Entry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public</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KeyType</a:t>
            </a:r>
            <a:r>
              <a:rPr lang="en-US" sz="900" dirty="0" smtClean="0">
                <a:latin typeface="Lucida Console" panose="020B0609040504020204" pitchFamily="49" charset="0"/>
              </a:rPr>
              <a:t> </a:t>
            </a:r>
            <a:r>
              <a:rPr lang="en-US" sz="900" dirty="0" err="1">
                <a:latin typeface="Lucida Console" panose="020B0609040504020204" pitchFamily="49" charset="0"/>
              </a:rPr>
              <a:t>hashKey</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CodeType</a:t>
            </a:r>
            <a:r>
              <a:rPr lang="en-US" sz="900" dirty="0" smtClean="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ValueType</a:t>
            </a:r>
            <a:r>
              <a:rPr lang="en-US" sz="900" dirty="0" smtClean="0">
                <a:latin typeface="Lucida Console" panose="020B0609040504020204" pitchFamily="49" charset="0"/>
              </a:rPr>
              <a:t> </a:t>
            </a:r>
            <a:r>
              <a:rPr lang="en-US" sz="900" dirty="0">
                <a:latin typeface="Lucida Console" panose="020B0609040504020204" pitchFamily="49" charset="0"/>
              </a:rPr>
              <a:t>value;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enum</a:t>
            </a:r>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MINIMUM_TABLE_SIZE=7</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std</a:t>
            </a:r>
            <a:r>
              <a:rPr lang="en-US" sz="900" dirty="0">
                <a:latin typeface="Lucida Console" panose="020B0609040504020204" pitchFamily="49" charset="0"/>
              </a:rPr>
              <a:t>::vector &lt;</a:t>
            </a:r>
            <a:r>
              <a:rPr lang="en-US" sz="900" dirty="0" err="1">
                <a:latin typeface="Lucida Console" panose="020B0609040504020204" pitchFamily="49" charset="0"/>
              </a:rPr>
              <a:t>std</a:t>
            </a:r>
            <a:r>
              <a:rPr lang="en-US" sz="900" dirty="0">
                <a:latin typeface="Lucida Console" panose="020B0609040504020204" pitchFamily="49" charset="0"/>
              </a:rPr>
              <a:t>::vector &lt;Entry&gt; &gt; table;</a:t>
            </a:r>
          </a:p>
          <a:p>
            <a:r>
              <a:rPr lang="en-US" sz="900" dirty="0" smtClean="0">
                <a:latin typeface="Lucida Console" panose="020B0609040504020204" pitchFamily="49" charset="0"/>
              </a:rPr>
              <a:t>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nElem</a:t>
            </a:r>
            <a:r>
              <a:rPr lang="en-US" sz="900" dirty="0">
                <a:latin typeface="Lucida Console" panose="020B0609040504020204" pitchFamily="49" charset="0"/>
              </a:rPr>
              <a:t>;</a:t>
            </a:r>
          </a:p>
          <a:p>
            <a:r>
              <a:rPr lang="en-US" sz="900" dirty="0" smtClean="0">
                <a:latin typeface="Lucida Console" panose="020B0609040504020204" pitchFamily="49" charset="0"/>
              </a:rPr>
              <a:t>public</a:t>
            </a:r>
            <a:r>
              <a:rPr lang="en-US" sz="900" dirty="0">
                <a:latin typeface="Lucida Console" panose="020B0609040504020204" pitchFamily="49" charset="0"/>
              </a:rPr>
              <a:t>:</a:t>
            </a:r>
          </a:p>
          <a:p>
            <a:r>
              <a:rPr lang="en-US" sz="900" dirty="0" smtClean="0">
                <a:latin typeface="Lucida Console" panose="020B0609040504020204" pitchFamily="49" charset="0"/>
              </a:rPr>
              <a:t>    unsigned </a:t>
            </a:r>
            <a:r>
              <a:rPr lang="en-US" sz="900" dirty="0">
                <a:latin typeface="Lucida Console" panose="020B0609040504020204" pitchFamily="49" charset="0"/>
              </a:rPr>
              <a:t>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err="1">
                <a:latin typeface="Lucida Console" panose="020B0609040504020204" pitchFamily="49" charset="0"/>
              </a:rPr>
              <a:t>CleanUp</a:t>
            </a:r>
            <a:r>
              <a:rPr lang="en-US" sz="900" dirty="0">
                <a:latin typeface="Lucida Console" panose="020B0609040504020204" pitchFamily="49" charset="0"/>
              </a:rPr>
              <a:t>(void);</a:t>
            </a:r>
          </a:p>
          <a:p>
            <a:endParaRPr lang="en-US" sz="900" dirty="0">
              <a:latin typeface="Lucida Console" panose="020B0609040504020204" pitchFamily="49" charset="0"/>
            </a:endParaRPr>
          </a:p>
          <a:p>
            <a:r>
              <a:rPr lang="en-US" sz="900" dirty="0" smtClean="0">
                <a:latin typeface="Lucida Console" panose="020B0609040504020204" pitchFamily="49" charset="0"/>
              </a:rPr>
              <a:t>    void </a:t>
            </a:r>
            <a:r>
              <a:rPr lang="en-US" sz="900" dirty="0">
                <a:latin typeface="Lucida Console" panose="020B0609040504020204" pitchFamily="49" charset="0"/>
              </a:rPr>
              <a:t>Update(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a:t>
            </a:r>
            <a:r>
              <a:rPr lang="en-US" sz="900" dirty="0" err="1">
                <a:latin typeface="Lucida Console" panose="020B0609040504020204" pitchFamily="49" charset="0"/>
              </a:rPr>
              <a:t>key,const</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 &amp;value);</a:t>
            </a:r>
          </a:p>
          <a:p>
            <a:r>
              <a:rPr lang="en-US" sz="900" dirty="0" smtClean="0">
                <a:latin typeface="Lucida Console" panose="020B0609040504020204" pitchFamily="49" charset="0"/>
              </a:rPr>
              <a:t>    bool </a:t>
            </a:r>
            <a:r>
              <a:rPr lang="en-US" sz="900" dirty="0" err="1">
                <a:latin typeface="Lucida Console" panose="020B0609040504020204" pitchFamily="49" charset="0"/>
              </a:rPr>
              <a:t>IsIncluded</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Resize(long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Delete(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a:t>
            </a: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ValueType</a:t>
            </a:r>
            <a:r>
              <a:rPr lang="en-US" sz="900" dirty="0" smtClean="0">
                <a:latin typeface="Lucida Console" panose="020B0609040504020204" pitchFamily="49" charset="0"/>
              </a:rPr>
              <a:t> </a:t>
            </a:r>
            <a:r>
              <a:rPr lang="en-US" sz="900" dirty="0">
                <a:latin typeface="Lucida Console" panose="020B0609040504020204" pitchFamily="49" charset="0"/>
              </a:rPr>
              <a:t>*operator[](</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key);</a:t>
            </a:r>
          </a:p>
          <a:p>
            <a:r>
              <a:rPr lang="en-US" sz="900" dirty="0" smtClean="0">
                <a:latin typeface="Lucida Console" panose="020B0609040504020204" pitchFamily="49" charset="0"/>
              </a:rPr>
              <a:t>    </a:t>
            </a:r>
            <a:r>
              <a:rPr lang="en-US" sz="900" dirty="0" err="1" smtClean="0">
                <a:latin typeface="Lucida Console" panose="020B0609040504020204" pitchFamily="49" charset="0"/>
              </a:rPr>
              <a:t>const</a:t>
            </a:r>
            <a:r>
              <a:rPr lang="en-US" sz="900" dirty="0" smtClean="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 *operator[](</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key) </a:t>
            </a:r>
            <a:r>
              <a:rPr lang="en-US" sz="900" dirty="0" err="1">
                <a:latin typeface="Lucida Console" panose="020B0609040504020204" pitchFamily="49" charset="0"/>
              </a:rPr>
              <a:t>const</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EnumHandle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First(void)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bool </a:t>
            </a:r>
            <a:r>
              <a:rPr lang="en-US" sz="900" dirty="0" err="1">
                <a:solidFill>
                  <a:srgbClr val="FF0000"/>
                </a:solidFill>
                <a:latin typeface="Lucida Console" panose="020B0609040504020204" pitchFamily="49" charset="0"/>
              </a:rPr>
              <a:t>IsNotNull</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EnumHandle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Next(</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ValueType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*operator[](</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*operator[](</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&amp;</a:t>
            </a:r>
            <a:r>
              <a:rPr lang="en-US" sz="900" dirty="0" err="1">
                <a:solidFill>
                  <a:srgbClr val="FF0000"/>
                </a:solidFill>
                <a:latin typeface="Lucida Console" panose="020B0609040504020204" pitchFamily="49" charset="0"/>
              </a:rPr>
              <a:t>GetKey</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
        <p:nvSpPr>
          <p:cNvPr id="5" name="TextBox 4"/>
          <p:cNvSpPr txBox="1"/>
          <p:nvPr/>
        </p:nvSpPr>
        <p:spPr>
          <a:xfrm>
            <a:off x="1974778" y="1886367"/>
            <a:ext cx="2368997" cy="430887"/>
          </a:xfrm>
          <a:prstGeom prst="rect">
            <a:avLst/>
          </a:prstGeom>
          <a:noFill/>
        </p:spPr>
        <p:txBody>
          <a:bodyPr wrap="square" rtlCol="0">
            <a:spAutoFit/>
          </a:bodyPr>
          <a:lstStyle/>
          <a:p>
            <a:r>
              <a:rPr lang="en-US" sz="1100" dirty="0" smtClean="0">
                <a:solidFill>
                  <a:srgbClr val="FF0000"/>
                </a:solidFill>
              </a:rPr>
              <a:t>Can be made private, and make </a:t>
            </a:r>
            <a:r>
              <a:rPr lang="en-US" sz="1100" dirty="0" err="1" smtClean="0">
                <a:solidFill>
                  <a:srgbClr val="FF0000"/>
                </a:solidFill>
              </a:rPr>
              <a:t>HashTable</a:t>
            </a:r>
            <a:r>
              <a:rPr lang="en-US" sz="1100" dirty="0" smtClean="0">
                <a:solidFill>
                  <a:srgbClr val="FF0000"/>
                </a:solidFill>
              </a:rPr>
              <a:t> class as a friend.</a:t>
            </a:r>
            <a:endParaRPr lang="en-US" sz="1100" dirty="0">
              <a:solidFill>
                <a:srgbClr val="FF0000"/>
              </a:solidFill>
            </a:endParaRPr>
          </a:p>
        </p:txBody>
      </p:sp>
      <p:sp>
        <p:nvSpPr>
          <p:cNvPr id="6" name="Freeform 5"/>
          <p:cNvSpPr/>
          <p:nvPr/>
        </p:nvSpPr>
        <p:spPr>
          <a:xfrm>
            <a:off x="2382819" y="1592132"/>
            <a:ext cx="288101" cy="365760"/>
          </a:xfrm>
          <a:custGeom>
            <a:avLst/>
            <a:gdLst>
              <a:gd name="connsiteX0" fmla="*/ 285077 w 288101"/>
              <a:gd name="connsiteY0" fmla="*/ 365760 h 365760"/>
              <a:gd name="connsiteX1" fmla="*/ 247426 w 288101"/>
              <a:gd name="connsiteY1" fmla="*/ 107576 h 365760"/>
              <a:gd name="connsiteX2" fmla="*/ 0 w 288101"/>
              <a:gd name="connsiteY2" fmla="*/ 0 h 365760"/>
            </a:gdLst>
            <a:ahLst/>
            <a:cxnLst>
              <a:cxn ang="0">
                <a:pos x="connsiteX0" y="connsiteY0"/>
              </a:cxn>
              <a:cxn ang="0">
                <a:pos x="connsiteX1" y="connsiteY1"/>
              </a:cxn>
              <a:cxn ang="0">
                <a:pos x="connsiteX2" y="connsiteY2"/>
              </a:cxn>
            </a:cxnLst>
            <a:rect l="l" t="t" r="r" b="b"/>
            <a:pathLst>
              <a:path w="288101" h="365760">
                <a:moveTo>
                  <a:pt x="285077" y="365760"/>
                </a:moveTo>
                <a:cubicBezTo>
                  <a:pt x="290008" y="267148"/>
                  <a:pt x="294939" y="168536"/>
                  <a:pt x="247426" y="107576"/>
                </a:cubicBezTo>
                <a:cubicBezTo>
                  <a:pt x="199913" y="46616"/>
                  <a:pt x="99956" y="23308"/>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901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Right-heavy situations</a:t>
            </a:r>
            <a:endParaRPr lang="en-US" dirty="0"/>
          </a:p>
        </p:txBody>
      </p:sp>
      <p:sp>
        <p:nvSpPr>
          <p:cNvPr id="3" name="Content Placeholder 2"/>
          <p:cNvSpPr>
            <a:spLocks noGrp="1"/>
          </p:cNvSpPr>
          <p:nvPr>
            <p:ph idx="1"/>
          </p:nvPr>
        </p:nvSpPr>
        <p:spPr/>
        <p:txBody>
          <a:bodyPr/>
          <a:lstStyle/>
          <a:p>
            <a:r>
              <a:rPr lang="en-US" dirty="0" smtClean="0"/>
              <a:t>R-R and R-L cases are symmetric to L-L and L-R cases.</a:t>
            </a:r>
            <a:endParaRPr lang="en-US" dirty="0"/>
          </a:p>
        </p:txBody>
      </p:sp>
    </p:spTree>
    <p:extLst>
      <p:ext uri="{BB962C8B-B14F-4D97-AF65-F5344CB8AC3E}">
        <p14:creationId xmlns:p14="http://schemas.microsoft.com/office/powerpoint/2010/main" val="19624282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nodes need to be re-balanced?</a:t>
            </a:r>
            <a:endParaRPr lang="en-US" dirty="0"/>
          </a:p>
        </p:txBody>
      </p:sp>
      <p:sp>
        <p:nvSpPr>
          <p:cNvPr id="3" name="Content Placeholder 2"/>
          <p:cNvSpPr>
            <a:spLocks noGrp="1"/>
          </p:cNvSpPr>
          <p:nvPr>
            <p:ph idx="1"/>
          </p:nvPr>
        </p:nvSpPr>
        <p:spPr/>
        <p:txBody>
          <a:bodyPr/>
          <a:lstStyle/>
          <a:p>
            <a:r>
              <a:rPr lang="en-US" dirty="0" smtClean="0"/>
              <a:t>After insertion:  If X is the node that is just inserted, the nodes above X must be checked for re-balancing.</a:t>
            </a:r>
            <a:endParaRPr lang="en-US" dirty="0"/>
          </a:p>
        </p:txBody>
      </p:sp>
      <p:cxnSp>
        <p:nvCxnSpPr>
          <p:cNvPr id="4" name="Straight Connector 3"/>
          <p:cNvCxnSpPr/>
          <p:nvPr/>
        </p:nvCxnSpPr>
        <p:spPr>
          <a:xfrm flipH="1" flipV="1">
            <a:off x="3129231" y="5051549"/>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3299839" y="524382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 name="Straight Connector 7"/>
          <p:cNvCxnSpPr/>
          <p:nvPr/>
        </p:nvCxnSpPr>
        <p:spPr>
          <a:xfrm flipV="1">
            <a:off x="3383566" y="3443945"/>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843198" y="3951586"/>
            <a:ext cx="553028" cy="634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3435344" y="4007732"/>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652094" y="4027017"/>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193512" y="37824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p:nvPr/>
        </p:nvCxnSpPr>
        <p:spPr>
          <a:xfrm flipH="1" flipV="1">
            <a:off x="5103255" y="4642328"/>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5533577" y="3997970"/>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88720" y="491585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4286" y="440961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38130" y="495768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665983" y="3464284"/>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447434" y="325166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62137" y="37824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2807765" y="4659235"/>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624869" y="44333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p:cNvSpPr/>
          <p:nvPr/>
        </p:nvSpPr>
        <p:spPr>
          <a:xfrm>
            <a:off x="2958067" y="480142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p:cNvSpPr/>
          <p:nvPr/>
        </p:nvSpPr>
        <p:spPr>
          <a:xfrm>
            <a:off x="3860955" y="446695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58804" y="442358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2566315" y="3417376"/>
            <a:ext cx="1804207" cy="2022529"/>
          </a:xfrm>
          <a:custGeom>
            <a:avLst/>
            <a:gdLst>
              <a:gd name="connsiteX0" fmla="*/ 665082 w 1804207"/>
              <a:gd name="connsiteY0" fmla="*/ 2022529 h 2022529"/>
              <a:gd name="connsiteX1" fmla="*/ 37400 w 1804207"/>
              <a:gd name="connsiteY1" fmla="*/ 1418095 h 2022529"/>
              <a:gd name="connsiteX2" fmla="*/ 114892 w 1804207"/>
              <a:gd name="connsiteY2" fmla="*/ 906651 h 2022529"/>
              <a:gd name="connsiteX3" fmla="*/ 471353 w 1804207"/>
              <a:gd name="connsiteY3" fmla="*/ 426204 h 2022529"/>
              <a:gd name="connsiteX4" fmla="*/ 1804207 w 1804207"/>
              <a:gd name="connsiteY4" fmla="*/ 0 h 202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207" h="2022529">
                <a:moveTo>
                  <a:pt x="665082" y="2022529"/>
                </a:moveTo>
                <a:cubicBezTo>
                  <a:pt x="397090" y="1813302"/>
                  <a:pt x="129098" y="1604075"/>
                  <a:pt x="37400" y="1418095"/>
                </a:cubicBezTo>
                <a:cubicBezTo>
                  <a:pt x="-54298" y="1232115"/>
                  <a:pt x="42567" y="1071966"/>
                  <a:pt x="114892" y="906651"/>
                </a:cubicBezTo>
                <a:cubicBezTo>
                  <a:pt x="187217" y="741336"/>
                  <a:pt x="189801" y="577312"/>
                  <a:pt x="471353" y="426204"/>
                </a:cubicBezTo>
                <a:cubicBezTo>
                  <a:pt x="752905" y="275096"/>
                  <a:pt x="1278556" y="137548"/>
                  <a:pt x="1804207"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38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335" y="207335"/>
            <a:ext cx="6870792" cy="3970318"/>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&gt;::First(void)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EnumHandle</a:t>
            </a:r>
            <a:r>
              <a:rPr lang="en-US" sz="900" dirty="0" smtClean="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smtClean="0">
                <a:latin typeface="Lucida Console" panose="020B0609040504020204" pitchFamily="49" charset="0"/>
              </a:rPr>
              <a:t>    while(</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&lt;</a:t>
            </a:r>
            <a:r>
              <a:rPr lang="en-US" sz="900" dirty="0" err="1" smtClean="0">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if(0&lt;table[</a:t>
            </a:r>
            <a:r>
              <a:rPr lang="en-US" sz="900" dirty="0" err="1" smtClean="0">
                <a:latin typeface="Lucida Console" panose="020B0609040504020204" pitchFamily="49" charset="0"/>
              </a:rPr>
              <a:t>hd.hashIdx</a:t>
            </a:r>
            <a:r>
              <a:rPr lang="en-US" sz="900" dirty="0">
                <a:latin typeface="Lucida Console" panose="020B0609040504020204" pitchFamily="49" charset="0"/>
              </a:rPr>
              <a:t>].size())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hd.hashIdx</a:t>
            </a:r>
            <a:r>
              <a:rPr lang="en-US" sz="900" dirty="0">
                <a:latin typeface="Lucida Console" panose="020B0609040504020204" pitchFamily="49" charset="0"/>
              </a:rPr>
              <a:t>=-1;</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a:latin typeface="Lucida Console" panose="020B0609040504020204" pitchFamily="49" charset="0"/>
              </a:rPr>
              <a:t>=-1;</a:t>
            </a: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bool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IsNotNull</a:t>
            </a:r>
            <a:r>
              <a:rPr lang="en-US" sz="900" dirty="0">
                <a:latin typeface="Lucida Console" panose="020B0609040504020204" pitchFamily="49" charset="0"/>
              </a:rPr>
              <a: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if(</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&lt;0 </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()&lt;=</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false;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true;</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3431297" y="1245511"/>
            <a:ext cx="3173900" cy="646331"/>
          </a:xfrm>
          <a:prstGeom prst="rect">
            <a:avLst/>
          </a:prstGeom>
          <a:noFill/>
        </p:spPr>
        <p:txBody>
          <a:bodyPr wrap="square" rtlCol="0">
            <a:spAutoFit/>
          </a:bodyPr>
          <a:lstStyle/>
          <a:p>
            <a:r>
              <a:rPr lang="en-US" dirty="0" smtClean="0">
                <a:solidFill>
                  <a:srgbClr val="FF0000"/>
                </a:solidFill>
              </a:rPr>
              <a:t>Increment table index until the first key is found.</a:t>
            </a:r>
            <a:endParaRPr lang="en-US" dirty="0">
              <a:solidFill>
                <a:srgbClr val="FF0000"/>
              </a:solidFill>
            </a:endParaRPr>
          </a:p>
        </p:txBody>
      </p:sp>
      <p:sp>
        <p:nvSpPr>
          <p:cNvPr id="6" name="Freeform 5"/>
          <p:cNvSpPr/>
          <p:nvPr/>
        </p:nvSpPr>
        <p:spPr>
          <a:xfrm>
            <a:off x="2926080" y="1370095"/>
            <a:ext cx="473336" cy="76809"/>
          </a:xfrm>
          <a:custGeom>
            <a:avLst/>
            <a:gdLst>
              <a:gd name="connsiteX0" fmla="*/ 473336 w 473336"/>
              <a:gd name="connsiteY0" fmla="*/ 76809 h 76809"/>
              <a:gd name="connsiteX1" fmla="*/ 268941 w 473336"/>
              <a:gd name="connsiteY1" fmla="*/ 1505 h 76809"/>
              <a:gd name="connsiteX2" fmla="*/ 0 w 473336"/>
              <a:gd name="connsiteY2" fmla="*/ 33778 h 76809"/>
            </a:gdLst>
            <a:ahLst/>
            <a:cxnLst>
              <a:cxn ang="0">
                <a:pos x="connsiteX0" y="connsiteY0"/>
              </a:cxn>
              <a:cxn ang="0">
                <a:pos x="connsiteX1" y="connsiteY1"/>
              </a:cxn>
              <a:cxn ang="0">
                <a:pos x="connsiteX2" y="connsiteY2"/>
              </a:cxn>
            </a:cxnLst>
            <a:rect l="l" t="t" r="r" b="b"/>
            <a:pathLst>
              <a:path w="473336" h="76809">
                <a:moveTo>
                  <a:pt x="473336" y="76809"/>
                </a:moveTo>
                <a:cubicBezTo>
                  <a:pt x="410583" y="42743"/>
                  <a:pt x="347830" y="8677"/>
                  <a:pt x="268941" y="1505"/>
                </a:cubicBezTo>
                <a:cubicBezTo>
                  <a:pt x="190052" y="-5667"/>
                  <a:pt x="95026" y="14055"/>
                  <a:pt x="0" y="33778"/>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799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335" y="207335"/>
            <a:ext cx="7422225" cy="6463308"/>
          </a:xfrm>
          <a:prstGeom prst="rect">
            <a:avLst/>
          </a:prstGeom>
          <a:noFill/>
        </p:spPr>
        <p:txBody>
          <a:bodyPr wrap="none" rtlCol="0">
            <a:spAutoFit/>
          </a:bodyPr>
          <a:lstStyle/>
          <a:p>
            <a:r>
              <a:rPr lang="en-US" sz="900" dirty="0" smtClean="0">
                <a:latin typeface="Lucida Console" panose="020B0609040504020204" pitchFamily="49" charset="0"/>
              </a:rPr>
              <a:t>template </a:t>
            </a:r>
            <a:r>
              <a:rPr lang="en-US" sz="900" dirty="0">
                <a:latin typeface="Lucida Console" panose="020B0609040504020204" pitchFamily="49" charset="0"/>
              </a:rPr>
              <a:t>&lt;class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&gt;::Next(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if(true</a:t>
            </a:r>
            <a:r>
              <a:rPr lang="en-US" sz="900" dirty="0">
                <a:latin typeface="Lucida Console" panose="020B0609040504020204" pitchFamily="49" charset="0"/>
              </a:rPr>
              <a:t>!=</a:t>
            </a:r>
            <a:r>
              <a:rPr lang="en-US" sz="900" dirty="0" err="1">
                <a:latin typeface="Lucida Console" panose="020B0609040504020204" pitchFamily="49" charset="0"/>
              </a:rPr>
              <a:t>IsNotNull</a:t>
            </a:r>
            <a:r>
              <a:rPr lang="en-US" sz="900" dirty="0">
                <a:latin typeface="Lucida Console" panose="020B0609040504020204" pitchFamily="49" charset="0"/>
              </a:rPr>
              <a:t>(</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First();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a:latin typeface="Lucida Console" panose="020B0609040504020204" pitchFamily="49" charset="0"/>
              </a:rPr>
              <a:t>hd.arrayIdx</a:t>
            </a:r>
            <a:r>
              <a:rPr lang="en-US" sz="900" dirty="0">
                <a:latin typeface="Lucida Console" panose="020B0609040504020204" pitchFamily="49" charset="0"/>
              </a:rPr>
              <a:t>;</a:t>
            </a:r>
          </a:p>
          <a:p>
            <a:r>
              <a:rPr lang="en-US" sz="900" dirty="0" smtClean="0">
                <a:latin typeface="Lucida Console" panose="020B0609040504020204" pitchFamily="49" charset="0"/>
              </a:rPr>
              <a:t>    if(</a:t>
            </a:r>
            <a:r>
              <a:rPr lang="en-US" sz="900" dirty="0" err="1" smtClean="0">
                <a:latin typeface="Lucida Console" panose="020B0609040504020204" pitchFamily="49" charset="0"/>
              </a:rPr>
              <a:t>hd.arrayIdx</a:t>
            </a:r>
            <a:r>
              <a:rPr lang="en-US" sz="900" dirty="0" smtClean="0">
                <a:latin typeface="Lucida Console" panose="020B0609040504020204" pitchFamily="49" charset="0"/>
              </a:rPr>
              <a:t>&lt;table[</a:t>
            </a:r>
            <a:r>
              <a:rPr lang="en-US" sz="900" dirty="0" err="1" smtClean="0">
                <a:latin typeface="Lucida Console" panose="020B0609040504020204" pitchFamily="49" charset="0"/>
              </a:rPr>
              <a:t>hd.hashIdx</a:t>
            </a:r>
            <a:r>
              <a:rPr lang="en-US" sz="900" dirty="0">
                <a:latin typeface="Lucida Console" panose="020B0609040504020204" pitchFamily="49" charset="0"/>
              </a:rPr>
              <a:t>].size())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while(</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&lt;</a:t>
            </a:r>
            <a:r>
              <a:rPr lang="en-US" sz="900" dirty="0" err="1" smtClean="0">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if(0&lt;table[</a:t>
            </a:r>
            <a:r>
              <a:rPr lang="en-US" sz="900" dirty="0" err="1" smtClean="0">
                <a:latin typeface="Lucida Console" panose="020B0609040504020204" pitchFamily="49" charset="0"/>
              </a:rPr>
              <a:t>hd.hashIdx</a:t>
            </a:r>
            <a:r>
              <a:rPr lang="en-US" sz="900" dirty="0">
                <a:latin typeface="Lucida Console" panose="020B0609040504020204" pitchFamily="49" charset="0"/>
              </a:rPr>
              <a:t>].size())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hd.hashIdx</a:t>
            </a:r>
            <a:r>
              <a:rPr lang="en-US" sz="900" dirty="0">
                <a:latin typeface="Lucida Console" panose="020B0609040504020204" pitchFamily="49" charset="0"/>
              </a:rPr>
              <a:t>=-1;</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a:latin typeface="Lucida Console" panose="020B0609040504020204" pitchFamily="49" charset="0"/>
              </a:rPr>
              <a:t>=-1;</a:t>
            </a: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latin typeface="Lucida Console" panose="020B0609040504020204" pitchFamily="49" charset="0"/>
              </a:rPr>
              <a:t>template </a:t>
            </a:r>
            <a:r>
              <a:rPr lang="en-US" sz="900" dirty="0">
                <a:latin typeface="Lucida Console" panose="020B0609040504020204" pitchFamily="49" charset="0"/>
              </a:rPr>
              <a:t>&lt;class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ValueType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&gt;::operator[](</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latin typeface="Lucida Console" panose="020B0609040504020204" pitchFamily="49" charset="0"/>
              </a:rPr>
              <a:t>    return </a:t>
            </a:r>
            <a:r>
              <a:rPr lang="en-US" sz="900" dirty="0">
                <a:latin typeface="Lucida Console" panose="020B0609040504020204" pitchFamily="49" charset="0"/>
              </a:rPr>
              <a:t>&amp;table[</a:t>
            </a:r>
            <a:r>
              <a:rPr lang="en-US" sz="900" dirty="0" err="1">
                <a:latin typeface="Lucida Console" panose="020B0609040504020204" pitchFamily="49" charset="0"/>
              </a:rPr>
              <a:t>hd.hashIdx</a:t>
            </a:r>
            <a:r>
              <a:rPr lang="en-US" sz="900" dirty="0">
                <a:latin typeface="Lucida Console" panose="020B0609040504020204" pitchFamily="49" charset="0"/>
              </a:rPr>
              <a:t>][</a:t>
            </a:r>
            <a:r>
              <a:rPr lang="en-US" sz="900" dirty="0" err="1">
                <a:latin typeface="Lucida Console" panose="020B0609040504020204" pitchFamily="49" charset="0"/>
              </a:rPr>
              <a:t>hd.arrayIdx</a:t>
            </a:r>
            <a:r>
              <a:rPr lang="en-US" sz="900" dirty="0">
                <a:latin typeface="Lucida Console" panose="020B0609040504020204" pitchFamily="49" charset="0"/>
              </a:rPr>
              <a:t>].value;</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&gt;::operator[](</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return </a:t>
            </a:r>
            <a:r>
              <a:rPr lang="en-US" sz="900" dirty="0">
                <a:latin typeface="Lucida Console" panose="020B0609040504020204" pitchFamily="49" charset="0"/>
              </a:rPr>
              <a:t>&amp;table[</a:t>
            </a:r>
            <a:r>
              <a:rPr lang="en-US" sz="900" dirty="0" err="1">
                <a:latin typeface="Lucida Console" panose="020B0609040504020204" pitchFamily="49" charset="0"/>
              </a:rPr>
              <a:t>hd.hashIdx</a:t>
            </a:r>
            <a:r>
              <a:rPr lang="en-US" sz="900" dirty="0">
                <a:latin typeface="Lucida Console" panose="020B0609040504020204" pitchFamily="49" charset="0"/>
              </a:rPr>
              <a:t>][</a:t>
            </a:r>
            <a:r>
              <a:rPr lang="en-US" sz="900" dirty="0" err="1">
                <a:latin typeface="Lucida Console" panose="020B0609040504020204" pitchFamily="49" charset="0"/>
              </a:rPr>
              <a:t>hd.arrayIdx</a:t>
            </a:r>
            <a:r>
              <a:rPr lang="en-US" sz="900" dirty="0">
                <a:latin typeface="Lucida Console" panose="020B0609040504020204" pitchFamily="49" charset="0"/>
              </a:rPr>
              <a:t>].value;</a:t>
            </a:r>
          </a:p>
          <a:p>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GetKey</a:t>
            </a:r>
            <a:r>
              <a:rPr lang="en-US" sz="900" dirty="0">
                <a:latin typeface="Lucida Console" panose="020B0609040504020204" pitchFamily="49" charset="0"/>
              </a:rPr>
              <a: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return </a:t>
            </a:r>
            <a:r>
              <a:rPr lang="en-US" sz="900" dirty="0">
                <a:latin typeface="Lucida Console" panose="020B0609040504020204" pitchFamily="49" charset="0"/>
              </a:rPr>
              <a:t>table[</a:t>
            </a:r>
            <a:r>
              <a:rPr lang="en-US" sz="900" dirty="0" err="1">
                <a:latin typeface="Lucida Console" panose="020B0609040504020204" pitchFamily="49" charset="0"/>
              </a:rPr>
              <a:t>hd.hashIdx</a:t>
            </a:r>
            <a:r>
              <a:rPr lang="en-US" sz="900" dirty="0">
                <a:latin typeface="Lucida Console" panose="020B0609040504020204" pitchFamily="49" charset="0"/>
              </a:rPr>
              <a:t>][</a:t>
            </a:r>
            <a:r>
              <a:rPr lang="en-US" sz="900" dirty="0" err="1">
                <a:latin typeface="Lucida Console" panose="020B0609040504020204" pitchFamily="49" charset="0"/>
              </a:rPr>
              <a:t>hd.arrayIdx</a:t>
            </a:r>
            <a:r>
              <a:rPr lang="en-US" sz="900" dirty="0">
                <a:latin typeface="Lucida Console" panose="020B0609040504020204" pitchFamily="49" charset="0"/>
              </a:rPr>
              <a:t>].</a:t>
            </a:r>
            <a:r>
              <a:rPr lang="en-US" sz="900" dirty="0" err="1">
                <a:latin typeface="Lucida Console" panose="020B0609040504020204" pitchFamily="49" charset="0"/>
              </a:rPr>
              <a:t>hashKey</a:t>
            </a:r>
            <a:r>
              <a:rPr lang="en-US" sz="900" dirty="0">
                <a:latin typeface="Lucida Console" panose="020B0609040504020204" pitchFamily="49" charset="0"/>
              </a:rPr>
              <a:t>;</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Tree>
    <p:extLst>
      <p:ext uri="{BB962C8B-B14F-4D97-AF65-F5344CB8AC3E}">
        <p14:creationId xmlns:p14="http://schemas.microsoft.com/office/powerpoint/2010/main" val="286291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Re-designing </a:t>
            </a:r>
            <a:r>
              <a:rPr lang="en-US" dirty="0" err="1" smtClean="0"/>
              <a:t>HashSet</a:t>
            </a:r>
            <a:r>
              <a:rPr lang="en-US" dirty="0" smtClean="0"/>
              <a:t> and </a:t>
            </a:r>
            <a:r>
              <a:rPr lang="en-US" dirty="0" err="1" smtClean="0"/>
              <a:t>HashTable</a:t>
            </a:r>
            <a:r>
              <a:rPr lang="en-US" dirty="0" smtClean="0"/>
              <a:t> with a Common Base Class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HashSet</a:t>
            </a:r>
            <a:r>
              <a:rPr lang="en-US" dirty="0" smtClean="0"/>
              <a:t> and </a:t>
            </a:r>
            <a:r>
              <a:rPr lang="en-US" dirty="0" err="1" smtClean="0"/>
              <a:t>HashTable</a:t>
            </a:r>
            <a:r>
              <a:rPr lang="en-US" dirty="0" smtClean="0"/>
              <a:t> works, but….</a:t>
            </a:r>
          </a:p>
          <a:p>
            <a:r>
              <a:rPr lang="en-US" dirty="0" smtClean="0"/>
              <a:t>There are some common features.</a:t>
            </a:r>
          </a:p>
          <a:p>
            <a:pPr lvl="1"/>
            <a:r>
              <a:rPr lang="en-US" dirty="0" err="1" smtClean="0"/>
              <a:t>HashCode</a:t>
            </a:r>
            <a:r>
              <a:rPr lang="en-US" dirty="0" smtClean="0"/>
              <a:t> function.  It is currently not very convenient.  You need to specialize a function for all combinations of the template parameters for both </a:t>
            </a:r>
            <a:r>
              <a:rPr lang="en-US" dirty="0" err="1" smtClean="0"/>
              <a:t>HashSet</a:t>
            </a:r>
            <a:r>
              <a:rPr lang="en-US" dirty="0" smtClean="0"/>
              <a:t> and </a:t>
            </a:r>
            <a:r>
              <a:rPr lang="en-US" dirty="0" err="1" smtClean="0"/>
              <a:t>HashTable</a:t>
            </a:r>
            <a:r>
              <a:rPr lang="en-US" dirty="0" smtClean="0"/>
              <a:t> even when </a:t>
            </a:r>
            <a:r>
              <a:rPr lang="en-US" dirty="0" err="1" smtClean="0"/>
              <a:t>KeyType</a:t>
            </a:r>
            <a:r>
              <a:rPr lang="en-US" dirty="0" smtClean="0"/>
              <a:t> is the same.</a:t>
            </a:r>
          </a:p>
          <a:p>
            <a:pPr lvl="1"/>
            <a:r>
              <a:rPr lang="en-US" dirty="0" smtClean="0"/>
              <a:t>It is minor, but </a:t>
            </a:r>
            <a:r>
              <a:rPr lang="en-US" dirty="0" err="1" smtClean="0"/>
              <a:t>nElem</a:t>
            </a:r>
            <a:r>
              <a:rPr lang="en-US" dirty="0" smtClean="0"/>
              <a:t> is in common.</a:t>
            </a:r>
          </a:p>
          <a:p>
            <a:pPr lvl="1"/>
            <a:r>
              <a:rPr lang="en-US" smtClean="0"/>
              <a:t>MINIMUM_TABLE_SIZE</a:t>
            </a:r>
            <a:endParaRPr lang="en-US" dirty="0"/>
          </a:p>
          <a:p>
            <a:pPr lvl="1"/>
            <a:r>
              <a:rPr lang="en-US" dirty="0" smtClean="0"/>
              <a:t>Handle, too.  Since Entry differs between </a:t>
            </a:r>
            <a:r>
              <a:rPr lang="en-US" dirty="0" err="1" smtClean="0"/>
              <a:t>HashSet</a:t>
            </a:r>
            <a:r>
              <a:rPr lang="en-US" dirty="0" smtClean="0"/>
              <a:t> and </a:t>
            </a:r>
            <a:r>
              <a:rPr lang="en-US" dirty="0" err="1" smtClean="0"/>
              <a:t>HashTable</a:t>
            </a:r>
            <a:r>
              <a:rPr lang="en-US" dirty="0" smtClean="0"/>
              <a:t>, cannot make all enumeration functions in common, but,</a:t>
            </a:r>
          </a:p>
          <a:p>
            <a:pPr lvl="2"/>
            <a:r>
              <a:rPr lang="en-US" dirty="0" smtClean="0"/>
              <a:t>First -&gt; Return a null handle when </a:t>
            </a:r>
            <a:r>
              <a:rPr lang="en-US" dirty="0" err="1" smtClean="0"/>
              <a:t>nElem</a:t>
            </a:r>
            <a:r>
              <a:rPr lang="en-US" dirty="0" smtClean="0"/>
              <a:t>==0, or row=0,column=0 otherwise.</a:t>
            </a:r>
          </a:p>
          <a:p>
            <a:pPr lvl="2"/>
            <a:r>
              <a:rPr lang="en-US" dirty="0" err="1" smtClean="0"/>
              <a:t>IsNull</a:t>
            </a:r>
            <a:r>
              <a:rPr lang="en-US" dirty="0" smtClean="0"/>
              <a:t> -&gt; Returns true if row&lt;0 otherwise false.</a:t>
            </a:r>
            <a:endParaRPr lang="en-US" dirty="0"/>
          </a:p>
        </p:txBody>
      </p:sp>
    </p:spTree>
    <p:extLst>
      <p:ext uri="{BB962C8B-B14F-4D97-AF65-F5344CB8AC3E}">
        <p14:creationId xmlns:p14="http://schemas.microsoft.com/office/powerpoint/2010/main" val="75281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production software development, duplicate code is evil.</a:t>
            </a:r>
          </a:p>
          <a:p>
            <a:r>
              <a:rPr lang="en-US" dirty="0" smtClean="0"/>
              <a:t>Whenever you notice that you are typing the same thing twice, think if there is a way to make it one, and use the same code in the next time.</a:t>
            </a:r>
          </a:p>
          <a:p>
            <a:r>
              <a:rPr lang="en-US" dirty="0" smtClean="0"/>
              <a:t>Since </a:t>
            </a:r>
            <a:r>
              <a:rPr lang="en-US" dirty="0" err="1" smtClean="0"/>
              <a:t>HashSet</a:t>
            </a:r>
            <a:r>
              <a:rPr lang="en-US" dirty="0" smtClean="0"/>
              <a:t> and </a:t>
            </a:r>
            <a:r>
              <a:rPr lang="en-US" dirty="0" err="1" smtClean="0"/>
              <a:t>HashTable</a:t>
            </a:r>
            <a:r>
              <a:rPr lang="en-US" dirty="0" smtClean="0"/>
              <a:t> classes have something in common, you can make two base classes from which </a:t>
            </a:r>
            <a:r>
              <a:rPr lang="en-US" dirty="0" err="1" smtClean="0"/>
              <a:t>HashSet</a:t>
            </a:r>
            <a:r>
              <a:rPr lang="en-US" dirty="0" smtClean="0"/>
              <a:t> and </a:t>
            </a:r>
            <a:r>
              <a:rPr lang="en-US" dirty="0" err="1" smtClean="0"/>
              <a:t>HashTable</a:t>
            </a:r>
            <a:r>
              <a:rPr lang="en-US" dirty="0" smtClean="0"/>
              <a:t> are derived:</a:t>
            </a:r>
          </a:p>
          <a:p>
            <a:pPr lvl="1"/>
            <a:r>
              <a:rPr lang="en-US" dirty="0" err="1" smtClean="0"/>
              <a:t>HashBase</a:t>
            </a:r>
            <a:endParaRPr lang="en-US" dirty="0"/>
          </a:p>
          <a:p>
            <a:pPr lvl="1"/>
            <a:r>
              <a:rPr lang="en-US" dirty="0" err="1" smtClean="0"/>
              <a:t>HashCommon</a:t>
            </a:r>
            <a:endParaRPr lang="en-US" dirty="0"/>
          </a:p>
        </p:txBody>
      </p:sp>
    </p:spTree>
    <p:extLst>
      <p:ext uri="{BB962C8B-B14F-4D97-AF65-F5344CB8AC3E}">
        <p14:creationId xmlns:p14="http://schemas.microsoft.com/office/powerpoint/2010/main" val="427558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2 base classes?</a:t>
            </a:r>
            <a:endParaRPr lang="en-US" dirty="0"/>
          </a:p>
        </p:txBody>
      </p:sp>
      <p:sp>
        <p:nvSpPr>
          <p:cNvPr id="3" name="Content Placeholder 2"/>
          <p:cNvSpPr>
            <a:spLocks noGrp="1"/>
          </p:cNvSpPr>
          <p:nvPr>
            <p:ph idx="1"/>
          </p:nvPr>
        </p:nvSpPr>
        <p:spPr/>
        <p:txBody>
          <a:bodyPr/>
          <a:lstStyle/>
          <a:p>
            <a:r>
              <a:rPr lang="en-US" dirty="0" smtClean="0"/>
              <a:t>Reduce usage of '</a:t>
            </a:r>
            <a:r>
              <a:rPr lang="en-US" dirty="0" err="1" smtClean="0"/>
              <a:t>typename</a:t>
            </a:r>
            <a:r>
              <a:rPr lang="en-US" dirty="0" smtClean="0"/>
              <a:t>' and 'using' keywords.</a:t>
            </a:r>
          </a:p>
          <a:p>
            <a:r>
              <a:rPr lang="en-US" dirty="0" smtClean="0"/>
              <a:t>GCC imposed this requirement a few versions ago, and clang also took the same requirement.</a:t>
            </a:r>
          </a:p>
          <a:p>
            <a:r>
              <a:rPr lang="en-US" dirty="0" smtClean="0"/>
              <a:t>When data type depends on template parameters, you need to add '</a:t>
            </a:r>
            <a:r>
              <a:rPr lang="en-US" dirty="0" err="1" smtClean="0"/>
              <a:t>typename</a:t>
            </a:r>
            <a:r>
              <a:rPr lang="en-US" dirty="0" smtClean="0"/>
              <a:t>' keyword in front of the data type.</a:t>
            </a:r>
          </a:p>
          <a:p>
            <a:r>
              <a:rPr lang="en-US" dirty="0" smtClean="0"/>
              <a:t>When using a label (variable name, function name, or </a:t>
            </a:r>
            <a:r>
              <a:rPr lang="en-US" dirty="0" err="1" smtClean="0"/>
              <a:t>enum</a:t>
            </a:r>
            <a:r>
              <a:rPr lang="en-US" dirty="0" smtClean="0"/>
              <a:t>) of the base class from a sub-class, which is a template class, you explicitly need to specify the base-class name.</a:t>
            </a:r>
          </a:p>
          <a:p>
            <a:endParaRPr lang="en-US" dirty="0" smtClean="0"/>
          </a:p>
        </p:txBody>
      </p:sp>
    </p:spTree>
    <p:extLst>
      <p:ext uri="{BB962C8B-B14F-4D97-AF65-F5344CB8AC3E}">
        <p14:creationId xmlns:p14="http://schemas.microsoft.com/office/powerpoint/2010/main" val="158447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GCC and clang's justification:  The base-class is not complete until the template parameter is given.  There can be a situation that the code cannot be compiled depending on the template parameter.</a:t>
            </a:r>
          </a:p>
          <a:p>
            <a:r>
              <a:rPr lang="en-US" dirty="0" smtClean="0"/>
              <a:t>Visual C++'s approach:  Give an error when the code cannot be compiled because of the given template parameter.  Therefore, '</a:t>
            </a:r>
            <a:r>
              <a:rPr lang="en-US" dirty="0" err="1" smtClean="0"/>
              <a:t>typename</a:t>
            </a:r>
            <a:r>
              <a:rPr lang="en-US" dirty="0" smtClean="0"/>
              <a:t>' and 'using' is optional.</a:t>
            </a:r>
          </a:p>
          <a:p>
            <a:endParaRPr lang="en-US" dirty="0" smtClean="0"/>
          </a:p>
          <a:p>
            <a:endParaRPr lang="en-US" dirty="0"/>
          </a:p>
        </p:txBody>
      </p:sp>
    </p:spTree>
    <p:extLst>
      <p:ext uri="{BB962C8B-B14F-4D97-AF65-F5344CB8AC3E}">
        <p14:creationId xmlns:p14="http://schemas.microsoft.com/office/powerpoint/2010/main" val="69695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hashbase.h</a:t>
            </a:r>
            <a:endParaRPr lang="en-US" dirty="0"/>
          </a:p>
        </p:txBody>
      </p:sp>
      <p:sp>
        <p:nvSpPr>
          <p:cNvPr id="4" name="TextBox 3"/>
          <p:cNvSpPr txBox="1"/>
          <p:nvPr/>
        </p:nvSpPr>
        <p:spPr>
          <a:xfrm>
            <a:off x="127000" y="914400"/>
            <a:ext cx="4950647" cy="5509200"/>
          </a:xfrm>
          <a:prstGeom prst="rect">
            <a:avLst/>
          </a:prstGeom>
          <a:noFill/>
        </p:spPr>
        <p:txBody>
          <a:bodyPr wrap="squar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HASHBASE_IS_INCLUDED</a:t>
            </a:r>
          </a:p>
          <a:p>
            <a:r>
              <a:rPr lang="en-US" sz="1100" dirty="0">
                <a:latin typeface="Consolas" panose="020B0609020204030204" pitchFamily="49" charset="0"/>
              </a:rPr>
              <a:t>#define HASHBASE_IS_INCLUDED</a:t>
            </a:r>
          </a:p>
          <a:p>
            <a:r>
              <a:rPr lang="en-US" sz="1100" dirty="0">
                <a:latin typeface="Consolas" panose="020B0609020204030204" pitchFamily="49" charset="0"/>
              </a:rPr>
              <a:t>/* { */</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a:latin typeface="Consolas" panose="020B0609020204030204" pitchFamily="49" charset="0"/>
              </a:rPr>
              <a:t>class </a:t>
            </a:r>
            <a:r>
              <a:rPr lang="en-US" sz="1100" dirty="0" err="1">
                <a:latin typeface="Consolas" panose="020B0609020204030204" pitchFamily="49" charset="0"/>
              </a:rPr>
              <a:t>HashBase</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 </a:t>
            </a:r>
            <a:r>
              <a:rPr lang="en-US" sz="1100" dirty="0">
                <a:latin typeface="Consolas" panose="020B0609020204030204" pitchFamily="49" charset="0"/>
              </a:rPr>
              <a:t>This function must be specialized for a key type.</a:t>
            </a:r>
          </a:p>
          <a:p>
            <a:r>
              <a:rPr lang="en-US" sz="1100" dirty="0" smtClean="0">
                <a:latin typeface="Consolas" panose="020B0609020204030204" pitchFamily="49" charset="0"/>
              </a:rPr>
              <a:t>    unsigned </a:t>
            </a:r>
            <a:r>
              <a:rPr lang="en-US" sz="1100" dirty="0">
                <a:latin typeface="Consolas" panose="020B0609020204030204" pitchFamily="49" charset="0"/>
              </a:rPr>
              <a:t>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HashCode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HashCommon</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a:t>
            </a:r>
            <a:r>
              <a:rPr lang="en-US" sz="1100" dirty="0" err="1" smtClean="0">
                <a:latin typeface="Consolas" panose="020B0609020204030204" pitchFamily="49" charset="0"/>
              </a:rPr>
              <a:t>typedef</a:t>
            </a:r>
            <a:r>
              <a:rPr lang="en-US" sz="1100" dirty="0" smtClean="0">
                <a:latin typeface="Consolas" panose="020B0609020204030204" pitchFamily="49" charset="0"/>
              </a:rPr>
              <a:t> </a:t>
            </a:r>
            <a:r>
              <a:rPr lang="en-US" sz="1100" dirty="0">
                <a:latin typeface="Consolas" panose="020B0609020204030204" pitchFamily="49" charset="0"/>
              </a:rPr>
              <a:t>unsigned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CodeType</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class </a:t>
            </a:r>
            <a:r>
              <a:rPr lang="en-US" sz="1100" dirty="0">
                <a:latin typeface="Consolas" panose="020B0609020204030204" pitchFamily="49" charset="0"/>
              </a:rPr>
              <a:t>Handle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row,column</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enum</a:t>
            </a:r>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MINIMUM_TABLE_SIZE=7</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latin typeface="Consolas" panose="020B0609020204030204" pitchFamily="49" charset="0"/>
              </a:rPr>
              <a:t>protected:</a:t>
            </a:r>
          </a:p>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nElem</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5892801" y="914400"/>
            <a:ext cx="3223846" cy="2970044"/>
          </a:xfrm>
          <a:prstGeom prst="rect">
            <a:avLst/>
          </a:prstGeom>
          <a:noFill/>
        </p:spPr>
        <p:txBody>
          <a:bodyPr wrap="square" rtlCol="0">
            <a:spAutoFit/>
          </a:bodyPr>
          <a:lstStyle/>
          <a:p>
            <a:r>
              <a:rPr lang="en-US" sz="1100" dirty="0">
                <a:latin typeface="Consolas" panose="020B0609020204030204" pitchFamily="49" charset="0"/>
              </a:rPr>
              <a:t>public:</a:t>
            </a:r>
          </a:p>
          <a:p>
            <a:r>
              <a:rPr lang="en-US" sz="1100" dirty="0" smtClean="0">
                <a:latin typeface="Consolas" panose="020B0609020204030204" pitchFamily="49" charset="0"/>
              </a:rPr>
              <a:t>    </a:t>
            </a:r>
            <a:r>
              <a:rPr lang="en-US" sz="1100" dirty="0" err="1" smtClean="0">
                <a:latin typeface="Consolas" panose="020B0609020204030204" pitchFamily="49" charset="0"/>
              </a:rPr>
              <a:t>HashCommon</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nElem</a:t>
            </a:r>
            <a:r>
              <a:rPr lang="en-US" sz="1100" dirty="0" smtClean="0">
                <a:latin typeface="Consolas" panose="020B0609020204030204" pitchFamily="49" charset="0"/>
              </a:rPr>
              <a:t>=0</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smtClean="0">
                <a:latin typeface="Consolas" panose="020B0609020204030204" pitchFamily="49" charset="0"/>
              </a:rPr>
              <a:t>bool </a:t>
            </a:r>
            <a:r>
              <a:rPr lang="en-US" sz="1100" dirty="0" err="1">
                <a:latin typeface="Consolas" panose="020B0609020204030204" pitchFamily="49" charset="0"/>
              </a:rPr>
              <a:t>IsNotNull</a:t>
            </a:r>
            <a:r>
              <a:rPr lang="en-US" sz="1100" dirty="0">
                <a:latin typeface="Consolas" panose="020B0609020204030204" pitchFamily="49" charset="0"/>
              </a:rPr>
              <a: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if(0</a:t>
            </a:r>
            <a:r>
              <a:rPr lang="en-US" sz="1100" dirty="0">
                <a:latin typeface="Consolas" panose="020B0609020204030204" pitchFamily="49" charset="0"/>
              </a:rPr>
              <a:t>&lt;=</a:t>
            </a:r>
            <a:r>
              <a:rPr lang="en-US" sz="1100" dirty="0" err="1">
                <a:latin typeface="Consolas" panose="020B0609020204030204" pitchFamily="49" charset="0"/>
              </a:rPr>
              <a:t>hd.row</a:t>
            </a:r>
            <a:r>
              <a:rPr lang="en-US" sz="1100" dirty="0">
                <a:latin typeface="Consolas" panose="020B0609020204030204" pitchFamily="49" charset="0"/>
              </a:rPr>
              <a:t> &amp;&amp; 0&lt;=</a:t>
            </a:r>
            <a:r>
              <a:rPr lang="en-US" sz="1100" dirty="0" err="1">
                <a:latin typeface="Consolas" panose="020B0609020204030204" pitchFamily="49" charset="0"/>
              </a:rPr>
              <a:t>hd.column</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true;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false;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a:t>
            </a:r>
          </a:p>
          <a:p>
            <a:r>
              <a:rPr lang="en-US" sz="1100" dirty="0">
                <a:latin typeface="Consolas" panose="020B0609020204030204" pitchFamily="49" charset="0"/>
              </a:rPr>
              <a:t>#</a:t>
            </a:r>
            <a:r>
              <a:rPr lang="en-US" sz="1100" dirty="0" err="1" smtClean="0">
                <a:latin typeface="Consolas" panose="020B0609020204030204" pitchFamily="49" charset="0"/>
              </a:rPr>
              <a:t>endif</a:t>
            </a:r>
            <a:endParaRPr lang="en-US" sz="1100" dirty="0">
              <a:latin typeface="Consolas" panose="020B0609020204030204" pitchFamily="49" charset="0"/>
            </a:endParaRPr>
          </a:p>
        </p:txBody>
      </p:sp>
      <p:sp>
        <p:nvSpPr>
          <p:cNvPr id="6" name="Right Brace 5"/>
          <p:cNvSpPr/>
          <p:nvPr/>
        </p:nvSpPr>
        <p:spPr>
          <a:xfrm>
            <a:off x="2724150" y="3845520"/>
            <a:ext cx="285750" cy="9233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009901" y="3753639"/>
            <a:ext cx="2516554" cy="1600438"/>
          </a:xfrm>
          <a:prstGeom prst="rect">
            <a:avLst/>
          </a:prstGeom>
          <a:noFill/>
        </p:spPr>
        <p:txBody>
          <a:bodyPr wrap="square" rtlCol="0">
            <a:spAutoFit/>
          </a:bodyPr>
          <a:lstStyle/>
          <a:p>
            <a:r>
              <a:rPr lang="en-US" sz="1400" dirty="0" smtClean="0"/>
              <a:t>One drawback is you need to open access to row and column from sub-classes.  </a:t>
            </a:r>
          </a:p>
          <a:p>
            <a:r>
              <a:rPr lang="en-US" sz="1400" dirty="0" smtClean="0"/>
              <a:t>Ideally I want to hide how Handle iterates through the elements.  But, you cannot make it private.</a:t>
            </a:r>
            <a:endParaRPr lang="en-US" sz="1400" dirty="0"/>
          </a:p>
        </p:txBody>
      </p:sp>
    </p:spTree>
    <p:extLst>
      <p:ext uri="{BB962C8B-B14F-4D97-AF65-F5344CB8AC3E}">
        <p14:creationId xmlns:p14="http://schemas.microsoft.com/office/powerpoint/2010/main" val="2939447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hashset.h</a:t>
            </a:r>
            <a:endParaRPr lang="en-US" dirty="0"/>
          </a:p>
        </p:txBody>
      </p:sp>
      <p:sp>
        <p:nvSpPr>
          <p:cNvPr id="4" name="TextBox 3"/>
          <p:cNvSpPr txBox="1"/>
          <p:nvPr/>
        </p:nvSpPr>
        <p:spPr>
          <a:xfrm>
            <a:off x="127000" y="889000"/>
            <a:ext cx="4950647" cy="6186309"/>
          </a:xfrm>
          <a:prstGeom prst="rect">
            <a:avLst/>
          </a:prstGeom>
          <a:noFill/>
        </p:spPr>
        <p:txBody>
          <a:bodyPr wrap="squar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HASHSET_IS_INCLUDED</a:t>
            </a:r>
          </a:p>
          <a:p>
            <a:r>
              <a:rPr lang="en-US" sz="1100" dirty="0">
                <a:latin typeface="Consolas" panose="020B0609020204030204" pitchFamily="49" charset="0"/>
              </a:rPr>
              <a:t>#define HASHSET_IS_INCLUDED</a:t>
            </a:r>
          </a:p>
          <a:p>
            <a:r>
              <a:rPr lang="en-US" sz="1100" dirty="0">
                <a:latin typeface="Consolas" panose="020B0609020204030204" pitchFamily="49" charset="0"/>
              </a:rPr>
              <a:t>/* { */</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stdio.h</a:t>
            </a:r>
            <a:r>
              <a:rPr lang="en-US" sz="1100" dirty="0">
                <a:latin typeface="Consolas" panose="020B0609020204030204" pitchFamily="49" charset="0"/>
              </a:rPr>
              <a:t>&gt;</a:t>
            </a:r>
          </a:p>
          <a:p>
            <a:r>
              <a:rPr lang="en-US" sz="1100" dirty="0">
                <a:latin typeface="Consolas" panose="020B0609020204030204" pitchFamily="49" charset="0"/>
              </a:rPr>
              <a:t>#include "</a:t>
            </a:r>
            <a:r>
              <a:rPr lang="en-US" sz="1100" dirty="0" err="1">
                <a:latin typeface="Consolas" panose="020B0609020204030204" pitchFamily="49" charset="0"/>
              </a:rPr>
              <a:t>hashbase.h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a:latin typeface="Consolas" panose="020B0609020204030204" pitchFamily="49" charset="0"/>
              </a:rPr>
              <a:t>class </a:t>
            </a:r>
            <a:r>
              <a:rPr lang="en-US" sz="1100" dirty="0" err="1">
                <a:latin typeface="Consolas" panose="020B0609020204030204" pitchFamily="49" charset="0"/>
              </a:rPr>
              <a:t>HashSet</a:t>
            </a:r>
            <a:r>
              <a:rPr lang="en-US" sz="1100" dirty="0">
                <a:latin typeface="Consolas" panose="020B0609020204030204" pitchFamily="49" charset="0"/>
              </a:rPr>
              <a:t> : public </a:t>
            </a:r>
            <a:r>
              <a:rPr lang="en-US" sz="1100" dirty="0" err="1">
                <a:latin typeface="Consolas" panose="020B0609020204030204" pitchFamily="49" charset="0"/>
              </a:rPr>
              <a:t>HashBase</a:t>
            </a:r>
            <a:r>
              <a:rPr lang="en-US" sz="1100" dirty="0">
                <a:latin typeface="Consolas" panose="020B0609020204030204" pitchFamily="49" charset="0"/>
              </a:rPr>
              <a:t> &lt;</a:t>
            </a:r>
            <a:r>
              <a:rPr lang="en-US" sz="1100" dirty="0" err="1">
                <a:latin typeface="Consolas" panose="020B0609020204030204" pitchFamily="49" charset="0"/>
              </a:rPr>
              <a:t>KeyType</a:t>
            </a:r>
            <a:r>
              <a:rPr lang="en-US" sz="1100" dirty="0">
                <a:latin typeface="Consolas" panose="020B0609020204030204" pitchFamily="49" charset="0"/>
              </a:rPr>
              <a:t>&gt;,public </a:t>
            </a:r>
            <a:r>
              <a:rPr lang="en-US" sz="1100" dirty="0" err="1">
                <a:latin typeface="Consolas" panose="020B0609020204030204" pitchFamily="49" charset="0"/>
              </a:rPr>
              <a:t>HashCommon</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smtClean="0">
                <a:latin typeface="Consolas" panose="020B0609020204030204" pitchFamily="49" charset="0"/>
              </a:rPr>
              <a:t>    class </a:t>
            </a:r>
            <a:r>
              <a:rPr lang="en-US" sz="1100" dirty="0">
                <a:latin typeface="Consolas" panose="020B0609020204030204" pitchFamily="49" charset="0"/>
              </a:rPr>
              <a:t>Entry</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KeyType</a:t>
            </a:r>
            <a:r>
              <a:rPr lang="en-US" sz="1100" dirty="0" smtClean="0">
                <a:latin typeface="Consolas" panose="020B0609020204030204" pitchFamily="49" charset="0"/>
              </a:rPr>
              <a:t> </a:t>
            </a:r>
            <a:r>
              <a:rPr lang="en-US" sz="1100" dirty="0" err="1">
                <a:latin typeface="Consolas" panose="020B0609020204030204" pitchFamily="49" charset="0"/>
              </a:rPr>
              <a:t>hashKey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CodeType</a:t>
            </a:r>
            <a:r>
              <a:rPr lang="en-US" sz="1100" dirty="0" smtClean="0">
                <a:latin typeface="Consolas" panose="020B0609020204030204" pitchFamily="49" charset="0"/>
              </a:rPr>
              <a:t> </a:t>
            </a:r>
            <a:r>
              <a:rPr lang="en-US" sz="1100" dirty="0" err="1">
                <a:latin typeface="Consolas" panose="020B0609020204030204" pitchFamily="49" charset="0"/>
              </a:rPr>
              <a:t>hashCode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std</a:t>
            </a:r>
            <a:r>
              <a:rPr lang="en-US" sz="1100" dirty="0">
                <a:latin typeface="Consolas" panose="020B0609020204030204" pitchFamily="49" charset="0"/>
              </a:rPr>
              <a:t>::vector &lt;Entry&gt; &gt; table;</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smtClean="0">
                <a:latin typeface="Consolas" panose="020B0609020204030204" pitchFamily="49" charset="0"/>
              </a:rPr>
              <a:t>    using </a:t>
            </a:r>
            <a:r>
              <a:rPr lang="en-US" sz="1100" dirty="0" err="1">
                <a:latin typeface="Consolas" panose="020B0609020204030204" pitchFamily="49" charset="0"/>
              </a:rPr>
              <a:t>HashBase</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a:t>
            </a:r>
            <a:r>
              <a:rPr lang="en-US" sz="1100" dirty="0" err="1">
                <a:latin typeface="Consolas" panose="020B0609020204030204" pitchFamily="49" charset="0"/>
              </a:rPr>
              <a:t>HashCode</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HashSet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a:latin typeface="Consolas" panose="020B0609020204030204" pitchFamily="49" charset="0"/>
              </a:rPr>
              <a:t>HashSet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smtClean="0">
                <a:latin typeface="Consolas" panose="020B0609020204030204" pitchFamily="49" charset="0"/>
              </a:rPr>
              <a:t>    void </a:t>
            </a:r>
            <a:r>
              <a:rPr lang="en-US" sz="1100" dirty="0">
                <a:latin typeface="Consolas" panose="020B0609020204030204" pitchFamily="49" charset="0"/>
              </a:rPr>
              <a:t>Add(</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a:t>
            </a:r>
          </a:p>
          <a:p>
            <a:r>
              <a:rPr lang="en-US" sz="1100" dirty="0" smtClean="0">
                <a:latin typeface="Consolas" panose="020B0609020204030204" pitchFamily="49" charset="0"/>
              </a:rPr>
              <a:t>    bool </a:t>
            </a:r>
            <a:r>
              <a:rPr lang="en-US" sz="1100" dirty="0" err="1">
                <a:latin typeface="Consolas" panose="020B0609020204030204" pitchFamily="49" charset="0"/>
              </a:rPr>
              <a:t>IsIncluded</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 </a:t>
            </a:r>
            <a:r>
              <a:rPr lang="en-US" sz="1100" dirty="0" err="1">
                <a:latin typeface="Consolas" panose="020B0609020204030204" pitchFamily="49" charset="0"/>
              </a:rPr>
              <a:t>const</a:t>
            </a:r>
            <a:r>
              <a:rPr lang="en-US" sz="1100" dirty="0" smtClean="0">
                <a:latin typeface="Consolas" panose="020B0609020204030204" pitchFamily="49" charset="0"/>
              </a:rPr>
              <a:t>;</a:t>
            </a:r>
            <a:br>
              <a:rPr lang="en-US" sz="1100" dirty="0" smtClean="0">
                <a:latin typeface="Consolas" panose="020B0609020204030204" pitchFamily="49" charset="0"/>
              </a:rPr>
            </a:br>
            <a:r>
              <a:rPr lang="en-US" sz="1100" dirty="0" smtClean="0">
                <a:latin typeface="Consolas" panose="020B0609020204030204" pitchFamily="49" charset="0"/>
              </a:rPr>
              <a:t>    </a:t>
            </a:r>
            <a:r>
              <a:rPr lang="en-US" sz="1100" dirty="0" smtClean="0">
                <a:latin typeface="Lucida Console" panose="020B0609040504020204" pitchFamily="49" charset="0"/>
              </a:rPr>
              <a:t>Handle First(void</a:t>
            </a:r>
            <a:r>
              <a:rPr lang="en-US" sz="1100" dirty="0">
                <a:latin typeface="Lucida Console" panose="020B0609040504020204" pitchFamily="49" charset="0"/>
              </a:rPr>
              <a:t>) </a:t>
            </a:r>
            <a:r>
              <a:rPr lang="en-US" sz="1100" dirty="0" err="1" smtClean="0">
                <a:latin typeface="Lucida Console" panose="020B0609040504020204" pitchFamily="49" charset="0"/>
              </a:rPr>
              <a:t>const</a:t>
            </a:r>
            <a:r>
              <a:rPr lang="en-US" sz="1100" dirty="0" smtClean="0">
                <a:latin typeface="Lucida Console" panose="020B0609040504020204" pitchFamily="49" charset="0"/>
              </a:rPr>
              <a:t>;</a:t>
            </a:r>
            <a:endParaRPr lang="en-US" sz="1100" dirty="0">
              <a:latin typeface="Consolas" panose="020B0609020204030204" pitchFamily="49" charset="0"/>
            </a:endParaRPr>
          </a:p>
          <a:p>
            <a:r>
              <a:rPr lang="en-US" sz="1100" dirty="0" smtClean="0">
                <a:latin typeface="Consolas" panose="020B0609020204030204" pitchFamily="49" charset="0"/>
              </a:rPr>
              <a:t>    void </a:t>
            </a:r>
            <a:r>
              <a:rPr lang="en-US" sz="1100" dirty="0">
                <a:latin typeface="Consolas" panose="020B0609020204030204" pitchFamily="49" charset="0"/>
              </a:rPr>
              <a:t>Resize(long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tableSize</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Delete(</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a:t>
            </a:r>
          </a:p>
          <a:p>
            <a:r>
              <a:rPr lang="en-US" sz="1100" dirty="0" smtClean="0">
                <a:latin typeface="Consolas" panose="020B0609020204030204" pitchFamily="49" charset="0"/>
              </a:rPr>
              <a:t>    Handle </a:t>
            </a:r>
            <a:r>
              <a:rPr lang="en-US" sz="1100" dirty="0">
                <a:latin typeface="Consolas" panose="020B0609020204030204" pitchFamily="49" charset="0"/>
              </a:rPr>
              <a:t>Next(Handle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*operator[](Handle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p:txBody>
      </p:sp>
      <p:cxnSp>
        <p:nvCxnSpPr>
          <p:cNvPr id="8" name="Straight Arrow Connector 7"/>
          <p:cNvCxnSpPr/>
          <p:nvPr/>
        </p:nvCxnSpPr>
        <p:spPr>
          <a:xfrm flipH="1">
            <a:off x="3879850" y="5518150"/>
            <a:ext cx="180340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1350" y="5257799"/>
            <a:ext cx="3301156" cy="923330"/>
          </a:xfrm>
          <a:prstGeom prst="rect">
            <a:avLst/>
          </a:prstGeom>
          <a:noFill/>
        </p:spPr>
        <p:txBody>
          <a:bodyPr wrap="square" rtlCol="0">
            <a:spAutoFit/>
          </a:bodyPr>
          <a:lstStyle/>
          <a:p>
            <a:r>
              <a:rPr lang="en-US" dirty="0" smtClean="0"/>
              <a:t>Enumeration feature can also be added by these two functions.</a:t>
            </a:r>
            <a:endParaRPr lang="en-US" dirty="0"/>
          </a:p>
        </p:txBody>
      </p:sp>
      <p:cxnSp>
        <p:nvCxnSpPr>
          <p:cNvPr id="11" name="Straight Arrow Connector 10"/>
          <p:cNvCxnSpPr/>
          <p:nvPr/>
        </p:nvCxnSpPr>
        <p:spPr>
          <a:xfrm flipH="1">
            <a:off x="4787900" y="2399703"/>
            <a:ext cx="603250" cy="152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0" y="1476373"/>
            <a:ext cx="3619500" cy="1200329"/>
          </a:xfrm>
          <a:prstGeom prst="rect">
            <a:avLst/>
          </a:prstGeom>
          <a:noFill/>
        </p:spPr>
        <p:txBody>
          <a:bodyPr wrap="square" rtlCol="0">
            <a:spAutoFit/>
          </a:bodyPr>
          <a:lstStyle/>
          <a:p>
            <a:r>
              <a:rPr lang="en-US" dirty="0" smtClean="0"/>
              <a:t>Inheriting from the base classes.</a:t>
            </a:r>
          </a:p>
          <a:p>
            <a:r>
              <a:rPr lang="en-US" dirty="0" err="1" smtClean="0"/>
              <a:t>Enums</a:t>
            </a:r>
            <a:r>
              <a:rPr lang="en-US" dirty="0" smtClean="0"/>
              <a:t>, variables, functions written in the base class are removed from this class.</a:t>
            </a:r>
            <a:endParaRPr lang="en-US" dirty="0"/>
          </a:p>
        </p:txBody>
      </p:sp>
      <p:sp>
        <p:nvSpPr>
          <p:cNvPr id="13" name="Rounded Rectangle 12"/>
          <p:cNvSpPr/>
          <p:nvPr/>
        </p:nvSpPr>
        <p:spPr>
          <a:xfrm>
            <a:off x="1358900" y="2399703"/>
            <a:ext cx="342900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87350" y="4584103"/>
            <a:ext cx="281305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41083" y="2997754"/>
            <a:ext cx="5281424" cy="1754326"/>
          </a:xfrm>
          <a:prstGeom prst="rect">
            <a:avLst/>
          </a:prstGeom>
          <a:noFill/>
        </p:spPr>
        <p:txBody>
          <a:bodyPr wrap="square" rtlCol="0">
            <a:spAutoFit/>
          </a:bodyPr>
          <a:lstStyle/>
          <a:p>
            <a:r>
              <a:rPr lang="en-US" dirty="0" smtClean="0"/>
              <a:t>Unless you say the keyword </a:t>
            </a:r>
            <a:r>
              <a:rPr lang="en-US" dirty="0" err="1" smtClean="0"/>
              <a:t>HashCode</a:t>
            </a:r>
            <a:r>
              <a:rPr lang="en-US" dirty="0" smtClean="0"/>
              <a:t> in the base class is also available in this </a:t>
            </a:r>
            <a:r>
              <a:rPr lang="en-US" dirty="0" err="1" smtClean="0"/>
              <a:t>HashSet</a:t>
            </a:r>
            <a:r>
              <a:rPr lang="en-US" dirty="0" smtClean="0"/>
              <a:t> class, you need to type:</a:t>
            </a:r>
            <a:br>
              <a:rPr lang="en-US" dirty="0" smtClean="0"/>
            </a:br>
            <a:r>
              <a:rPr lang="en-US" dirty="0" smtClean="0"/>
              <a:t>    </a:t>
            </a:r>
            <a:r>
              <a:rPr lang="en-US" dirty="0" err="1" smtClean="0">
                <a:latin typeface="Consolas" panose="020B0609020204030204" pitchFamily="49" charset="0"/>
              </a:rPr>
              <a:t>HashBase</a:t>
            </a:r>
            <a:r>
              <a:rPr lang="en-US" dirty="0" smtClean="0">
                <a:latin typeface="Consolas" panose="020B0609020204030204" pitchFamily="49" charset="0"/>
              </a:rPr>
              <a:t>&lt;</a:t>
            </a:r>
            <a:r>
              <a:rPr lang="en-US" dirty="0" err="1" smtClean="0">
                <a:latin typeface="Consolas" panose="020B0609020204030204" pitchFamily="49" charset="0"/>
              </a:rPr>
              <a:t>KeyType</a:t>
            </a:r>
            <a:r>
              <a:rPr lang="en-US" dirty="0" smtClean="0">
                <a:latin typeface="Consolas" panose="020B0609020204030204" pitchFamily="49" charset="0"/>
              </a:rPr>
              <a:t>&gt;::</a:t>
            </a:r>
            <a:r>
              <a:rPr lang="en-US" dirty="0" err="1" smtClean="0">
                <a:latin typeface="Consolas" panose="020B0609020204030204" pitchFamily="49" charset="0"/>
              </a:rPr>
              <a:t>HashCode</a:t>
            </a:r>
            <a:r>
              <a:rPr lang="en-US" dirty="0" smtClean="0">
                <a:latin typeface="Consolas" panose="020B0609020204030204" pitchFamily="49" charset="0"/>
              </a:rPr>
              <a:t>(key)</a:t>
            </a:r>
          </a:p>
          <a:p>
            <a:r>
              <a:rPr lang="en-US" dirty="0" smtClean="0"/>
              <a:t>every time you use </a:t>
            </a:r>
            <a:r>
              <a:rPr lang="en-US" dirty="0" err="1" smtClean="0"/>
              <a:t>HashCode</a:t>
            </a:r>
            <a:r>
              <a:rPr lang="en-US" dirty="0" smtClean="0"/>
              <a:t> function.</a:t>
            </a:r>
          </a:p>
          <a:p>
            <a:endParaRPr lang="en-US" dirty="0"/>
          </a:p>
        </p:txBody>
      </p:sp>
      <p:cxnSp>
        <p:nvCxnSpPr>
          <p:cNvPr id="10" name="Straight Arrow Connector 9"/>
          <p:cNvCxnSpPr/>
          <p:nvPr/>
        </p:nvCxnSpPr>
        <p:spPr>
          <a:xfrm flipH="1">
            <a:off x="3200401" y="4356100"/>
            <a:ext cx="609599" cy="36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25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hashset.h</a:t>
            </a:r>
            <a:r>
              <a:rPr lang="en-US" dirty="0" smtClean="0"/>
              <a:t> (continued)</a:t>
            </a:r>
            <a:endParaRPr lang="en-US" dirty="0"/>
          </a:p>
        </p:txBody>
      </p:sp>
      <p:sp>
        <p:nvSpPr>
          <p:cNvPr id="4" name="TextBox 3"/>
          <p:cNvSpPr txBox="1"/>
          <p:nvPr/>
        </p:nvSpPr>
        <p:spPr>
          <a:xfrm>
            <a:off x="127000" y="914400"/>
            <a:ext cx="8032750" cy="5847755"/>
          </a:xfrm>
          <a:prstGeom prst="rect">
            <a:avLst/>
          </a:prstGeom>
          <a:noFill/>
        </p:spPr>
        <p:txBody>
          <a:bodyPr wrap="square" rtlCol="0">
            <a:spAutoFit/>
          </a:bodyPr>
          <a:lstStyle/>
          <a:p>
            <a:r>
              <a:rPr lang="en-US" sz="1100" dirty="0" smtClean="0">
                <a:solidFill>
                  <a:srgbClr val="FF0000"/>
                </a:solidFill>
                <a:latin typeface="Consolas" panose="020B0609020204030204" pitchFamily="49" charset="0"/>
              </a:rPr>
              <a:t>(No changes to the member functions.)</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err="1">
                <a:latin typeface="Consolas" panose="020B0609020204030204" pitchFamily="49" charset="0"/>
              </a:rPr>
              <a:t>HashCommon</a:t>
            </a:r>
            <a:r>
              <a:rPr lang="en-US" sz="1100" dirty="0">
                <a:latin typeface="Consolas" panose="020B0609020204030204" pitchFamily="49" charset="0"/>
              </a:rPr>
              <a:t>::Handle </a:t>
            </a:r>
            <a:r>
              <a:rPr lang="en-US" sz="1100" dirty="0" err="1">
                <a:latin typeface="Consolas" panose="020B0609020204030204" pitchFamily="49" charset="0"/>
              </a:rPr>
              <a:t>HashSet</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&gt;::Next(Handle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smtClean="0">
                <a:latin typeface="Consolas" panose="020B0609020204030204" pitchFamily="49" charset="0"/>
              </a:rPr>
              <a:t>    if(true</a:t>
            </a:r>
            <a:r>
              <a:rPr lang="en-US" sz="1100" dirty="0">
                <a:latin typeface="Consolas" panose="020B0609020204030204" pitchFamily="49" charset="0"/>
              </a:rPr>
              <a:t>!=</a:t>
            </a:r>
            <a:r>
              <a:rPr lang="en-US" sz="1100" dirty="0" err="1">
                <a:latin typeface="Consolas" panose="020B0609020204030204" pitchFamily="49" charset="0"/>
              </a:rPr>
              <a:t>IsNotNull</a:t>
            </a:r>
            <a:r>
              <a:rPr lang="en-US" sz="1100" dirty="0">
                <a:latin typeface="Consolas" panose="020B0609020204030204" pitchFamily="49" charset="0"/>
              </a:rPr>
              <a:t>(</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First();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a:latin typeface="Consolas" panose="020B0609020204030204" pitchFamily="49" charset="0"/>
              </a:rPr>
              <a:t>hd.column</a:t>
            </a:r>
            <a:r>
              <a:rPr lang="en-US" sz="1100" dirty="0">
                <a:latin typeface="Consolas" panose="020B0609020204030204" pitchFamily="49" charset="0"/>
              </a:rPr>
              <a:t>;</a:t>
            </a:r>
          </a:p>
          <a:p>
            <a:r>
              <a:rPr lang="en-US" sz="1100" dirty="0" smtClean="0">
                <a:latin typeface="Consolas" panose="020B0609020204030204" pitchFamily="49" charset="0"/>
              </a:rPr>
              <a:t>    if(</a:t>
            </a:r>
            <a:r>
              <a:rPr lang="en-US" sz="1100" dirty="0" err="1" smtClean="0">
                <a:latin typeface="Consolas" panose="020B0609020204030204" pitchFamily="49" charset="0"/>
              </a:rPr>
              <a:t>hd.column</a:t>
            </a:r>
            <a:r>
              <a:rPr lang="en-US" sz="1100" dirty="0" smtClean="0">
                <a:latin typeface="Consolas" panose="020B0609020204030204" pitchFamily="49" charset="0"/>
              </a:rPr>
              <a:t>&lt;table[</a:t>
            </a:r>
            <a:r>
              <a:rPr lang="en-US" sz="1100" dirty="0" err="1" smtClean="0">
                <a:latin typeface="Consolas" panose="020B0609020204030204" pitchFamily="49" charset="0"/>
              </a:rPr>
              <a:t>hd.row</a:t>
            </a:r>
            <a:r>
              <a:rPr lang="en-US" sz="1100" dirty="0">
                <a:latin typeface="Consolas" panose="020B0609020204030204" pitchFamily="49" charset="0"/>
              </a:rPr>
              <a:t>].size())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hd.column</a:t>
            </a:r>
            <a:r>
              <a:rPr lang="en-US" sz="1100" dirty="0" smtClean="0">
                <a:latin typeface="Consolas" panose="020B0609020204030204" pitchFamily="49" charset="0"/>
              </a:rPr>
              <a:t>=0</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a:latin typeface="Consolas" panose="020B0609020204030204" pitchFamily="49" charset="0"/>
              </a:rPr>
              <a:t>hd.row</a:t>
            </a:r>
            <a:r>
              <a:rPr lang="en-US" sz="1100" dirty="0">
                <a:latin typeface="Consolas" panose="020B0609020204030204" pitchFamily="49" charset="0"/>
              </a:rPr>
              <a:t>;</a:t>
            </a:r>
          </a:p>
          <a:p>
            <a:r>
              <a:rPr lang="en-US" sz="1100" dirty="0" smtClean="0">
                <a:latin typeface="Consolas" panose="020B0609020204030204" pitchFamily="49" charset="0"/>
              </a:rPr>
              <a:t>    while(</a:t>
            </a:r>
            <a:r>
              <a:rPr lang="en-US" sz="1100" dirty="0" err="1" smtClean="0">
                <a:latin typeface="Consolas" panose="020B0609020204030204" pitchFamily="49" charset="0"/>
              </a:rPr>
              <a:t>hd.row</a:t>
            </a:r>
            <a:r>
              <a:rPr lang="en-US" sz="1100" dirty="0" smtClean="0">
                <a:latin typeface="Consolas" panose="020B0609020204030204" pitchFamily="49" charset="0"/>
              </a:rPr>
              <a:t>&lt;</a:t>
            </a:r>
            <a:r>
              <a:rPr lang="en-US" sz="1100" dirty="0" err="1" smtClean="0">
                <a:latin typeface="Consolas" panose="020B0609020204030204" pitchFamily="49" charset="0"/>
              </a:rPr>
              <a:t>table.size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if(0&lt;table[</a:t>
            </a:r>
            <a:r>
              <a:rPr lang="en-US" sz="1100" dirty="0" err="1" smtClean="0">
                <a:latin typeface="Consolas" panose="020B0609020204030204" pitchFamily="49" charset="0"/>
              </a:rPr>
              <a:t>hd.row</a:t>
            </a:r>
            <a:r>
              <a:rPr lang="en-US" sz="1100" dirty="0">
                <a:latin typeface="Consolas" panose="020B0609020204030204" pitchFamily="49" charset="0"/>
              </a:rPr>
              <a:t>].size())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a:latin typeface="Consolas" panose="020B0609020204030204" pitchFamily="49" charset="0"/>
              </a:rPr>
              <a:t>hd.row</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hd.row</a:t>
            </a:r>
            <a:r>
              <a:rPr lang="en-US" sz="1100" dirty="0">
                <a:latin typeface="Consolas" panose="020B0609020204030204" pitchFamily="49" charset="0"/>
              </a:rPr>
              <a:t>=-1;</a:t>
            </a:r>
          </a:p>
          <a:p>
            <a:r>
              <a:rPr lang="en-US" sz="1100" dirty="0" smtClean="0">
                <a:latin typeface="Consolas" panose="020B0609020204030204" pitchFamily="49" charset="0"/>
              </a:rPr>
              <a:t>    </a:t>
            </a:r>
            <a:r>
              <a:rPr lang="en-US" sz="1100" dirty="0" err="1" smtClean="0">
                <a:latin typeface="Consolas" panose="020B0609020204030204" pitchFamily="49" charset="0"/>
              </a:rPr>
              <a:t>hd.column</a:t>
            </a:r>
            <a:r>
              <a:rPr lang="en-US" sz="1100" dirty="0">
                <a:latin typeface="Consolas" panose="020B0609020204030204" pitchFamily="49" charset="0"/>
              </a:rPr>
              <a:t>=-1;</a:t>
            </a:r>
          </a:p>
          <a:p>
            <a:r>
              <a:rPr lang="en-US" sz="1100" dirty="0" smtClean="0">
                <a:latin typeface="Consolas" panose="020B0609020204030204" pitchFamily="49" charset="0"/>
              </a:rPr>
              <a:t>    return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t>
            </a:r>
            <a:r>
              <a:rPr lang="en-US" sz="1100" dirty="0" err="1">
                <a:latin typeface="Consolas" panose="020B0609020204030204" pitchFamily="49" charset="0"/>
              </a:rPr>
              <a:t>HashSet</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&gt;::operator[](Handle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smtClean="0">
                <a:latin typeface="Consolas" panose="020B0609020204030204" pitchFamily="49" charset="0"/>
              </a:rPr>
              <a:t>    return </a:t>
            </a:r>
            <a:r>
              <a:rPr lang="en-US" sz="1100" dirty="0">
                <a:latin typeface="Consolas" panose="020B0609020204030204" pitchFamily="49" charset="0"/>
              </a:rPr>
              <a:t>&amp;table[</a:t>
            </a:r>
            <a:r>
              <a:rPr lang="en-US" sz="1100" dirty="0" err="1">
                <a:latin typeface="Consolas" panose="020B0609020204030204" pitchFamily="49" charset="0"/>
              </a:rPr>
              <a:t>hd.row</a:t>
            </a:r>
            <a:r>
              <a:rPr lang="en-US" sz="1100" dirty="0">
                <a:latin typeface="Consolas" panose="020B0609020204030204" pitchFamily="49" charset="0"/>
              </a:rPr>
              <a:t>][</a:t>
            </a:r>
            <a:r>
              <a:rPr lang="en-US" sz="1100" dirty="0" err="1">
                <a:latin typeface="Consolas" panose="020B0609020204030204" pitchFamily="49" charset="0"/>
              </a:rPr>
              <a:t>hd.column</a:t>
            </a:r>
            <a:r>
              <a:rPr lang="en-US" sz="1100" dirty="0">
                <a:latin typeface="Consolas" panose="020B0609020204030204" pitchFamily="49" charset="0"/>
              </a:rPr>
              <a:t>].</a:t>
            </a:r>
            <a:r>
              <a:rPr lang="en-US" sz="1100" dirty="0" err="1">
                <a:latin typeface="Consolas" panose="020B0609020204030204" pitchFamily="49" charset="0"/>
              </a:rPr>
              <a:t>hashKey</a:t>
            </a:r>
            <a:r>
              <a:rPr lang="en-US" sz="1100" dirty="0">
                <a:latin typeface="Consolas" panose="020B0609020204030204" pitchFamily="49" charset="0"/>
              </a:rPr>
              <a:t>;</a:t>
            </a:r>
          </a:p>
          <a:p>
            <a:r>
              <a:rPr lang="en-US" sz="1100" dirty="0" smtClean="0">
                <a:latin typeface="Consolas" panose="020B0609020204030204" pitchFamily="49" charset="0"/>
              </a:rPr>
              <a:t>}</a:t>
            </a:r>
            <a:endParaRPr lang="en-US" sz="1100" dirty="0">
              <a:latin typeface="Consolas" panose="020B0609020204030204" pitchFamily="49" charset="0"/>
            </a:endParaRPr>
          </a:p>
        </p:txBody>
      </p:sp>
      <p:sp>
        <p:nvSpPr>
          <p:cNvPr id="3" name="Right Brace 2"/>
          <p:cNvSpPr/>
          <p:nvPr/>
        </p:nvSpPr>
        <p:spPr>
          <a:xfrm>
            <a:off x="3543300" y="1733550"/>
            <a:ext cx="361950" cy="3898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930650" y="3321050"/>
            <a:ext cx="4506426" cy="369332"/>
          </a:xfrm>
          <a:prstGeom prst="rect">
            <a:avLst/>
          </a:prstGeom>
          <a:noFill/>
        </p:spPr>
        <p:txBody>
          <a:bodyPr wrap="none" rtlCol="0">
            <a:spAutoFit/>
          </a:bodyPr>
          <a:lstStyle/>
          <a:p>
            <a:r>
              <a:rPr lang="en-US" dirty="0" smtClean="0"/>
              <a:t>Same as Next function of </a:t>
            </a:r>
            <a:r>
              <a:rPr lang="en-US" dirty="0" err="1" smtClean="0"/>
              <a:t>HashTable</a:t>
            </a:r>
            <a:r>
              <a:rPr lang="en-US" dirty="0" smtClean="0"/>
              <a:t> class</a:t>
            </a:r>
            <a:endParaRPr lang="en-US" dirty="0"/>
          </a:p>
        </p:txBody>
      </p:sp>
    </p:spTree>
    <p:extLst>
      <p:ext uri="{BB962C8B-B14F-4D97-AF65-F5344CB8AC3E}">
        <p14:creationId xmlns:p14="http://schemas.microsoft.com/office/powerpoint/2010/main" val="411333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Preference and Project Proposal</a:t>
            </a:r>
            <a:endParaRPr lang="en-US" dirty="0"/>
          </a:p>
        </p:txBody>
      </p:sp>
      <p:sp>
        <p:nvSpPr>
          <p:cNvPr id="3" name="Content Placeholder 2"/>
          <p:cNvSpPr>
            <a:spLocks noGrp="1"/>
          </p:cNvSpPr>
          <p:nvPr>
            <p:ph idx="1"/>
          </p:nvPr>
        </p:nvSpPr>
        <p:spPr/>
        <p:txBody>
          <a:bodyPr/>
          <a:lstStyle/>
          <a:p>
            <a:r>
              <a:rPr lang="en-US" dirty="0" smtClean="0"/>
              <a:t>I noticed about 10 of you haven't sent team preferences.  Please look at:</a:t>
            </a:r>
            <a:br>
              <a:rPr lang="en-US" dirty="0" smtClean="0"/>
            </a:br>
            <a:r>
              <a:rPr lang="en-US" sz="1800" dirty="0" err="1" smtClean="0">
                <a:latin typeface="Consolas" panose="020B0609020204030204" pitchFamily="49" charset="0"/>
              </a:rPr>
              <a:t>course_files</a:t>
            </a:r>
            <a:r>
              <a:rPr lang="en-US" sz="1800" dirty="0" smtClean="0">
                <a:latin typeface="Consolas" panose="020B0609020204030204" pitchFamily="49" charset="0"/>
              </a:rPr>
              <a:t>/</a:t>
            </a:r>
            <a:r>
              <a:rPr lang="en-US" sz="1800" dirty="0" err="1" smtClean="0">
                <a:latin typeface="Consolas" panose="020B0609020204030204" pitchFamily="49" charset="0"/>
              </a:rPr>
              <a:t>project_specification</a:t>
            </a:r>
            <a:r>
              <a:rPr lang="en-US" sz="1800" dirty="0" smtClean="0">
                <a:latin typeface="Consolas" panose="020B0609020204030204" pitchFamily="49" charset="0"/>
              </a:rPr>
              <a:t>/24783-S17-Project.pdf </a:t>
            </a:r>
            <a:br>
              <a:rPr lang="en-US" sz="1800" dirty="0" smtClean="0">
                <a:latin typeface="Consolas" panose="020B0609020204030204" pitchFamily="49" charset="0"/>
              </a:rPr>
            </a:br>
            <a:r>
              <a:rPr lang="en-US" dirty="0" smtClean="0"/>
              <a:t>send your team preferences to the TAs so that we can set up your team's </a:t>
            </a:r>
            <a:r>
              <a:rPr lang="en-US" dirty="0" err="1" smtClean="0"/>
              <a:t>SubVersion</a:t>
            </a:r>
            <a:r>
              <a:rPr lang="en-US" dirty="0" smtClean="0"/>
              <a:t> directory/</a:t>
            </a:r>
          </a:p>
          <a:p>
            <a:r>
              <a:rPr lang="en-US" dirty="0" smtClean="0"/>
              <a:t>Please upload project proposal to the team's </a:t>
            </a:r>
            <a:r>
              <a:rPr lang="en-US" dirty="0" err="1" smtClean="0"/>
              <a:t>SubVersion</a:t>
            </a:r>
            <a:r>
              <a:rPr lang="en-US" dirty="0" smtClean="0"/>
              <a:t> directory.</a:t>
            </a:r>
          </a:p>
          <a:p>
            <a:r>
              <a:rPr lang="en-US" dirty="0" smtClean="0"/>
              <a:t>Within two weeks (earlier is better), please set up a meeting with me/TA to discuss and finalize the project topic.</a:t>
            </a:r>
            <a:endParaRPr lang="en-US" dirty="0"/>
          </a:p>
          <a:p>
            <a:endParaRPr lang="en-US" dirty="0"/>
          </a:p>
        </p:txBody>
      </p:sp>
    </p:spTree>
    <p:extLst>
      <p:ext uri="{BB962C8B-B14F-4D97-AF65-F5344CB8AC3E}">
        <p14:creationId xmlns:p14="http://schemas.microsoft.com/office/powerpoint/2010/main" val="139089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hashtable.h</a:t>
            </a:r>
            <a:endParaRPr lang="en-US" dirty="0"/>
          </a:p>
        </p:txBody>
      </p:sp>
      <p:sp>
        <p:nvSpPr>
          <p:cNvPr id="4" name="TextBox 3"/>
          <p:cNvSpPr txBox="1"/>
          <p:nvPr/>
        </p:nvSpPr>
        <p:spPr>
          <a:xfrm>
            <a:off x="304800" y="844550"/>
            <a:ext cx="8572500" cy="6186309"/>
          </a:xfrm>
          <a:prstGeom prst="rect">
            <a:avLst/>
          </a:prstGeom>
          <a:noFill/>
        </p:spPr>
        <p:txBody>
          <a:bodyPr wrap="squar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HASHTABLE_IS_INCLUDED</a:t>
            </a:r>
          </a:p>
          <a:p>
            <a:r>
              <a:rPr lang="en-US" sz="1100" dirty="0">
                <a:latin typeface="Consolas" panose="020B0609020204030204" pitchFamily="49" charset="0"/>
              </a:rPr>
              <a:t>#define HASHTABLE_IS_INCLUDED</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stdio.h</a:t>
            </a:r>
            <a:r>
              <a:rPr lang="en-US" sz="1100" dirty="0">
                <a:latin typeface="Consolas" panose="020B0609020204030204" pitchFamily="49" charset="0"/>
              </a:rPr>
              <a:t>&gt;</a:t>
            </a:r>
          </a:p>
          <a:p>
            <a:r>
              <a:rPr lang="en-US" sz="1100" dirty="0" smtClean="0">
                <a:latin typeface="Consolas" panose="020B0609020204030204" pitchFamily="49" charset="0"/>
              </a:rPr>
              <a:t>#</a:t>
            </a:r>
            <a:r>
              <a:rPr lang="en-US" sz="1100" dirty="0">
                <a:latin typeface="Consolas" panose="020B0609020204030204" pitchFamily="49" charset="0"/>
              </a:rPr>
              <a:t>include "</a:t>
            </a:r>
            <a:r>
              <a:rPr lang="en-US" sz="1100" dirty="0" err="1">
                <a:latin typeface="Consolas" panose="020B0609020204030204" pitchFamily="49" charset="0"/>
              </a:rPr>
              <a:t>hashbase.h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KeyType,class</a:t>
            </a:r>
            <a:r>
              <a:rPr lang="en-US" sz="1100" dirty="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&gt;</a:t>
            </a:r>
          </a:p>
          <a:p>
            <a:r>
              <a:rPr lang="en-US" sz="1100" dirty="0">
                <a:latin typeface="Consolas" panose="020B0609020204030204" pitchFamily="49" charset="0"/>
              </a:rPr>
              <a:t>class </a:t>
            </a:r>
            <a:r>
              <a:rPr lang="en-US" sz="1100" dirty="0" err="1">
                <a:latin typeface="Consolas" panose="020B0609020204030204" pitchFamily="49" charset="0"/>
              </a:rPr>
              <a:t>HashTable</a:t>
            </a:r>
            <a:r>
              <a:rPr lang="en-US" sz="1100" dirty="0">
                <a:latin typeface="Consolas" panose="020B0609020204030204" pitchFamily="49" charset="0"/>
              </a:rPr>
              <a:t> : public </a:t>
            </a:r>
            <a:r>
              <a:rPr lang="en-US" sz="1100" dirty="0" err="1">
                <a:latin typeface="Consolas" panose="020B0609020204030204" pitchFamily="49" charset="0"/>
              </a:rPr>
              <a:t>HashBase</a:t>
            </a:r>
            <a:r>
              <a:rPr lang="en-US" sz="1100" dirty="0">
                <a:latin typeface="Consolas" panose="020B0609020204030204" pitchFamily="49" charset="0"/>
              </a:rPr>
              <a:t> &lt;</a:t>
            </a:r>
            <a:r>
              <a:rPr lang="en-US" sz="1100" dirty="0" err="1">
                <a:latin typeface="Consolas" panose="020B0609020204030204" pitchFamily="49" charset="0"/>
              </a:rPr>
              <a:t>KeyType</a:t>
            </a:r>
            <a:r>
              <a:rPr lang="en-US" sz="1100" dirty="0">
                <a:latin typeface="Consolas" panose="020B0609020204030204" pitchFamily="49" charset="0"/>
              </a:rPr>
              <a:t>&gt;,public </a:t>
            </a:r>
            <a:r>
              <a:rPr lang="en-US" sz="1100" dirty="0" err="1">
                <a:latin typeface="Consolas" panose="020B0609020204030204" pitchFamily="49" charset="0"/>
              </a:rPr>
              <a:t>HashCommon</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smtClean="0">
                <a:latin typeface="Consolas" panose="020B0609020204030204" pitchFamily="49" charset="0"/>
              </a:rPr>
              <a:t>    class </a:t>
            </a:r>
            <a:r>
              <a:rPr lang="en-US" sz="1100" dirty="0">
                <a:latin typeface="Consolas" panose="020B0609020204030204" pitchFamily="49" charset="0"/>
              </a:rPr>
              <a:t>Entry</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KeyType</a:t>
            </a:r>
            <a:r>
              <a:rPr lang="en-US" sz="1100" dirty="0" smtClean="0">
                <a:latin typeface="Consolas" panose="020B0609020204030204" pitchFamily="49" charset="0"/>
              </a:rPr>
              <a:t> </a:t>
            </a:r>
            <a:r>
              <a:rPr lang="en-US" sz="1100" dirty="0" err="1">
                <a:latin typeface="Consolas" panose="020B0609020204030204" pitchFamily="49" charset="0"/>
              </a:rPr>
              <a:t>hashKey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CodeType</a:t>
            </a:r>
            <a:r>
              <a:rPr lang="en-US" sz="1100" dirty="0" smtClean="0">
                <a:latin typeface="Consolas" panose="020B0609020204030204" pitchFamily="49" charset="0"/>
              </a:rPr>
              <a:t> </a:t>
            </a:r>
            <a:r>
              <a:rPr lang="en-US" sz="1100" dirty="0" err="1">
                <a:latin typeface="Consolas" panose="020B0609020204030204" pitchFamily="49" charset="0"/>
              </a:rPr>
              <a:t>hashCode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ValueType</a:t>
            </a:r>
            <a:r>
              <a:rPr lang="en-US" sz="1100" dirty="0" smtClean="0">
                <a:latin typeface="Consolas" panose="020B0609020204030204" pitchFamily="49" charset="0"/>
              </a:rPr>
              <a:t> </a:t>
            </a:r>
            <a:r>
              <a:rPr lang="en-US" sz="1100" dirty="0">
                <a:latin typeface="Consolas" panose="020B0609020204030204" pitchFamily="49" charset="0"/>
              </a:rPr>
              <a:t>value;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std</a:t>
            </a:r>
            <a:r>
              <a:rPr lang="en-US" sz="1100" dirty="0">
                <a:latin typeface="Consolas" panose="020B0609020204030204" pitchFamily="49" charset="0"/>
              </a:rPr>
              <a:t>::vector &lt;Entry&gt; &gt; table;</a:t>
            </a:r>
          </a:p>
          <a:p>
            <a:r>
              <a:rPr lang="en-US" sz="1100" dirty="0" smtClean="0">
                <a:latin typeface="Consolas" panose="020B0609020204030204" pitchFamily="49" charset="0"/>
              </a:rPr>
              <a:t>public</a:t>
            </a:r>
            <a:r>
              <a:rPr lang="en-US" sz="1100" dirty="0">
                <a:latin typeface="Consolas" panose="020B0609020204030204" pitchFamily="49" charset="0"/>
              </a:rPr>
              <a:t>:</a:t>
            </a:r>
          </a:p>
          <a:p>
            <a:r>
              <a:rPr lang="en-US" sz="1100" dirty="0" smtClean="0">
                <a:latin typeface="Consolas" panose="020B0609020204030204" pitchFamily="49" charset="0"/>
              </a:rPr>
              <a:t>    using </a:t>
            </a:r>
            <a:r>
              <a:rPr lang="en-US" sz="1100" dirty="0" err="1">
                <a:latin typeface="Consolas" panose="020B0609020204030204" pitchFamily="49" charset="0"/>
              </a:rPr>
              <a:t>HashBase</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a:t>
            </a:r>
            <a:r>
              <a:rPr lang="en-US" sz="1100" dirty="0" err="1">
                <a:latin typeface="Consolas" panose="020B0609020204030204" pitchFamily="49" charset="0"/>
              </a:rPr>
              <a:t>HashCode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HashTable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a:latin typeface="Consolas" panose="020B0609020204030204" pitchFamily="49" charset="0"/>
              </a:rPr>
              <a:t>HashTable</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smtClean="0">
                <a:latin typeface="Consolas" panose="020B0609020204030204" pitchFamily="49" charset="0"/>
              </a:rPr>
              <a:t>    void </a:t>
            </a:r>
            <a:r>
              <a:rPr lang="en-US" sz="1100" dirty="0">
                <a:latin typeface="Consolas" panose="020B0609020204030204" pitchFamily="49" charset="0"/>
              </a:rPr>
              <a:t>Update(</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a:t>
            </a:r>
            <a:r>
              <a:rPr lang="en-US" sz="1100" dirty="0" err="1">
                <a:latin typeface="Consolas" panose="020B0609020204030204" pitchFamily="49" charset="0"/>
              </a:rPr>
              <a:t>key,const</a:t>
            </a:r>
            <a:r>
              <a:rPr lang="en-US" sz="1100" dirty="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 &amp;value);</a:t>
            </a:r>
          </a:p>
          <a:p>
            <a:r>
              <a:rPr lang="en-US" sz="1100" dirty="0" smtClean="0">
                <a:latin typeface="Consolas" panose="020B0609020204030204" pitchFamily="49" charset="0"/>
              </a:rPr>
              <a:t>    bool </a:t>
            </a:r>
            <a:r>
              <a:rPr lang="en-US" sz="1100" dirty="0" err="1">
                <a:latin typeface="Consolas" panose="020B0609020204030204" pitchFamily="49" charset="0"/>
              </a:rPr>
              <a:t>IsIncluded</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Resize(long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tableSize</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Delete(</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a:t>
            </a:r>
          </a:p>
          <a:p>
            <a:r>
              <a:rPr lang="en-US" sz="1100" dirty="0" smtClean="0">
                <a:latin typeface="Consolas" panose="020B0609020204030204" pitchFamily="49" charset="0"/>
              </a:rPr>
              <a:t>    </a:t>
            </a:r>
            <a:r>
              <a:rPr lang="en-US" sz="1100" dirty="0" err="1" smtClean="0">
                <a:latin typeface="Consolas" panose="020B0609020204030204" pitchFamily="49" charset="0"/>
              </a:rPr>
              <a:t>ValueType</a:t>
            </a:r>
            <a:r>
              <a:rPr lang="en-US" sz="1100" dirty="0" smtClean="0">
                <a:latin typeface="Consolas" panose="020B0609020204030204" pitchFamily="49" charset="0"/>
              </a:rPr>
              <a:t>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key);</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key)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smtClean="0">
                <a:latin typeface="Consolas" panose="020B0609020204030204" pitchFamily="49" charset="0"/>
              </a:rPr>
              <a:t>    </a:t>
            </a:r>
            <a:r>
              <a:rPr lang="en-US" sz="1100" smtClean="0">
                <a:latin typeface="Lucida Console" panose="020B0609040504020204" pitchFamily="49" charset="0"/>
              </a:rPr>
              <a:t>Handle </a:t>
            </a:r>
            <a:r>
              <a:rPr lang="en-US" sz="1100" dirty="0">
                <a:latin typeface="Lucida Console" panose="020B0609040504020204" pitchFamily="49" charset="0"/>
              </a:rPr>
              <a:t>First(void) </a:t>
            </a:r>
            <a:r>
              <a:rPr lang="en-US" sz="1100" dirty="0" err="1">
                <a:latin typeface="Lucida Console" panose="020B0609040504020204" pitchFamily="49" charset="0"/>
              </a:rPr>
              <a:t>const</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Consolas" panose="020B0609020204030204" pitchFamily="49" charset="0"/>
              </a:rPr>
              <a:t>    Handle </a:t>
            </a:r>
            <a:r>
              <a:rPr lang="en-US" sz="1100" dirty="0">
                <a:latin typeface="Consolas" panose="020B0609020204030204" pitchFamily="49" charset="0"/>
              </a:rPr>
              <a:t>Next(Handle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ValueType</a:t>
            </a:r>
            <a:r>
              <a:rPr lang="en-US" sz="1100" dirty="0" smtClean="0">
                <a:latin typeface="Consolas" panose="020B0609020204030204" pitchFamily="49" charset="0"/>
              </a:rPr>
              <a:t> </a:t>
            </a:r>
            <a:r>
              <a:rPr lang="en-US" sz="1100" dirty="0">
                <a:latin typeface="Consolas" panose="020B0609020204030204" pitchFamily="49" charset="0"/>
              </a:rPr>
              <a:t>*operator[](Handle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 *operator[](Handle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a:t>
            </a:r>
            <a:r>
              <a:rPr lang="en-US" sz="1100" dirty="0" err="1">
                <a:latin typeface="Consolas" panose="020B0609020204030204" pitchFamily="49" charset="0"/>
              </a:rPr>
              <a:t>GetKey</a:t>
            </a:r>
            <a:r>
              <a:rPr lang="en-US" sz="1100" dirty="0">
                <a:latin typeface="Consolas" panose="020B0609020204030204" pitchFamily="49" charset="0"/>
              </a:rPr>
              <a: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a:t>
            </a:r>
            <a:endParaRPr lang="en-US" sz="1100" dirty="0">
              <a:latin typeface="Consolas" panose="020B0609020204030204" pitchFamily="49" charset="0"/>
            </a:endParaRPr>
          </a:p>
        </p:txBody>
      </p:sp>
      <p:cxnSp>
        <p:nvCxnSpPr>
          <p:cNvPr id="5" name="Straight Arrow Connector 4"/>
          <p:cNvCxnSpPr/>
          <p:nvPr/>
        </p:nvCxnSpPr>
        <p:spPr>
          <a:xfrm flipH="1">
            <a:off x="5168900" y="1717674"/>
            <a:ext cx="73660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5000" y="517345"/>
            <a:ext cx="3301156" cy="1200329"/>
          </a:xfrm>
          <a:prstGeom prst="rect">
            <a:avLst/>
          </a:prstGeom>
          <a:noFill/>
        </p:spPr>
        <p:txBody>
          <a:bodyPr wrap="square" rtlCol="0">
            <a:spAutoFit/>
          </a:bodyPr>
          <a:lstStyle/>
          <a:p>
            <a:r>
              <a:rPr lang="en-US" dirty="0" smtClean="0"/>
              <a:t>Inheriting from the base class.</a:t>
            </a:r>
          </a:p>
          <a:p>
            <a:r>
              <a:rPr lang="en-US" dirty="0" err="1" smtClean="0"/>
              <a:t>Enums</a:t>
            </a:r>
            <a:r>
              <a:rPr lang="en-US" dirty="0" smtClean="0"/>
              <a:t>, variables, functions written in the base class are removed.</a:t>
            </a:r>
            <a:endParaRPr lang="en-US" dirty="0"/>
          </a:p>
        </p:txBody>
      </p:sp>
      <p:sp>
        <p:nvSpPr>
          <p:cNvPr id="7" name="Rounded Rectangle 6"/>
          <p:cNvSpPr/>
          <p:nvPr/>
        </p:nvSpPr>
        <p:spPr>
          <a:xfrm>
            <a:off x="1720850" y="2196503"/>
            <a:ext cx="344805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7244" y="5216013"/>
            <a:ext cx="3301156" cy="646331"/>
          </a:xfrm>
          <a:prstGeom prst="rect">
            <a:avLst/>
          </a:prstGeom>
          <a:noFill/>
        </p:spPr>
        <p:txBody>
          <a:bodyPr wrap="square" rtlCol="0">
            <a:spAutoFit/>
          </a:bodyPr>
          <a:lstStyle/>
          <a:p>
            <a:r>
              <a:rPr lang="en-US" dirty="0" smtClean="0"/>
              <a:t>Member functions are unchanged.</a:t>
            </a:r>
            <a:endParaRPr lang="en-US" dirty="0"/>
          </a:p>
        </p:txBody>
      </p:sp>
      <p:sp>
        <p:nvSpPr>
          <p:cNvPr id="9" name="Rounded Rectangle 8"/>
          <p:cNvSpPr/>
          <p:nvPr/>
        </p:nvSpPr>
        <p:spPr>
          <a:xfrm>
            <a:off x="628650" y="4145880"/>
            <a:ext cx="281305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31583" y="3028262"/>
            <a:ext cx="4615517" cy="1200329"/>
          </a:xfrm>
          <a:prstGeom prst="rect">
            <a:avLst/>
          </a:prstGeom>
          <a:noFill/>
        </p:spPr>
        <p:txBody>
          <a:bodyPr wrap="square" rtlCol="0">
            <a:spAutoFit/>
          </a:bodyPr>
          <a:lstStyle/>
          <a:p>
            <a:r>
              <a:rPr lang="en-US" dirty="0" smtClean="0"/>
              <a:t>Same as </a:t>
            </a:r>
            <a:r>
              <a:rPr lang="en-US" dirty="0" err="1" smtClean="0"/>
              <a:t>HashSet</a:t>
            </a:r>
            <a:r>
              <a:rPr lang="en-US" dirty="0" smtClean="0"/>
              <a:t>.  To work with unreasonable '</a:t>
            </a:r>
            <a:r>
              <a:rPr lang="en-US" dirty="0" err="1" smtClean="0"/>
              <a:t>typename</a:t>
            </a:r>
            <a:r>
              <a:rPr lang="en-US" dirty="0" smtClean="0"/>
              <a:t>' requirement from GCC and clang.</a:t>
            </a:r>
          </a:p>
          <a:p>
            <a:endParaRPr lang="en-US" dirty="0"/>
          </a:p>
        </p:txBody>
      </p:sp>
      <p:cxnSp>
        <p:nvCxnSpPr>
          <p:cNvPr id="11" name="Straight Arrow Connector 10"/>
          <p:cNvCxnSpPr/>
          <p:nvPr/>
        </p:nvCxnSpPr>
        <p:spPr>
          <a:xfrm flipH="1">
            <a:off x="3441701" y="3917877"/>
            <a:ext cx="609599" cy="36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4851400" y="4413177"/>
            <a:ext cx="234950" cy="21839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7666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possible improvements</a:t>
            </a:r>
            <a:endParaRPr lang="en-US" dirty="0"/>
          </a:p>
        </p:txBody>
      </p:sp>
      <p:sp>
        <p:nvSpPr>
          <p:cNvPr id="3" name="Content Placeholder 2"/>
          <p:cNvSpPr>
            <a:spLocks noGrp="1"/>
          </p:cNvSpPr>
          <p:nvPr>
            <p:ph idx="1"/>
          </p:nvPr>
        </p:nvSpPr>
        <p:spPr/>
        <p:txBody>
          <a:bodyPr/>
          <a:lstStyle/>
          <a:p>
            <a:r>
              <a:rPr lang="en-US" dirty="0" smtClean="0"/>
              <a:t>Use move-assignment operators in Resize function.</a:t>
            </a:r>
          </a:p>
          <a:p>
            <a:r>
              <a:rPr lang="en-US" dirty="0" smtClean="0"/>
              <a:t>Further reduce the duplicate code.  Next and </a:t>
            </a:r>
            <a:r>
              <a:rPr lang="en-US" dirty="0" err="1" smtClean="0"/>
              <a:t>GetKey</a:t>
            </a:r>
            <a:r>
              <a:rPr lang="en-US" dirty="0" smtClean="0"/>
              <a:t> functions can be made a function of the base class.  One solution is make Entry class a template parameter.</a:t>
            </a:r>
          </a:p>
          <a:p>
            <a:r>
              <a:rPr lang="en-US" dirty="0" smtClean="0"/>
              <a:t>Make move-assignment operator version of Update function.  When possible, a key can be moved rather </a:t>
            </a:r>
            <a:r>
              <a:rPr lang="en-US" smtClean="0"/>
              <a:t>than copied.</a:t>
            </a:r>
            <a:endParaRPr lang="en-US" dirty="0"/>
          </a:p>
        </p:txBody>
      </p:sp>
    </p:spTree>
    <p:extLst>
      <p:ext uri="{BB962C8B-B14F-4D97-AF65-F5344CB8AC3E}">
        <p14:creationId xmlns:p14="http://schemas.microsoft.com/office/powerpoint/2010/main" val="196028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2207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Binary tree</a:t>
            </a:r>
          </a:p>
        </p:txBody>
      </p:sp>
      <p:sp>
        <p:nvSpPr>
          <p:cNvPr id="39939" name="Content Placeholder 2"/>
          <p:cNvSpPr>
            <a:spLocks noGrp="1"/>
          </p:cNvSpPr>
          <p:nvPr>
            <p:ph idx="1"/>
          </p:nvPr>
        </p:nvSpPr>
        <p:spPr/>
        <p:txBody>
          <a:bodyPr/>
          <a:lstStyle/>
          <a:p>
            <a:r>
              <a:rPr lang="en-US" altLang="en-US" dirty="0" smtClean="0"/>
              <a:t>Main purposes</a:t>
            </a:r>
          </a:p>
          <a:p>
            <a:pPr lvl="1"/>
            <a:r>
              <a:rPr lang="en-US" altLang="en-US" dirty="0" smtClean="0"/>
              <a:t>Efficiently sort objects</a:t>
            </a:r>
          </a:p>
          <a:p>
            <a:pPr lvl="1"/>
            <a:r>
              <a:rPr lang="en-US" altLang="en-US" dirty="0" smtClean="0"/>
              <a:t>Efficiently find an object.</a:t>
            </a:r>
          </a:p>
          <a:p>
            <a:pPr lvl="1"/>
            <a:r>
              <a:rPr lang="en-US" altLang="en-US" dirty="0" smtClean="0"/>
              <a:t>Very useful when you need a priority queue.</a:t>
            </a:r>
          </a:p>
        </p:txBody>
      </p:sp>
      <p:sp>
        <p:nvSpPr>
          <p:cNvPr id="39940" name="Oval 3"/>
          <p:cNvSpPr>
            <a:spLocks noChangeArrowheads="1"/>
          </p:cNvSpPr>
          <p:nvPr/>
        </p:nvSpPr>
        <p:spPr bwMode="auto">
          <a:xfrm>
            <a:off x="3505200" y="25908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cxnSp>
        <p:nvCxnSpPr>
          <p:cNvPr id="39941" name="Straight Arrow Connector 6"/>
          <p:cNvCxnSpPr>
            <a:cxnSpLocks noChangeShapeType="1"/>
          </p:cNvCxnSpPr>
          <p:nvPr/>
        </p:nvCxnSpPr>
        <p:spPr bwMode="auto">
          <a:xfrm rot="10800000" flipV="1">
            <a:off x="2362200" y="32004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2" name="Straight Arrow Connector 7"/>
          <p:cNvCxnSpPr>
            <a:cxnSpLocks noChangeShapeType="1"/>
          </p:cNvCxnSpPr>
          <p:nvPr/>
        </p:nvCxnSpPr>
        <p:spPr bwMode="auto">
          <a:xfrm>
            <a:off x="4724400" y="32004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43" name="Oval 8"/>
          <p:cNvSpPr>
            <a:spLocks noChangeArrowheads="1"/>
          </p:cNvSpPr>
          <p:nvPr/>
        </p:nvSpPr>
        <p:spPr bwMode="auto">
          <a:xfrm>
            <a:off x="1447800" y="3505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4" name="Oval 10"/>
          <p:cNvSpPr>
            <a:spLocks noChangeArrowheads="1"/>
          </p:cNvSpPr>
          <p:nvPr/>
        </p:nvSpPr>
        <p:spPr bwMode="auto">
          <a:xfrm>
            <a:off x="5410200" y="3581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5" name="Oval 12"/>
          <p:cNvSpPr>
            <a:spLocks noChangeArrowheads="1"/>
          </p:cNvSpPr>
          <p:nvPr/>
        </p:nvSpPr>
        <p:spPr bwMode="auto">
          <a:xfrm>
            <a:off x="3810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6" name="Oval 14"/>
          <p:cNvSpPr>
            <a:spLocks noChangeArrowheads="1"/>
          </p:cNvSpPr>
          <p:nvPr/>
        </p:nvSpPr>
        <p:spPr bwMode="auto">
          <a:xfrm>
            <a:off x="25908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7" name="Oval 16"/>
          <p:cNvSpPr>
            <a:spLocks noChangeArrowheads="1"/>
          </p:cNvSpPr>
          <p:nvPr/>
        </p:nvSpPr>
        <p:spPr bwMode="auto">
          <a:xfrm>
            <a:off x="47244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8" name="Oval 18"/>
          <p:cNvSpPr>
            <a:spLocks noChangeArrowheads="1"/>
          </p:cNvSpPr>
          <p:nvPr/>
        </p:nvSpPr>
        <p:spPr bwMode="auto">
          <a:xfrm>
            <a:off x="69342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cxnSp>
        <p:nvCxnSpPr>
          <p:cNvPr id="39949" name="Straight Arrow Connector 22"/>
          <p:cNvCxnSpPr>
            <a:cxnSpLocks noChangeShapeType="1"/>
            <a:endCxn id="39945" idx="0"/>
          </p:cNvCxnSpPr>
          <p:nvPr/>
        </p:nvCxnSpPr>
        <p:spPr bwMode="auto">
          <a:xfrm rot="10800000" flipV="1">
            <a:off x="1295400" y="41148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0" name="Straight Arrow Connector 23"/>
          <p:cNvCxnSpPr>
            <a:cxnSpLocks noChangeShapeType="1"/>
          </p:cNvCxnSpPr>
          <p:nvPr/>
        </p:nvCxnSpPr>
        <p:spPr bwMode="auto">
          <a:xfrm>
            <a:off x="2743200" y="41148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1" name="Straight Arrow Connector 28"/>
          <p:cNvCxnSpPr>
            <a:cxnSpLocks noChangeShapeType="1"/>
            <a:endCxn id="39947" idx="0"/>
          </p:cNvCxnSpPr>
          <p:nvPr/>
        </p:nvCxnSpPr>
        <p:spPr bwMode="auto">
          <a:xfrm rot="5400000">
            <a:off x="5524500" y="43053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2" name="Straight Arrow Connector 29"/>
          <p:cNvCxnSpPr>
            <a:cxnSpLocks noChangeShapeType="1"/>
            <a:endCxn id="39948" idx="0"/>
          </p:cNvCxnSpPr>
          <p:nvPr/>
        </p:nvCxnSpPr>
        <p:spPr bwMode="auto">
          <a:xfrm>
            <a:off x="6705600" y="41910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 name="TextBox 46"/>
          <p:cNvSpPr txBox="1"/>
          <p:nvPr/>
        </p:nvSpPr>
        <p:spPr>
          <a:xfrm>
            <a:off x="3886200" y="2743200"/>
            <a:ext cx="1066800" cy="381000"/>
          </a:xfrm>
          <a:prstGeom prst="rect">
            <a:avLst/>
          </a:prstGeom>
          <a:noFill/>
        </p:spPr>
        <p:txBody>
          <a:bodyPr>
            <a:spAutoFit/>
          </a:bodyPr>
          <a:lstStyle/>
          <a:p>
            <a:pPr eaLnBrk="1" hangingPunct="1">
              <a:defRPr/>
            </a:pPr>
            <a:r>
              <a:rPr lang="en-US" i="0" dirty="0">
                <a:latin typeface="+mn-lt"/>
              </a:rPr>
              <a:t>Node</a:t>
            </a:r>
          </a:p>
        </p:txBody>
      </p:sp>
      <p:sp>
        <p:nvSpPr>
          <p:cNvPr id="48" name="TextBox 47"/>
          <p:cNvSpPr txBox="1"/>
          <p:nvPr/>
        </p:nvSpPr>
        <p:spPr>
          <a:xfrm>
            <a:off x="1828800" y="3657600"/>
            <a:ext cx="1066800" cy="381000"/>
          </a:xfrm>
          <a:prstGeom prst="rect">
            <a:avLst/>
          </a:prstGeom>
          <a:noFill/>
        </p:spPr>
        <p:txBody>
          <a:bodyPr>
            <a:spAutoFit/>
          </a:bodyPr>
          <a:lstStyle/>
          <a:p>
            <a:pPr eaLnBrk="1" hangingPunct="1">
              <a:defRPr/>
            </a:pPr>
            <a:r>
              <a:rPr lang="en-US" i="0" dirty="0">
                <a:latin typeface="+mn-lt"/>
              </a:rPr>
              <a:t>Node</a:t>
            </a:r>
          </a:p>
        </p:txBody>
      </p:sp>
      <p:sp>
        <p:nvSpPr>
          <p:cNvPr id="49" name="TextBox 48"/>
          <p:cNvSpPr txBox="1"/>
          <p:nvPr/>
        </p:nvSpPr>
        <p:spPr>
          <a:xfrm>
            <a:off x="6858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1" name="TextBox 50"/>
          <p:cNvSpPr txBox="1"/>
          <p:nvPr/>
        </p:nvSpPr>
        <p:spPr>
          <a:xfrm>
            <a:off x="28956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3" name="TextBox 52"/>
          <p:cNvSpPr txBox="1"/>
          <p:nvPr/>
        </p:nvSpPr>
        <p:spPr>
          <a:xfrm>
            <a:off x="74676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4" name="TextBox 53"/>
          <p:cNvSpPr txBox="1"/>
          <p:nvPr/>
        </p:nvSpPr>
        <p:spPr>
          <a:xfrm>
            <a:off x="51816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5" name="TextBox 54"/>
          <p:cNvSpPr txBox="1"/>
          <p:nvPr/>
        </p:nvSpPr>
        <p:spPr>
          <a:xfrm>
            <a:off x="5791200" y="3733800"/>
            <a:ext cx="1066800" cy="381000"/>
          </a:xfrm>
          <a:prstGeom prst="rect">
            <a:avLst/>
          </a:prstGeom>
          <a:noFill/>
        </p:spPr>
        <p:txBody>
          <a:bodyPr>
            <a:spAutoFit/>
          </a:bodyPr>
          <a:lstStyle/>
          <a:p>
            <a:pPr eaLnBrk="1" hangingPunct="1">
              <a:defRPr/>
            </a:pPr>
            <a:r>
              <a:rPr lang="en-US" i="0" dirty="0">
                <a:latin typeface="+mn-lt"/>
              </a:rPr>
              <a:t>Node</a:t>
            </a:r>
          </a:p>
        </p:txBody>
      </p:sp>
    </p:spTree>
    <p:extLst>
      <p:ext uri="{BB962C8B-B14F-4D97-AF65-F5344CB8AC3E}">
        <p14:creationId xmlns:p14="http://schemas.microsoft.com/office/powerpoint/2010/main" val="323615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Binary tree</a:t>
            </a:r>
          </a:p>
        </p:txBody>
      </p:sp>
      <p:sp>
        <p:nvSpPr>
          <p:cNvPr id="40963" name="Content Placeholder 2"/>
          <p:cNvSpPr>
            <a:spLocks noGrp="1"/>
          </p:cNvSpPr>
          <p:nvPr>
            <p:ph idx="1"/>
          </p:nvPr>
        </p:nvSpPr>
        <p:spPr/>
        <p:txBody>
          <a:bodyPr/>
          <a:lstStyle/>
          <a:p>
            <a:r>
              <a:rPr lang="en-US" altLang="en-US" smtClean="0"/>
              <a:t>Linked list makes a linear connection between objects.</a:t>
            </a:r>
          </a:p>
          <a:p>
            <a:r>
              <a:rPr lang="en-US" altLang="en-US" smtClean="0"/>
              <a:t>Binary tree makes a tree-like structure.</a:t>
            </a:r>
          </a:p>
          <a:p>
            <a:r>
              <a:rPr lang="en-US" altLang="en-US" smtClean="0"/>
              <a:t>Each node has pointers - left, right, and can also have parent.</a:t>
            </a:r>
          </a:p>
        </p:txBody>
      </p:sp>
      <p:sp>
        <p:nvSpPr>
          <p:cNvPr id="40964"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0966" name="Straight Arrow Connector 6"/>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67" name="Straight Arrow Connector 8"/>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68" name="Straight Arrow Connector 10"/>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1"/>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0970" name="Oval 12"/>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4" name="TextBox 13"/>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2" name="Oval 14"/>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6" name="TextBox 15"/>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4" name="Oval 17"/>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6" name="Oval 19"/>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8" name="Oval 21"/>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3" name="TextBox 22"/>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80" name="Oval 23"/>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5" name="TextBox 24"/>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0982" name="Straight Arrow Connector 26"/>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3" name="Straight Arrow Connector 28"/>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4" name="Straight Arrow Connector 30"/>
          <p:cNvCxnSpPr>
            <a:cxnSpLocks noChangeShapeType="1"/>
            <a:endCxn id="40974"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5" name="Straight Arrow Connector 32"/>
          <p:cNvCxnSpPr>
            <a:cxnSpLocks noChangeShapeType="1"/>
            <a:endCxn id="21"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6" name="Straight Arrow Connector 34"/>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7" name="Straight Arrow Connector 3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8" name="Straight Arrow Connector 38"/>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9" name="Straight Arrow Connector 40"/>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0" name="Straight Arrow Connector 42"/>
          <p:cNvCxnSpPr>
            <a:cxnSpLocks noChangeShapeType="1"/>
            <a:endCxn id="40978"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1" name="Straight Arrow Connector 44"/>
          <p:cNvCxnSpPr>
            <a:cxnSpLocks noChangeShapeType="1"/>
            <a:endCxn id="40980"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2" name="Straight Arrow Connector 46"/>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3" name="Straight Arrow Connector 48"/>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TextBox 49"/>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51" name="TextBox 50"/>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0996" name="Straight Arrow Connector 51"/>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7" name="Straight Arrow Connector 52"/>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4" name="TextBox 53"/>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55" name="TextBox 54"/>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1000" name="Straight Arrow Connector 55"/>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01" name="Straight Arrow Connector 56"/>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8" name="TextBox 57"/>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59" name="TextBox 58"/>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1004" name="Straight Arrow Connector 59"/>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05" name="Straight Arrow Connector 60"/>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 name="TextBox 61"/>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63" name="TextBox 62"/>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spTree>
    <p:extLst>
      <p:ext uri="{BB962C8B-B14F-4D97-AF65-F5344CB8AC3E}">
        <p14:creationId xmlns:p14="http://schemas.microsoft.com/office/powerpoint/2010/main" val="2969950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Binary tree</a:t>
            </a:r>
          </a:p>
        </p:txBody>
      </p:sp>
      <p:sp>
        <p:nvSpPr>
          <p:cNvPr id="41987" name="Content Placeholder 2"/>
          <p:cNvSpPr>
            <a:spLocks noGrp="1"/>
          </p:cNvSpPr>
          <p:nvPr>
            <p:ph idx="1"/>
          </p:nvPr>
        </p:nvSpPr>
        <p:spPr/>
        <p:txBody>
          <a:bodyPr/>
          <a:lstStyle/>
          <a:p>
            <a:r>
              <a:rPr lang="en-US" altLang="en-US" smtClean="0"/>
              <a:t>Just like a linked list is retained by head and tail pointers, a binary tree is retained by a pointer for the root node.</a:t>
            </a:r>
          </a:p>
        </p:txBody>
      </p:sp>
      <p:sp>
        <p:nvSpPr>
          <p:cNvPr id="41988"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1990"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1"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2"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1994"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1996"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1998"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2000"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2002"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2004"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2006"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7"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8" name="Straight Arrow Connector 23"/>
          <p:cNvCxnSpPr>
            <a:cxnSpLocks noChangeShapeType="1"/>
            <a:endCxn id="41998"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9"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0"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1"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2"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3"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4" name="Straight Arrow Connector 29"/>
          <p:cNvCxnSpPr>
            <a:cxnSpLocks noChangeShapeType="1"/>
            <a:endCxn id="42002"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5" name="Straight Arrow Connector 30"/>
          <p:cNvCxnSpPr>
            <a:cxnSpLocks noChangeShapeType="1"/>
            <a:endCxn id="42004"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6"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7"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20"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21"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24"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25"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28"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29"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32" name="Straight Arrow Connector 49"/>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33" name="Rounded Rectangle 50"/>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2" name="TextBox 51"/>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Tree>
    <p:extLst>
      <p:ext uri="{BB962C8B-B14F-4D97-AF65-F5344CB8AC3E}">
        <p14:creationId xmlns:p14="http://schemas.microsoft.com/office/powerpoint/2010/main" val="25829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Binary tree</a:t>
            </a:r>
          </a:p>
        </p:txBody>
      </p:sp>
      <p:sp>
        <p:nvSpPr>
          <p:cNvPr id="43011" name="Content Placeholder 2"/>
          <p:cNvSpPr>
            <a:spLocks noGrp="1"/>
          </p:cNvSpPr>
          <p:nvPr>
            <p:ph idx="1"/>
          </p:nvPr>
        </p:nvSpPr>
        <p:spPr/>
        <p:txBody>
          <a:bodyPr/>
          <a:lstStyle/>
          <a:p>
            <a:r>
              <a:rPr lang="en-US" altLang="en-US" smtClean="0"/>
              <a:t>Most common usage of a binary tree is for sorting and finding objects quickly.</a:t>
            </a:r>
          </a:p>
          <a:p>
            <a:r>
              <a:rPr lang="en-US" altLang="en-US" smtClean="0"/>
              <a:t>Each tree node (someone calls it a leaf) needs to be comparable.</a:t>
            </a:r>
          </a:p>
        </p:txBody>
      </p:sp>
    </p:spTree>
    <p:extLst>
      <p:ext uri="{BB962C8B-B14F-4D97-AF65-F5344CB8AC3E}">
        <p14:creationId xmlns:p14="http://schemas.microsoft.com/office/powerpoint/2010/main" val="200839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Binary tree</a:t>
            </a:r>
          </a:p>
        </p:txBody>
      </p:sp>
      <p:sp>
        <p:nvSpPr>
          <p:cNvPr id="44035" name="Content Placeholder 2"/>
          <p:cNvSpPr>
            <a:spLocks noGrp="1"/>
          </p:cNvSpPr>
          <p:nvPr>
            <p:ph idx="1"/>
          </p:nvPr>
        </p:nvSpPr>
        <p:spPr/>
        <p:txBody>
          <a:bodyPr/>
          <a:lstStyle/>
          <a:p>
            <a:r>
              <a:rPr lang="en-US" altLang="en-US" smtClean="0"/>
              <a:t>Initially, the root pointer is NULL.  (When the tree is empty.)</a:t>
            </a:r>
          </a:p>
        </p:txBody>
      </p:sp>
      <p:sp>
        <p:nvSpPr>
          <p:cNvPr id="4" name="TextBox 3"/>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4037" name="Rounded Rectangle 4"/>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6" name="TextBox 5"/>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cxnSp>
        <p:nvCxnSpPr>
          <p:cNvPr id="44039" name="Straight Arrow Connector 7"/>
          <p:cNvCxnSpPr>
            <a:cxnSpLocks noChangeShapeType="1"/>
            <a:stCxn id="44037" idx="3"/>
            <a:endCxn id="4" idx="1"/>
          </p:cNvCxnSpPr>
          <p:nvPr/>
        </p:nvCxnSpPr>
        <p:spPr bwMode="auto">
          <a:xfrm>
            <a:off x="3200400" y="2781300"/>
            <a:ext cx="762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0784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Binary tree</a:t>
            </a:r>
          </a:p>
        </p:txBody>
      </p:sp>
      <p:sp>
        <p:nvSpPr>
          <p:cNvPr id="45059" name="Content Placeholder 2"/>
          <p:cNvSpPr>
            <a:spLocks noGrp="1"/>
          </p:cNvSpPr>
          <p:nvPr>
            <p:ph idx="1"/>
          </p:nvPr>
        </p:nvSpPr>
        <p:spPr/>
        <p:txBody>
          <a:bodyPr/>
          <a:lstStyle/>
          <a:p>
            <a:r>
              <a:rPr lang="en-US" altLang="en-US" smtClean="0"/>
              <a:t>When the first node is added, root pointer points to the first node, and the first node’s parent, left, and right are all NULL.</a:t>
            </a:r>
          </a:p>
        </p:txBody>
      </p:sp>
      <p:sp>
        <p:nvSpPr>
          <p:cNvPr id="45060"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5062"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063"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064"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cxnSp>
        <p:nvCxnSpPr>
          <p:cNvPr id="45066" name="Straight Arrow Connector 11"/>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5067" name="Rounded Rectangle 12"/>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4" name="TextBox 13"/>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15" name="TextBox 14"/>
          <p:cNvSpPr txBox="1"/>
          <p:nvPr/>
        </p:nvSpPr>
        <p:spPr>
          <a:xfrm>
            <a:off x="1981200" y="4191000"/>
            <a:ext cx="914400" cy="381000"/>
          </a:xfrm>
          <a:prstGeom prst="rect">
            <a:avLst/>
          </a:prstGeom>
          <a:noFill/>
        </p:spPr>
        <p:txBody>
          <a:bodyPr>
            <a:spAutoFit/>
          </a:bodyPr>
          <a:lstStyle/>
          <a:p>
            <a:pPr eaLnBrk="1" hangingPunct="1">
              <a:defRPr/>
            </a:pPr>
            <a:r>
              <a:rPr lang="en-US" i="0" dirty="0">
                <a:latin typeface="+mn-lt"/>
              </a:rPr>
              <a:t>NULL</a:t>
            </a:r>
          </a:p>
        </p:txBody>
      </p:sp>
      <p:sp>
        <p:nvSpPr>
          <p:cNvPr id="16" name="TextBox 15"/>
          <p:cNvSpPr txBox="1"/>
          <p:nvPr/>
        </p:nvSpPr>
        <p:spPr>
          <a:xfrm>
            <a:off x="6096000" y="4267200"/>
            <a:ext cx="914400" cy="381000"/>
          </a:xfrm>
          <a:prstGeom prst="rect">
            <a:avLst/>
          </a:prstGeom>
          <a:noFill/>
        </p:spPr>
        <p:txBody>
          <a:bodyPr>
            <a:spAutoFit/>
          </a:bodyPr>
          <a:lstStyle/>
          <a:p>
            <a:pPr eaLnBrk="1" hangingPunct="1">
              <a:defRPr/>
            </a:pPr>
            <a:r>
              <a:rPr lang="en-US" i="0" dirty="0">
                <a:latin typeface="+mn-lt"/>
              </a:rPr>
              <a:t>NULL</a:t>
            </a:r>
          </a:p>
        </p:txBody>
      </p:sp>
    </p:spTree>
    <p:extLst>
      <p:ext uri="{BB962C8B-B14F-4D97-AF65-F5344CB8AC3E}">
        <p14:creationId xmlns:p14="http://schemas.microsoft.com/office/powerpoint/2010/main" val="1406276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Binary tree</a:t>
            </a:r>
          </a:p>
        </p:txBody>
      </p:sp>
      <p:sp>
        <p:nvSpPr>
          <p:cNvPr id="46083" name="Content Placeholder 2"/>
          <p:cNvSpPr>
            <a:spLocks noGrp="1"/>
          </p:cNvSpPr>
          <p:nvPr>
            <p:ph idx="1"/>
          </p:nvPr>
        </p:nvSpPr>
        <p:spPr/>
        <p:txBody>
          <a:bodyPr/>
          <a:lstStyle/>
          <a:p>
            <a:r>
              <a:rPr lang="en-US" altLang="en-US" smtClean="0"/>
              <a:t>When the second node is added (let’s say the second is greater than the first node) it is added to the right of the first node.</a:t>
            </a:r>
          </a:p>
        </p:txBody>
      </p:sp>
      <p:sp>
        <p:nvSpPr>
          <p:cNvPr id="46084"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6086"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87"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88"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6090" name="Oval 9"/>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6092" name="Straight Arrow Connector 1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93" name="Straight Arrow Connector 13"/>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4" name="Rounded Rectangle 14"/>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6" name="TextBox 15"/>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17" name="TextBox 16"/>
          <p:cNvSpPr txBox="1"/>
          <p:nvPr/>
        </p:nvSpPr>
        <p:spPr>
          <a:xfrm>
            <a:off x="1981200" y="4191000"/>
            <a:ext cx="914400" cy="381000"/>
          </a:xfrm>
          <a:prstGeom prst="rect">
            <a:avLst/>
          </a:prstGeom>
          <a:noFill/>
        </p:spPr>
        <p:txBody>
          <a:bodyPr>
            <a:spAutoFit/>
          </a:bodyPr>
          <a:lstStyle/>
          <a:p>
            <a:pPr eaLnBrk="1" hangingPunct="1">
              <a:defRPr/>
            </a:pPr>
            <a:r>
              <a:rPr lang="en-US" i="0" dirty="0">
                <a:latin typeface="+mn-lt"/>
              </a:rPr>
              <a:t>NULL</a:t>
            </a:r>
          </a:p>
        </p:txBody>
      </p:sp>
      <p:cxnSp>
        <p:nvCxnSpPr>
          <p:cNvPr id="46097" name="Straight Arrow Connector 17"/>
          <p:cNvCxnSpPr>
            <a:cxnSpLocks noChangeShapeType="1"/>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98" name="Straight Arrow Connector 18"/>
          <p:cNvCxnSpPr>
            <a:cxnSpLocks noChangeShapeType="1"/>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TextBox 20"/>
          <p:cNvSpPr txBox="1"/>
          <p:nvPr/>
        </p:nvSpPr>
        <p:spPr>
          <a:xfrm>
            <a:off x="5257800" y="5410200"/>
            <a:ext cx="914400" cy="381000"/>
          </a:xfrm>
          <a:prstGeom prst="rect">
            <a:avLst/>
          </a:prstGeom>
          <a:noFill/>
        </p:spPr>
        <p:txBody>
          <a:bodyPr>
            <a:spAutoFit/>
          </a:bodyPr>
          <a:lstStyle/>
          <a:p>
            <a:pPr eaLnBrk="1" hangingPunct="1">
              <a:defRPr/>
            </a:pPr>
            <a:r>
              <a:rPr lang="en-US" i="0" dirty="0">
                <a:latin typeface="+mn-lt"/>
              </a:rPr>
              <a:t>NULL</a:t>
            </a:r>
          </a:p>
        </p:txBody>
      </p:sp>
      <p:sp>
        <p:nvSpPr>
          <p:cNvPr id="22" name="TextBox 21"/>
          <p:cNvSpPr txBox="1"/>
          <p:nvPr/>
        </p:nvSpPr>
        <p:spPr>
          <a:xfrm>
            <a:off x="7467600" y="5410200"/>
            <a:ext cx="914400" cy="381000"/>
          </a:xfrm>
          <a:prstGeom prst="rect">
            <a:avLst/>
          </a:prstGeom>
          <a:noFill/>
        </p:spPr>
        <p:txBody>
          <a:bodyPr>
            <a:spAutoFit/>
          </a:bodyPr>
          <a:lstStyle/>
          <a:p>
            <a:pPr eaLnBrk="1" hangingPunct="1">
              <a:defRPr/>
            </a:pPr>
            <a:r>
              <a:rPr lang="en-US" i="0" dirty="0">
                <a:latin typeface="+mn-lt"/>
              </a:rPr>
              <a:t>NULL</a:t>
            </a:r>
          </a:p>
        </p:txBody>
      </p:sp>
    </p:spTree>
    <p:extLst>
      <p:ext uri="{BB962C8B-B14F-4D97-AF65-F5344CB8AC3E}">
        <p14:creationId xmlns:p14="http://schemas.microsoft.com/office/powerpoint/2010/main" val="409184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Hash Table</a:t>
            </a:r>
          </a:p>
          <a:p>
            <a:r>
              <a:rPr lang="en-US" dirty="0" smtClean="0"/>
              <a:t>Binary Tree</a:t>
            </a:r>
          </a:p>
          <a:p>
            <a:endParaRPr lang="en-US" dirty="0"/>
          </a:p>
        </p:txBody>
      </p:sp>
    </p:spTree>
    <p:extLst>
      <p:ext uri="{BB962C8B-B14F-4D97-AF65-F5344CB8AC3E}">
        <p14:creationId xmlns:p14="http://schemas.microsoft.com/office/powerpoint/2010/main" val="170813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Binary tree</a:t>
            </a:r>
          </a:p>
        </p:txBody>
      </p:sp>
      <p:sp>
        <p:nvSpPr>
          <p:cNvPr id="47107" name="Content Placeholder 2"/>
          <p:cNvSpPr>
            <a:spLocks noGrp="1"/>
          </p:cNvSpPr>
          <p:nvPr>
            <p:ph idx="1"/>
          </p:nvPr>
        </p:nvSpPr>
        <p:spPr/>
        <p:txBody>
          <a:bodyPr/>
          <a:lstStyle/>
          <a:p>
            <a:r>
              <a:rPr lang="en-US" altLang="en-US" smtClean="0"/>
              <a:t>Let’s say the third node is greater than the first, but smaller than the second node.</a:t>
            </a:r>
          </a:p>
          <a:p>
            <a:r>
              <a:rPr lang="en-US" altLang="en-US" smtClean="0"/>
              <a:t>It needs to be added to the left of the second node.</a:t>
            </a:r>
          </a:p>
        </p:txBody>
      </p:sp>
      <p:sp>
        <p:nvSpPr>
          <p:cNvPr id="47108" name="Oval 3"/>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7110" name="Straight Arrow Connector 5"/>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1" name="Straight Arrow Connector 6"/>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2" name="Straight Arrow Connector 7"/>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10" name="TextBox 9"/>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115" name="Oval 10"/>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2" name="TextBox 11"/>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7117" name="Straight Arrow Connector 12"/>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8" name="Straight Arrow Connector 13"/>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9" name="Straight Arrow Connector 14"/>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15"/>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7121" name="Oval 16"/>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8" name="TextBox 17"/>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7123" name="Straight Arrow Connector 18"/>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4" name="Straight Arrow Connector 19"/>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25" name="Rounded Rectangle 20"/>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2" name="TextBox 21"/>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23" name="TextBox 22"/>
          <p:cNvSpPr txBox="1"/>
          <p:nvPr/>
        </p:nvSpPr>
        <p:spPr>
          <a:xfrm>
            <a:off x="1981200" y="4191000"/>
            <a:ext cx="914400" cy="381000"/>
          </a:xfrm>
          <a:prstGeom prst="rect">
            <a:avLst/>
          </a:prstGeom>
          <a:noFill/>
        </p:spPr>
        <p:txBody>
          <a:bodyPr>
            <a:spAutoFit/>
          </a:bodyPr>
          <a:lstStyle/>
          <a:p>
            <a:pPr eaLnBrk="1" hangingPunct="1">
              <a:defRPr/>
            </a:pPr>
            <a:r>
              <a:rPr lang="en-US" i="0" dirty="0">
                <a:latin typeface="+mn-lt"/>
              </a:rPr>
              <a:t>NULL</a:t>
            </a:r>
          </a:p>
        </p:txBody>
      </p:sp>
      <p:cxnSp>
        <p:nvCxnSpPr>
          <p:cNvPr id="47128" name="Straight Arrow Connector 23"/>
          <p:cNvCxnSpPr>
            <a:cxnSpLocks noChangeShapeType="1"/>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7467600" y="5410200"/>
            <a:ext cx="914400" cy="381000"/>
          </a:xfrm>
          <a:prstGeom prst="rect">
            <a:avLst/>
          </a:prstGeom>
          <a:noFill/>
        </p:spPr>
        <p:txBody>
          <a:bodyPr>
            <a:spAutoFit/>
          </a:bodyPr>
          <a:lstStyle/>
          <a:p>
            <a:pPr eaLnBrk="1" hangingPunct="1">
              <a:defRPr/>
            </a:pPr>
            <a:r>
              <a:rPr lang="en-US" i="0" dirty="0">
                <a:latin typeface="+mn-lt"/>
              </a:rPr>
              <a:t>NULL</a:t>
            </a:r>
          </a:p>
        </p:txBody>
      </p:sp>
      <p:cxnSp>
        <p:nvCxnSpPr>
          <p:cNvPr id="47130" name="Straight Arrow Connector 25"/>
          <p:cNvCxnSpPr>
            <a:cxnSpLocks noChangeShapeType="1"/>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31" name="Freeform 26"/>
          <p:cNvSpPr>
            <a:spLocks/>
          </p:cNvSpPr>
          <p:nvPr/>
        </p:nvSpPr>
        <p:spPr bwMode="auto">
          <a:xfrm>
            <a:off x="3403600" y="2870200"/>
            <a:ext cx="3414713" cy="2641600"/>
          </a:xfrm>
          <a:custGeom>
            <a:avLst/>
            <a:gdLst>
              <a:gd name="T0" fmla="*/ 0 w 3414183"/>
              <a:gd name="T1" fmla="*/ 0 h 2641600"/>
              <a:gd name="T2" fmla="*/ 1412111 w 3414183"/>
              <a:gd name="T3" fmla="*/ 698500 h 2641600"/>
              <a:gd name="T4" fmla="*/ 3193153 w 3414183"/>
              <a:gd name="T5" fmla="*/ 1308100 h 2641600"/>
              <a:gd name="T6" fmla="*/ 2773331 w 3414183"/>
              <a:gd name="T7" fmla="*/ 2641600 h 2641600"/>
              <a:gd name="T8" fmla="*/ 0 60000 65536"/>
              <a:gd name="T9" fmla="*/ 0 60000 65536"/>
              <a:gd name="T10" fmla="*/ 0 60000 65536"/>
              <a:gd name="T11" fmla="*/ 0 60000 65536"/>
              <a:gd name="T12" fmla="*/ 0 w 3414183"/>
              <a:gd name="T13" fmla="*/ 0 h 2641600"/>
              <a:gd name="T14" fmla="*/ 3414183 w 3414183"/>
              <a:gd name="T15" fmla="*/ 2641600 h 2641600"/>
            </a:gdLst>
            <a:ahLst/>
            <a:cxnLst>
              <a:cxn ang="T8">
                <a:pos x="T0" y="T1"/>
              </a:cxn>
              <a:cxn ang="T9">
                <a:pos x="T2" y="T3"/>
              </a:cxn>
              <a:cxn ang="T10">
                <a:pos x="T4" y="T5"/>
              </a:cxn>
              <a:cxn ang="T11">
                <a:pos x="T6" y="T7"/>
              </a:cxn>
            </a:cxnLst>
            <a:rect l="T12" t="T13" r="T14" b="T15"/>
            <a:pathLst>
              <a:path w="3414183" h="2641600">
                <a:moveTo>
                  <a:pt x="0" y="0"/>
                </a:moveTo>
                <a:cubicBezTo>
                  <a:pt x="439208" y="240241"/>
                  <a:pt x="878417" y="480483"/>
                  <a:pt x="1409700" y="698500"/>
                </a:cubicBezTo>
                <a:cubicBezTo>
                  <a:pt x="1940983" y="916517"/>
                  <a:pt x="2961217" y="984250"/>
                  <a:pt x="3187700" y="1308100"/>
                </a:cubicBezTo>
                <a:cubicBezTo>
                  <a:pt x="3414183" y="1631950"/>
                  <a:pt x="3091391" y="2136775"/>
                  <a:pt x="2768600" y="264160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TextBox 27"/>
          <p:cNvSpPr txBox="1"/>
          <p:nvPr/>
        </p:nvSpPr>
        <p:spPr>
          <a:xfrm>
            <a:off x="5334000" y="3271838"/>
            <a:ext cx="2590800" cy="461962"/>
          </a:xfrm>
          <a:prstGeom prst="rect">
            <a:avLst/>
          </a:prstGeom>
          <a:noFill/>
        </p:spPr>
        <p:txBody>
          <a:bodyPr>
            <a:spAutoFit/>
          </a:bodyPr>
          <a:lstStyle/>
          <a:p>
            <a:pPr eaLnBrk="1" hangingPunct="1">
              <a:defRPr/>
            </a:pPr>
            <a:r>
              <a:rPr lang="en-US" sz="1200" i="0" dirty="0">
                <a:solidFill>
                  <a:srgbClr val="FF0000"/>
                </a:solidFill>
                <a:latin typeface="+mn-lt"/>
              </a:rPr>
              <a:t>New node is greater than the root node, so it needs to go right.</a:t>
            </a:r>
            <a:endParaRPr lang="en-US" sz="1200" i="0" dirty="0" err="1">
              <a:solidFill>
                <a:srgbClr val="FF0000"/>
              </a:solidFill>
              <a:latin typeface="+mn-lt"/>
            </a:endParaRPr>
          </a:p>
        </p:txBody>
      </p:sp>
      <p:sp>
        <p:nvSpPr>
          <p:cNvPr id="29" name="TextBox 28"/>
          <p:cNvSpPr txBox="1"/>
          <p:nvPr/>
        </p:nvSpPr>
        <p:spPr>
          <a:xfrm>
            <a:off x="2971800" y="4808538"/>
            <a:ext cx="2590800" cy="830262"/>
          </a:xfrm>
          <a:prstGeom prst="rect">
            <a:avLst/>
          </a:prstGeom>
          <a:noFill/>
        </p:spPr>
        <p:txBody>
          <a:bodyPr>
            <a:spAutoFit/>
          </a:bodyPr>
          <a:lstStyle/>
          <a:p>
            <a:pPr eaLnBrk="1" hangingPunct="1">
              <a:defRPr/>
            </a:pPr>
            <a:r>
              <a:rPr lang="en-US" sz="1200" i="0" dirty="0">
                <a:solidFill>
                  <a:srgbClr val="FF0000"/>
                </a:solidFill>
                <a:latin typeface="+mn-lt"/>
              </a:rPr>
              <a:t>New node is smaller than the second node, so it needs to go left, and it is where the third node needs to be connected.</a:t>
            </a:r>
          </a:p>
        </p:txBody>
      </p:sp>
    </p:spTree>
    <p:extLst>
      <p:ext uri="{BB962C8B-B14F-4D97-AF65-F5344CB8AC3E}">
        <p14:creationId xmlns:p14="http://schemas.microsoft.com/office/powerpoint/2010/main" val="212807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smtClean="0"/>
              <a:t>After building a whole tree, you can iterate through the smallest node to the greatest node as follows. </a:t>
            </a:r>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5"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6"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38"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0"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2"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4"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6"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8"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0"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1"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2" name="Straight Arrow Connector 23"/>
          <p:cNvCxnSpPr>
            <a:cxnSpLocks noChangeShapeType="1"/>
            <a:endCxn id="48142"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3"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4"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5"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6"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7"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8" name="Straight Arrow Connector 29"/>
          <p:cNvCxnSpPr>
            <a:cxnSpLocks noChangeShapeType="1"/>
            <a:endCxn id="48146"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9" name="Straight Arrow Connector 30"/>
          <p:cNvCxnSpPr>
            <a:cxnSpLocks noChangeShapeType="1"/>
            <a:endCxn id="48148"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0"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1"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4"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5"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8"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9"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2"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73"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48179" name="Freeform 50"/>
          <p:cNvSpPr>
            <a:spLocks/>
          </p:cNvSpPr>
          <p:nvPr/>
        </p:nvSpPr>
        <p:spPr bwMode="auto">
          <a:xfrm>
            <a:off x="704850" y="2832100"/>
            <a:ext cx="3670300" cy="2628900"/>
          </a:xfrm>
          <a:custGeom>
            <a:avLst/>
            <a:gdLst>
              <a:gd name="T0" fmla="*/ 3219450 w 3670300"/>
              <a:gd name="T1" fmla="*/ 0 h 2628900"/>
              <a:gd name="T2" fmla="*/ 3321050 w 3670300"/>
              <a:gd name="T3" fmla="*/ 457200 h 2628900"/>
              <a:gd name="T4" fmla="*/ 1123950 w 3670300"/>
              <a:gd name="T5" fmla="*/ 1282700 h 2628900"/>
              <a:gd name="T6" fmla="*/ 184150 w 3670300"/>
              <a:gd name="T7" fmla="*/ 1866900 h 2628900"/>
              <a:gd name="T8" fmla="*/ 19050 w 3670300"/>
              <a:gd name="T9" fmla="*/ 2628900 h 2628900"/>
              <a:gd name="T10" fmla="*/ 0 60000 65536"/>
              <a:gd name="T11" fmla="*/ 0 60000 65536"/>
              <a:gd name="T12" fmla="*/ 0 60000 65536"/>
              <a:gd name="T13" fmla="*/ 0 60000 65536"/>
              <a:gd name="T14" fmla="*/ 0 60000 65536"/>
              <a:gd name="T15" fmla="*/ 0 w 3670300"/>
              <a:gd name="T16" fmla="*/ 0 h 2628900"/>
              <a:gd name="T17" fmla="*/ 3670300 w 3670300"/>
              <a:gd name="T18" fmla="*/ 2628900 h 2628900"/>
            </a:gdLst>
            <a:ahLst/>
            <a:cxnLst>
              <a:cxn ang="T10">
                <a:pos x="T0" y="T1"/>
              </a:cxn>
              <a:cxn ang="T11">
                <a:pos x="T2" y="T3"/>
              </a:cxn>
              <a:cxn ang="T12">
                <a:pos x="T4" y="T5"/>
              </a:cxn>
              <a:cxn ang="T13">
                <a:pos x="T6" y="T7"/>
              </a:cxn>
              <a:cxn ang="T14">
                <a:pos x="T8" y="T9"/>
              </a:cxn>
            </a:cxnLst>
            <a:rect l="T15" t="T16" r="T17" b="T18"/>
            <a:pathLst>
              <a:path w="3670300" h="2628900">
                <a:moveTo>
                  <a:pt x="3219450" y="0"/>
                </a:moveTo>
                <a:cubicBezTo>
                  <a:pt x="3444875" y="121708"/>
                  <a:pt x="3670300" y="243417"/>
                  <a:pt x="3321050" y="457200"/>
                </a:cubicBezTo>
                <a:cubicBezTo>
                  <a:pt x="2971800" y="670983"/>
                  <a:pt x="1646767" y="1047750"/>
                  <a:pt x="1123950" y="1282700"/>
                </a:cubicBezTo>
                <a:cubicBezTo>
                  <a:pt x="601133" y="1517650"/>
                  <a:pt x="368300" y="1642533"/>
                  <a:pt x="184150" y="1866900"/>
                </a:cubicBezTo>
                <a:cubicBezTo>
                  <a:pt x="0" y="2091267"/>
                  <a:pt x="9525" y="2360083"/>
                  <a:pt x="19050" y="262890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TextBox 51"/>
          <p:cNvSpPr txBox="1"/>
          <p:nvPr/>
        </p:nvSpPr>
        <p:spPr>
          <a:xfrm>
            <a:off x="304800" y="3805238"/>
            <a:ext cx="1676400" cy="461962"/>
          </a:xfrm>
          <a:prstGeom prst="rect">
            <a:avLst/>
          </a:prstGeom>
          <a:noFill/>
        </p:spPr>
        <p:txBody>
          <a:bodyPr>
            <a:spAutoFit/>
          </a:bodyPr>
          <a:lstStyle/>
          <a:p>
            <a:pPr eaLnBrk="1" hangingPunct="1">
              <a:defRPr/>
            </a:pPr>
            <a:r>
              <a:rPr lang="en-US" sz="1200" i="0" dirty="0">
                <a:solidFill>
                  <a:srgbClr val="FF0000"/>
                </a:solidFill>
                <a:latin typeface="+mn-lt"/>
              </a:rPr>
              <a:t>Go all the way to the left</a:t>
            </a:r>
          </a:p>
        </p:txBody>
      </p:sp>
      <p:sp>
        <p:nvSpPr>
          <p:cNvPr id="54" name="TextBox 53"/>
          <p:cNvSpPr txBox="1"/>
          <p:nvPr/>
        </p:nvSpPr>
        <p:spPr>
          <a:xfrm>
            <a:off x="990600" y="5024438"/>
            <a:ext cx="1066800" cy="461962"/>
          </a:xfrm>
          <a:prstGeom prst="rect">
            <a:avLst/>
          </a:prstGeom>
          <a:noFill/>
        </p:spPr>
        <p:txBody>
          <a:bodyPr>
            <a:spAutoFit/>
          </a:bodyPr>
          <a:lstStyle/>
          <a:p>
            <a:pPr eaLnBrk="1" hangingPunct="1">
              <a:defRPr/>
            </a:pPr>
            <a:r>
              <a:rPr lang="en-US" sz="1200" i="0" dirty="0">
                <a:solidFill>
                  <a:srgbClr val="FF0000"/>
                </a:solidFill>
                <a:latin typeface="+mn-lt"/>
              </a:rPr>
              <a:t>Then go up a level.</a:t>
            </a:r>
          </a:p>
        </p:txBody>
      </p:sp>
      <p:sp>
        <p:nvSpPr>
          <p:cNvPr id="48182" name="Freeform 54"/>
          <p:cNvSpPr>
            <a:spLocks/>
          </p:cNvSpPr>
          <p:nvPr/>
        </p:nvSpPr>
        <p:spPr bwMode="auto">
          <a:xfrm>
            <a:off x="2184400" y="4749800"/>
            <a:ext cx="787400" cy="889000"/>
          </a:xfrm>
          <a:custGeom>
            <a:avLst/>
            <a:gdLst>
              <a:gd name="T0" fmla="*/ 0 w 787400"/>
              <a:gd name="T1" fmla="*/ 203200 h 889000"/>
              <a:gd name="T2" fmla="*/ 241300 w 787400"/>
              <a:gd name="T3" fmla="*/ 114300 h 889000"/>
              <a:gd name="T4" fmla="*/ 787400 w 787400"/>
              <a:gd name="T5" fmla="*/ 889000 h 889000"/>
              <a:gd name="T6" fmla="*/ 0 60000 65536"/>
              <a:gd name="T7" fmla="*/ 0 60000 65536"/>
              <a:gd name="T8" fmla="*/ 0 60000 65536"/>
              <a:gd name="T9" fmla="*/ 0 w 787400"/>
              <a:gd name="T10" fmla="*/ 0 h 889000"/>
              <a:gd name="T11" fmla="*/ 787400 w 787400"/>
              <a:gd name="T12" fmla="*/ 889000 h 889000"/>
            </a:gdLst>
            <a:ahLst/>
            <a:cxnLst>
              <a:cxn ang="T6">
                <a:pos x="T0" y="T1"/>
              </a:cxn>
              <a:cxn ang="T7">
                <a:pos x="T2" y="T3"/>
              </a:cxn>
              <a:cxn ang="T8">
                <a:pos x="T4" y="T5"/>
              </a:cxn>
            </a:cxnLst>
            <a:rect l="T9" t="T10" r="T11" b="T12"/>
            <a:pathLst>
              <a:path w="787400" h="889000">
                <a:moveTo>
                  <a:pt x="0" y="203200"/>
                </a:moveTo>
                <a:cubicBezTo>
                  <a:pt x="55033" y="101600"/>
                  <a:pt x="110067" y="0"/>
                  <a:pt x="241300" y="114300"/>
                </a:cubicBezTo>
                <a:cubicBezTo>
                  <a:pt x="372533" y="228600"/>
                  <a:pt x="579966" y="558800"/>
                  <a:pt x="787400" y="88900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TextBox 55"/>
          <p:cNvSpPr txBox="1"/>
          <p:nvPr/>
        </p:nvSpPr>
        <p:spPr>
          <a:xfrm>
            <a:off x="2057400" y="5253038"/>
            <a:ext cx="1066800" cy="461962"/>
          </a:xfrm>
          <a:prstGeom prst="rect">
            <a:avLst/>
          </a:prstGeom>
          <a:noFill/>
        </p:spPr>
        <p:txBody>
          <a:bodyPr>
            <a:spAutoFit/>
          </a:bodyPr>
          <a:lstStyle/>
          <a:p>
            <a:pPr eaLnBrk="1" hangingPunct="1">
              <a:defRPr/>
            </a:pPr>
            <a:r>
              <a:rPr lang="en-US" sz="1200" i="0" dirty="0">
                <a:solidFill>
                  <a:srgbClr val="FF0000"/>
                </a:solidFill>
                <a:latin typeface="+mn-lt"/>
              </a:rPr>
              <a:t>Go to the right.</a:t>
            </a:r>
          </a:p>
        </p:txBody>
      </p:sp>
      <p:sp>
        <p:nvSpPr>
          <p:cNvPr id="48184" name="Freeform 56"/>
          <p:cNvSpPr>
            <a:spLocks/>
          </p:cNvSpPr>
          <p:nvPr/>
        </p:nvSpPr>
        <p:spPr bwMode="auto">
          <a:xfrm>
            <a:off x="2552700" y="4800600"/>
            <a:ext cx="1998663" cy="1846263"/>
          </a:xfrm>
          <a:custGeom>
            <a:avLst/>
            <a:gdLst>
              <a:gd name="T0" fmla="*/ 433065 w 1998133"/>
              <a:gd name="T1" fmla="*/ 828111 h 1845733"/>
              <a:gd name="T2" fmla="*/ 534962 w 1998133"/>
              <a:gd name="T3" fmla="*/ 1057434 h 1845733"/>
              <a:gd name="T4" fmla="*/ 25477 w 1998133"/>
              <a:gd name="T5" fmla="*/ 1618001 h 1845733"/>
              <a:gd name="T6" fmla="*/ 382111 w 1998133"/>
              <a:gd name="T7" fmla="*/ 1719923 h 1845733"/>
              <a:gd name="T8" fmla="*/ 878862 w 1998133"/>
              <a:gd name="T9" fmla="*/ 1274018 h 1845733"/>
              <a:gd name="T10" fmla="*/ 1694035 w 1998133"/>
              <a:gd name="T11" fmla="*/ 1821845 h 1845733"/>
              <a:gd name="T12" fmla="*/ 1808669 w 1998133"/>
              <a:gd name="T13" fmla="*/ 1452380 h 1845733"/>
              <a:gd name="T14" fmla="*/ 522218 w 1998133"/>
              <a:gd name="T15" fmla="*/ 0 h 1845733"/>
              <a:gd name="T16" fmla="*/ 0 60000 65536"/>
              <a:gd name="T17" fmla="*/ 0 60000 65536"/>
              <a:gd name="T18" fmla="*/ 0 60000 65536"/>
              <a:gd name="T19" fmla="*/ 0 60000 65536"/>
              <a:gd name="T20" fmla="*/ 0 60000 65536"/>
              <a:gd name="T21" fmla="*/ 0 60000 65536"/>
              <a:gd name="T22" fmla="*/ 0 60000 65536"/>
              <a:gd name="T23" fmla="*/ 0 60000 65536"/>
              <a:gd name="T24" fmla="*/ 0 w 1998133"/>
              <a:gd name="T25" fmla="*/ 0 h 1845733"/>
              <a:gd name="T26" fmla="*/ 1998133 w 1998133"/>
              <a:gd name="T27" fmla="*/ 1845733 h 18457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8133" h="1845733">
                <a:moveTo>
                  <a:pt x="431800" y="825500"/>
                </a:moveTo>
                <a:cubicBezTo>
                  <a:pt x="516466" y="874183"/>
                  <a:pt x="601133" y="922867"/>
                  <a:pt x="533400" y="1054100"/>
                </a:cubicBezTo>
                <a:cubicBezTo>
                  <a:pt x="465667" y="1185333"/>
                  <a:pt x="50800" y="1502833"/>
                  <a:pt x="25400" y="1612900"/>
                </a:cubicBezTo>
                <a:cubicBezTo>
                  <a:pt x="0" y="1722967"/>
                  <a:pt x="239183" y="1771650"/>
                  <a:pt x="381000" y="1714500"/>
                </a:cubicBezTo>
                <a:cubicBezTo>
                  <a:pt x="522817" y="1657350"/>
                  <a:pt x="658283" y="1253067"/>
                  <a:pt x="876300" y="1270000"/>
                </a:cubicBezTo>
                <a:cubicBezTo>
                  <a:pt x="1094317" y="1286933"/>
                  <a:pt x="1534584" y="1786467"/>
                  <a:pt x="1689100" y="1816100"/>
                </a:cubicBezTo>
                <a:cubicBezTo>
                  <a:pt x="1843616" y="1845733"/>
                  <a:pt x="1998133" y="1750483"/>
                  <a:pt x="1803400" y="1447800"/>
                </a:cubicBezTo>
                <a:cubicBezTo>
                  <a:pt x="1608667" y="1145117"/>
                  <a:pt x="1064683" y="572558"/>
                  <a:pt x="520700" y="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5" name="Freeform 57"/>
          <p:cNvSpPr>
            <a:spLocks/>
          </p:cNvSpPr>
          <p:nvPr/>
        </p:nvSpPr>
        <p:spPr bwMode="auto">
          <a:xfrm>
            <a:off x="277813" y="4965700"/>
            <a:ext cx="1993900" cy="1757363"/>
          </a:xfrm>
          <a:custGeom>
            <a:avLst/>
            <a:gdLst>
              <a:gd name="T0" fmla="*/ 484717 w 1993900"/>
              <a:gd name="T1" fmla="*/ 484206 h 1756833"/>
              <a:gd name="T2" fmla="*/ 573617 w 1993900"/>
              <a:gd name="T3" fmla="*/ 764532 h 1756833"/>
              <a:gd name="T4" fmla="*/ 116417 w 1993900"/>
              <a:gd name="T5" fmla="*/ 1299707 h 1756833"/>
              <a:gd name="T6" fmla="*/ 52917 w 1993900"/>
              <a:gd name="T7" fmla="*/ 1707456 h 1756833"/>
              <a:gd name="T8" fmla="*/ 433917 w 1993900"/>
              <a:gd name="T9" fmla="*/ 1618261 h 1756833"/>
              <a:gd name="T10" fmla="*/ 891117 w 1993900"/>
              <a:gd name="T11" fmla="*/ 1223253 h 1756833"/>
              <a:gd name="T12" fmla="*/ 1094317 w 1993900"/>
              <a:gd name="T13" fmla="*/ 1325191 h 1756833"/>
              <a:gd name="T14" fmla="*/ 1665817 w 1993900"/>
              <a:gd name="T15" fmla="*/ 1758425 h 1756833"/>
              <a:gd name="T16" fmla="*/ 1970617 w 1993900"/>
              <a:gd name="T17" fmla="*/ 1299707 h 1756833"/>
              <a:gd name="T18" fmla="*/ 1526117 w 1993900"/>
              <a:gd name="T19" fmla="*/ 777274 h 1756833"/>
              <a:gd name="T20" fmla="*/ 1881717 w 1993900"/>
              <a:gd name="T21" fmla="*/ 0 h 17568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3900"/>
              <a:gd name="T34" fmla="*/ 0 h 1756833"/>
              <a:gd name="T35" fmla="*/ 1993900 w 1993900"/>
              <a:gd name="T36" fmla="*/ 1756833 h 17568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3900" h="1756833">
                <a:moveTo>
                  <a:pt x="484717" y="482600"/>
                </a:moveTo>
                <a:cubicBezTo>
                  <a:pt x="559858" y="554566"/>
                  <a:pt x="635000" y="626533"/>
                  <a:pt x="573617" y="762000"/>
                </a:cubicBezTo>
                <a:cubicBezTo>
                  <a:pt x="512234" y="897467"/>
                  <a:pt x="203200" y="1138767"/>
                  <a:pt x="116417" y="1295400"/>
                </a:cubicBezTo>
                <a:cubicBezTo>
                  <a:pt x="29634" y="1452033"/>
                  <a:pt x="0" y="1648883"/>
                  <a:pt x="52917" y="1701800"/>
                </a:cubicBezTo>
                <a:cubicBezTo>
                  <a:pt x="105834" y="1754717"/>
                  <a:pt x="294217" y="1693333"/>
                  <a:pt x="433917" y="1612900"/>
                </a:cubicBezTo>
                <a:cubicBezTo>
                  <a:pt x="573617" y="1532467"/>
                  <a:pt x="781050" y="1267883"/>
                  <a:pt x="891117" y="1219200"/>
                </a:cubicBezTo>
                <a:cubicBezTo>
                  <a:pt x="1001184" y="1170517"/>
                  <a:pt x="965200" y="1231900"/>
                  <a:pt x="1094317" y="1320800"/>
                </a:cubicBezTo>
                <a:cubicBezTo>
                  <a:pt x="1223434" y="1409700"/>
                  <a:pt x="1519767" y="1756833"/>
                  <a:pt x="1665817" y="1752600"/>
                </a:cubicBezTo>
                <a:cubicBezTo>
                  <a:pt x="1811867" y="1748367"/>
                  <a:pt x="1993900" y="1458383"/>
                  <a:pt x="1970617" y="1295400"/>
                </a:cubicBezTo>
                <a:cubicBezTo>
                  <a:pt x="1947334" y="1132417"/>
                  <a:pt x="1540934" y="990600"/>
                  <a:pt x="1526117" y="774700"/>
                </a:cubicBezTo>
                <a:cubicBezTo>
                  <a:pt x="1511300" y="558800"/>
                  <a:pt x="1696508" y="279400"/>
                  <a:pt x="1881717" y="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6" name="Freeform 58"/>
          <p:cNvSpPr>
            <a:spLocks/>
          </p:cNvSpPr>
          <p:nvPr/>
        </p:nvSpPr>
        <p:spPr bwMode="auto">
          <a:xfrm>
            <a:off x="2903538" y="4046538"/>
            <a:ext cx="3041650" cy="2435225"/>
          </a:xfrm>
          <a:custGeom>
            <a:avLst/>
            <a:gdLst>
              <a:gd name="T0" fmla="*/ 182033 w 3041650"/>
              <a:gd name="T1" fmla="*/ 795429 h 2434166"/>
              <a:gd name="T2" fmla="*/ 182033 w 3041650"/>
              <a:gd name="T3" fmla="*/ 527451 h 2434166"/>
              <a:gd name="T4" fmla="*/ 1274233 w 3041650"/>
              <a:gd name="T5" fmla="*/ 4255 h 2434166"/>
              <a:gd name="T6" fmla="*/ 2836332 w 3041650"/>
              <a:gd name="T7" fmla="*/ 501928 h 2434166"/>
              <a:gd name="T8" fmla="*/ 2506132 w 3041650"/>
              <a:gd name="T9" fmla="*/ 1369670 h 2434166"/>
              <a:gd name="T10" fmla="*/ 1934633 w 3041650"/>
              <a:gd name="T11" fmla="*/ 2045997 h 2434166"/>
              <a:gd name="T12" fmla="*/ 1998133 w 3041650"/>
              <a:gd name="T13" fmla="*/ 2441583 h 2434166"/>
              <a:gd name="T14" fmla="*/ 2582332 w 3041650"/>
              <a:gd name="T15" fmla="*/ 2020474 h 2434166"/>
              <a:gd name="T16" fmla="*/ 0 60000 65536"/>
              <a:gd name="T17" fmla="*/ 0 60000 65536"/>
              <a:gd name="T18" fmla="*/ 0 60000 65536"/>
              <a:gd name="T19" fmla="*/ 0 60000 65536"/>
              <a:gd name="T20" fmla="*/ 0 60000 65536"/>
              <a:gd name="T21" fmla="*/ 0 60000 65536"/>
              <a:gd name="T22" fmla="*/ 0 60000 65536"/>
              <a:gd name="T23" fmla="*/ 0 60000 65536"/>
              <a:gd name="T24" fmla="*/ 0 w 3041650"/>
              <a:gd name="T25" fmla="*/ 0 h 2434166"/>
              <a:gd name="T26" fmla="*/ 3041650 w 3041650"/>
              <a:gd name="T27" fmla="*/ 2434166 h 2434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41650" h="2434166">
                <a:moveTo>
                  <a:pt x="182033" y="791633"/>
                </a:moveTo>
                <a:cubicBezTo>
                  <a:pt x="91016" y="723899"/>
                  <a:pt x="0" y="656166"/>
                  <a:pt x="182033" y="524933"/>
                </a:cubicBezTo>
                <a:cubicBezTo>
                  <a:pt x="364066" y="393700"/>
                  <a:pt x="831850" y="8466"/>
                  <a:pt x="1274233" y="4233"/>
                </a:cubicBezTo>
                <a:cubicBezTo>
                  <a:pt x="1716616" y="0"/>
                  <a:pt x="2631016" y="273050"/>
                  <a:pt x="2836333" y="499533"/>
                </a:cubicBezTo>
                <a:cubicBezTo>
                  <a:pt x="3041650" y="726016"/>
                  <a:pt x="2656416" y="1107016"/>
                  <a:pt x="2506133" y="1363133"/>
                </a:cubicBezTo>
                <a:cubicBezTo>
                  <a:pt x="2355850" y="1619250"/>
                  <a:pt x="2019300" y="1858433"/>
                  <a:pt x="1934633" y="2036233"/>
                </a:cubicBezTo>
                <a:cubicBezTo>
                  <a:pt x="1849966" y="2214033"/>
                  <a:pt x="1890183" y="2434166"/>
                  <a:pt x="1998133" y="2429933"/>
                </a:cubicBezTo>
                <a:cubicBezTo>
                  <a:pt x="2106083" y="2425700"/>
                  <a:pt x="2459566" y="2084916"/>
                  <a:pt x="2582333" y="2010833"/>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7" name="Freeform 59"/>
          <p:cNvSpPr>
            <a:spLocks/>
          </p:cNvSpPr>
          <p:nvPr/>
        </p:nvSpPr>
        <p:spPr bwMode="auto">
          <a:xfrm>
            <a:off x="4826000" y="3048000"/>
            <a:ext cx="3906838" cy="3582988"/>
          </a:xfrm>
          <a:custGeom>
            <a:avLst/>
            <a:gdLst>
              <a:gd name="T0" fmla="*/ 710144 w 3907367"/>
              <a:gd name="T1" fmla="*/ 3005017 h 3583517"/>
              <a:gd name="T2" fmla="*/ 824273 w 3907367"/>
              <a:gd name="T3" fmla="*/ 2954304 h 3583517"/>
              <a:gd name="T4" fmla="*/ 1280797 w 3907367"/>
              <a:gd name="T5" fmla="*/ 3334686 h 3583517"/>
              <a:gd name="T6" fmla="*/ 1661226 w 3907367"/>
              <a:gd name="T7" fmla="*/ 3360045 h 3583517"/>
              <a:gd name="T8" fmla="*/ 1661226 w 3907367"/>
              <a:gd name="T9" fmla="*/ 3195209 h 3583517"/>
              <a:gd name="T10" fmla="*/ 1306155 w 3907367"/>
              <a:gd name="T11" fmla="*/ 2700717 h 3583517"/>
              <a:gd name="T12" fmla="*/ 1445650 w 3907367"/>
              <a:gd name="T13" fmla="*/ 1914591 h 3583517"/>
              <a:gd name="T14" fmla="*/ 2396731 w 3907367"/>
              <a:gd name="T15" fmla="*/ 2764113 h 3583517"/>
              <a:gd name="T16" fmla="*/ 2105071 w 3907367"/>
              <a:gd name="T17" fmla="*/ 3271287 h 3583517"/>
              <a:gd name="T18" fmla="*/ 2422093 w 3907367"/>
              <a:gd name="T19" fmla="*/ 3486839 h 3583517"/>
              <a:gd name="T20" fmla="*/ 2853253 w 3907367"/>
              <a:gd name="T21" fmla="*/ 3131815 h 3583517"/>
              <a:gd name="T22" fmla="*/ 3157593 w 3907367"/>
              <a:gd name="T23" fmla="*/ 3169853 h 3583517"/>
              <a:gd name="T24" fmla="*/ 3639483 w 3907367"/>
              <a:gd name="T25" fmla="*/ 3550236 h 3583517"/>
              <a:gd name="T26" fmla="*/ 3867737 w 3907367"/>
              <a:gd name="T27" fmla="*/ 3334686 h 3583517"/>
              <a:gd name="T28" fmla="*/ 3436578 w 3907367"/>
              <a:gd name="T29" fmla="*/ 2624633 h 3583517"/>
              <a:gd name="T30" fmla="*/ 1318838 w 3907367"/>
              <a:gd name="T31" fmla="*/ 912915 h 3583517"/>
              <a:gd name="T32" fmla="*/ 0 w 3907367"/>
              <a:gd name="T33" fmla="*/ 0 h 35835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07367"/>
              <a:gd name="T52" fmla="*/ 0 h 3583517"/>
              <a:gd name="T53" fmla="*/ 3907367 w 3907367"/>
              <a:gd name="T54" fmla="*/ 3583517 h 35835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07367" h="3583517">
                <a:moveTo>
                  <a:pt x="711200" y="3009900"/>
                </a:moveTo>
                <a:cubicBezTo>
                  <a:pt x="720725" y="2956983"/>
                  <a:pt x="730250" y="2904067"/>
                  <a:pt x="825500" y="2959100"/>
                </a:cubicBezTo>
                <a:cubicBezTo>
                  <a:pt x="920750" y="3014133"/>
                  <a:pt x="1143000" y="3272367"/>
                  <a:pt x="1282700" y="3340100"/>
                </a:cubicBezTo>
                <a:cubicBezTo>
                  <a:pt x="1422400" y="3407833"/>
                  <a:pt x="1600200" y="3388783"/>
                  <a:pt x="1663700" y="3365500"/>
                </a:cubicBezTo>
                <a:cubicBezTo>
                  <a:pt x="1727200" y="3342217"/>
                  <a:pt x="1722967" y="3310467"/>
                  <a:pt x="1663700" y="3200400"/>
                </a:cubicBezTo>
                <a:cubicBezTo>
                  <a:pt x="1604433" y="3090333"/>
                  <a:pt x="1344083" y="2918883"/>
                  <a:pt x="1308100" y="2705100"/>
                </a:cubicBezTo>
                <a:cubicBezTo>
                  <a:pt x="1272117" y="2491317"/>
                  <a:pt x="1265767" y="1907117"/>
                  <a:pt x="1447800" y="1917700"/>
                </a:cubicBezTo>
                <a:cubicBezTo>
                  <a:pt x="1629833" y="1928283"/>
                  <a:pt x="2290233" y="2542117"/>
                  <a:pt x="2400300" y="2768600"/>
                </a:cubicBezTo>
                <a:cubicBezTo>
                  <a:pt x="2510367" y="2995083"/>
                  <a:pt x="2103967" y="3155950"/>
                  <a:pt x="2108200" y="3276600"/>
                </a:cubicBezTo>
                <a:cubicBezTo>
                  <a:pt x="2112433" y="3397250"/>
                  <a:pt x="2300817" y="3515783"/>
                  <a:pt x="2425700" y="3492500"/>
                </a:cubicBezTo>
                <a:cubicBezTo>
                  <a:pt x="2550583" y="3469217"/>
                  <a:pt x="2734733" y="3189817"/>
                  <a:pt x="2857500" y="3136900"/>
                </a:cubicBezTo>
                <a:cubicBezTo>
                  <a:pt x="2980267" y="3083983"/>
                  <a:pt x="3031067" y="3105150"/>
                  <a:pt x="3162300" y="3175000"/>
                </a:cubicBezTo>
                <a:cubicBezTo>
                  <a:pt x="3293533" y="3244850"/>
                  <a:pt x="3526367" y="3528483"/>
                  <a:pt x="3644900" y="3556000"/>
                </a:cubicBezTo>
                <a:cubicBezTo>
                  <a:pt x="3763433" y="3583517"/>
                  <a:pt x="3907367" y="3494617"/>
                  <a:pt x="3873500" y="3340100"/>
                </a:cubicBezTo>
                <a:cubicBezTo>
                  <a:pt x="3839633" y="3185583"/>
                  <a:pt x="3867150" y="3033183"/>
                  <a:pt x="3441700" y="2628900"/>
                </a:cubicBezTo>
                <a:cubicBezTo>
                  <a:pt x="3016250" y="2224617"/>
                  <a:pt x="1894417" y="1352550"/>
                  <a:pt x="1320800" y="914400"/>
                </a:cubicBezTo>
                <a:cubicBezTo>
                  <a:pt x="747183" y="476250"/>
                  <a:pt x="373591" y="238125"/>
                  <a:pt x="0" y="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549798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dirty="0" smtClean="0"/>
              <a:t>Any lower nodes connected to the right (left) of the node X has greater (smaller) nodal values than X.</a:t>
            </a:r>
          </a:p>
          <a:p>
            <a:r>
              <a:rPr lang="en-US" altLang="en-US" dirty="0" smtClean="0"/>
              <a:t>In this case, node Y or any lower node of Y has a greater nodal value than X.</a:t>
            </a:r>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5"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38"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2"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4"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0"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2" name="Straight Arrow Connector 23"/>
          <p:cNvCxnSpPr>
            <a:cxnSpLocks noChangeShapeType="1"/>
            <a:endCxn id="48142"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3"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4"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5"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6"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7"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4"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5"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a:stCxn id="48177" idx="3"/>
          </p:cNvCxnSpPr>
          <p:nvPr/>
        </p:nvCxnSpPr>
        <p:spPr bwMode="auto">
          <a:xfrm>
            <a:off x="3124200" y="3162300"/>
            <a:ext cx="838200" cy="190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286000" y="2971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376488" y="2971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2" name="TextBox 1"/>
          <p:cNvSpPr txBox="1"/>
          <p:nvPr/>
        </p:nvSpPr>
        <p:spPr>
          <a:xfrm>
            <a:off x="1445563" y="3926551"/>
            <a:ext cx="1129553" cy="369332"/>
          </a:xfrm>
          <a:prstGeom prst="rect">
            <a:avLst/>
          </a:prstGeom>
          <a:noFill/>
        </p:spPr>
        <p:txBody>
          <a:bodyPr wrap="square" rtlCol="0">
            <a:spAutoFit/>
          </a:bodyPr>
          <a:lstStyle/>
          <a:p>
            <a:r>
              <a:rPr lang="en-US" dirty="0" smtClean="0"/>
              <a:t>X</a:t>
            </a:r>
            <a:endParaRPr lang="en-US" dirty="0"/>
          </a:p>
        </p:txBody>
      </p:sp>
      <p:sp>
        <p:nvSpPr>
          <p:cNvPr id="61" name="TextBox 60"/>
          <p:cNvSpPr txBox="1"/>
          <p:nvPr/>
        </p:nvSpPr>
        <p:spPr>
          <a:xfrm>
            <a:off x="3657600" y="5107641"/>
            <a:ext cx="1129553"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3186846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dirty="0" smtClean="0"/>
              <a:t>If X is immediate left of W, any node connected to the right of X has a nodal value between X and W.</a:t>
            </a:r>
          </a:p>
          <a:p>
            <a:endParaRPr lang="en-US" altLang="en-US" dirty="0" smtClean="0"/>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5"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38"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2"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4"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0"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2" name="Straight Arrow Connector 23"/>
          <p:cNvCxnSpPr>
            <a:cxnSpLocks noChangeShapeType="1"/>
            <a:endCxn id="48142"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3"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4"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5"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6"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7"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4"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5"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a:stCxn id="48177" idx="3"/>
          </p:cNvCxnSpPr>
          <p:nvPr/>
        </p:nvCxnSpPr>
        <p:spPr bwMode="auto">
          <a:xfrm>
            <a:off x="3124200" y="3162300"/>
            <a:ext cx="838200" cy="190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286000" y="2971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376488" y="2971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2" name="TextBox 1"/>
          <p:cNvSpPr txBox="1"/>
          <p:nvPr/>
        </p:nvSpPr>
        <p:spPr>
          <a:xfrm>
            <a:off x="1445563" y="3926551"/>
            <a:ext cx="1129553" cy="369332"/>
          </a:xfrm>
          <a:prstGeom prst="rect">
            <a:avLst/>
          </a:prstGeom>
          <a:noFill/>
        </p:spPr>
        <p:txBody>
          <a:bodyPr wrap="square" rtlCol="0">
            <a:spAutoFit/>
          </a:bodyPr>
          <a:lstStyle/>
          <a:p>
            <a:r>
              <a:rPr lang="en-US" dirty="0" smtClean="0"/>
              <a:t>X</a:t>
            </a:r>
            <a:endParaRPr lang="en-US" dirty="0"/>
          </a:p>
        </p:txBody>
      </p:sp>
      <p:sp>
        <p:nvSpPr>
          <p:cNvPr id="61" name="TextBox 60"/>
          <p:cNvSpPr txBox="1"/>
          <p:nvPr/>
        </p:nvSpPr>
        <p:spPr>
          <a:xfrm>
            <a:off x="3657600" y="5107641"/>
            <a:ext cx="1129553" cy="369332"/>
          </a:xfrm>
          <a:prstGeom prst="rect">
            <a:avLst/>
          </a:prstGeom>
          <a:noFill/>
        </p:spPr>
        <p:txBody>
          <a:bodyPr wrap="square" rtlCol="0">
            <a:spAutoFit/>
          </a:bodyPr>
          <a:lstStyle/>
          <a:p>
            <a:r>
              <a:rPr lang="en-US" dirty="0"/>
              <a:t>Y</a:t>
            </a:r>
          </a:p>
        </p:txBody>
      </p:sp>
      <p:sp>
        <p:nvSpPr>
          <p:cNvPr id="33" name="TextBox 32"/>
          <p:cNvSpPr txBox="1"/>
          <p:nvPr/>
        </p:nvSpPr>
        <p:spPr>
          <a:xfrm>
            <a:off x="5154712" y="3182144"/>
            <a:ext cx="1129553" cy="369332"/>
          </a:xfrm>
          <a:prstGeom prst="rect">
            <a:avLst/>
          </a:prstGeom>
          <a:noFill/>
        </p:spPr>
        <p:txBody>
          <a:bodyPr wrap="square" rtlCol="0">
            <a:spAutoFit/>
          </a:bodyPr>
          <a:lstStyle/>
          <a:p>
            <a:r>
              <a:rPr lang="en-US" dirty="0" smtClean="0"/>
              <a:t>W</a:t>
            </a:r>
            <a:endParaRPr lang="en-US" dirty="0"/>
          </a:p>
        </p:txBody>
      </p:sp>
      <p:sp>
        <p:nvSpPr>
          <p:cNvPr id="3" name="TextBox 2"/>
          <p:cNvSpPr txBox="1"/>
          <p:nvPr/>
        </p:nvSpPr>
        <p:spPr>
          <a:xfrm>
            <a:off x="5439335" y="4692134"/>
            <a:ext cx="1249060" cy="369332"/>
          </a:xfrm>
          <a:prstGeom prst="rect">
            <a:avLst/>
          </a:prstGeom>
          <a:noFill/>
        </p:spPr>
        <p:txBody>
          <a:bodyPr wrap="none" rtlCol="0">
            <a:spAutoFit/>
          </a:bodyPr>
          <a:lstStyle/>
          <a:p>
            <a:r>
              <a:rPr lang="en-US" dirty="0" smtClean="0"/>
              <a:t>X&lt;=Y&lt;=W</a:t>
            </a:r>
            <a:endParaRPr lang="en-US" dirty="0"/>
          </a:p>
        </p:txBody>
      </p:sp>
    </p:spTree>
    <p:extLst>
      <p:ext uri="{BB962C8B-B14F-4D97-AF65-F5344CB8AC3E}">
        <p14:creationId xmlns:p14="http://schemas.microsoft.com/office/powerpoint/2010/main" val="572872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dirty="0" smtClean="0"/>
              <a:t>Or, if X is immediate right of W, any lower node connected to the left of X has a nodal value between W and X.</a:t>
            </a:r>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6"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40"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6"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8"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1"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8" name="Straight Arrow Connector 29"/>
          <p:cNvCxnSpPr>
            <a:cxnSpLocks noChangeShapeType="1"/>
            <a:endCxn id="48146"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9" name="Straight Arrow Connector 30"/>
          <p:cNvCxnSpPr>
            <a:cxnSpLocks noChangeShapeType="1"/>
            <a:endCxn id="48148"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0"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1"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8"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9"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2"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73"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60" name="TextBox 59"/>
          <p:cNvSpPr txBox="1"/>
          <p:nvPr/>
        </p:nvSpPr>
        <p:spPr>
          <a:xfrm>
            <a:off x="6934200" y="4082534"/>
            <a:ext cx="1129553" cy="369332"/>
          </a:xfrm>
          <a:prstGeom prst="rect">
            <a:avLst/>
          </a:prstGeom>
          <a:noFill/>
        </p:spPr>
        <p:txBody>
          <a:bodyPr wrap="square" rtlCol="0">
            <a:spAutoFit/>
          </a:bodyPr>
          <a:lstStyle/>
          <a:p>
            <a:r>
              <a:rPr lang="en-US" dirty="0" smtClean="0"/>
              <a:t>X</a:t>
            </a:r>
            <a:endParaRPr lang="en-US" dirty="0"/>
          </a:p>
        </p:txBody>
      </p:sp>
      <p:sp>
        <p:nvSpPr>
          <p:cNvPr id="61" name="TextBox 60"/>
          <p:cNvSpPr txBox="1"/>
          <p:nvPr/>
        </p:nvSpPr>
        <p:spPr>
          <a:xfrm>
            <a:off x="5105400" y="5134535"/>
            <a:ext cx="1129553" cy="369332"/>
          </a:xfrm>
          <a:prstGeom prst="rect">
            <a:avLst/>
          </a:prstGeom>
          <a:noFill/>
        </p:spPr>
        <p:txBody>
          <a:bodyPr wrap="square" rtlCol="0">
            <a:spAutoFit/>
          </a:bodyPr>
          <a:lstStyle/>
          <a:p>
            <a:r>
              <a:rPr lang="en-US" dirty="0"/>
              <a:t>Y</a:t>
            </a:r>
          </a:p>
        </p:txBody>
      </p:sp>
      <p:sp>
        <p:nvSpPr>
          <p:cNvPr id="62" name="TextBox 61"/>
          <p:cNvSpPr txBox="1"/>
          <p:nvPr/>
        </p:nvSpPr>
        <p:spPr>
          <a:xfrm>
            <a:off x="5154712" y="3182144"/>
            <a:ext cx="1129553" cy="369332"/>
          </a:xfrm>
          <a:prstGeom prst="rect">
            <a:avLst/>
          </a:prstGeom>
          <a:noFill/>
        </p:spPr>
        <p:txBody>
          <a:bodyPr wrap="square" rtlCol="0">
            <a:spAutoFit/>
          </a:bodyPr>
          <a:lstStyle/>
          <a:p>
            <a:r>
              <a:rPr lang="en-US" dirty="0" smtClean="0"/>
              <a:t>W</a:t>
            </a:r>
            <a:endParaRPr lang="en-US" dirty="0"/>
          </a:p>
        </p:txBody>
      </p:sp>
      <p:sp>
        <p:nvSpPr>
          <p:cNvPr id="66" name="TextBox 65"/>
          <p:cNvSpPr txBox="1"/>
          <p:nvPr/>
        </p:nvSpPr>
        <p:spPr>
          <a:xfrm>
            <a:off x="1722740" y="4697506"/>
            <a:ext cx="1249060" cy="369332"/>
          </a:xfrm>
          <a:prstGeom prst="rect">
            <a:avLst/>
          </a:prstGeom>
          <a:noFill/>
        </p:spPr>
        <p:txBody>
          <a:bodyPr wrap="none" rtlCol="0">
            <a:spAutoFit/>
          </a:bodyPr>
          <a:lstStyle/>
          <a:p>
            <a:r>
              <a:rPr lang="en-US" dirty="0" smtClean="0"/>
              <a:t>W&lt;=Y&lt;=X</a:t>
            </a:r>
            <a:endParaRPr lang="en-US" dirty="0"/>
          </a:p>
        </p:txBody>
      </p:sp>
    </p:spTree>
    <p:extLst>
      <p:ext uri="{BB962C8B-B14F-4D97-AF65-F5344CB8AC3E}">
        <p14:creationId xmlns:p14="http://schemas.microsoft.com/office/powerpoint/2010/main" val="260179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write a basic binary-tree.</a:t>
            </a:r>
          </a:p>
          <a:p>
            <a:pPr lvl="1"/>
            <a:r>
              <a:rPr lang="en-US" dirty="0" smtClean="0"/>
              <a:t>Bare binary tree with node insertion</a:t>
            </a:r>
          </a:p>
          <a:p>
            <a:pPr lvl="1"/>
            <a:r>
              <a:rPr lang="en-US" dirty="0" smtClean="0"/>
              <a:t>Hide node pointers by making them protected/private</a:t>
            </a:r>
          </a:p>
          <a:p>
            <a:pPr lvl="1"/>
            <a:r>
              <a:rPr lang="en-US" dirty="0" smtClean="0"/>
              <a:t>Use node handles so that the user of the class does not touch the pointer directly</a:t>
            </a:r>
          </a:p>
          <a:p>
            <a:endParaRPr lang="en-US" dirty="0"/>
          </a:p>
          <a:p>
            <a:r>
              <a:rPr lang="en-US" dirty="0" smtClean="0"/>
              <a:t>Make sure it works by traversing with recursion.</a:t>
            </a:r>
          </a:p>
          <a:p>
            <a:endParaRPr lang="en-US" dirty="0"/>
          </a:p>
          <a:p>
            <a:pPr marL="0" indent="0">
              <a:buNone/>
            </a:pPr>
            <a:endParaRPr lang="en-US" dirty="0"/>
          </a:p>
        </p:txBody>
      </p:sp>
    </p:spTree>
    <p:extLst>
      <p:ext uri="{BB962C8B-B14F-4D97-AF65-F5344CB8AC3E}">
        <p14:creationId xmlns:p14="http://schemas.microsoft.com/office/powerpoint/2010/main" val="3826684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Binary tree</a:t>
            </a:r>
          </a:p>
        </p:txBody>
      </p:sp>
      <p:sp>
        <p:nvSpPr>
          <p:cNvPr id="3" name="Content Placeholder 2"/>
          <p:cNvSpPr>
            <a:spLocks noGrp="1"/>
          </p:cNvSpPr>
          <p:nvPr>
            <p:ph idx="1"/>
          </p:nvPr>
        </p:nvSpPr>
        <p:spPr/>
        <p:txBody>
          <a:bodyPr/>
          <a:lstStyle/>
          <a:p>
            <a:pPr>
              <a:defRPr/>
            </a:pPr>
            <a:r>
              <a:rPr lang="en-US" dirty="0" smtClean="0"/>
              <a:t>Finding the first node:</a:t>
            </a:r>
          </a:p>
          <a:p>
            <a:pPr lvl="1">
              <a:defRPr/>
            </a:pPr>
            <a:r>
              <a:rPr lang="en-US" dirty="0" smtClean="0"/>
              <a:t>Starting from the root node, descend to the left until no more left node is found.</a:t>
            </a:r>
          </a:p>
          <a:p>
            <a:pPr>
              <a:defRPr/>
            </a:pPr>
            <a:r>
              <a:rPr lang="en-US" dirty="0" smtClean="0"/>
              <a:t>Finding the next node from the current node:</a:t>
            </a:r>
          </a:p>
          <a:p>
            <a:pPr lvl="1">
              <a:defRPr/>
            </a:pPr>
            <a:r>
              <a:rPr lang="en-US" dirty="0" smtClean="0"/>
              <a:t>If the node has right sub-tree, the next node is the left-most node of the right sub-tree.</a:t>
            </a:r>
          </a:p>
          <a:p>
            <a:pPr lvl="1">
              <a:defRPr/>
            </a:pPr>
            <a:r>
              <a:rPr lang="en-US" dirty="0" smtClean="0"/>
              <a:t>If the node has no right sub-tree (means no right node), the next node is the first parent node that is on the right.</a:t>
            </a:r>
          </a:p>
          <a:p>
            <a:pPr lvl="2">
              <a:defRPr/>
            </a:pPr>
            <a:endParaRPr lang="en-US" dirty="0" smtClean="0"/>
          </a:p>
          <a:p>
            <a:pPr>
              <a:defRPr/>
            </a:pPr>
            <a:endParaRPr lang="en-US" dirty="0" smtClean="0"/>
          </a:p>
          <a:p>
            <a:pPr lvl="1">
              <a:buFontTx/>
              <a:buNone/>
              <a:defRPr/>
            </a:pPr>
            <a:endParaRPr lang="en-US" dirty="0" smtClean="0"/>
          </a:p>
        </p:txBody>
      </p:sp>
    </p:spTree>
    <p:extLst>
      <p:ext uri="{BB962C8B-B14F-4D97-AF65-F5344CB8AC3E}">
        <p14:creationId xmlns:p14="http://schemas.microsoft.com/office/powerpoint/2010/main" val="2023247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next node</a:t>
            </a:r>
            <a:endParaRPr lang="en-US" dirty="0"/>
          </a:p>
        </p:txBody>
      </p:sp>
      <p:sp>
        <p:nvSpPr>
          <p:cNvPr id="3" name="Content Placeholder 2"/>
          <p:cNvSpPr>
            <a:spLocks noGrp="1"/>
          </p:cNvSpPr>
          <p:nvPr>
            <p:ph idx="1"/>
          </p:nvPr>
        </p:nvSpPr>
        <p:spPr/>
        <p:txBody>
          <a:bodyPr/>
          <a:lstStyle/>
          <a:p>
            <a:pPr marL="0" indent="0">
              <a:buNone/>
            </a:pPr>
            <a:r>
              <a:rPr lang="en-US" dirty="0" smtClean="0"/>
              <a:t>If the current node has a non-null right node,</a:t>
            </a:r>
          </a:p>
          <a:p>
            <a:pPr marL="457200" indent="-457200">
              <a:buAutoNum type="arabicParenBoth"/>
            </a:pPr>
            <a:r>
              <a:rPr lang="en-US" dirty="0" smtClean="0"/>
              <a:t>Move right, and then</a:t>
            </a:r>
          </a:p>
          <a:p>
            <a:pPr marL="457200" indent="-457200">
              <a:buAutoNum type="arabicParenBoth"/>
            </a:pPr>
            <a:r>
              <a:rPr lang="en-US" dirty="0" smtClean="0"/>
              <a:t>Move left until no more left node exists.</a:t>
            </a:r>
          </a:p>
        </p:txBody>
      </p:sp>
      <p:sp>
        <p:nvSpPr>
          <p:cNvPr id="4" name="Oval 3"/>
          <p:cNvSpPr>
            <a:spLocks noChangeArrowheads="1"/>
          </p:cNvSpPr>
          <p:nvPr/>
        </p:nvSpPr>
        <p:spPr bwMode="auto">
          <a:xfrm>
            <a:off x="3505200" y="3276600"/>
            <a:ext cx="1828800" cy="762000"/>
          </a:xfrm>
          <a:prstGeom prst="ellipse">
            <a:avLst/>
          </a:prstGeom>
          <a:solidFill>
            <a:srgbClr val="92D050"/>
          </a:solidFill>
          <a:ln w="2857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8"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18"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20"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23"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 name="Straight Arrow Connector 29"/>
          <p:cNvCxnSpPr>
            <a:cxnSpLocks noChangeShapeType="1"/>
            <a:endCxn id="18"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Straight Arrow Connector 30"/>
          <p:cNvCxnSpPr>
            <a:cxnSpLocks noChangeShapeType="1"/>
            <a:endCxn id="20"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4"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60" name="Freeform 59"/>
          <p:cNvSpPr/>
          <p:nvPr/>
        </p:nvSpPr>
        <p:spPr>
          <a:xfrm>
            <a:off x="5412441" y="3642037"/>
            <a:ext cx="1169894" cy="553445"/>
          </a:xfrm>
          <a:custGeom>
            <a:avLst/>
            <a:gdLst>
              <a:gd name="connsiteX0" fmla="*/ 0 w 1169894"/>
              <a:gd name="connsiteY0" fmla="*/ 22287 h 553445"/>
              <a:gd name="connsiteX1" fmla="*/ 679077 w 1169894"/>
              <a:gd name="connsiteY1" fmla="*/ 62628 h 553445"/>
              <a:gd name="connsiteX2" fmla="*/ 1169894 w 1169894"/>
              <a:gd name="connsiteY2" fmla="*/ 553445 h 553445"/>
            </a:gdLst>
            <a:ahLst/>
            <a:cxnLst>
              <a:cxn ang="0">
                <a:pos x="connsiteX0" y="connsiteY0"/>
              </a:cxn>
              <a:cxn ang="0">
                <a:pos x="connsiteX1" y="connsiteY1"/>
              </a:cxn>
              <a:cxn ang="0">
                <a:pos x="connsiteX2" y="connsiteY2"/>
              </a:cxn>
            </a:cxnLst>
            <a:rect l="l" t="t" r="r" b="b"/>
            <a:pathLst>
              <a:path w="1169894" h="553445">
                <a:moveTo>
                  <a:pt x="0" y="22287"/>
                </a:moveTo>
                <a:cubicBezTo>
                  <a:pt x="242047" y="-1806"/>
                  <a:pt x="484095" y="-25898"/>
                  <a:pt x="679077" y="62628"/>
                </a:cubicBezTo>
                <a:cubicBezTo>
                  <a:pt x="874059" y="151154"/>
                  <a:pt x="1021976" y="352299"/>
                  <a:pt x="1169894" y="55344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5103159" y="4827494"/>
            <a:ext cx="685800" cy="672353"/>
          </a:xfrm>
          <a:custGeom>
            <a:avLst/>
            <a:gdLst>
              <a:gd name="connsiteX0" fmla="*/ 685800 w 685800"/>
              <a:gd name="connsiteY0" fmla="*/ 0 h 672353"/>
              <a:gd name="connsiteX1" fmla="*/ 154641 w 685800"/>
              <a:gd name="connsiteY1" fmla="*/ 275665 h 672353"/>
              <a:gd name="connsiteX2" fmla="*/ 0 w 685800"/>
              <a:gd name="connsiteY2" fmla="*/ 672353 h 672353"/>
            </a:gdLst>
            <a:ahLst/>
            <a:cxnLst>
              <a:cxn ang="0">
                <a:pos x="connsiteX0" y="connsiteY0"/>
              </a:cxn>
              <a:cxn ang="0">
                <a:pos x="connsiteX1" y="connsiteY1"/>
              </a:cxn>
              <a:cxn ang="0">
                <a:pos x="connsiteX2" y="connsiteY2"/>
              </a:cxn>
            </a:cxnLst>
            <a:rect l="l" t="t" r="r" b="b"/>
            <a:pathLst>
              <a:path w="685800" h="672353">
                <a:moveTo>
                  <a:pt x="685800" y="0"/>
                </a:moveTo>
                <a:cubicBezTo>
                  <a:pt x="477370" y="81803"/>
                  <a:pt x="268941" y="163606"/>
                  <a:pt x="154641" y="275665"/>
                </a:cubicBezTo>
                <a:cubicBezTo>
                  <a:pt x="40341" y="387724"/>
                  <a:pt x="20170" y="530038"/>
                  <a:pt x="0" y="67235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4331776" y="4195482"/>
            <a:ext cx="4757980" cy="2433918"/>
          </a:xfrm>
          <a:prstGeom prst="trapezoid">
            <a:avLst>
              <a:gd name="adj" fmla="val 31368"/>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65329" y="4641742"/>
            <a:ext cx="1633781" cy="369332"/>
          </a:xfrm>
          <a:prstGeom prst="rect">
            <a:avLst/>
          </a:prstGeom>
          <a:noFill/>
        </p:spPr>
        <p:txBody>
          <a:bodyPr wrap="none" rtlCol="0">
            <a:spAutoFit/>
          </a:bodyPr>
          <a:lstStyle/>
          <a:p>
            <a:r>
              <a:rPr lang="en-US" dirty="0" smtClean="0"/>
              <a:t>Right sub-tree</a:t>
            </a:r>
            <a:endParaRPr lang="en-US" dirty="0"/>
          </a:p>
        </p:txBody>
      </p:sp>
      <p:cxnSp>
        <p:nvCxnSpPr>
          <p:cNvPr id="14" name="Straight Arrow Connector 13"/>
          <p:cNvCxnSpPr>
            <a:stCxn id="10" idx="3"/>
            <a:endCxn id="9" idx="1"/>
          </p:cNvCxnSpPr>
          <p:nvPr/>
        </p:nvCxnSpPr>
        <p:spPr>
          <a:xfrm>
            <a:off x="3199110" y="4826408"/>
            <a:ext cx="1514402" cy="58603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444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next node</a:t>
            </a:r>
            <a:endParaRPr lang="en-US" dirty="0"/>
          </a:p>
        </p:txBody>
      </p:sp>
      <p:sp>
        <p:nvSpPr>
          <p:cNvPr id="3" name="Content Placeholder 2"/>
          <p:cNvSpPr>
            <a:spLocks noGrp="1"/>
          </p:cNvSpPr>
          <p:nvPr>
            <p:ph idx="1"/>
          </p:nvPr>
        </p:nvSpPr>
        <p:spPr/>
        <p:txBody>
          <a:bodyPr/>
          <a:lstStyle/>
          <a:p>
            <a:r>
              <a:rPr lang="en-US" dirty="0"/>
              <a:t>If the current node </a:t>
            </a:r>
            <a:r>
              <a:rPr lang="en-US" dirty="0" smtClean="0"/>
              <a:t>does not have </a:t>
            </a:r>
            <a:r>
              <a:rPr lang="en-US" dirty="0"/>
              <a:t>a </a:t>
            </a:r>
            <a:r>
              <a:rPr lang="en-US" dirty="0" smtClean="0"/>
              <a:t>right sub-tree,</a:t>
            </a:r>
          </a:p>
          <a:p>
            <a:pPr marL="457200" indent="-457200">
              <a:buAutoNum type="arabicParenBoth"/>
            </a:pPr>
            <a:r>
              <a:rPr lang="en-US" dirty="0" smtClean="0"/>
              <a:t>Go up until the current node becomes </a:t>
            </a:r>
            <a:r>
              <a:rPr lang="en-US" dirty="0" err="1" smtClean="0"/>
              <a:t>nullptr</a:t>
            </a:r>
            <a:r>
              <a:rPr lang="en-US" dirty="0" smtClean="0"/>
              <a:t>, or the step-movement was from the left to right.</a:t>
            </a:r>
          </a:p>
          <a:p>
            <a:pPr marL="457200" indent="-457200">
              <a:buAutoNum type="arabicParenBoth"/>
            </a:pPr>
            <a:endParaRPr lang="en-US" dirty="0"/>
          </a:p>
        </p:txBody>
      </p:sp>
      <p:sp>
        <p:nvSpPr>
          <p:cNvPr id="4"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6"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10"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14"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16" name="Oval 15"/>
          <p:cNvSpPr>
            <a:spLocks noChangeArrowheads="1"/>
          </p:cNvSpPr>
          <p:nvPr/>
        </p:nvSpPr>
        <p:spPr bwMode="auto">
          <a:xfrm>
            <a:off x="2590800" y="5410200"/>
            <a:ext cx="1828800" cy="762000"/>
          </a:xfrm>
          <a:prstGeom prst="ellipse">
            <a:avLst/>
          </a:prstGeom>
          <a:solidFill>
            <a:srgbClr val="92D050"/>
          </a:solidFill>
          <a:ln w="19050"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22"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a:endCxn id="14"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36"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7" name="Straight Arrow Connector 47"/>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 name="Rounded Rectangle 48"/>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49" name="TextBox 48"/>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59" name="Freeform 58"/>
          <p:cNvSpPr/>
          <p:nvPr/>
        </p:nvSpPr>
        <p:spPr>
          <a:xfrm>
            <a:off x="3065929" y="4713194"/>
            <a:ext cx="1027544" cy="948018"/>
          </a:xfrm>
          <a:custGeom>
            <a:avLst/>
            <a:gdLst>
              <a:gd name="connsiteX0" fmla="*/ 1021977 w 1027544"/>
              <a:gd name="connsiteY0" fmla="*/ 948018 h 948018"/>
              <a:gd name="connsiteX1" fmla="*/ 874059 w 1027544"/>
              <a:gd name="connsiteY1" fmla="*/ 376518 h 948018"/>
              <a:gd name="connsiteX2" fmla="*/ 0 w 1027544"/>
              <a:gd name="connsiteY2" fmla="*/ 0 h 948018"/>
            </a:gdLst>
            <a:ahLst/>
            <a:cxnLst>
              <a:cxn ang="0">
                <a:pos x="connsiteX0" y="connsiteY0"/>
              </a:cxn>
              <a:cxn ang="0">
                <a:pos x="connsiteX1" y="connsiteY1"/>
              </a:cxn>
              <a:cxn ang="0">
                <a:pos x="connsiteX2" y="connsiteY2"/>
              </a:cxn>
            </a:cxnLst>
            <a:rect l="l" t="t" r="r" b="b"/>
            <a:pathLst>
              <a:path w="1027544" h="948018">
                <a:moveTo>
                  <a:pt x="1021977" y="948018"/>
                </a:moveTo>
                <a:cubicBezTo>
                  <a:pt x="1033182" y="741269"/>
                  <a:pt x="1044388" y="534521"/>
                  <a:pt x="874059" y="376518"/>
                </a:cubicBezTo>
                <a:cubicBezTo>
                  <a:pt x="703730" y="218515"/>
                  <a:pt x="351865" y="109257"/>
                  <a:pt x="0"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191000" y="4953000"/>
            <a:ext cx="4152900" cy="646331"/>
          </a:xfrm>
          <a:prstGeom prst="rect">
            <a:avLst/>
          </a:prstGeom>
          <a:noFill/>
        </p:spPr>
        <p:txBody>
          <a:bodyPr wrap="square" rtlCol="0">
            <a:spAutoFit/>
          </a:bodyPr>
          <a:lstStyle/>
          <a:p>
            <a:r>
              <a:rPr lang="en-US" dirty="0" smtClean="0">
                <a:solidFill>
                  <a:srgbClr val="FF0000"/>
                </a:solidFill>
              </a:rPr>
              <a:t>The step-movement is from right to left.  Need to go up one more level.</a:t>
            </a:r>
            <a:endParaRPr lang="en-US" dirty="0">
              <a:solidFill>
                <a:srgbClr val="FF0000"/>
              </a:solidFill>
            </a:endParaRPr>
          </a:p>
        </p:txBody>
      </p:sp>
      <p:sp>
        <p:nvSpPr>
          <p:cNvPr id="61" name="Freeform 60"/>
          <p:cNvSpPr/>
          <p:nvPr/>
        </p:nvSpPr>
        <p:spPr>
          <a:xfrm>
            <a:off x="3079376" y="3987053"/>
            <a:ext cx="1378324" cy="484094"/>
          </a:xfrm>
          <a:custGeom>
            <a:avLst/>
            <a:gdLst>
              <a:gd name="connsiteX0" fmla="*/ 0 w 1378324"/>
              <a:gd name="connsiteY0" fmla="*/ 484094 h 484094"/>
              <a:gd name="connsiteX1" fmla="*/ 1055595 w 1378324"/>
              <a:gd name="connsiteY1" fmla="*/ 349623 h 484094"/>
              <a:gd name="connsiteX2" fmla="*/ 1378324 w 1378324"/>
              <a:gd name="connsiteY2" fmla="*/ 0 h 484094"/>
            </a:gdLst>
            <a:ahLst/>
            <a:cxnLst>
              <a:cxn ang="0">
                <a:pos x="connsiteX0" y="connsiteY0"/>
              </a:cxn>
              <a:cxn ang="0">
                <a:pos x="connsiteX1" y="connsiteY1"/>
              </a:cxn>
              <a:cxn ang="0">
                <a:pos x="connsiteX2" y="connsiteY2"/>
              </a:cxn>
            </a:cxnLst>
            <a:rect l="l" t="t" r="r" b="b"/>
            <a:pathLst>
              <a:path w="1378324" h="484094">
                <a:moveTo>
                  <a:pt x="0" y="484094"/>
                </a:moveTo>
                <a:cubicBezTo>
                  <a:pt x="412937" y="457199"/>
                  <a:pt x="825874" y="430305"/>
                  <a:pt x="1055595" y="349623"/>
                </a:cubicBezTo>
                <a:cubicBezTo>
                  <a:pt x="1285316" y="268941"/>
                  <a:pt x="1331820" y="134470"/>
                  <a:pt x="1378324"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419600" y="4020234"/>
            <a:ext cx="4152900" cy="646331"/>
          </a:xfrm>
          <a:prstGeom prst="rect">
            <a:avLst/>
          </a:prstGeom>
          <a:noFill/>
        </p:spPr>
        <p:txBody>
          <a:bodyPr wrap="square" rtlCol="0">
            <a:spAutoFit/>
          </a:bodyPr>
          <a:lstStyle/>
          <a:p>
            <a:r>
              <a:rPr lang="en-US" dirty="0" smtClean="0">
                <a:solidFill>
                  <a:srgbClr val="FF0000"/>
                </a:solidFill>
              </a:rPr>
              <a:t>The step-movement is from left to right. Therefore stop here.</a:t>
            </a:r>
            <a:endParaRPr lang="en-US" dirty="0">
              <a:solidFill>
                <a:srgbClr val="FF0000"/>
              </a:solidFill>
            </a:endParaRPr>
          </a:p>
        </p:txBody>
      </p:sp>
    </p:spTree>
    <p:extLst>
      <p:ext uri="{BB962C8B-B14F-4D97-AF65-F5344CB8AC3E}">
        <p14:creationId xmlns:p14="http://schemas.microsoft.com/office/powerpoint/2010/main" val="4285397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of an integer</a:t>
            </a:r>
            <a:endParaRPr lang="en-US" dirty="0"/>
          </a:p>
        </p:txBody>
      </p:sp>
      <p:sp>
        <p:nvSpPr>
          <p:cNvPr id="4" name="TextBox 3"/>
          <p:cNvSpPr txBox="1"/>
          <p:nvPr/>
        </p:nvSpPr>
        <p:spPr>
          <a:xfrm>
            <a:off x="154962" y="914400"/>
            <a:ext cx="2891118" cy="3831818"/>
          </a:xfrm>
          <a:prstGeom prst="rect">
            <a:avLst/>
          </a:prstGeom>
          <a:noFill/>
        </p:spPr>
        <p:txBody>
          <a:bodyPr wrap="square" rtlCol="0">
            <a:spAutoFit/>
          </a:bodyPr>
          <a:lstStyle/>
          <a:p>
            <a:r>
              <a:rPr lang="en-US" sz="900" dirty="0">
                <a:latin typeface="Lucida Console" panose="020B0609040504020204" pitchFamily="49" charset="0"/>
              </a:rPr>
              <a:t>#include &lt;</a:t>
            </a:r>
            <a:r>
              <a:rPr lang="en-US" sz="900" dirty="0" err="1">
                <a:latin typeface="Lucida Console" panose="020B0609040504020204" pitchFamily="49" charset="0"/>
              </a:rPr>
              <a:t>stdio.h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stdlib.h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time.h</a:t>
            </a:r>
            <a:r>
              <a:rPr lang="en-US" sz="900" dirty="0">
                <a:latin typeface="Lucida Console" panose="020B0609040504020204" pitchFamily="49" charset="0"/>
              </a:rPr>
              <a:t>&gt;</a:t>
            </a:r>
          </a:p>
          <a:p>
            <a:endParaRPr lang="en-US" sz="900" dirty="0">
              <a:latin typeface="Lucida Console" panose="020B0609040504020204" pitchFamily="49" charset="0"/>
            </a:endParaRPr>
          </a:p>
          <a:p>
            <a:r>
              <a:rPr lang="en-US" sz="900" dirty="0">
                <a:latin typeface="Lucida Console" panose="020B0609040504020204" pitchFamily="49" charset="0"/>
              </a:rPr>
              <a:t>class </a:t>
            </a:r>
            <a:r>
              <a:rPr lang="en-US" sz="900" dirty="0" err="1">
                <a:latin typeface="Lucida Console" panose="020B0609040504020204" pitchFamily="49" charset="0"/>
              </a:rPr>
              <a:t>BinTreeNode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key;</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*parent,*left,*right;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parent=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left=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right=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smtClean="0">
              <a:latin typeface="Lucida Console" panose="020B0609040504020204" pitchFamily="49" charset="0"/>
            </a:endParaRPr>
          </a:p>
          <a:p>
            <a:r>
              <a:rPr lang="en-US" sz="900" dirty="0">
                <a:latin typeface="Lucida Console" panose="020B0609040504020204" pitchFamily="49" charset="0"/>
              </a:rPr>
              <a:t>void Traverse(</a:t>
            </a:r>
            <a:r>
              <a:rPr lang="en-US" sz="900" dirty="0" err="1">
                <a:latin typeface="Lucida Console" panose="020B0609040504020204" pitchFamily="49" charset="0"/>
              </a:rPr>
              <a:t>BinTreeNode</a:t>
            </a:r>
            <a:r>
              <a:rPr lang="en-US" sz="900" dirty="0">
                <a:latin typeface="Lucida Console" panose="020B0609040504020204" pitchFamily="49" charset="0"/>
              </a:rPr>
              <a:t> *node)</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!=node)</a:t>
            </a:r>
          </a:p>
          <a:p>
            <a:r>
              <a:rPr lang="en-US" sz="900" dirty="0">
                <a:latin typeface="Lucida Console" panose="020B0609040504020204" pitchFamily="49" charset="0"/>
              </a:rPr>
              <a:t>    {</a:t>
            </a:r>
          </a:p>
          <a:p>
            <a:r>
              <a:rPr lang="en-US" sz="900" dirty="0">
                <a:latin typeface="Lucida Console" panose="020B0609040504020204" pitchFamily="49" charset="0"/>
              </a:rPr>
              <a:t>        Traverse(node-&gt;left);</a:t>
            </a:r>
          </a:p>
          <a:p>
            <a:r>
              <a:rPr lang="en-US" sz="900" dirty="0">
                <a:latin typeface="Lucida Console" panose="020B0609040504020204" pitchFamily="49" charset="0"/>
              </a:rPr>
              <a:t>        </a:t>
            </a:r>
            <a:r>
              <a:rPr lang="en-US" sz="900" dirty="0" err="1">
                <a:latin typeface="Lucida Console" panose="020B0609040504020204" pitchFamily="49" charset="0"/>
              </a:rPr>
              <a:t>printf</a:t>
            </a:r>
            <a:r>
              <a:rPr lang="en-US" sz="900" dirty="0">
                <a:latin typeface="Lucida Console" panose="020B0609040504020204" pitchFamily="49" charset="0"/>
              </a:rPr>
              <a:t>(" %</a:t>
            </a:r>
            <a:r>
              <a:rPr lang="en-US" sz="900" dirty="0" err="1">
                <a:latin typeface="Lucida Console" panose="020B0609040504020204" pitchFamily="49" charset="0"/>
              </a:rPr>
              <a:t>d",node</a:t>
            </a:r>
            <a:r>
              <a:rPr lang="en-US" sz="900" dirty="0">
                <a:latin typeface="Lucida Console" panose="020B0609040504020204" pitchFamily="49" charset="0"/>
              </a:rPr>
              <a:t>-&gt;key);</a:t>
            </a:r>
          </a:p>
          <a:p>
            <a:r>
              <a:rPr lang="en-US" sz="900" dirty="0">
                <a:latin typeface="Lucida Console" panose="020B0609040504020204" pitchFamily="49" charset="0"/>
              </a:rPr>
              <a:t>        Traverse(node-&gt;right);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
        <p:nvSpPr>
          <p:cNvPr id="5" name="TextBox 4"/>
          <p:cNvSpPr txBox="1"/>
          <p:nvPr/>
        </p:nvSpPr>
        <p:spPr>
          <a:xfrm>
            <a:off x="3973606" y="823153"/>
            <a:ext cx="5170394" cy="5909310"/>
          </a:xfrm>
          <a:prstGeom prst="rect">
            <a:avLst/>
          </a:prstGeom>
          <a:noFill/>
        </p:spPr>
        <p:txBody>
          <a:bodyPr wrap="square" rtlCol="0">
            <a:spAutoFit/>
          </a:bodyPr>
          <a:lstStyle/>
          <a:p>
            <a:r>
              <a:rPr lang="en-US" sz="900" dirty="0" err="1">
                <a:latin typeface="Lucida Console" panose="020B0609040504020204" pitchFamily="49" charset="0"/>
              </a:rPr>
              <a:t>BinTreeNode</a:t>
            </a:r>
            <a:r>
              <a:rPr lang="en-US" sz="900" dirty="0">
                <a:latin typeface="Lucida Console" panose="020B0609040504020204" pitchFamily="49" charset="0"/>
              </a:rPr>
              <a:t> *</a:t>
            </a:r>
            <a:r>
              <a:rPr lang="en-US" sz="900" dirty="0" err="1">
                <a:latin typeface="Lucida Console" panose="020B0609040504020204" pitchFamily="49" charset="0"/>
              </a:rPr>
              <a:t>AddBinTreeNode</a:t>
            </a:r>
            <a:r>
              <a:rPr lang="en-US" sz="900" dirty="0">
                <a:latin typeface="Lucida Console" panose="020B0609040504020204" pitchFamily="49" charset="0"/>
              </a:rPr>
              <a:t>(</a:t>
            </a:r>
            <a:r>
              <a:rPr lang="en-US" sz="900" dirty="0" err="1">
                <a:latin typeface="Lucida Console" panose="020B0609040504020204" pitchFamily="49" charset="0"/>
              </a:rPr>
              <a:t>BinTreeNode</a:t>
            </a:r>
            <a:r>
              <a:rPr lang="en-US" sz="900" dirty="0">
                <a:latin typeface="Lucida Console" panose="020B0609040504020204" pitchFamily="49" charset="0"/>
              </a:rPr>
              <a:t> *</a:t>
            </a:r>
            <a:r>
              <a:rPr lang="en-US" sz="900" dirty="0" err="1">
                <a:latin typeface="Lucida Console" panose="020B0609040504020204" pitchFamily="49" charset="0"/>
              </a:rPr>
              <a:t>newNode,BinTreeNode</a:t>
            </a:r>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*seeker=</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for(;;)</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newNode</a:t>
            </a:r>
            <a:r>
              <a:rPr lang="en-US" sz="900" dirty="0">
                <a:latin typeface="Lucida Console" panose="020B0609040504020204" pitchFamily="49" charset="0"/>
              </a:rPr>
              <a:t>-&gt;key&lt;seeker-&gt;key)</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!=seeker-&gt;left)</a:t>
            </a:r>
          </a:p>
          <a:p>
            <a:r>
              <a:rPr lang="en-US" sz="900" dirty="0">
                <a:latin typeface="Lucida Console" panose="020B0609040504020204" pitchFamily="49" charset="0"/>
              </a:rPr>
              <a:t>                {</a:t>
            </a:r>
          </a:p>
          <a:p>
            <a:r>
              <a:rPr lang="en-US" sz="900" dirty="0">
                <a:latin typeface="Lucida Console" panose="020B0609040504020204" pitchFamily="49" charset="0"/>
              </a:rPr>
              <a:t>                    seeker=seeker-&gt;left;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seeker-&gt;left=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!=seeker-&gt;right)</a:t>
            </a:r>
          </a:p>
          <a:p>
            <a:r>
              <a:rPr lang="en-US" sz="900" dirty="0">
                <a:latin typeface="Lucida Console" panose="020B0609040504020204" pitchFamily="49" charset="0"/>
              </a:rPr>
              <a:t>                {</a:t>
            </a:r>
          </a:p>
          <a:p>
            <a:r>
              <a:rPr lang="en-US" sz="900" dirty="0">
                <a:latin typeface="Lucida Console" panose="020B0609040504020204" pitchFamily="49" charset="0"/>
              </a:rPr>
              <a:t>                    seeker=seeker-&gt;right;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seeker-&gt;right=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return </a:t>
            </a:r>
            <a:r>
              <a:rPr lang="en-US" sz="900" dirty="0" err="1">
                <a:latin typeface="Lucida Console" panose="020B0609040504020204" pitchFamily="49" charset="0"/>
              </a:rPr>
              <a:t>nullptr</a:t>
            </a:r>
            <a:r>
              <a:rPr lang="en-US" sz="900" dirty="0">
                <a:latin typeface="Lucida Console" panose="020B0609040504020204" pitchFamily="49" charset="0"/>
              </a:rPr>
              <a:t>; // Not supposed to come here.</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Tree>
    <p:extLst>
      <p:ext uri="{BB962C8B-B14F-4D97-AF65-F5344CB8AC3E}">
        <p14:creationId xmlns:p14="http://schemas.microsoft.com/office/powerpoint/2010/main" val="328067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Set</a:t>
            </a:r>
            <a:endParaRPr lang="en-US" dirty="0"/>
          </a:p>
        </p:txBody>
      </p:sp>
      <p:sp>
        <p:nvSpPr>
          <p:cNvPr id="3" name="Content Placeholder 2"/>
          <p:cNvSpPr>
            <a:spLocks noGrp="1"/>
          </p:cNvSpPr>
          <p:nvPr>
            <p:ph idx="1"/>
          </p:nvPr>
        </p:nvSpPr>
        <p:spPr>
          <a:xfrm>
            <a:off x="457200" y="1066800"/>
            <a:ext cx="8229600" cy="1655135"/>
          </a:xfrm>
        </p:spPr>
        <p:txBody>
          <a:bodyPr/>
          <a:lstStyle/>
          <a:p>
            <a:r>
              <a:rPr lang="en-US" dirty="0" smtClean="0"/>
              <a:t>Hash Set is a 2-dimensional table.</a:t>
            </a:r>
          </a:p>
          <a:p>
            <a:r>
              <a:rPr lang="en-US" dirty="0" smtClean="0"/>
              <a:t>Each column stores a hash code and a key.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9852425"/>
              </p:ext>
            </p:extLst>
          </p:nvPr>
        </p:nvGraphicFramePr>
        <p:xfrm>
          <a:off x="2161953" y="3029098"/>
          <a:ext cx="6096003" cy="2966720"/>
        </p:xfrm>
        <a:graphic>
          <a:graphicData uri="http://schemas.openxmlformats.org/drawingml/2006/table">
            <a:tbl>
              <a:tblPr firstRow="1" bandRow="1">
                <a:tableStyleId>{5C22544A-7EE6-4342-B048-85BDC9FD1C3A}</a:tableStyleId>
              </a:tblPr>
              <a:tblGrid>
                <a:gridCol w="1971675"/>
                <a:gridCol w="1031082"/>
                <a:gridCol w="1031082"/>
                <a:gridCol w="1031082"/>
                <a:gridCol w="1031082"/>
              </a:tblGrid>
              <a:tr h="370840">
                <a:tc>
                  <a:txBody>
                    <a:bodyPr/>
                    <a:lstStyle/>
                    <a:p>
                      <a:r>
                        <a:rPr lang="en-US" dirty="0" smtClean="0">
                          <a:solidFill>
                            <a:schemeClr val="tx1"/>
                          </a:solidFill>
                        </a:rPr>
                        <a:t>Hash</a:t>
                      </a:r>
                      <a:r>
                        <a:rPr lang="en-US" baseline="0" dirty="0" smtClean="0">
                          <a:solidFill>
                            <a:schemeClr val="tx1"/>
                          </a:solidFill>
                        </a:rPr>
                        <a:t> Code%7</a:t>
                      </a:r>
                      <a:endParaRPr lang="en-US" dirty="0">
                        <a:solidFill>
                          <a:schemeClr val="tx1"/>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Left Brace 4"/>
          <p:cNvSpPr/>
          <p:nvPr/>
        </p:nvSpPr>
        <p:spPr>
          <a:xfrm>
            <a:off x="1985611" y="3391786"/>
            <a:ext cx="79744" cy="26315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19978" y="4508202"/>
            <a:ext cx="1547037" cy="369332"/>
          </a:xfrm>
          <a:prstGeom prst="rect">
            <a:avLst/>
          </a:prstGeom>
          <a:noFill/>
        </p:spPr>
        <p:txBody>
          <a:bodyPr wrap="square" rtlCol="0">
            <a:spAutoFit/>
          </a:bodyPr>
          <a:lstStyle/>
          <a:p>
            <a:r>
              <a:rPr lang="en-US" dirty="0" smtClean="0"/>
              <a:t>Table size=7</a:t>
            </a:r>
            <a:endParaRPr lang="en-US" dirty="0"/>
          </a:p>
        </p:txBody>
      </p:sp>
      <p:sp>
        <p:nvSpPr>
          <p:cNvPr id="7" name="TextBox 6"/>
          <p:cNvSpPr txBox="1"/>
          <p:nvPr/>
        </p:nvSpPr>
        <p:spPr>
          <a:xfrm>
            <a:off x="4114800" y="3092304"/>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8" name="TextBox 7"/>
          <p:cNvSpPr txBox="1"/>
          <p:nvPr/>
        </p:nvSpPr>
        <p:spPr>
          <a:xfrm>
            <a:off x="5162550" y="3089385"/>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9" name="TextBox 8"/>
          <p:cNvSpPr txBox="1"/>
          <p:nvPr/>
        </p:nvSpPr>
        <p:spPr>
          <a:xfrm>
            <a:off x="4114800" y="348237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0" name="TextBox 9"/>
          <p:cNvSpPr txBox="1"/>
          <p:nvPr/>
        </p:nvSpPr>
        <p:spPr>
          <a:xfrm>
            <a:off x="5162550" y="347945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1" name="TextBox 10"/>
          <p:cNvSpPr txBox="1"/>
          <p:nvPr/>
        </p:nvSpPr>
        <p:spPr>
          <a:xfrm>
            <a:off x="4114800" y="3869531"/>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2" name="TextBox 11"/>
          <p:cNvSpPr txBox="1"/>
          <p:nvPr/>
        </p:nvSpPr>
        <p:spPr>
          <a:xfrm>
            <a:off x="6186377" y="4223889"/>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3" name="TextBox 12"/>
          <p:cNvSpPr txBox="1"/>
          <p:nvPr/>
        </p:nvSpPr>
        <p:spPr>
          <a:xfrm>
            <a:off x="4114800" y="422680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4" name="TextBox 13"/>
          <p:cNvSpPr txBox="1"/>
          <p:nvPr/>
        </p:nvSpPr>
        <p:spPr>
          <a:xfrm>
            <a:off x="5162550" y="4223889"/>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5" name="TextBox 14"/>
          <p:cNvSpPr txBox="1"/>
          <p:nvPr/>
        </p:nvSpPr>
        <p:spPr>
          <a:xfrm>
            <a:off x="4114800" y="4581166"/>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6" name="TextBox 15"/>
          <p:cNvSpPr txBox="1"/>
          <p:nvPr/>
        </p:nvSpPr>
        <p:spPr>
          <a:xfrm>
            <a:off x="5162550" y="457824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7" name="TextBox 16"/>
          <p:cNvSpPr txBox="1"/>
          <p:nvPr/>
        </p:nvSpPr>
        <p:spPr>
          <a:xfrm>
            <a:off x="4114800" y="4929755"/>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8" name="TextBox 17"/>
          <p:cNvSpPr txBox="1"/>
          <p:nvPr/>
        </p:nvSpPr>
        <p:spPr>
          <a:xfrm>
            <a:off x="5162550" y="4926836"/>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9" name="TextBox 18"/>
          <p:cNvSpPr txBox="1"/>
          <p:nvPr/>
        </p:nvSpPr>
        <p:spPr>
          <a:xfrm>
            <a:off x="4114800" y="5327603"/>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0" name="TextBox 19"/>
          <p:cNvSpPr txBox="1"/>
          <p:nvPr/>
        </p:nvSpPr>
        <p:spPr>
          <a:xfrm>
            <a:off x="6186376" y="571096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1" name="TextBox 20"/>
          <p:cNvSpPr txBox="1"/>
          <p:nvPr/>
        </p:nvSpPr>
        <p:spPr>
          <a:xfrm>
            <a:off x="4118497" y="5713933"/>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2" name="TextBox 21"/>
          <p:cNvSpPr txBox="1"/>
          <p:nvPr/>
        </p:nvSpPr>
        <p:spPr>
          <a:xfrm>
            <a:off x="5166247" y="5711014"/>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3" name="TextBox 22"/>
          <p:cNvSpPr txBox="1"/>
          <p:nvPr/>
        </p:nvSpPr>
        <p:spPr>
          <a:xfrm>
            <a:off x="6210300" y="348237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4" name="TextBox 23"/>
          <p:cNvSpPr txBox="1"/>
          <p:nvPr/>
        </p:nvSpPr>
        <p:spPr>
          <a:xfrm>
            <a:off x="7258050" y="347945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5" name="TextBox 24"/>
          <p:cNvSpPr txBox="1"/>
          <p:nvPr/>
        </p:nvSpPr>
        <p:spPr>
          <a:xfrm>
            <a:off x="6186378" y="457824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6" name="TextBox 25"/>
          <p:cNvSpPr txBox="1"/>
          <p:nvPr/>
        </p:nvSpPr>
        <p:spPr>
          <a:xfrm>
            <a:off x="7234128" y="457532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Tree>
    <p:extLst>
      <p:ext uri="{BB962C8B-B14F-4D97-AF65-F5344CB8AC3E}">
        <p14:creationId xmlns:p14="http://schemas.microsoft.com/office/powerpoint/2010/main" val="596923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Templated version</a:t>
            </a:r>
            <a:endParaRPr lang="en-US" dirty="0"/>
          </a:p>
        </p:txBody>
      </p:sp>
      <p:sp>
        <p:nvSpPr>
          <p:cNvPr id="4" name="TextBox 3"/>
          <p:cNvSpPr txBox="1"/>
          <p:nvPr/>
        </p:nvSpPr>
        <p:spPr>
          <a:xfrm>
            <a:off x="127746" y="1082488"/>
            <a:ext cx="3220571" cy="2308324"/>
          </a:xfrm>
          <a:prstGeom prst="rect">
            <a:avLst/>
          </a:prstGeom>
          <a:noFill/>
        </p:spPr>
        <p:txBody>
          <a:bodyPr wrap="squar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BinTreeNode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KeyClass</a:t>
            </a:r>
            <a:r>
              <a:rPr lang="en-US" sz="900" dirty="0">
                <a:latin typeface="Lucida Console" panose="020B0609040504020204" pitchFamily="49" charset="0"/>
              </a:rPr>
              <a:t> key;</a:t>
            </a:r>
          </a:p>
          <a:p>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value;</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*parent,*left,*right;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parent=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left=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right=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a:latin typeface="Lucida Console" panose="020B0609040504020204" pitchFamily="49" charset="0"/>
            </a:endParaRPr>
          </a:p>
          <a:p>
            <a:endParaRPr lang="en-US" sz="900" dirty="0">
              <a:latin typeface="Lucida Console" panose="020B0609040504020204" pitchFamily="49" charset="0"/>
            </a:endParaRPr>
          </a:p>
        </p:txBody>
      </p:sp>
      <p:sp>
        <p:nvSpPr>
          <p:cNvPr id="5" name="TextBox 4"/>
          <p:cNvSpPr txBox="1"/>
          <p:nvPr/>
        </p:nvSpPr>
        <p:spPr>
          <a:xfrm>
            <a:off x="4383742" y="1082488"/>
            <a:ext cx="4303058" cy="5493812"/>
          </a:xfrm>
          <a:prstGeom prst="rect">
            <a:avLst/>
          </a:prstGeom>
          <a:noFill/>
        </p:spPr>
        <p:txBody>
          <a:bodyPr wrap="squar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err="1">
                <a:latin typeface="Lucida Console" panose="020B0609040504020204" pitchFamily="49" charset="0"/>
              </a:rPr>
              <a:t>BinTreeNode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 *</a:t>
            </a:r>
            <a:r>
              <a:rPr lang="en-US" sz="900" dirty="0" err="1">
                <a:latin typeface="Lucida Console" panose="020B0609040504020204" pitchFamily="49" charset="0"/>
              </a:rPr>
              <a:t>AddBinTreeNode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auto *seeker=</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for(;;)</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newNode</a:t>
            </a:r>
            <a:r>
              <a:rPr lang="en-US" sz="900" dirty="0">
                <a:latin typeface="Lucida Console" panose="020B0609040504020204" pitchFamily="49" charset="0"/>
              </a:rPr>
              <a:t>-&gt;key&lt;seeker-&gt;key)</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==seeker-&gt;left)</a:t>
            </a:r>
          </a:p>
          <a:p>
            <a:r>
              <a:rPr lang="en-US" sz="900" dirty="0">
                <a:latin typeface="Lucida Console" panose="020B0609040504020204" pitchFamily="49" charset="0"/>
              </a:rPr>
              <a:t>                {</a:t>
            </a:r>
          </a:p>
          <a:p>
            <a:r>
              <a:rPr lang="en-US" sz="900" dirty="0">
                <a:latin typeface="Lucida Console" panose="020B0609040504020204" pitchFamily="49" charset="0"/>
              </a:rPr>
              <a:t>                    seeker-&gt;left=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seeker=seeker-&gt;left;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==seeker-&gt;right)</a:t>
            </a:r>
          </a:p>
          <a:p>
            <a:r>
              <a:rPr lang="en-US" sz="900" dirty="0">
                <a:latin typeface="Lucida Console" panose="020B0609040504020204" pitchFamily="49" charset="0"/>
              </a:rPr>
              <a:t>                {</a:t>
            </a:r>
          </a:p>
          <a:p>
            <a:r>
              <a:rPr lang="en-US" sz="900" dirty="0">
                <a:latin typeface="Lucida Console" panose="020B0609040504020204" pitchFamily="49" charset="0"/>
              </a:rPr>
              <a:t>                    seeker-&gt;right=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seeker=seeker-&gt;right;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return </a:t>
            </a:r>
            <a:r>
              <a:rPr lang="en-US" sz="900" dirty="0" err="1">
                <a:latin typeface="Lucida Console" panose="020B0609040504020204" pitchFamily="49" charset="0"/>
              </a:rPr>
              <a:t>nullptr</a:t>
            </a:r>
            <a:r>
              <a:rPr lang="en-US" sz="900" dirty="0">
                <a:latin typeface="Lucida Console" panose="020B0609040504020204" pitchFamily="49" charset="0"/>
              </a:rPr>
              <a:t>; // Not supposed to come here.</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6" name="TextBox 5"/>
          <p:cNvSpPr txBox="1"/>
          <p:nvPr/>
        </p:nvSpPr>
        <p:spPr>
          <a:xfrm>
            <a:off x="342900" y="3731558"/>
            <a:ext cx="3361765" cy="1200329"/>
          </a:xfrm>
          <a:prstGeom prst="rect">
            <a:avLst/>
          </a:prstGeom>
          <a:noFill/>
        </p:spPr>
        <p:txBody>
          <a:bodyPr wrap="square" rtlCol="0">
            <a:spAutoFit/>
          </a:bodyPr>
          <a:lstStyle/>
          <a:p>
            <a:r>
              <a:rPr lang="en-US" dirty="0" smtClean="0"/>
              <a:t>Binary-tree is often used for finding a key-value pair.  For this purpose, each node must carry a key and a value.</a:t>
            </a:r>
            <a:endParaRPr lang="en-US" dirty="0"/>
          </a:p>
        </p:txBody>
      </p:sp>
    </p:spTree>
    <p:extLst>
      <p:ext uri="{BB962C8B-B14F-4D97-AF65-F5344CB8AC3E}">
        <p14:creationId xmlns:p14="http://schemas.microsoft.com/office/powerpoint/2010/main" val="2462464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protected version</a:t>
            </a:r>
            <a:endParaRPr lang="en-US" dirty="0"/>
          </a:p>
        </p:txBody>
      </p:sp>
      <p:sp>
        <p:nvSpPr>
          <p:cNvPr id="4" name="TextBox 3"/>
          <p:cNvSpPr txBox="1"/>
          <p:nvPr/>
        </p:nvSpPr>
        <p:spPr>
          <a:xfrm>
            <a:off x="127746" y="1082488"/>
            <a:ext cx="3220571" cy="5355312"/>
          </a:xfrm>
          <a:prstGeom prst="rect">
            <a:avLst/>
          </a:prstGeom>
          <a:noFill/>
        </p:spPr>
        <p:txBody>
          <a:bodyPr wrap="square" rtlCol="0">
            <a:spAutoFit/>
          </a:bodyPr>
          <a:lstStyle/>
          <a:p>
            <a:r>
              <a:rPr lang="en-US" sz="900" dirty="0">
                <a:latin typeface="Lucida Console" panose="020B0609040504020204" pitchFamily="49" charset="0"/>
              </a:rPr>
              <a:t>#include &lt;</a:t>
            </a:r>
            <a:r>
              <a:rPr lang="en-US" sz="900" dirty="0" err="1">
                <a:latin typeface="Lucida Console" panose="020B0609040504020204" pitchFamily="49" charset="0"/>
              </a:rPr>
              <a:t>stdio.h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stdlib.h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time.h</a:t>
            </a:r>
            <a:r>
              <a:rPr lang="en-US" sz="900" dirty="0">
                <a:latin typeface="Lucida Console" panose="020B0609040504020204" pitchFamily="49" charset="0"/>
              </a:rPr>
              <a:t>&gt;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BinaryTree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class Node</a:t>
            </a:r>
          </a:p>
          <a:p>
            <a:r>
              <a:rPr lang="en-US" sz="900" dirty="0">
                <a:latin typeface="Lucida Console" panose="020B0609040504020204" pitchFamily="49" charset="0"/>
              </a:rPr>
              <a:t>    {</a:t>
            </a:r>
          </a:p>
          <a:p>
            <a:r>
              <a:rPr lang="en-US" sz="900" dirty="0">
                <a:latin typeface="Lucida Console" panose="020B0609040504020204" pitchFamily="49" charset="0"/>
              </a:rPr>
              <a:t>    public:</a:t>
            </a:r>
          </a:p>
          <a:p>
            <a:r>
              <a:rPr lang="en-US" sz="900" dirty="0">
                <a:latin typeface="Lucida Console" panose="020B0609040504020204" pitchFamily="49" charset="0"/>
              </a:rPr>
              <a:t>        </a:t>
            </a:r>
            <a:r>
              <a:rPr lang="en-US" sz="900" dirty="0" err="1">
                <a:latin typeface="Lucida Console" panose="020B0609040504020204" pitchFamily="49" charset="0"/>
              </a:rPr>
              <a:t>KeyClass</a:t>
            </a:r>
            <a:r>
              <a:rPr lang="en-US" sz="900" dirty="0">
                <a:latin typeface="Lucida Console" panose="020B0609040504020204" pitchFamily="49" charset="0"/>
              </a:rPr>
              <a:t> key;</a:t>
            </a:r>
          </a:p>
          <a:p>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value;</a:t>
            </a:r>
          </a:p>
          <a:p>
            <a:r>
              <a:rPr lang="en-US" sz="900" dirty="0">
                <a:latin typeface="Lucida Console" panose="020B0609040504020204" pitchFamily="49" charset="0"/>
              </a:rPr>
              <a:t>        Node *parent,*left,*right;</a:t>
            </a:r>
          </a:p>
          <a:p>
            <a:r>
              <a:rPr lang="en-US" sz="900" dirty="0">
                <a:latin typeface="Lucida Console" panose="020B0609040504020204" pitchFamily="49" charset="0"/>
              </a:rPr>
              <a:t>        Node()</a:t>
            </a:r>
          </a:p>
          <a:p>
            <a:r>
              <a:rPr lang="en-US" sz="900" dirty="0">
                <a:latin typeface="Lucida Console" panose="020B0609040504020204" pitchFamily="49" charset="0"/>
              </a:rPr>
              <a:t>        {</a:t>
            </a:r>
          </a:p>
          <a:p>
            <a:r>
              <a:rPr lang="en-US" sz="900" dirty="0">
                <a:latin typeface="Lucida Console" panose="020B0609040504020204" pitchFamily="49" charset="0"/>
              </a:rPr>
              <a:t>            parent=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left=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right=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endParaRPr lang="en-US" sz="900" dirty="0">
              <a:latin typeface="Lucida Console" panose="020B0609040504020204" pitchFamily="49" charset="0"/>
            </a:endParaRPr>
          </a:p>
          <a:p>
            <a:r>
              <a:rPr lang="en-US" sz="900" dirty="0">
                <a:latin typeface="Lucida Console" panose="020B0609040504020204" pitchFamily="49" charset="0"/>
              </a:rPr>
              <a:t>protected:</a:t>
            </a:r>
          </a:p>
          <a:p>
            <a:r>
              <a:rPr lang="en-US" sz="900" dirty="0">
                <a:latin typeface="Lucida Console" panose="020B0609040504020204" pitchFamily="49" charset="0"/>
              </a:rPr>
              <a:t>    Node *</a:t>
            </a:r>
            <a:r>
              <a:rPr lang="en-US" sz="900" dirty="0" err="1">
                <a:latin typeface="Lucida Console" panose="020B0609040504020204" pitchFamily="49" charset="0"/>
              </a:rPr>
              <a:t>rootNode</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CleanUp</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const</a:t>
            </a:r>
            <a:r>
              <a:rPr lang="en-US" sz="900" dirty="0">
                <a:latin typeface="Lucida Console" panose="020B0609040504020204" pitchFamily="49" charset="0"/>
              </a:rPr>
              <a:t> Node *</a:t>
            </a:r>
            <a:r>
              <a:rPr lang="en-US" sz="900" dirty="0" err="1">
                <a:latin typeface="Lucida Console" panose="020B0609040504020204" pitchFamily="49" charset="0"/>
              </a:rPr>
              <a:t>GetRoot</a:t>
            </a:r>
            <a:r>
              <a:rPr lang="en-US" sz="900" dirty="0">
                <a:latin typeface="Lucida Console" panose="020B0609040504020204" pitchFamily="49" charset="0"/>
              </a:rPr>
              <a:t>(void)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    {</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571999" y="1075764"/>
            <a:ext cx="4471147" cy="3277820"/>
          </a:xfrm>
          <a:prstGeom prst="rect">
            <a:avLst/>
          </a:prstGeom>
          <a:noFill/>
        </p:spPr>
        <p:txBody>
          <a:bodyPr wrap="square" rtlCol="0">
            <a:spAutoFit/>
          </a:bodyPr>
          <a:lstStyle/>
          <a:p>
            <a:r>
              <a:rPr lang="en-US" sz="900" dirty="0">
                <a:latin typeface="Lucida Console" panose="020B0609040504020204" pitchFamily="49" charset="0"/>
              </a:rPr>
              <a:t>private:</a:t>
            </a:r>
          </a:p>
          <a:p>
            <a:r>
              <a:rPr lang="en-US" sz="900" dirty="0">
                <a:latin typeface="Lucida Console" panose="020B0609040504020204" pitchFamily="49" charset="0"/>
              </a:rPr>
              <a:t>    void Free(Node *</a:t>
            </a:r>
            <a:r>
              <a:rPr lang="en-US" sz="900" dirty="0" err="1">
                <a:latin typeface="Lucida Console" panose="020B0609040504020204" pitchFamily="49" charset="0"/>
              </a:rPr>
              <a:t>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Free(</a:t>
            </a:r>
            <a:r>
              <a:rPr lang="en-US" sz="900" dirty="0" err="1">
                <a:latin typeface="Lucida Console" panose="020B0609040504020204" pitchFamily="49" charset="0"/>
              </a:rPr>
              <a:t>ptr</a:t>
            </a:r>
            <a:r>
              <a:rPr lang="en-US" sz="900" dirty="0">
                <a:latin typeface="Lucida Console" panose="020B0609040504020204" pitchFamily="49" charset="0"/>
              </a:rPr>
              <a:t>-&gt;left);</a:t>
            </a:r>
          </a:p>
          <a:p>
            <a:r>
              <a:rPr lang="en-US" sz="900" dirty="0">
                <a:latin typeface="Lucida Console" panose="020B0609040504020204" pitchFamily="49" charset="0"/>
              </a:rPr>
              <a:t>            Free(</a:t>
            </a:r>
            <a:r>
              <a:rPr lang="en-US" sz="900" dirty="0" err="1">
                <a:latin typeface="Lucida Console" panose="020B0609040504020204" pitchFamily="49" charset="0"/>
              </a:rPr>
              <a:t>ptr</a:t>
            </a:r>
            <a:r>
              <a:rPr lang="en-US" sz="900" dirty="0">
                <a:latin typeface="Lucida Console" panose="020B0609040504020204" pitchFamily="49" charset="0"/>
              </a:rPr>
              <a:t>-&gt;right);</a:t>
            </a:r>
          </a:p>
          <a:p>
            <a:r>
              <a:rPr lang="en-US" sz="900" dirty="0">
                <a:latin typeface="Lucida Console" panose="020B0609040504020204" pitchFamily="49" charset="0"/>
              </a:rPr>
              <a:t>            delete </a:t>
            </a:r>
            <a:r>
              <a:rPr lang="en-US" sz="900" dirty="0" err="1">
                <a:latin typeface="Lucida Console" panose="020B0609040504020204" pitchFamily="49" charset="0"/>
              </a:rPr>
              <a:t>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public:</a:t>
            </a:r>
          </a:p>
          <a:p>
            <a:r>
              <a:rPr lang="en-US" sz="900" dirty="0">
                <a:latin typeface="Lucida Console" panose="020B0609040504020204" pitchFamily="49" charset="0"/>
              </a:rPr>
              <a:t>    void </a:t>
            </a:r>
            <a:r>
              <a:rPr lang="en-US" sz="900" dirty="0" err="1">
                <a:latin typeface="Lucida Console" panose="020B0609040504020204" pitchFamily="49" charset="0"/>
              </a:rPr>
              <a:t>CleanUp</a:t>
            </a:r>
            <a:r>
              <a:rPr lang="en-US" sz="900" dirty="0">
                <a:latin typeface="Lucida Console" panose="020B0609040504020204" pitchFamily="49" charset="0"/>
              </a:rPr>
              <a:t>(void)</a:t>
            </a:r>
          </a:p>
          <a:p>
            <a:r>
              <a:rPr lang="en-US" sz="900" dirty="0">
                <a:latin typeface="Lucida Console" panose="020B0609040504020204" pitchFamily="49" charset="0"/>
              </a:rPr>
              <a:t>    {</a:t>
            </a:r>
          </a:p>
          <a:p>
            <a:r>
              <a:rPr lang="en-US" sz="900" dirty="0">
                <a:latin typeface="Lucida Console" panose="020B0609040504020204" pitchFamily="49" charset="0"/>
              </a:rPr>
              <a:t>        Free(</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endParaRPr lang="en-US" sz="900" dirty="0">
              <a:latin typeface="Lucida Console" panose="020B0609040504020204" pitchFamily="49" charset="0"/>
            </a:endParaRPr>
          </a:p>
          <a:p>
            <a:r>
              <a:rPr lang="en-US" sz="900" dirty="0">
                <a:latin typeface="Lucida Console" panose="020B0609040504020204" pitchFamily="49" charset="0"/>
              </a:rPr>
              <a:t>private:</a:t>
            </a:r>
          </a:p>
          <a:p>
            <a:r>
              <a:rPr lang="en-US" sz="900" dirty="0">
                <a:latin typeface="Lucida Console" panose="020B0609040504020204" pitchFamily="49" charset="0"/>
              </a:rPr>
              <a:t>    void Add(Node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const</a:t>
            </a:r>
            <a:r>
              <a:rPr lang="en-US" sz="900" dirty="0">
                <a:latin typeface="Lucida Console" panose="020B0609040504020204" pitchFamily="49" charset="0"/>
              </a:rPr>
              <a:t> Node *Add(</a:t>
            </a:r>
            <a:r>
              <a:rPr lang="en-US" sz="900" dirty="0" err="1">
                <a:latin typeface="Lucida Console" panose="020B0609040504020204" pitchFamily="49" charset="0"/>
              </a:rPr>
              <a:t>KeyClass</a:t>
            </a:r>
            <a:r>
              <a:rPr lang="en-US" sz="900" dirty="0">
                <a:latin typeface="Lucida Console" panose="020B0609040504020204" pitchFamily="49" charset="0"/>
              </a:rPr>
              <a:t> </a:t>
            </a:r>
            <a:r>
              <a:rPr lang="en-US" sz="900" dirty="0" err="1">
                <a:latin typeface="Lucida Console" panose="020B0609040504020204" pitchFamily="49" charset="0"/>
              </a:rPr>
              <a:t>key,const</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&amp;value);</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Tree>
    <p:extLst>
      <p:ext uri="{BB962C8B-B14F-4D97-AF65-F5344CB8AC3E}">
        <p14:creationId xmlns:p14="http://schemas.microsoft.com/office/powerpoint/2010/main" val="217427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protected version (</a:t>
            </a:r>
            <a:r>
              <a:rPr lang="en-US" dirty="0" err="1" smtClean="0"/>
              <a:t>Cotninued</a:t>
            </a:r>
            <a:r>
              <a:rPr lang="en-US" dirty="0" smtClean="0"/>
              <a:t>)</a:t>
            </a:r>
            <a:endParaRPr lang="en-US" dirty="0"/>
          </a:p>
        </p:txBody>
      </p:sp>
      <p:sp>
        <p:nvSpPr>
          <p:cNvPr id="4" name="TextBox 3"/>
          <p:cNvSpPr txBox="1"/>
          <p:nvPr/>
        </p:nvSpPr>
        <p:spPr>
          <a:xfrm>
            <a:off x="127746" y="1082488"/>
            <a:ext cx="4444253" cy="5078313"/>
          </a:xfrm>
          <a:prstGeom prst="rect">
            <a:avLst/>
          </a:prstGeom>
          <a:noFill/>
        </p:spPr>
        <p:txBody>
          <a:bodyPr wrap="square" rtlCol="0">
            <a:spAutoFit/>
          </a:bodyPr>
          <a:lstStyle/>
          <a:p>
            <a:r>
              <a:rPr lang="en-US" sz="900" dirty="0" smtClean="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a:t>
            </a:r>
            <a:r>
              <a:rPr lang="en-US" sz="900" dirty="0" smtClean="0">
                <a:latin typeface="Lucida Console" panose="020B0609040504020204" pitchFamily="49" charset="0"/>
              </a:rPr>
              <a:t>Add(</a:t>
            </a:r>
            <a:endParaRPr lang="en-US" sz="900" dirty="0">
              <a:latin typeface="Lucida Console" panose="020B0609040504020204" pitchFamily="49" charset="0"/>
            </a:endParaRPr>
          </a:p>
          <a:p>
            <a:r>
              <a:rPr lang="en-US" sz="900" dirty="0">
                <a:latin typeface="Lucida Console" panose="020B0609040504020204" pitchFamily="49" charset="0"/>
              </a:rPr>
              <a:t>    </a:t>
            </a:r>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&gt;::Node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auto *seeker=</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for(;;)</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newNode</a:t>
            </a:r>
            <a:r>
              <a:rPr lang="en-US" sz="900" dirty="0">
                <a:latin typeface="Lucida Console" panose="020B0609040504020204" pitchFamily="49" charset="0"/>
              </a:rPr>
              <a:t>-&gt;key&lt;seeker-&gt;key)</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==seeker-&gt;left)</a:t>
            </a:r>
          </a:p>
          <a:p>
            <a:r>
              <a:rPr lang="en-US" sz="900" dirty="0">
                <a:latin typeface="Lucida Console" panose="020B0609040504020204" pitchFamily="49" charset="0"/>
              </a:rPr>
              <a:t>                {</a:t>
            </a:r>
          </a:p>
          <a:p>
            <a:r>
              <a:rPr lang="en-US" sz="900" dirty="0">
                <a:latin typeface="Lucida Console" panose="020B0609040504020204" pitchFamily="49" charset="0"/>
              </a:rPr>
              <a:t>                    seeker-&gt;left=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seeker=seeker-&gt;left;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==seeker-&gt;right)</a:t>
            </a:r>
          </a:p>
          <a:p>
            <a:r>
              <a:rPr lang="en-US" sz="900" dirty="0">
                <a:latin typeface="Lucida Console" panose="020B0609040504020204" pitchFamily="49" charset="0"/>
              </a:rPr>
              <a:t>                {</a:t>
            </a:r>
          </a:p>
          <a:p>
            <a:r>
              <a:rPr lang="en-US" sz="900" dirty="0">
                <a:latin typeface="Lucida Console" panose="020B0609040504020204" pitchFamily="49" charset="0"/>
              </a:rPr>
              <a:t>                    seeker-&gt;right=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seeker=seeker-&gt;right;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571999" y="1075764"/>
            <a:ext cx="4572001" cy="5493812"/>
          </a:xfrm>
          <a:prstGeom prst="rect">
            <a:avLst/>
          </a:prstGeom>
          <a:noFill/>
        </p:spPr>
        <p:txBody>
          <a:bodyPr wrap="square" rtlCol="0">
            <a:spAutoFit/>
          </a:bodyPr>
          <a:lstStyle/>
          <a:p>
            <a:endParaRPr lang="en-US" sz="900" dirty="0" smtClean="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&lt;</a:t>
            </a:r>
            <a:r>
              <a:rPr lang="en-US" sz="900" dirty="0" err="1">
                <a:latin typeface="Lucida Console" panose="020B0609040504020204" pitchFamily="49" charset="0"/>
              </a:rPr>
              <a:t>KeyClass,ValueClass</a:t>
            </a:r>
            <a:r>
              <a:rPr lang="en-US" sz="900" dirty="0">
                <a:latin typeface="Lucida Console" panose="020B0609040504020204" pitchFamily="49" charset="0"/>
              </a:rPr>
              <a:t>&gt;::</a:t>
            </a:r>
            <a:r>
              <a:rPr lang="en-US" sz="900" dirty="0" smtClean="0">
                <a:latin typeface="Lucida Console" panose="020B0609040504020204" pitchFamily="49" charset="0"/>
              </a:rPr>
              <a:t>Node *</a:t>
            </a:r>
          </a:p>
          <a:p>
            <a:r>
              <a:rPr lang="en-US" sz="900" dirty="0" smtClean="0">
                <a:latin typeface="Lucida Console" panose="020B0609040504020204" pitchFamily="49" charset="0"/>
              </a:rPr>
              <a:t>        </a:t>
            </a:r>
            <a:r>
              <a:rPr lang="en-US" sz="900" dirty="0" err="1" smtClean="0">
                <a:latin typeface="Lucida Console" panose="020B0609040504020204" pitchFamily="49" charset="0"/>
              </a:rPr>
              <a:t>BinaryTree</a:t>
            </a:r>
            <a:r>
              <a:rPr lang="en-US" sz="900" dirty="0" smtClean="0">
                <a:latin typeface="Lucida Console" panose="020B0609040504020204" pitchFamily="49" charset="0"/>
              </a:rPr>
              <a:t>&lt;</a:t>
            </a:r>
            <a:r>
              <a:rPr lang="en-US" sz="900" dirty="0" err="1" smtClean="0">
                <a:latin typeface="Lucida Console" panose="020B0609040504020204" pitchFamily="49" charset="0"/>
              </a:rPr>
              <a:t>KeyClass,ValueClass</a:t>
            </a:r>
            <a:r>
              <a:rPr lang="en-US" sz="900" dirty="0">
                <a:latin typeface="Lucida Console" panose="020B0609040504020204" pitchFamily="49" charset="0"/>
              </a:rPr>
              <a:t>&gt;::</a:t>
            </a:r>
            <a:r>
              <a:rPr lang="en-US" sz="900" dirty="0" smtClean="0">
                <a:latin typeface="Lucida Console" panose="020B0609040504020204" pitchFamily="49" charset="0"/>
              </a:rPr>
              <a:t>Add(</a:t>
            </a:r>
          </a:p>
          <a:p>
            <a:r>
              <a:rPr lang="en-US" sz="900" dirty="0" smtClean="0">
                <a:latin typeface="Lucida Console" panose="020B0609040504020204" pitchFamily="49" charset="0"/>
              </a:rPr>
              <a:t>                </a:t>
            </a:r>
            <a:r>
              <a:rPr lang="en-US" sz="900" dirty="0" err="1" smtClean="0">
                <a:latin typeface="Lucida Console" panose="020B0609040504020204" pitchFamily="49" charset="0"/>
              </a:rPr>
              <a:t>KeyClass</a:t>
            </a:r>
            <a:r>
              <a:rPr lang="en-US" sz="900" dirty="0" smtClean="0">
                <a:latin typeface="Lucida Console" panose="020B0609040504020204" pitchFamily="49" charset="0"/>
              </a:rPr>
              <a:t> </a:t>
            </a:r>
            <a:r>
              <a:rPr lang="en-US" sz="900" dirty="0" err="1">
                <a:latin typeface="Lucida Console" panose="020B0609040504020204" pitchFamily="49" charset="0"/>
              </a:rPr>
              <a:t>key,const</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&amp;value)</a:t>
            </a:r>
          </a:p>
          <a:p>
            <a:r>
              <a:rPr lang="en-US" sz="900" dirty="0">
                <a:latin typeface="Lucida Console" panose="020B0609040504020204" pitchFamily="49" charset="0"/>
              </a:rPr>
              <a:t>{</a:t>
            </a:r>
          </a:p>
          <a:p>
            <a:r>
              <a:rPr lang="en-US" sz="900" dirty="0">
                <a:latin typeface="Lucida Console" panose="020B0609040504020204" pitchFamily="49" charset="0"/>
              </a:rPr>
              <a:t>    auto </a:t>
            </a:r>
            <a:r>
              <a:rPr lang="en-US" sz="900" dirty="0" err="1">
                <a:latin typeface="Lucida Console" panose="020B0609040504020204" pitchFamily="49" charset="0"/>
              </a:rPr>
              <a:t>newNode</a:t>
            </a:r>
            <a:r>
              <a:rPr lang="en-US" sz="900" dirty="0">
                <a:latin typeface="Lucida Console" panose="020B0609040504020204" pitchFamily="49" charset="0"/>
              </a:rPr>
              <a:t>=new </a:t>
            </a:r>
            <a:r>
              <a:rPr lang="en-US" sz="900" dirty="0" err="1">
                <a:latin typeface="Lucida Console" panose="020B0609040504020204" pitchFamily="49" charset="0"/>
              </a:rPr>
              <a:t>BinaryTree</a:t>
            </a:r>
            <a:r>
              <a:rPr lang="en-US" sz="900" dirty="0">
                <a:latin typeface="Lucida Console" panose="020B0609040504020204" pitchFamily="49" charset="0"/>
              </a:rPr>
              <a:t>&lt;</a:t>
            </a:r>
            <a:r>
              <a:rPr lang="en-US" sz="900" dirty="0" err="1">
                <a:latin typeface="Lucida Console" panose="020B0609040504020204" pitchFamily="49" charset="0"/>
              </a:rPr>
              <a:t>KeyClass,ValueClass</a:t>
            </a:r>
            <a:r>
              <a:rPr lang="en-US" sz="900" dirty="0">
                <a:latin typeface="Lucida Console" panose="020B0609040504020204" pitchFamily="49" charset="0"/>
              </a:rPr>
              <a:t>&gt;::Node;</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-&gt;key=key;</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-&gt;value=value;</a:t>
            </a:r>
          </a:p>
          <a:p>
            <a:r>
              <a:rPr lang="en-US" sz="900" dirty="0">
                <a:latin typeface="Lucida Console" panose="020B0609040504020204" pitchFamily="49" charset="0"/>
              </a:rPr>
              <a:t>    </a:t>
            </a:r>
            <a:r>
              <a:rPr lang="en-US" sz="900" dirty="0" smtClean="0">
                <a:latin typeface="Lucida Console" panose="020B0609040504020204" pitchFamily="49" charset="0"/>
              </a:rPr>
              <a:t>Add(</a:t>
            </a:r>
            <a:r>
              <a:rPr lang="en-US" sz="900" dirty="0" err="1" smtClean="0">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return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smtClean="0">
                <a:latin typeface="Lucida Console" panose="020B0609040504020204" pitchFamily="49" charset="0"/>
              </a:rPr>
              <a:t>}</a:t>
            </a:r>
          </a:p>
          <a:p>
            <a:endParaRPr lang="en-US" sz="900" dirty="0" smtClean="0">
              <a:latin typeface="Lucida Console" panose="020B0609040504020204" pitchFamily="49" charset="0"/>
            </a:endParaRPr>
          </a:p>
          <a:p>
            <a:r>
              <a:rPr lang="en-US" sz="900" dirty="0" smtClean="0">
                <a:latin typeface="Lucida Console" panose="020B0609040504020204" pitchFamily="49" charset="0"/>
              </a:rPr>
              <a:t>// Test functions &gt;&gt;</a:t>
            </a:r>
          </a:p>
          <a:p>
            <a:r>
              <a:rPr lang="en-US" sz="900" dirty="0">
                <a:latin typeface="Lucida Console" panose="020B0609040504020204" pitchFamily="49" charset="0"/>
              </a:rPr>
              <a:t>void Traverse(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int,int</a:t>
            </a:r>
            <a:r>
              <a:rPr lang="en-US" sz="900" dirty="0">
                <a:latin typeface="Lucida Console" panose="020B0609040504020204" pitchFamily="49" charset="0"/>
              </a:rPr>
              <a:t>&gt;::Node *node)</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!=node)</a:t>
            </a:r>
          </a:p>
          <a:p>
            <a:r>
              <a:rPr lang="en-US" sz="900" dirty="0">
                <a:latin typeface="Lucida Console" panose="020B0609040504020204" pitchFamily="49" charset="0"/>
              </a:rPr>
              <a:t>    {</a:t>
            </a:r>
          </a:p>
          <a:p>
            <a:r>
              <a:rPr lang="en-US" sz="900" dirty="0">
                <a:latin typeface="Lucida Console" panose="020B0609040504020204" pitchFamily="49" charset="0"/>
              </a:rPr>
              <a:t>        Traverse(node-&gt;left);</a:t>
            </a:r>
          </a:p>
          <a:p>
            <a:r>
              <a:rPr lang="en-US" sz="900" dirty="0">
                <a:latin typeface="Lucida Console" panose="020B0609040504020204" pitchFamily="49" charset="0"/>
              </a:rPr>
              <a:t>        </a:t>
            </a:r>
            <a:r>
              <a:rPr lang="en-US" sz="900" dirty="0" err="1">
                <a:latin typeface="Lucida Console" panose="020B0609040504020204" pitchFamily="49" charset="0"/>
              </a:rPr>
              <a:t>printf</a:t>
            </a:r>
            <a:r>
              <a:rPr lang="en-US" sz="900" dirty="0">
                <a:latin typeface="Lucida Console" panose="020B0609040504020204" pitchFamily="49" charset="0"/>
              </a:rPr>
              <a:t>(" %</a:t>
            </a:r>
            <a:r>
              <a:rPr lang="en-US" sz="900" dirty="0" err="1">
                <a:latin typeface="Lucida Console" panose="020B0609040504020204" pitchFamily="49" charset="0"/>
              </a:rPr>
              <a:t>d",node</a:t>
            </a:r>
            <a:r>
              <a:rPr lang="en-US" sz="900" dirty="0">
                <a:latin typeface="Lucida Console" panose="020B0609040504020204" pitchFamily="49" charset="0"/>
              </a:rPr>
              <a:t>-&gt;key);</a:t>
            </a:r>
          </a:p>
          <a:p>
            <a:r>
              <a:rPr lang="en-US" sz="900" dirty="0">
                <a:latin typeface="Lucida Console" panose="020B0609040504020204" pitchFamily="49" charset="0"/>
              </a:rPr>
              <a:t>        Traverse(node-&gt;right);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err="1">
                <a:latin typeface="Lucida Console" panose="020B0609040504020204" pitchFamily="49" charset="0"/>
              </a:rPr>
              <a:t>int</a:t>
            </a:r>
            <a:r>
              <a:rPr lang="en-US" sz="900" dirty="0">
                <a:latin typeface="Lucida Console" panose="020B0609040504020204" pitchFamily="49" charset="0"/>
              </a:rPr>
              <a:t> main(void)</a:t>
            </a:r>
          </a:p>
          <a:p>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srand</a:t>
            </a:r>
            <a:r>
              <a:rPr lang="en-US" sz="900" dirty="0">
                <a:latin typeface="Lucida Console" panose="020B0609040504020204" pitchFamily="49" charset="0"/>
              </a:rPr>
              <a:t>((</a:t>
            </a:r>
            <a:r>
              <a:rPr lang="en-US" sz="900" dirty="0" err="1">
                <a:latin typeface="Lucida Console" panose="020B0609040504020204" pitchFamily="49" charset="0"/>
              </a:rPr>
              <a:t>int</a:t>
            </a:r>
            <a:r>
              <a:rPr lang="en-US" sz="900" dirty="0">
                <a:latin typeface="Lucida Console" panose="020B0609040504020204" pitchFamily="49" charset="0"/>
              </a:rPr>
              <a:t>)time(</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int,int</a:t>
            </a:r>
            <a:r>
              <a:rPr lang="en-US" sz="900" dirty="0">
                <a:latin typeface="Lucida Console" panose="020B0609040504020204" pitchFamily="49" charset="0"/>
              </a:rPr>
              <a:t>&gt; </a:t>
            </a:r>
            <a:r>
              <a:rPr lang="en-US" sz="900" dirty="0" err="1">
                <a:latin typeface="Lucida Console" panose="020B0609040504020204" pitchFamily="49" charset="0"/>
              </a:rPr>
              <a:t>bTree</a:t>
            </a:r>
            <a:r>
              <a:rPr lang="en-US" sz="900" dirty="0">
                <a:latin typeface="Lucida Console" panose="020B0609040504020204" pitchFamily="49" charset="0"/>
              </a:rPr>
              <a:t>;</a:t>
            </a:r>
          </a:p>
          <a:p>
            <a:r>
              <a:rPr lang="en-US" sz="900" dirty="0">
                <a:latin typeface="Lucida Console" panose="020B0609040504020204" pitchFamily="49" charset="0"/>
              </a:rPr>
              <a:t>    for(</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i</a:t>
            </a:r>
            <a:r>
              <a:rPr lang="en-US" sz="900" dirty="0">
                <a:latin typeface="Lucida Console" panose="020B0609040504020204" pitchFamily="49" charset="0"/>
              </a:rPr>
              <a:t>=0; </a:t>
            </a:r>
            <a:r>
              <a:rPr lang="en-US" sz="900" dirty="0" err="1">
                <a:latin typeface="Lucida Console" panose="020B0609040504020204" pitchFamily="49" charset="0"/>
              </a:rPr>
              <a:t>i</a:t>
            </a:r>
            <a:r>
              <a:rPr lang="en-US" sz="900" dirty="0">
                <a:latin typeface="Lucida Console" panose="020B0609040504020204" pitchFamily="49" charset="0"/>
              </a:rPr>
              <a:t>&lt;10; ++</a:t>
            </a:r>
            <a:r>
              <a:rPr lang="en-US" sz="900" dirty="0" err="1">
                <a:latin typeface="Lucida Console" panose="020B0609040504020204" pitchFamily="49" charset="0"/>
              </a:rPr>
              <a:t>i</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smtClean="0">
                <a:latin typeface="Lucida Console" panose="020B0609040504020204" pitchFamily="49" charset="0"/>
              </a:rPr>
              <a:t>bTree.Add</a:t>
            </a:r>
            <a:r>
              <a:rPr lang="en-US" sz="900" dirty="0" smtClean="0">
                <a:latin typeface="Lucida Console" panose="020B0609040504020204" pitchFamily="49" charset="0"/>
              </a:rPr>
              <a:t>(rand</a:t>
            </a:r>
            <a:r>
              <a:rPr lang="en-US" sz="900" dirty="0">
                <a:latin typeface="Lucida Console" panose="020B0609040504020204" pitchFamily="49" charset="0"/>
              </a:rPr>
              <a:t>()%100,0);</a:t>
            </a:r>
          </a:p>
          <a:p>
            <a:r>
              <a:rPr lang="en-US" sz="900" dirty="0">
                <a:latin typeface="Lucida Console" panose="020B0609040504020204" pitchFamily="49" charset="0"/>
              </a:rPr>
              <a:t>    }</a:t>
            </a:r>
          </a:p>
          <a:p>
            <a:r>
              <a:rPr lang="en-US" sz="900" dirty="0">
                <a:latin typeface="Lucida Console" panose="020B0609040504020204" pitchFamily="49" charset="0"/>
              </a:rPr>
              <a:t>    Traverse(</a:t>
            </a:r>
            <a:r>
              <a:rPr lang="en-US" sz="900" dirty="0" err="1">
                <a:latin typeface="Lucida Console" panose="020B0609040504020204" pitchFamily="49" charset="0"/>
              </a:rPr>
              <a:t>bTree.GetRoot</a:t>
            </a:r>
            <a:r>
              <a:rPr lang="en-US" sz="900" dirty="0">
                <a:latin typeface="Lucida Console" panose="020B0609040504020204" pitchFamily="49" charset="0"/>
              </a:rPr>
              <a:t>());</a:t>
            </a:r>
          </a:p>
          <a:p>
            <a:r>
              <a:rPr lang="en-US" sz="900" dirty="0">
                <a:latin typeface="Lucida Console" panose="020B0609040504020204" pitchFamily="49" charset="0"/>
              </a:rPr>
              <a:t>    return 0;</a:t>
            </a:r>
          </a:p>
          <a:p>
            <a:r>
              <a:rPr lang="en-US" sz="900" dirty="0">
                <a:latin typeface="Lucida Console" panose="020B0609040504020204" pitchFamily="49" charset="0"/>
              </a:rPr>
              <a:t>}</a:t>
            </a:r>
          </a:p>
          <a:p>
            <a:r>
              <a:rPr lang="en-US" sz="900" dirty="0" smtClean="0">
                <a:latin typeface="Lucida Console" panose="020B0609040504020204" pitchFamily="49" charset="0"/>
              </a:rPr>
              <a:t>// Test functions &lt;&lt;</a:t>
            </a:r>
            <a:endParaRPr lang="en-US" sz="900" dirty="0">
              <a:latin typeface="Lucida Console" panose="020B0609040504020204" pitchFamily="49" charset="0"/>
            </a:endParaRPr>
          </a:p>
          <a:p>
            <a:endParaRPr lang="en-US" sz="900" dirty="0">
              <a:latin typeface="Lucida Console" panose="020B0609040504020204" pitchFamily="49" charset="0"/>
            </a:endParaRPr>
          </a:p>
          <a:p>
            <a:endParaRPr lang="en-US" sz="900" dirty="0">
              <a:latin typeface="Lucida Console" panose="020B0609040504020204" pitchFamily="49" charset="0"/>
            </a:endParaRPr>
          </a:p>
        </p:txBody>
      </p:sp>
      <p:cxnSp>
        <p:nvCxnSpPr>
          <p:cNvPr id="6" name="Straight Connector 5"/>
          <p:cNvCxnSpPr/>
          <p:nvPr/>
        </p:nvCxnSpPr>
        <p:spPr>
          <a:xfrm>
            <a:off x="477371" y="1687606"/>
            <a:ext cx="571500" cy="67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852974" y="1690842"/>
            <a:ext cx="3136835" cy="4582211"/>
          </a:xfrm>
          <a:custGeom>
            <a:avLst/>
            <a:gdLst>
              <a:gd name="connsiteX0" fmla="*/ 2072106 w 2149864"/>
              <a:gd name="connsiteY0" fmla="*/ 443753 h 443753"/>
              <a:gd name="connsiteX1" fmla="*/ 1937636 w 2149864"/>
              <a:gd name="connsiteY1" fmla="*/ 188259 h 443753"/>
              <a:gd name="connsiteX2" fmla="*/ 263477 w 2149864"/>
              <a:gd name="connsiteY2" fmla="*/ 47065 h 443753"/>
              <a:gd name="connsiteX3" fmla="*/ 28153 w 2149864"/>
              <a:gd name="connsiteY3" fmla="*/ 0 h 443753"/>
              <a:gd name="connsiteX0" fmla="*/ 3114253 w 3120409"/>
              <a:gd name="connsiteY0" fmla="*/ 4751569 h 4751569"/>
              <a:gd name="connsiteX1" fmla="*/ 1937636 w 3120409"/>
              <a:gd name="connsiteY1" fmla="*/ 367828 h 4751569"/>
              <a:gd name="connsiteX2" fmla="*/ 263477 w 3120409"/>
              <a:gd name="connsiteY2" fmla="*/ 226634 h 4751569"/>
              <a:gd name="connsiteX3" fmla="*/ 28153 w 3120409"/>
              <a:gd name="connsiteY3" fmla="*/ 179569 h 4751569"/>
              <a:gd name="connsiteX0" fmla="*/ 3127355 w 3136835"/>
              <a:gd name="connsiteY0" fmla="*/ 4582211 h 4582211"/>
              <a:gd name="connsiteX1" fmla="*/ 2253297 w 3136835"/>
              <a:gd name="connsiteY1" fmla="*/ 595158 h 4582211"/>
              <a:gd name="connsiteX2" fmla="*/ 276579 w 3136835"/>
              <a:gd name="connsiteY2" fmla="*/ 57276 h 4582211"/>
              <a:gd name="connsiteX3" fmla="*/ 41255 w 3136835"/>
              <a:gd name="connsiteY3" fmla="*/ 10211 h 4582211"/>
            </a:gdLst>
            <a:ahLst/>
            <a:cxnLst>
              <a:cxn ang="0">
                <a:pos x="connsiteX0" y="connsiteY0"/>
              </a:cxn>
              <a:cxn ang="0">
                <a:pos x="connsiteX1" y="connsiteY1"/>
              </a:cxn>
              <a:cxn ang="0">
                <a:pos x="connsiteX2" y="connsiteY2"/>
              </a:cxn>
              <a:cxn ang="0">
                <a:pos x="connsiteX3" y="connsiteY3"/>
              </a:cxn>
            </a:cxnLst>
            <a:rect l="l" t="t" r="r" b="b"/>
            <a:pathLst>
              <a:path w="3136835" h="4582211">
                <a:moveTo>
                  <a:pt x="3127355" y="4582211"/>
                </a:moveTo>
                <a:cubicBezTo>
                  <a:pt x="3210839" y="4487521"/>
                  <a:pt x="2728426" y="1349314"/>
                  <a:pt x="2253297" y="595158"/>
                </a:cubicBezTo>
                <a:cubicBezTo>
                  <a:pt x="1778168" y="-158998"/>
                  <a:pt x="645253" y="154767"/>
                  <a:pt x="276579" y="57276"/>
                </a:cubicBezTo>
                <a:cubicBezTo>
                  <a:pt x="-92095" y="-40215"/>
                  <a:pt x="-207" y="18055"/>
                  <a:pt x="41255" y="102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7746" y="6232988"/>
            <a:ext cx="8444754" cy="600164"/>
          </a:xfrm>
          <a:prstGeom prst="rect">
            <a:avLst/>
          </a:prstGeom>
          <a:noFill/>
        </p:spPr>
        <p:txBody>
          <a:bodyPr wrap="square" rtlCol="0">
            <a:spAutoFit/>
          </a:bodyPr>
          <a:lstStyle/>
          <a:p>
            <a:r>
              <a:rPr lang="en-US" sz="1100" dirty="0" err="1" smtClean="0">
                <a:solidFill>
                  <a:srgbClr val="FF0000"/>
                </a:solidFill>
              </a:rPr>
              <a:t>Typename</a:t>
            </a:r>
            <a:r>
              <a:rPr lang="en-US" sz="1100" dirty="0" smtClean="0">
                <a:solidFill>
                  <a:srgbClr val="FF0000"/>
                </a:solidFill>
              </a:rPr>
              <a:t> is a bit confusing.  Whenever the compiler identifies that the type can cause an ambiguity, the compiler requires to add a keyword “</a:t>
            </a:r>
            <a:r>
              <a:rPr lang="en-US" sz="1100" dirty="0" err="1" smtClean="0">
                <a:solidFill>
                  <a:srgbClr val="FF0000"/>
                </a:solidFill>
              </a:rPr>
              <a:t>typename</a:t>
            </a:r>
            <a:r>
              <a:rPr lang="en-US" sz="1100" dirty="0" smtClean="0">
                <a:solidFill>
                  <a:srgbClr val="FF0000"/>
                </a:solidFill>
              </a:rPr>
              <a:t>” in front of the data type.  Very conservative C++ specification (because compiler can tell </a:t>
            </a:r>
            <a:r>
              <a:rPr lang="en-US" sz="1100" dirty="0" err="1" smtClean="0">
                <a:solidFill>
                  <a:srgbClr val="FF0000"/>
                </a:solidFill>
              </a:rPr>
              <a:t>typename</a:t>
            </a:r>
            <a:r>
              <a:rPr lang="en-US" sz="1100" dirty="0" smtClean="0">
                <a:solidFill>
                  <a:srgbClr val="FF0000"/>
                </a:solidFill>
              </a:rPr>
              <a:t> is required or not.)  When you get an error “</a:t>
            </a:r>
            <a:r>
              <a:rPr lang="en-US" sz="1100" dirty="0" err="1" smtClean="0">
                <a:solidFill>
                  <a:srgbClr val="FF0000"/>
                </a:solidFill>
              </a:rPr>
              <a:t>typename</a:t>
            </a:r>
            <a:r>
              <a:rPr lang="en-US" sz="1100" dirty="0" smtClean="0">
                <a:solidFill>
                  <a:srgbClr val="FF0000"/>
                </a:solidFill>
              </a:rPr>
              <a:t> required”</a:t>
            </a:r>
            <a:endParaRPr lang="en-US" sz="1100" dirty="0">
              <a:solidFill>
                <a:srgbClr val="FF0000"/>
              </a:solidFill>
            </a:endParaRPr>
          </a:p>
        </p:txBody>
      </p:sp>
    </p:spTree>
    <p:extLst>
      <p:ext uri="{BB962C8B-B14F-4D97-AF65-F5344CB8AC3E}">
        <p14:creationId xmlns:p14="http://schemas.microsoft.com/office/powerpoint/2010/main" val="3834370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306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Even Better Protected</a:t>
            </a:r>
            <a:endParaRPr lang="en-US" dirty="0"/>
          </a:p>
        </p:txBody>
      </p:sp>
      <p:sp>
        <p:nvSpPr>
          <p:cNvPr id="3" name="Content Placeholder 2"/>
          <p:cNvSpPr>
            <a:spLocks noGrp="1"/>
          </p:cNvSpPr>
          <p:nvPr>
            <p:ph idx="1"/>
          </p:nvPr>
        </p:nvSpPr>
        <p:spPr/>
        <p:txBody>
          <a:bodyPr/>
          <a:lstStyle/>
          <a:p>
            <a:r>
              <a:rPr lang="en-US" dirty="0" smtClean="0"/>
              <a:t>Want to hide the pointer from the code that uses the binary-tree class.  Use </a:t>
            </a:r>
            <a:r>
              <a:rPr lang="en-US" dirty="0" err="1" smtClean="0"/>
              <a:t>NodeHandle</a:t>
            </a:r>
            <a:r>
              <a:rPr lang="en-US" dirty="0" smtClean="0"/>
              <a:t> class.</a:t>
            </a:r>
          </a:p>
          <a:p>
            <a:r>
              <a:rPr lang="en-US" dirty="0" smtClean="0"/>
              <a:t>Allocation / De-allocation must be of the </a:t>
            </a:r>
            <a:r>
              <a:rPr lang="en-US" dirty="0" err="1" smtClean="0"/>
              <a:t>BinaryTree</a:t>
            </a:r>
            <a:r>
              <a:rPr lang="en-US" dirty="0" smtClean="0"/>
              <a:t> class's responsibility.  No node-allocation outside of the class.</a:t>
            </a:r>
          </a:p>
          <a:p>
            <a:r>
              <a:rPr lang="en-US" dirty="0" smtClean="0"/>
              <a:t>All access must be via the </a:t>
            </a:r>
            <a:r>
              <a:rPr lang="en-US" dirty="0" err="1" smtClean="0"/>
              <a:t>BinaryTree</a:t>
            </a:r>
            <a:r>
              <a:rPr lang="en-US" dirty="0" smtClean="0"/>
              <a:t> class.</a:t>
            </a:r>
          </a:p>
          <a:p>
            <a:r>
              <a:rPr lang="en-US" dirty="0" smtClean="0"/>
              <a:t>Want to count how many nodes are in the tree.  (Updated on insertion, deletion, and cleaning-up.)</a:t>
            </a:r>
          </a:p>
          <a:p>
            <a:endParaRPr lang="en-US" dirty="0"/>
          </a:p>
        </p:txBody>
      </p:sp>
    </p:spTree>
    <p:extLst>
      <p:ext uri="{BB962C8B-B14F-4D97-AF65-F5344CB8AC3E}">
        <p14:creationId xmlns:p14="http://schemas.microsoft.com/office/powerpoint/2010/main" val="680638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 y="-4006"/>
            <a:ext cx="5374153" cy="6878806"/>
          </a:xfrm>
          <a:prstGeom prst="rect">
            <a:avLst/>
          </a:prstGeom>
          <a:noFill/>
        </p:spPr>
        <p:txBody>
          <a:bodyPr wrap="square" rtlCol="0">
            <a:spAutoFit/>
          </a:bodyPr>
          <a:lstStyle/>
          <a:p>
            <a:r>
              <a:rPr lang="en-US" sz="1050" dirty="0">
                <a:latin typeface="Consolas" panose="020B0609020204030204" pitchFamily="49" charset="0"/>
              </a:rPr>
              <a:t>template &lt;class </a:t>
            </a:r>
            <a:r>
              <a:rPr lang="en-US" sz="1050" dirty="0" err="1">
                <a:latin typeface="Consolas" panose="020B0609020204030204" pitchFamily="49" charset="0"/>
              </a:rPr>
              <a:t>KeyClass,class</a:t>
            </a:r>
            <a:r>
              <a:rPr lang="en-US" sz="1050" dirty="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&gt;</a:t>
            </a:r>
          </a:p>
          <a:p>
            <a:r>
              <a:rPr lang="en-US" sz="1050" dirty="0">
                <a:latin typeface="Consolas" panose="020B0609020204030204" pitchFamily="49" charset="0"/>
              </a:rPr>
              <a:t>class </a:t>
            </a:r>
            <a:r>
              <a:rPr lang="en-US" sz="1050" dirty="0" err="1">
                <a:latin typeface="Consolas" panose="020B0609020204030204" pitchFamily="49" charset="0"/>
              </a:rPr>
              <a:t>BinaryTree</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smtClean="0">
                <a:latin typeface="Consolas" panose="020B0609020204030204" pitchFamily="49" charset="0"/>
              </a:rPr>
              <a:t>    class </a:t>
            </a:r>
            <a:r>
              <a:rPr lang="en-US" sz="1050" dirty="0">
                <a:latin typeface="Consolas" panose="020B0609020204030204" pitchFamily="49" charset="0"/>
              </a:rPr>
              <a:t>Node</a:t>
            </a:r>
            <a:r>
              <a:rPr lang="en-US" sz="1050" dirty="0" smtClean="0">
                <a:latin typeface="Consolas" panose="020B0609020204030204" pitchFamily="49" charset="0"/>
              </a:rPr>
              <a:t>;</a:t>
            </a:r>
          </a:p>
          <a:p>
            <a:r>
              <a:rPr lang="en-US" sz="1050" dirty="0" smtClean="0">
                <a:latin typeface="Consolas" panose="020B0609020204030204" pitchFamily="49" charset="0"/>
              </a:rPr>
              <a:t>public:</a:t>
            </a:r>
            <a:endParaRPr lang="en-US" sz="1050" dirty="0">
              <a:latin typeface="Consolas" panose="020B0609020204030204" pitchFamily="49" charset="0"/>
            </a:endParaRPr>
          </a:p>
          <a:p>
            <a:r>
              <a:rPr lang="en-US" sz="1050" dirty="0" smtClean="0">
                <a:latin typeface="Consolas" panose="020B0609020204030204" pitchFamily="49" charset="0"/>
              </a:rPr>
              <a:t>    class </a:t>
            </a:r>
            <a:r>
              <a:rPr lang="en-US" sz="1050" dirty="0" err="1">
                <a:latin typeface="Consolas" panose="020B0609020204030204" pitchFamily="49" charset="0"/>
              </a:rPr>
              <a:t>NodeHandle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friend </a:t>
            </a:r>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KeyClass,ValueClass</a:t>
            </a:r>
            <a:r>
              <a:rPr lang="en-US" sz="1050" dirty="0">
                <a:latin typeface="Consolas" panose="020B0609020204030204" pitchFamily="49" charset="0"/>
              </a:rPr>
              <a:t>&gt;;</a:t>
            </a:r>
          </a:p>
          <a:p>
            <a:r>
              <a:rPr lang="en-US" sz="1050" dirty="0" smtClean="0">
                <a:latin typeface="Consolas" panose="020B0609020204030204" pitchFamily="49" charset="0"/>
              </a:rPr>
              <a:t>    private</a:t>
            </a:r>
            <a:r>
              <a:rPr lang="en-US" sz="1050" dirty="0">
                <a:latin typeface="Consolas" panose="020B0609020204030204" pitchFamily="49" charset="0"/>
              </a:rPr>
              <a:t>:</a:t>
            </a:r>
          </a:p>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smtClean="0">
                <a:latin typeface="Consolas" panose="020B0609020204030204" pitchFamily="49" charset="0"/>
              </a:rPr>
              <a:t>ptr</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public:</a:t>
            </a:r>
          </a:p>
          <a:p>
            <a:r>
              <a:rPr lang="en-US" sz="1050" dirty="0" smtClean="0">
                <a:latin typeface="Consolas" panose="020B0609020204030204" pitchFamily="49" charset="0"/>
              </a:rPr>
              <a:t>        inline </a:t>
            </a:r>
            <a:r>
              <a:rPr lang="en-US" sz="1050" dirty="0">
                <a:latin typeface="Consolas" panose="020B0609020204030204" pitchFamily="49" charset="0"/>
              </a:rPr>
              <a:t>void Nullify(void);</a:t>
            </a: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IsNull</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IsNotNull</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smtClean="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protected:</a:t>
            </a:r>
          </a:p>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Node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static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smtClean="0">
                <a:latin typeface="Consolas" panose="020B0609020204030204" pitchFamily="49" charset="0"/>
              </a:rPr>
              <a:t>MakeHandle</a:t>
            </a:r>
            <a:r>
              <a:rPr lang="en-US" sz="1050" dirty="0" smtClean="0">
                <a:latin typeface="Consolas" panose="020B0609020204030204" pitchFamily="49" charset="0"/>
              </a:rPr>
              <a:t>(Node *</a:t>
            </a:r>
            <a:r>
              <a:rPr lang="en-US" sz="1050" dirty="0" err="1" smtClean="0">
                <a:latin typeface="Consolas" panose="020B0609020204030204" pitchFamily="49" charset="0"/>
              </a:rPr>
              <a:t>nodePtr</a:t>
            </a:r>
            <a:r>
              <a:rPr lang="en-US" sz="1050" dirty="0" smtClean="0">
                <a:latin typeface="Consolas" panose="020B0609020204030204" pitchFamily="49" charset="0"/>
              </a:rPr>
              <a:t>);</a:t>
            </a:r>
          </a:p>
          <a:p>
            <a:r>
              <a:rPr lang="en-US" sz="1050" dirty="0" smtClean="0">
                <a:latin typeface="Consolas" panose="020B0609020204030204" pitchFamily="49" charset="0"/>
              </a:rPr>
              <a:t>private</a:t>
            </a:r>
            <a:r>
              <a:rPr lang="en-US" sz="1050" dirty="0">
                <a:latin typeface="Consolas" panose="020B0609020204030204" pitchFamily="49" charset="0"/>
              </a:rPr>
              <a:t>:</a:t>
            </a:r>
          </a:p>
          <a:p>
            <a:r>
              <a:rPr lang="en-US" sz="1050" dirty="0" smtClean="0">
                <a:latin typeface="Consolas" panose="020B0609020204030204" pitchFamily="49" charset="0"/>
              </a:rPr>
              <a:t>    Node </a:t>
            </a:r>
            <a:r>
              <a:rPr lang="en-US" sz="1050" dirty="0">
                <a:latin typeface="Consolas" panose="020B0609020204030204" pitchFamily="49" charset="0"/>
              </a:rPr>
              <a:t>*root;</a:t>
            </a:r>
          </a:p>
          <a:p>
            <a:r>
              <a:rPr lang="en-US" sz="1050" dirty="0" smtClean="0">
                <a:latin typeface="Consolas" panose="020B0609020204030204" pitchFamily="49" charset="0"/>
              </a:rPr>
              <a:t>    long </a:t>
            </a:r>
            <a:r>
              <a:rPr lang="en-US" sz="1050" dirty="0" err="1">
                <a:latin typeface="Consolas" panose="020B0609020204030204" pitchFamily="49" charset="0"/>
              </a:rPr>
              <a:t>long</a:t>
            </a:r>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public</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BinaryTree</a:t>
            </a:r>
            <a:r>
              <a:rPr lang="en-US" sz="1050" dirty="0">
                <a:latin typeface="Consolas" panose="020B0609020204030204" pitchFamily="49" charset="0"/>
              </a:rPr>
              <a:t>();</a:t>
            </a:r>
          </a:p>
          <a:p>
            <a:r>
              <a:rPr lang="en-US" sz="1050" dirty="0" smtClean="0">
                <a:latin typeface="Consolas" panose="020B0609020204030204" pitchFamily="49" charset="0"/>
              </a:rPr>
              <a:t>    static </a:t>
            </a:r>
            <a:r>
              <a:rPr lang="en-US" sz="1050" dirty="0" err="1">
                <a:latin typeface="Consolas" panose="020B0609020204030204" pitchFamily="49" charset="0"/>
              </a:rPr>
              <a:t>NodeHandle</a:t>
            </a:r>
            <a:r>
              <a:rPr lang="en-US" sz="1050" dirty="0">
                <a:latin typeface="Consolas" panose="020B0609020204030204" pitchFamily="49" charset="0"/>
              </a:rPr>
              <a:t> Null(void);</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RootNode</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Left(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Up(</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Right(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long </a:t>
            </a:r>
            <a:r>
              <a:rPr lang="en-US" sz="1050" dirty="0" err="1">
                <a:latin typeface="Consolas" panose="020B0609020204030204" pitchFamily="49" charset="0"/>
              </a:rPr>
              <a:t>long</a:t>
            </a:r>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GetN</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a:t>
            </a:r>
            <a:r>
              <a:rPr lang="en-US" sz="1050" dirty="0" err="1" smtClean="0">
                <a:latin typeface="Consolas" panose="020B0609020204030204" pitchFamily="49" charset="0"/>
              </a:rPr>
              <a:t>GetKey</a:t>
            </a:r>
            <a:r>
              <a:rPr lang="en-US" sz="1050" dirty="0" smtClean="0">
                <a:latin typeface="Consolas" panose="020B0609020204030204" pitchFamily="49" charset="0"/>
              </a:rPr>
              <a:t>(</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ValueClass</a:t>
            </a:r>
            <a:r>
              <a:rPr lang="en-US" sz="1050" dirty="0" smtClean="0">
                <a:latin typeface="Consolas" panose="020B0609020204030204" pitchFamily="49" charset="0"/>
              </a:rPr>
              <a:t> </a:t>
            </a:r>
            <a:r>
              <a:rPr lang="en-US" sz="1050" dirty="0">
                <a:latin typeface="Consolas" panose="020B0609020204030204" pitchFamily="49" charset="0"/>
              </a:rPr>
              <a:t>&amp;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smtClean="0">
                <a:latin typeface="Consolas" panose="020B0609020204030204" pitchFamily="49" charset="0"/>
              </a:rPr>
              <a:t>FindNode</a:t>
            </a:r>
            <a:r>
              <a:rPr lang="en-US" sz="1050" dirty="0" smtClean="0">
                <a:latin typeface="Consolas" panose="020B0609020204030204" pitchFamily="49" charset="0"/>
              </a:rPr>
              <a:t>(</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&amp;key</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bool </a:t>
            </a:r>
            <a:r>
              <a:rPr lang="en-US" sz="1050" dirty="0" err="1" smtClean="0">
                <a:latin typeface="Consolas" panose="020B0609020204030204" pitchFamily="49" charset="0"/>
              </a:rPr>
              <a:t>IsKeyIncluded</a:t>
            </a:r>
            <a:r>
              <a:rPr lang="en-US" sz="1050" dirty="0" smtClean="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&amp;key</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Insert(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a:t>
            </a:r>
            <a:r>
              <a:rPr lang="en-US" sz="1050" dirty="0" err="1" smtClean="0">
                <a:latin typeface="Consolas" panose="020B0609020204030204" pitchFamily="49" charset="0"/>
              </a:rPr>
              <a:t>key,const</a:t>
            </a:r>
            <a:r>
              <a:rPr lang="en-US" sz="1050" dirty="0" smtClean="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&amp;value);</a:t>
            </a:r>
          </a:p>
          <a:p>
            <a:r>
              <a:rPr lang="en-US" sz="1050" dirty="0" smtClean="0">
                <a:latin typeface="Consolas" panose="020B0609020204030204" pitchFamily="49" charset="0"/>
              </a:rPr>
              <a:t>};</a:t>
            </a:r>
            <a:endParaRPr lang="en-US" sz="1050" dirty="0">
              <a:latin typeface="Consolas" panose="020B0609020204030204" pitchFamily="49" charset="0"/>
            </a:endParaRPr>
          </a:p>
        </p:txBody>
      </p:sp>
      <p:sp>
        <p:nvSpPr>
          <p:cNvPr id="6" name="Right Brace 5"/>
          <p:cNvSpPr/>
          <p:nvPr/>
        </p:nvSpPr>
        <p:spPr>
          <a:xfrm>
            <a:off x="4376057" y="1069179"/>
            <a:ext cx="244929" cy="19920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620986" y="1581003"/>
            <a:ext cx="4210913" cy="923330"/>
          </a:xfrm>
          <a:prstGeom prst="rect">
            <a:avLst/>
          </a:prstGeom>
          <a:noFill/>
        </p:spPr>
        <p:txBody>
          <a:bodyPr wrap="square" rtlCol="0">
            <a:spAutoFit/>
          </a:bodyPr>
          <a:lstStyle/>
          <a:p>
            <a:r>
              <a:rPr lang="en-US" dirty="0" smtClean="0"/>
              <a:t>I want a handle to be similar to a pointer, but don't want to expose a pointer.</a:t>
            </a:r>
            <a:endParaRPr lang="en-US" dirty="0"/>
          </a:p>
        </p:txBody>
      </p:sp>
      <p:sp>
        <p:nvSpPr>
          <p:cNvPr id="8" name="Right Brace 7"/>
          <p:cNvSpPr/>
          <p:nvPr/>
        </p:nvSpPr>
        <p:spPr>
          <a:xfrm>
            <a:off x="5037413" y="3495659"/>
            <a:ext cx="117260" cy="3948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179775" y="3495659"/>
            <a:ext cx="3734256" cy="646331"/>
          </a:xfrm>
          <a:prstGeom prst="rect">
            <a:avLst/>
          </a:prstGeom>
          <a:noFill/>
        </p:spPr>
        <p:txBody>
          <a:bodyPr wrap="square" rtlCol="0">
            <a:spAutoFit/>
          </a:bodyPr>
          <a:lstStyle/>
          <a:p>
            <a:r>
              <a:rPr lang="en-US" dirty="0" smtClean="0"/>
              <a:t>Allow this class and sub-classes a direct access to nodes.</a:t>
            </a:r>
            <a:endParaRPr lang="en-US" dirty="0"/>
          </a:p>
        </p:txBody>
      </p:sp>
      <p:sp>
        <p:nvSpPr>
          <p:cNvPr id="10" name="Right Brace 9"/>
          <p:cNvSpPr/>
          <p:nvPr/>
        </p:nvSpPr>
        <p:spPr>
          <a:xfrm>
            <a:off x="3778060" y="4692462"/>
            <a:ext cx="169739" cy="6680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035406" y="4785545"/>
            <a:ext cx="2698175" cy="369332"/>
          </a:xfrm>
          <a:prstGeom prst="rect">
            <a:avLst/>
          </a:prstGeom>
          <a:noFill/>
        </p:spPr>
        <p:txBody>
          <a:bodyPr wrap="none" rtlCol="0">
            <a:spAutoFit/>
          </a:bodyPr>
          <a:lstStyle/>
          <a:p>
            <a:r>
              <a:rPr lang="en-US" dirty="0" smtClean="0"/>
              <a:t>Functions for navigating.</a:t>
            </a:r>
            <a:endParaRPr lang="en-US" dirty="0"/>
          </a:p>
        </p:txBody>
      </p:sp>
      <p:sp>
        <p:nvSpPr>
          <p:cNvPr id="12" name="Right Brace 11"/>
          <p:cNvSpPr/>
          <p:nvPr/>
        </p:nvSpPr>
        <p:spPr>
          <a:xfrm>
            <a:off x="4572000" y="5442599"/>
            <a:ext cx="147837" cy="7610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791018" y="5634239"/>
            <a:ext cx="1915909" cy="369332"/>
          </a:xfrm>
          <a:prstGeom prst="rect">
            <a:avLst/>
          </a:prstGeom>
          <a:noFill/>
        </p:spPr>
        <p:txBody>
          <a:bodyPr wrap="none" rtlCol="0">
            <a:spAutoFit/>
          </a:bodyPr>
          <a:lstStyle/>
          <a:p>
            <a:r>
              <a:rPr lang="en-US" dirty="0" smtClean="0"/>
              <a:t>Access functions</a:t>
            </a:r>
            <a:endParaRPr lang="en-US" dirty="0"/>
          </a:p>
        </p:txBody>
      </p:sp>
      <p:cxnSp>
        <p:nvCxnSpPr>
          <p:cNvPr id="15" name="Straight Arrow Connector 14"/>
          <p:cNvCxnSpPr/>
          <p:nvPr/>
        </p:nvCxnSpPr>
        <p:spPr>
          <a:xfrm flipH="1" flipV="1">
            <a:off x="5459884" y="6521303"/>
            <a:ext cx="371468" cy="5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31352" y="6336593"/>
            <a:ext cx="1069524" cy="369332"/>
          </a:xfrm>
          <a:prstGeom prst="rect">
            <a:avLst/>
          </a:prstGeom>
          <a:noFill/>
        </p:spPr>
        <p:txBody>
          <a:bodyPr wrap="none" rtlCol="0">
            <a:spAutoFit/>
          </a:bodyPr>
          <a:lstStyle/>
          <a:p>
            <a:r>
              <a:rPr lang="en-US" dirty="0" smtClean="0"/>
              <a:t>Insertion</a:t>
            </a:r>
            <a:endParaRPr lang="en-US" dirty="0"/>
          </a:p>
        </p:txBody>
      </p:sp>
      <p:sp>
        <p:nvSpPr>
          <p:cNvPr id="18" name="TextBox 17"/>
          <p:cNvSpPr txBox="1"/>
          <p:nvPr/>
        </p:nvSpPr>
        <p:spPr>
          <a:xfrm>
            <a:off x="5053742" y="152400"/>
            <a:ext cx="2313454" cy="369332"/>
          </a:xfrm>
          <a:prstGeom prst="rect">
            <a:avLst/>
          </a:prstGeom>
          <a:noFill/>
        </p:spPr>
        <p:txBody>
          <a:bodyPr wrap="none" rtlCol="0">
            <a:spAutoFit/>
          </a:bodyPr>
          <a:lstStyle/>
          <a:p>
            <a:r>
              <a:rPr lang="en-US" dirty="0" smtClean="0"/>
              <a:t>Skeleton of the class</a:t>
            </a:r>
            <a:endParaRPr lang="en-US" dirty="0"/>
          </a:p>
        </p:txBody>
      </p:sp>
    </p:spTree>
    <p:extLst>
      <p:ext uri="{BB962C8B-B14F-4D97-AF65-F5344CB8AC3E}">
        <p14:creationId xmlns:p14="http://schemas.microsoft.com/office/powerpoint/2010/main" val="1524680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Node, </a:t>
            </a:r>
            <a:r>
              <a:rPr lang="en-US" dirty="0" err="1" smtClean="0"/>
              <a:t>NodeHandle</a:t>
            </a:r>
            <a:r>
              <a:rPr lang="en-US" dirty="0" smtClean="0"/>
              <a:t> classes</a:t>
            </a:r>
            <a:endParaRPr lang="en-US" dirty="0"/>
          </a:p>
        </p:txBody>
      </p:sp>
      <p:sp>
        <p:nvSpPr>
          <p:cNvPr id="4" name="TextBox 3"/>
          <p:cNvSpPr txBox="1"/>
          <p:nvPr/>
        </p:nvSpPr>
        <p:spPr>
          <a:xfrm>
            <a:off x="-104033" y="914400"/>
            <a:ext cx="4387740" cy="1869743"/>
          </a:xfrm>
          <a:prstGeom prst="rect">
            <a:avLst/>
          </a:prstGeom>
          <a:noFill/>
        </p:spPr>
        <p:txBody>
          <a:bodyPr wrap="none" rtlCol="0">
            <a:spAutoFit/>
          </a:bodyPr>
          <a:lstStyle/>
          <a:p>
            <a:r>
              <a:rPr lang="en-US" sz="1050" dirty="0" smtClean="0">
                <a:latin typeface="Consolas" panose="020B0609020204030204" pitchFamily="49" charset="0"/>
              </a:rPr>
              <a:t>    class </a:t>
            </a:r>
            <a:r>
              <a:rPr lang="en-US" sz="1050" dirty="0">
                <a:latin typeface="Consolas" panose="020B0609020204030204" pitchFamily="49" charset="0"/>
              </a:rPr>
              <a:t>Node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public</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t>
            </a:r>
            <a:r>
              <a:rPr lang="en-US" sz="1050" dirty="0">
                <a:latin typeface="Consolas" panose="020B0609020204030204" pitchFamily="49" charset="0"/>
              </a:rPr>
              <a:t>key;</a:t>
            </a:r>
          </a:p>
          <a:p>
            <a:r>
              <a:rPr lang="en-US" sz="1050" dirty="0" smtClean="0">
                <a:latin typeface="Consolas" panose="020B0609020204030204" pitchFamily="49" charset="0"/>
              </a:rPr>
              <a:t>        </a:t>
            </a:r>
            <a:r>
              <a:rPr lang="en-US" sz="1050" dirty="0" err="1" smtClean="0">
                <a:latin typeface="Consolas" panose="020B0609020204030204" pitchFamily="49" charset="0"/>
              </a:rPr>
              <a:t>ValueClass</a:t>
            </a:r>
            <a:r>
              <a:rPr lang="en-US" sz="1050" dirty="0" smtClean="0">
                <a:latin typeface="Consolas" panose="020B0609020204030204" pitchFamily="49" charset="0"/>
              </a:rPr>
              <a:t> </a:t>
            </a:r>
            <a:r>
              <a:rPr lang="en-US" sz="1050" dirty="0">
                <a:latin typeface="Consolas" panose="020B0609020204030204" pitchFamily="49" charset="0"/>
              </a:rPr>
              <a:t>value;</a:t>
            </a:r>
          </a:p>
          <a:p>
            <a:r>
              <a:rPr lang="en-US" sz="1050" dirty="0" smtClean="0">
                <a:latin typeface="Consolas" panose="020B0609020204030204" pitchFamily="49" charset="0"/>
              </a:rPr>
              <a:t>        Node </a:t>
            </a:r>
            <a:r>
              <a:rPr lang="en-US" sz="1050" dirty="0">
                <a:latin typeface="Consolas" panose="020B0609020204030204" pitchFamily="49" charset="0"/>
              </a:rPr>
              <a:t>*left,*right,*up;</a:t>
            </a:r>
          </a:p>
          <a:p>
            <a:r>
              <a:rPr lang="en-US" sz="1050" dirty="0" smtClean="0">
                <a:latin typeface="Consolas" panose="020B0609020204030204" pitchFamily="49" charset="0"/>
              </a:rPr>
              <a:t>        Node</a:t>
            </a:r>
            <a:r>
              <a:rPr lang="en-US" sz="1050" dirty="0">
                <a:latin typeface="Consolas" panose="020B0609020204030204" pitchFamily="49" charset="0"/>
              </a:rPr>
              <a:t>() : left(</a:t>
            </a:r>
            <a:r>
              <a:rPr lang="en-US" sz="1050" dirty="0" err="1">
                <a:latin typeface="Consolas" panose="020B0609020204030204" pitchFamily="49" charset="0"/>
              </a:rPr>
              <a:t>nullptr</a:t>
            </a:r>
            <a:r>
              <a:rPr lang="en-US" sz="1050" dirty="0">
                <a:latin typeface="Consolas" panose="020B0609020204030204" pitchFamily="49" charset="0"/>
              </a:rPr>
              <a:t>),right(</a:t>
            </a:r>
            <a:r>
              <a:rPr lang="en-US" sz="1050" dirty="0" err="1">
                <a:latin typeface="Consolas" panose="020B0609020204030204" pitchFamily="49" charset="0"/>
              </a:rPr>
              <a:t>nullptr</a:t>
            </a:r>
            <a:r>
              <a:rPr lang="en-US" sz="1050" dirty="0">
                <a:latin typeface="Consolas" panose="020B0609020204030204" pitchFamily="49" charset="0"/>
              </a:rPr>
              <a:t>),up(</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
        <p:nvSpPr>
          <p:cNvPr id="5" name="TextBox 4"/>
          <p:cNvSpPr txBox="1"/>
          <p:nvPr/>
        </p:nvSpPr>
        <p:spPr>
          <a:xfrm>
            <a:off x="4363933" y="914400"/>
            <a:ext cx="4019049" cy="5909310"/>
          </a:xfrm>
          <a:prstGeom prst="rect">
            <a:avLst/>
          </a:prstGeom>
          <a:noFill/>
        </p:spPr>
        <p:txBody>
          <a:bodyPr wrap="none" rtlCol="0">
            <a:spAutoFit/>
          </a:bodyPr>
          <a:lstStyle/>
          <a:p>
            <a:r>
              <a:rPr lang="en-US" sz="1050" dirty="0" smtClean="0">
                <a:latin typeface="Consolas" panose="020B0609020204030204" pitchFamily="49" charset="0"/>
              </a:rPr>
              <a:t>    class </a:t>
            </a:r>
            <a:r>
              <a:rPr lang="en-US" sz="1050" dirty="0" err="1">
                <a:latin typeface="Consolas" panose="020B0609020204030204" pitchFamily="49" charset="0"/>
              </a:rPr>
              <a:t>NodeHandle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friend </a:t>
            </a:r>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KeyClass,ValueClass</a:t>
            </a:r>
            <a:r>
              <a:rPr lang="en-US" sz="1050" dirty="0">
                <a:latin typeface="Consolas" panose="020B0609020204030204" pitchFamily="49" charset="0"/>
              </a:rPr>
              <a:t>&gt;;</a:t>
            </a:r>
          </a:p>
          <a:p>
            <a:r>
              <a:rPr lang="en-US" sz="1050" dirty="0" smtClean="0">
                <a:latin typeface="Consolas" panose="020B0609020204030204" pitchFamily="49" charset="0"/>
              </a:rPr>
              <a:t>    private</a:t>
            </a:r>
            <a:r>
              <a:rPr lang="en-US" sz="1050" dirty="0">
                <a:latin typeface="Consolas" panose="020B0609020204030204" pitchFamily="49" charset="0"/>
              </a:rPr>
              <a:t>:</a:t>
            </a:r>
          </a:p>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a:latin typeface="Consolas" panose="020B0609020204030204" pitchFamily="49" charset="0"/>
              </a:rPr>
              <a:t>ptr</a:t>
            </a:r>
            <a:r>
              <a:rPr lang="en-US" sz="1050" dirty="0">
                <a:latin typeface="Consolas" panose="020B0609020204030204" pitchFamily="49" charset="0"/>
              </a:rPr>
              <a:t>;</a:t>
            </a:r>
          </a:p>
          <a:p>
            <a:r>
              <a:rPr lang="en-US" sz="1050" dirty="0" smtClean="0">
                <a:latin typeface="Consolas" panose="020B0609020204030204" pitchFamily="49" charset="0"/>
              </a:rPr>
              <a:t>    public</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void Nullify(void)</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ptr</a:t>
            </a:r>
            <a:r>
              <a:rPr lang="en-US" sz="1050" dirty="0" smtClean="0">
                <a:latin typeface="Consolas" panose="020B0609020204030204" pitchFamily="49" charset="0"/>
              </a:rPr>
              <a: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IsNull</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IsNotNull</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this-&gt;</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this-&gt;</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1855761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a:t>
            </a:r>
            <a:r>
              <a:rPr lang="en-US" dirty="0" err="1" smtClean="0"/>
              <a:t>GetNode</a:t>
            </a:r>
            <a:r>
              <a:rPr lang="en-US" dirty="0" smtClean="0"/>
              <a:t>, </a:t>
            </a:r>
            <a:r>
              <a:rPr lang="en-US" dirty="0" err="1" smtClean="0"/>
              <a:t>MakeHandle</a:t>
            </a:r>
            <a:endParaRPr lang="en-US" dirty="0"/>
          </a:p>
        </p:txBody>
      </p:sp>
      <p:sp>
        <p:nvSpPr>
          <p:cNvPr id="4" name="TextBox 3"/>
          <p:cNvSpPr txBox="1"/>
          <p:nvPr/>
        </p:nvSpPr>
        <p:spPr>
          <a:xfrm>
            <a:off x="457200" y="1017815"/>
            <a:ext cx="3650358" cy="3808735"/>
          </a:xfrm>
          <a:prstGeom prst="rect">
            <a:avLst/>
          </a:prstGeom>
          <a:noFill/>
        </p:spPr>
        <p:txBody>
          <a:bodyPr wrap="none" rtlCol="0">
            <a:spAutoFit/>
          </a:bodyPr>
          <a:lstStyle/>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Node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static </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MakeHandle</a:t>
            </a:r>
            <a:r>
              <a:rPr lang="en-US" sz="1050" dirty="0">
                <a:latin typeface="Consolas" panose="020B0609020204030204" pitchFamily="49" charset="0"/>
              </a:rPr>
              <a:t>(Node *</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ndHd.ptr</a:t>
            </a:r>
            <a:r>
              <a:rPr lang="en-US" sz="1050" dirty="0" smtClean="0">
                <a:latin typeface="Consolas" panose="020B0609020204030204" pitchFamily="49" charset="0"/>
              </a:rPr>
              <a:t>=</a:t>
            </a:r>
            <a:r>
              <a:rPr lang="en-US" sz="1050" dirty="0" err="1" smtClean="0">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3074910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Null, </a:t>
            </a:r>
            <a:r>
              <a:rPr lang="en-US" dirty="0" err="1" smtClean="0"/>
              <a:t>RootNode</a:t>
            </a:r>
            <a:r>
              <a:rPr lang="en-US" dirty="0" smtClean="0"/>
              <a:t>, Left, Up, Right</a:t>
            </a:r>
            <a:endParaRPr lang="en-US" dirty="0"/>
          </a:p>
        </p:txBody>
      </p:sp>
      <p:sp>
        <p:nvSpPr>
          <p:cNvPr id="4" name="TextBox 3"/>
          <p:cNvSpPr txBox="1"/>
          <p:nvPr/>
        </p:nvSpPr>
        <p:spPr>
          <a:xfrm>
            <a:off x="206829" y="1148443"/>
            <a:ext cx="2765501" cy="2677656"/>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BinaryTree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nElem</a:t>
            </a:r>
            <a:r>
              <a:rPr lang="en-US" sz="1050" dirty="0" smtClean="0">
                <a:latin typeface="Consolas" panose="020B0609020204030204" pitchFamily="49" charset="0"/>
              </a:rPr>
              <a:t>=0</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static </a:t>
            </a:r>
            <a:r>
              <a:rPr lang="en-US" sz="1050" dirty="0" err="1">
                <a:latin typeface="Consolas" panose="020B0609020204030204" pitchFamily="49" charset="0"/>
              </a:rPr>
              <a:t>NodeHandle</a:t>
            </a:r>
            <a:r>
              <a:rPr lang="en-US" sz="1050" dirty="0">
                <a:latin typeface="Consolas" panose="020B0609020204030204" pitchFamily="49" charset="0"/>
              </a:rPr>
              <a:t> Null(void)</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ndHd.ptr</a:t>
            </a:r>
            <a:r>
              <a:rPr lang="en-US" sz="1050" dirty="0" smtClean="0">
                <a:latin typeface="Consolas" panose="020B0609020204030204" pitchFamily="49" charset="0"/>
              </a:rPr>
              <a: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RootNode</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(root);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
        <p:nvSpPr>
          <p:cNvPr id="5" name="TextBox 4"/>
          <p:cNvSpPr txBox="1"/>
          <p:nvPr/>
        </p:nvSpPr>
        <p:spPr>
          <a:xfrm>
            <a:off x="3554187" y="1148443"/>
            <a:ext cx="3576620" cy="4778231"/>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Left(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-&gt;left);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Up(</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-&gt;up);</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Right(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
        <p:nvSpPr>
          <p:cNvPr id="6" name="TextBox 5"/>
          <p:cNvSpPr txBox="1"/>
          <p:nvPr/>
        </p:nvSpPr>
        <p:spPr>
          <a:xfrm>
            <a:off x="381000" y="5676899"/>
            <a:ext cx="8567057" cy="646331"/>
          </a:xfrm>
          <a:prstGeom prst="rect">
            <a:avLst/>
          </a:prstGeom>
          <a:noFill/>
        </p:spPr>
        <p:txBody>
          <a:bodyPr wrap="square" rtlCol="0">
            <a:spAutoFit/>
          </a:bodyPr>
          <a:lstStyle/>
          <a:p>
            <a:r>
              <a:rPr lang="en-US" dirty="0" smtClean="0"/>
              <a:t>The point is to let the user-code navigate within the binary tree without directly exposing a pointer to the nodes. </a:t>
            </a:r>
            <a:endParaRPr lang="en-US" dirty="0"/>
          </a:p>
        </p:txBody>
      </p:sp>
    </p:spTree>
    <p:extLst>
      <p:ext uri="{BB962C8B-B14F-4D97-AF65-F5344CB8AC3E}">
        <p14:creationId xmlns:p14="http://schemas.microsoft.com/office/powerpoint/2010/main" val="805816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500744" y="1404258"/>
            <a:ext cx="7558479" cy="3323987"/>
          </a:xfrm>
          <a:prstGeom prst="rect">
            <a:avLst/>
          </a:prstGeom>
          <a:noFill/>
        </p:spPr>
        <p:txBody>
          <a:bodyPr wrap="none" rtlCol="0">
            <a:spAutoFit/>
          </a:bodyPr>
          <a:lstStyle/>
          <a:p>
            <a:r>
              <a:rPr lang="en-US" sz="1050" dirty="0" smtClean="0">
                <a:latin typeface="Consolas" panose="020B0609020204030204" pitchFamily="49" charset="0"/>
              </a:rPr>
              <a:t>    long </a:t>
            </a:r>
            <a:r>
              <a:rPr lang="en-US" sz="1050" dirty="0" err="1">
                <a:latin typeface="Consolas" panose="020B0609020204030204" pitchFamily="49" charset="0"/>
              </a:rPr>
              <a:t>long</a:t>
            </a:r>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GetN</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a:t>
            </a:r>
            <a:r>
              <a:rPr lang="en-US" sz="1050" dirty="0" err="1">
                <a:latin typeface="Consolas" panose="020B0609020204030204" pitchFamily="49" charset="0"/>
              </a:rPr>
              <a:t>GetKey</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This will crash if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  Therefore, </a:t>
            </a:r>
            <a:r>
              <a:rPr lang="en-US" sz="1050" dirty="0" err="1">
                <a:latin typeface="Consolas" panose="020B0609020204030204" pitchFamily="49" charset="0"/>
              </a:rPr>
              <a:t>ndHd</a:t>
            </a:r>
            <a:r>
              <a:rPr lang="en-US" sz="1050" dirty="0">
                <a:latin typeface="Consolas" panose="020B0609020204030204" pitchFamily="49" charset="0"/>
              </a:rPr>
              <a:t> must be non-null to use this function.</a:t>
            </a:r>
          </a:p>
          <a:p>
            <a:r>
              <a:rPr lang="en-US" sz="1050" dirty="0" smtClean="0">
                <a:latin typeface="Consolas" panose="020B0609020204030204" pitchFamily="49" charset="0"/>
              </a:rPr>
              <a:t>        return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)-&gt;key;</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ValueClass</a:t>
            </a:r>
            <a:r>
              <a:rPr lang="en-US" sz="1050" dirty="0" smtClean="0">
                <a:latin typeface="Consolas" panose="020B0609020204030204" pitchFamily="49" charset="0"/>
              </a:rPr>
              <a:t> </a:t>
            </a:r>
            <a:r>
              <a:rPr lang="en-US" sz="1050" dirty="0">
                <a:latin typeface="Consolas" panose="020B0609020204030204" pitchFamily="49" charset="0"/>
              </a:rPr>
              <a:t>&amp;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This will crash if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  Therefore, </a:t>
            </a:r>
            <a:r>
              <a:rPr lang="en-US" sz="1050" dirty="0" err="1">
                <a:latin typeface="Consolas" panose="020B0609020204030204" pitchFamily="49" charset="0"/>
              </a:rPr>
              <a:t>ndHd</a:t>
            </a:r>
            <a:r>
              <a:rPr lang="en-US" sz="1050" dirty="0">
                <a:latin typeface="Consolas" panose="020B0609020204030204" pitchFamily="49" charset="0"/>
              </a:rPr>
              <a:t> must be non-null to use this function.</a:t>
            </a:r>
          </a:p>
          <a:p>
            <a:r>
              <a:rPr lang="en-US" sz="1050" dirty="0" smtClean="0">
                <a:latin typeface="Consolas" panose="020B0609020204030204" pitchFamily="49" charset="0"/>
              </a:rPr>
              <a:t>        return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)-&gt;value;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This will crash if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  Therefore, </a:t>
            </a:r>
            <a:r>
              <a:rPr lang="en-US" sz="1050" dirty="0" err="1">
                <a:latin typeface="Consolas" panose="020B0609020204030204" pitchFamily="49" charset="0"/>
              </a:rPr>
              <a:t>ndHd</a:t>
            </a:r>
            <a:r>
              <a:rPr lang="en-US" sz="1050" dirty="0">
                <a:latin typeface="Consolas" panose="020B0609020204030204" pitchFamily="49" charset="0"/>
              </a:rPr>
              <a:t> must be non-null to use this function.</a:t>
            </a:r>
          </a:p>
          <a:p>
            <a:r>
              <a:rPr lang="en-US" sz="1050" dirty="0" smtClean="0">
                <a:latin typeface="Consolas" panose="020B0609020204030204" pitchFamily="49" charset="0"/>
              </a:rPr>
              <a:t>        return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)-&gt;value;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410354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3" name="Content Placeholder 2"/>
          <p:cNvSpPr>
            <a:spLocks noGrp="1"/>
          </p:cNvSpPr>
          <p:nvPr>
            <p:ph idx="1"/>
          </p:nvPr>
        </p:nvSpPr>
        <p:spPr>
          <a:xfrm>
            <a:off x="457200" y="1066800"/>
            <a:ext cx="8229600" cy="1655135"/>
          </a:xfrm>
        </p:spPr>
        <p:txBody>
          <a:bodyPr/>
          <a:lstStyle/>
          <a:p>
            <a:r>
              <a:rPr lang="en-US" dirty="0" smtClean="0"/>
              <a:t>You can make a Hash Table by adding a value to each column.</a:t>
            </a:r>
            <a:endParaRPr lang="en-US" dirty="0"/>
          </a:p>
        </p:txBody>
      </p:sp>
      <p:graphicFrame>
        <p:nvGraphicFramePr>
          <p:cNvPr id="4" name="Table 3"/>
          <p:cNvGraphicFramePr>
            <a:graphicFrameLocks noGrp="1"/>
          </p:cNvGraphicFramePr>
          <p:nvPr>
            <p:extLst/>
          </p:nvPr>
        </p:nvGraphicFramePr>
        <p:xfrm>
          <a:off x="2161953" y="3029098"/>
          <a:ext cx="6096003" cy="2966720"/>
        </p:xfrm>
        <a:graphic>
          <a:graphicData uri="http://schemas.openxmlformats.org/drawingml/2006/table">
            <a:tbl>
              <a:tblPr firstRow="1" bandRow="1">
                <a:tableStyleId>{5C22544A-7EE6-4342-B048-85BDC9FD1C3A}</a:tableStyleId>
              </a:tblPr>
              <a:tblGrid>
                <a:gridCol w="1971675"/>
                <a:gridCol w="1031082"/>
                <a:gridCol w="1031082"/>
                <a:gridCol w="1031082"/>
                <a:gridCol w="1031082"/>
              </a:tblGrid>
              <a:tr h="370840">
                <a:tc>
                  <a:txBody>
                    <a:bodyPr/>
                    <a:lstStyle/>
                    <a:p>
                      <a:r>
                        <a:rPr lang="en-US" dirty="0" smtClean="0">
                          <a:solidFill>
                            <a:schemeClr val="tx1"/>
                          </a:solidFill>
                        </a:rPr>
                        <a:t>Hash</a:t>
                      </a:r>
                      <a:r>
                        <a:rPr lang="en-US" baseline="0" dirty="0" smtClean="0">
                          <a:solidFill>
                            <a:schemeClr val="tx1"/>
                          </a:solidFill>
                        </a:rPr>
                        <a:t> Code%7</a:t>
                      </a:r>
                      <a:endParaRPr lang="en-US" dirty="0">
                        <a:solidFill>
                          <a:schemeClr val="tx1"/>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Left Brace 4"/>
          <p:cNvSpPr/>
          <p:nvPr/>
        </p:nvSpPr>
        <p:spPr>
          <a:xfrm>
            <a:off x="1985611" y="3391786"/>
            <a:ext cx="79744" cy="26315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19978" y="4508202"/>
            <a:ext cx="1547037" cy="369332"/>
          </a:xfrm>
          <a:prstGeom prst="rect">
            <a:avLst/>
          </a:prstGeom>
          <a:noFill/>
        </p:spPr>
        <p:txBody>
          <a:bodyPr wrap="square" rtlCol="0">
            <a:spAutoFit/>
          </a:bodyPr>
          <a:lstStyle/>
          <a:p>
            <a:r>
              <a:rPr lang="en-US" dirty="0" smtClean="0"/>
              <a:t>Table size=7</a:t>
            </a:r>
            <a:endParaRPr lang="en-US" dirty="0"/>
          </a:p>
        </p:txBody>
      </p:sp>
      <p:sp>
        <p:nvSpPr>
          <p:cNvPr id="7" name="TextBox 6"/>
          <p:cNvSpPr txBox="1"/>
          <p:nvPr/>
        </p:nvSpPr>
        <p:spPr>
          <a:xfrm>
            <a:off x="4114800" y="3092304"/>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8" name="TextBox 7"/>
          <p:cNvSpPr txBox="1"/>
          <p:nvPr/>
        </p:nvSpPr>
        <p:spPr>
          <a:xfrm>
            <a:off x="5162550" y="3089385"/>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9" name="TextBox 8"/>
          <p:cNvSpPr txBox="1"/>
          <p:nvPr/>
        </p:nvSpPr>
        <p:spPr>
          <a:xfrm>
            <a:off x="4114800" y="348237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0" name="TextBox 9"/>
          <p:cNvSpPr txBox="1"/>
          <p:nvPr/>
        </p:nvSpPr>
        <p:spPr>
          <a:xfrm>
            <a:off x="5162550" y="347945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1" name="TextBox 10"/>
          <p:cNvSpPr txBox="1"/>
          <p:nvPr/>
        </p:nvSpPr>
        <p:spPr>
          <a:xfrm>
            <a:off x="4114800" y="3869531"/>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2" name="TextBox 11"/>
          <p:cNvSpPr txBox="1"/>
          <p:nvPr/>
        </p:nvSpPr>
        <p:spPr>
          <a:xfrm>
            <a:off x="6186377" y="4223889"/>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3" name="TextBox 12"/>
          <p:cNvSpPr txBox="1"/>
          <p:nvPr/>
        </p:nvSpPr>
        <p:spPr>
          <a:xfrm>
            <a:off x="4114800" y="422680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4" name="TextBox 13"/>
          <p:cNvSpPr txBox="1"/>
          <p:nvPr/>
        </p:nvSpPr>
        <p:spPr>
          <a:xfrm>
            <a:off x="5162550" y="4223889"/>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5" name="TextBox 14"/>
          <p:cNvSpPr txBox="1"/>
          <p:nvPr/>
        </p:nvSpPr>
        <p:spPr>
          <a:xfrm>
            <a:off x="4114800" y="4581166"/>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6" name="TextBox 15"/>
          <p:cNvSpPr txBox="1"/>
          <p:nvPr/>
        </p:nvSpPr>
        <p:spPr>
          <a:xfrm>
            <a:off x="5162550" y="457824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7" name="TextBox 16"/>
          <p:cNvSpPr txBox="1"/>
          <p:nvPr/>
        </p:nvSpPr>
        <p:spPr>
          <a:xfrm>
            <a:off x="4114800" y="4929755"/>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8" name="TextBox 17"/>
          <p:cNvSpPr txBox="1"/>
          <p:nvPr/>
        </p:nvSpPr>
        <p:spPr>
          <a:xfrm>
            <a:off x="5162550" y="4926836"/>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9" name="TextBox 18"/>
          <p:cNvSpPr txBox="1"/>
          <p:nvPr/>
        </p:nvSpPr>
        <p:spPr>
          <a:xfrm>
            <a:off x="4114800" y="5327603"/>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0" name="TextBox 19"/>
          <p:cNvSpPr txBox="1"/>
          <p:nvPr/>
        </p:nvSpPr>
        <p:spPr>
          <a:xfrm>
            <a:off x="6186376" y="571096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1" name="TextBox 20"/>
          <p:cNvSpPr txBox="1"/>
          <p:nvPr/>
        </p:nvSpPr>
        <p:spPr>
          <a:xfrm>
            <a:off x="4118497" y="5713933"/>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2" name="TextBox 21"/>
          <p:cNvSpPr txBox="1"/>
          <p:nvPr/>
        </p:nvSpPr>
        <p:spPr>
          <a:xfrm>
            <a:off x="5166247" y="5711014"/>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3" name="TextBox 22"/>
          <p:cNvSpPr txBox="1"/>
          <p:nvPr/>
        </p:nvSpPr>
        <p:spPr>
          <a:xfrm>
            <a:off x="6210300" y="348237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4" name="TextBox 23"/>
          <p:cNvSpPr txBox="1"/>
          <p:nvPr/>
        </p:nvSpPr>
        <p:spPr>
          <a:xfrm>
            <a:off x="7258050" y="347945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5" name="TextBox 24"/>
          <p:cNvSpPr txBox="1"/>
          <p:nvPr/>
        </p:nvSpPr>
        <p:spPr>
          <a:xfrm>
            <a:off x="6186378" y="457824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6" name="TextBox 25"/>
          <p:cNvSpPr txBox="1"/>
          <p:nvPr/>
        </p:nvSpPr>
        <p:spPr>
          <a:xfrm>
            <a:off x="7234128" y="457532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Tree>
    <p:extLst>
      <p:ext uri="{BB962C8B-B14F-4D97-AF65-F5344CB8AC3E}">
        <p14:creationId xmlns:p14="http://schemas.microsoft.com/office/powerpoint/2010/main" val="1212940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228601" y="1083129"/>
            <a:ext cx="3871573" cy="4293483"/>
          </a:xfrm>
          <a:prstGeom prst="rect">
            <a:avLst/>
          </a:prstGeom>
          <a:noFill/>
        </p:spPr>
        <p:txBody>
          <a:bodyPr wrap="none" rtlCol="0">
            <a:spAutoFit/>
          </a:bodyPr>
          <a:lstStyle/>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FindNode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&amp;key)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ndHd</a:t>
            </a:r>
            <a:r>
              <a:rPr lang="en-US" sz="1050" dirty="0">
                <a:latin typeface="Consolas" panose="020B0609020204030204" pitchFamily="49" charset="0"/>
              </a:rPr>
              <a:t>=Root();</a:t>
            </a:r>
          </a:p>
          <a:p>
            <a:r>
              <a:rPr lang="en-US" sz="1050" dirty="0" smtClean="0">
                <a:latin typeface="Consolas" panose="020B0609020204030204" pitchFamily="49" charset="0"/>
              </a:rPr>
              <a:t>        while(</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if(key</a:t>
            </a:r>
            <a:r>
              <a:rPr lang="en-US" sz="1050" dirty="0">
                <a:latin typeface="Consolas" panose="020B0609020204030204" pitchFamily="49" charset="0"/>
              </a:rPr>
              <a:t>==</a:t>
            </a:r>
            <a:r>
              <a:rPr lang="en-US" sz="1050" dirty="0" err="1">
                <a:latin typeface="Consolas" panose="020B0609020204030204" pitchFamily="49" charset="0"/>
              </a:rPr>
              <a:t>GetKey</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if(key&lt;</a:t>
            </a:r>
            <a:r>
              <a:rPr lang="en-US" sz="1050" dirty="0" err="1" smtClean="0">
                <a:latin typeface="Consolas" panose="020B0609020204030204" pitchFamily="49" charset="0"/>
              </a:rPr>
              <a:t>GetKey</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bool </a:t>
            </a:r>
            <a:r>
              <a:rPr lang="en-US" sz="1050" dirty="0" err="1">
                <a:latin typeface="Consolas" panose="020B0609020204030204" pitchFamily="49" charset="0"/>
              </a:rPr>
              <a:t>IsKeyIncluded</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&amp;key)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FindNode</a:t>
            </a:r>
            <a:r>
              <a:rPr lang="en-US" sz="1050" dirty="0">
                <a:latin typeface="Consolas" panose="020B0609020204030204" pitchFamily="49" charset="0"/>
              </a:rPr>
              <a:t>(key).</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29273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871358" y="985158"/>
            <a:ext cx="4092787" cy="6070893"/>
          </a:xfrm>
          <a:prstGeom prst="rect">
            <a:avLst/>
          </a:prstGeom>
          <a:noFill/>
        </p:spPr>
        <p:txBody>
          <a:bodyPr wrap="none" rtlCol="0">
            <a:spAutoFit/>
          </a:bodyPr>
          <a:lstStyle/>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while(</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if(key&lt;</a:t>
            </a:r>
            <a:r>
              <a:rPr lang="en-US" sz="1050" dirty="0" err="1" smtClean="0">
                <a:latin typeface="Consolas" panose="020B0609020204030204" pitchFamily="49" charset="0"/>
              </a:rPr>
              <a:t>GetKey</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if(Left(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)-&gt;left=</a:t>
            </a:r>
            <a:r>
              <a:rPr lang="en-US" sz="1050" dirty="0" err="1">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break</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if(Right(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)-&gt;right=</a:t>
            </a:r>
            <a:r>
              <a:rPr lang="en-US" sz="1050" dirty="0" err="1">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break</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5" name="TextBox 4"/>
          <p:cNvSpPr txBox="1"/>
          <p:nvPr/>
        </p:nvSpPr>
        <p:spPr>
          <a:xfrm>
            <a:off x="54429" y="985158"/>
            <a:ext cx="5051383" cy="2031325"/>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Insert(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a:t>
            </a:r>
            <a:r>
              <a:rPr lang="en-US" sz="1050" dirty="0" err="1">
                <a:latin typeface="Consolas" panose="020B0609020204030204" pitchFamily="49" charset="0"/>
              </a:rPr>
              <a:t>key,const</a:t>
            </a:r>
            <a:r>
              <a:rPr lang="en-US" sz="1050" dirty="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&amp;value)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newNode</a:t>
            </a:r>
            <a:r>
              <a:rPr lang="en-US" sz="1050" dirty="0">
                <a:latin typeface="Consolas" panose="020B0609020204030204" pitchFamily="49" charset="0"/>
              </a:rPr>
              <a:t>=new Node;</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&gt;key=key;</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&gt;value=value;</a:t>
            </a:r>
          </a:p>
          <a:p>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RootNode</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2961375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free of memory leak</a:t>
            </a:r>
            <a:endParaRPr lang="en-US" dirty="0"/>
          </a:p>
        </p:txBody>
      </p:sp>
      <p:sp>
        <p:nvSpPr>
          <p:cNvPr id="3" name="Content Placeholder 2"/>
          <p:cNvSpPr>
            <a:spLocks noGrp="1"/>
          </p:cNvSpPr>
          <p:nvPr>
            <p:ph idx="1"/>
          </p:nvPr>
        </p:nvSpPr>
        <p:spPr/>
        <p:txBody>
          <a:bodyPr/>
          <a:lstStyle/>
          <a:p>
            <a:r>
              <a:rPr lang="en-US" dirty="0" smtClean="0"/>
              <a:t>Add:</a:t>
            </a:r>
            <a:r>
              <a:rPr lang="en-US" dirty="0"/>
              <a:t/>
            </a:r>
            <a:br>
              <a:rPr lang="en-US" dirty="0"/>
            </a:br>
            <a:r>
              <a:rPr lang="en-US" dirty="0" smtClean="0">
                <a:latin typeface="Consolas" panose="020B0609020204030204" pitchFamily="49" charset="0"/>
              </a:rPr>
              <a:t>    ~</a:t>
            </a:r>
            <a:r>
              <a:rPr lang="en-US" dirty="0" err="1">
                <a:latin typeface="Consolas" panose="020B0609020204030204" pitchFamily="49" charset="0"/>
              </a:rPr>
              <a:t>BinaryTree</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void </a:t>
            </a:r>
            <a:r>
              <a:rPr lang="en-US" dirty="0" err="1">
                <a:latin typeface="Consolas" panose="020B0609020204030204" pitchFamily="49" charset="0"/>
              </a:rPr>
              <a:t>CleanUp</a:t>
            </a:r>
            <a:r>
              <a:rPr lang="en-US" dirty="0">
                <a:latin typeface="Consolas" panose="020B0609020204030204" pitchFamily="49" charset="0"/>
              </a:rPr>
              <a:t>(void);</a:t>
            </a:r>
          </a:p>
          <a:p>
            <a:endParaRPr lang="en-US" dirty="0"/>
          </a:p>
        </p:txBody>
      </p:sp>
      <p:sp>
        <p:nvSpPr>
          <p:cNvPr id="4" name="TextBox 3"/>
          <p:cNvSpPr txBox="1"/>
          <p:nvPr/>
        </p:nvSpPr>
        <p:spPr>
          <a:xfrm>
            <a:off x="1911350" y="2679700"/>
            <a:ext cx="3031599" cy="2800767"/>
          </a:xfrm>
          <a:prstGeom prst="rect">
            <a:avLst/>
          </a:prstGeom>
          <a:noFill/>
        </p:spPr>
        <p:txBody>
          <a:bodyPr wrap="none" rtlCol="0">
            <a:spAutoFit/>
          </a:bodyPr>
          <a:lstStyle/>
          <a:p>
            <a:r>
              <a:rPr lang="en-US" sz="1100" dirty="0" smtClean="0">
                <a:latin typeface="Consolas" panose="020B0609020204030204" pitchFamily="49" charset="0"/>
              </a:rPr>
              <a:t>public:</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CleanUp</a:t>
            </a:r>
            <a:r>
              <a:rPr lang="en-US" sz="1100" dirty="0" smtClean="0">
                <a:latin typeface="Consolas" panose="020B0609020204030204" pitchFamily="49" charset="0"/>
              </a:rPr>
              <a:t>(</a:t>
            </a:r>
            <a:r>
              <a:rPr lang="en-US" sz="1100" dirty="0" err="1" smtClean="0">
                <a:latin typeface="Consolas" panose="020B0609020204030204" pitchFamily="49" charset="0"/>
              </a:rPr>
              <a:t>GetNode</a:t>
            </a:r>
            <a:r>
              <a:rPr lang="en-US" sz="1100" dirty="0" smtClean="0">
                <a:latin typeface="Consolas" panose="020B0609020204030204" pitchFamily="49" charset="0"/>
              </a:rPr>
              <a:t>(</a:t>
            </a:r>
            <a:r>
              <a:rPr lang="en-US" sz="1100" dirty="0" err="1" smtClean="0">
                <a:latin typeface="Consolas" panose="020B0609020204030204" pitchFamily="49" charset="0"/>
              </a:rPr>
              <a:t>RootNode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(Node *</a:t>
            </a:r>
            <a:r>
              <a:rPr lang="en-US" sz="1100" dirty="0" err="1">
                <a:latin typeface="Consolas" panose="020B0609020204030204" pitchFamily="49" charset="0"/>
              </a:rPr>
              <a:t>nodePtr</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if(</a:t>
            </a:r>
            <a:r>
              <a:rPr lang="en-US" sz="1100" dirty="0" err="1" smtClean="0">
                <a:latin typeface="Consolas" panose="020B0609020204030204" pitchFamily="49" charset="0"/>
              </a:rPr>
              <a:t>nullptr</a:t>
            </a:r>
            <a:r>
              <a:rPr lang="en-US" sz="1100" dirty="0">
                <a:latin typeface="Consolas" panose="020B0609020204030204" pitchFamily="49" charset="0"/>
              </a:rPr>
              <a:t>!=</a:t>
            </a:r>
            <a:r>
              <a:rPr lang="en-US" sz="1100" dirty="0" err="1">
                <a:latin typeface="Consolas" panose="020B0609020204030204" pitchFamily="49" charset="0"/>
              </a:rPr>
              <a:t>nodePtr</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CleanUp</a:t>
            </a:r>
            <a:r>
              <a:rPr lang="en-US" sz="1100" dirty="0" smtClean="0">
                <a:latin typeface="Consolas" panose="020B0609020204030204" pitchFamily="49" charset="0"/>
              </a:rPr>
              <a:t>(</a:t>
            </a:r>
            <a:r>
              <a:rPr lang="en-US" sz="1100" dirty="0" err="1" smtClean="0">
                <a:latin typeface="Consolas" panose="020B0609020204030204" pitchFamily="49" charset="0"/>
              </a:rPr>
              <a:t>nodePtr</a:t>
            </a:r>
            <a:r>
              <a:rPr lang="en-US" sz="1100" dirty="0" smtClean="0">
                <a:latin typeface="Consolas" panose="020B0609020204030204" pitchFamily="49" charset="0"/>
              </a:rPr>
              <a:t>-</a:t>
            </a:r>
            <a:r>
              <a:rPr lang="en-US" sz="1100" dirty="0">
                <a:latin typeface="Consolas" panose="020B0609020204030204" pitchFamily="49" charset="0"/>
              </a:rPr>
              <a:t>&gt;left);</a:t>
            </a:r>
          </a:p>
          <a:p>
            <a:r>
              <a:rPr lang="en-US" sz="1100" dirty="0" smtClean="0">
                <a:latin typeface="Consolas" panose="020B0609020204030204" pitchFamily="49" charset="0"/>
              </a:rPr>
              <a:t>            </a:t>
            </a:r>
            <a:r>
              <a:rPr lang="en-US" sz="1100" dirty="0" err="1" smtClean="0">
                <a:latin typeface="Consolas" panose="020B0609020204030204" pitchFamily="49" charset="0"/>
              </a:rPr>
              <a:t>CleanUp</a:t>
            </a:r>
            <a:r>
              <a:rPr lang="en-US" sz="1100" dirty="0" smtClean="0">
                <a:latin typeface="Consolas" panose="020B0609020204030204" pitchFamily="49" charset="0"/>
              </a:rPr>
              <a:t>(</a:t>
            </a:r>
            <a:r>
              <a:rPr lang="en-US" sz="1100" dirty="0" err="1" smtClean="0">
                <a:latin typeface="Consolas" panose="020B0609020204030204" pitchFamily="49" charset="0"/>
              </a:rPr>
              <a:t>nodePtr</a:t>
            </a:r>
            <a:r>
              <a:rPr lang="en-US" sz="1100" dirty="0" smtClean="0">
                <a:latin typeface="Consolas" panose="020B0609020204030204" pitchFamily="49" charset="0"/>
              </a:rPr>
              <a:t>-</a:t>
            </a:r>
            <a:r>
              <a:rPr lang="en-US" sz="1100" dirty="0">
                <a:latin typeface="Consolas" panose="020B0609020204030204" pitchFamily="49" charset="0"/>
              </a:rPr>
              <a:t>&gt;right);</a:t>
            </a:r>
          </a:p>
          <a:p>
            <a:r>
              <a:rPr lang="en-US" sz="1100" dirty="0" smtClean="0">
                <a:latin typeface="Consolas" panose="020B0609020204030204" pitchFamily="49" charset="0"/>
              </a:rPr>
              <a:t>            delete </a:t>
            </a:r>
            <a:r>
              <a:rPr lang="en-US" sz="1100" dirty="0" err="1">
                <a:latin typeface="Consolas" panose="020B0609020204030204" pitchFamily="49" charset="0"/>
              </a:rPr>
              <a:t>nodePtr</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06974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First, Last, </a:t>
            </a:r>
            <a:r>
              <a:rPr lang="en-US" dirty="0" err="1" smtClean="0"/>
              <a:t>FindNext</a:t>
            </a:r>
            <a:r>
              <a:rPr lang="en-US" dirty="0" smtClean="0"/>
              <a:t>, and </a:t>
            </a:r>
            <a:r>
              <a:rPr lang="en-US" dirty="0" err="1" smtClean="0"/>
              <a:t>FindPrev</a:t>
            </a:r>
            <a:endParaRPr lang="en-US" dirty="0"/>
          </a:p>
        </p:txBody>
      </p:sp>
      <p:sp>
        <p:nvSpPr>
          <p:cNvPr id="3" name="Content Placeholder 2"/>
          <p:cNvSpPr>
            <a:spLocks noGrp="1"/>
          </p:cNvSpPr>
          <p:nvPr>
            <p:ph idx="1"/>
          </p:nvPr>
        </p:nvSpPr>
        <p:spPr/>
        <p:txBody>
          <a:bodyPr/>
          <a:lstStyle/>
          <a:p>
            <a:r>
              <a:rPr lang="en-US" dirty="0" smtClean="0"/>
              <a:t>Let the user-program navigate without using recursion.</a:t>
            </a:r>
          </a:p>
          <a:p>
            <a:pPr marL="457200" lvl="1" indent="0">
              <a:buNone/>
            </a:pPr>
            <a:r>
              <a:rPr lang="en-US" dirty="0" smtClean="0"/>
              <a:t>    </a:t>
            </a:r>
            <a:r>
              <a:rPr lang="en-US" dirty="0" err="1" smtClean="0"/>
              <a:t>NodeHandle</a:t>
            </a:r>
            <a:r>
              <a:rPr lang="en-US" dirty="0" smtClean="0"/>
              <a:t> </a:t>
            </a:r>
            <a:r>
              <a:rPr lang="en-US" dirty="0"/>
              <a:t>First(void) </a:t>
            </a:r>
            <a:r>
              <a:rPr lang="en-US" dirty="0" err="1"/>
              <a:t>const</a:t>
            </a:r>
            <a:r>
              <a:rPr lang="en-US" dirty="0"/>
              <a:t>;</a:t>
            </a:r>
          </a:p>
          <a:p>
            <a:pPr marL="457200" lvl="1" indent="0">
              <a:buNone/>
            </a:pPr>
            <a:r>
              <a:rPr lang="en-US" dirty="0" smtClean="0"/>
              <a:t>    </a:t>
            </a:r>
            <a:r>
              <a:rPr lang="en-US" dirty="0" err="1" smtClean="0"/>
              <a:t>NodeHandle</a:t>
            </a:r>
            <a:r>
              <a:rPr lang="en-US" dirty="0" smtClean="0"/>
              <a:t> </a:t>
            </a:r>
            <a:r>
              <a:rPr lang="en-US" dirty="0" err="1"/>
              <a:t>FindNext</a:t>
            </a:r>
            <a:r>
              <a:rPr lang="en-US" dirty="0"/>
              <a:t>(</a:t>
            </a:r>
            <a:r>
              <a:rPr lang="en-US" dirty="0" err="1"/>
              <a:t>NodeHandle</a:t>
            </a:r>
            <a:r>
              <a:rPr lang="en-US" dirty="0"/>
              <a:t> </a:t>
            </a:r>
            <a:r>
              <a:rPr lang="en-US" dirty="0" err="1"/>
              <a:t>ndHd</a:t>
            </a:r>
            <a:r>
              <a:rPr lang="en-US" dirty="0"/>
              <a:t>) </a:t>
            </a:r>
            <a:r>
              <a:rPr lang="en-US" dirty="0" err="1"/>
              <a:t>const</a:t>
            </a:r>
            <a:r>
              <a:rPr lang="en-US" dirty="0"/>
              <a:t>;</a:t>
            </a:r>
          </a:p>
          <a:p>
            <a:pPr marL="457200" lvl="1" indent="0">
              <a:buNone/>
            </a:pPr>
            <a:r>
              <a:rPr lang="en-US" dirty="0" smtClean="0"/>
              <a:t>    </a:t>
            </a:r>
            <a:r>
              <a:rPr lang="en-US" dirty="0" err="1" smtClean="0"/>
              <a:t>NodeHandle</a:t>
            </a:r>
            <a:r>
              <a:rPr lang="en-US" dirty="0" smtClean="0"/>
              <a:t> </a:t>
            </a:r>
            <a:r>
              <a:rPr lang="en-US" dirty="0"/>
              <a:t>Last(void) </a:t>
            </a:r>
            <a:r>
              <a:rPr lang="en-US" dirty="0" err="1"/>
              <a:t>const</a:t>
            </a:r>
            <a:r>
              <a:rPr lang="en-US" dirty="0"/>
              <a:t>;</a:t>
            </a:r>
          </a:p>
          <a:p>
            <a:pPr marL="457200" lvl="1" indent="0">
              <a:buNone/>
            </a:pPr>
            <a:r>
              <a:rPr lang="en-US" dirty="0" smtClean="0"/>
              <a:t>    </a:t>
            </a:r>
            <a:r>
              <a:rPr lang="en-US" dirty="0" err="1" smtClean="0"/>
              <a:t>NodeHandle</a:t>
            </a:r>
            <a:r>
              <a:rPr lang="en-US" dirty="0" smtClean="0"/>
              <a:t> </a:t>
            </a:r>
            <a:r>
              <a:rPr lang="en-US" dirty="0" err="1"/>
              <a:t>FindPrev</a:t>
            </a:r>
            <a:r>
              <a:rPr lang="en-US" dirty="0"/>
              <a:t>(</a:t>
            </a:r>
            <a:r>
              <a:rPr lang="en-US" dirty="0" err="1"/>
              <a:t>NodeHandle</a:t>
            </a:r>
            <a:r>
              <a:rPr lang="en-US" dirty="0"/>
              <a:t> </a:t>
            </a:r>
            <a:r>
              <a:rPr lang="en-US" dirty="0" err="1"/>
              <a:t>ndHd</a:t>
            </a:r>
            <a:r>
              <a:rPr lang="en-US" dirty="0"/>
              <a:t>) </a:t>
            </a:r>
            <a:r>
              <a:rPr lang="en-US" dirty="0" err="1"/>
              <a:t>const</a:t>
            </a:r>
            <a:r>
              <a:rPr lang="en-US" dirty="0" smtClean="0"/>
              <a:t>;</a:t>
            </a:r>
          </a:p>
          <a:p>
            <a:pPr lvl="1"/>
            <a:endParaRPr lang="en-US" dirty="0"/>
          </a:p>
          <a:p>
            <a:r>
              <a:rPr lang="en-US" dirty="0" smtClean="0"/>
              <a:t>Last and </a:t>
            </a:r>
            <a:r>
              <a:rPr lang="en-US" dirty="0" err="1" smtClean="0"/>
              <a:t>FindPrev</a:t>
            </a:r>
            <a:r>
              <a:rPr lang="en-US" dirty="0" smtClean="0"/>
              <a:t> are symmetric.  Let you do in the assignment.</a:t>
            </a:r>
            <a:endParaRPr lang="en-US" dirty="0"/>
          </a:p>
        </p:txBody>
      </p:sp>
    </p:spTree>
    <p:extLst>
      <p:ext uri="{BB962C8B-B14F-4D97-AF65-F5344CB8AC3E}">
        <p14:creationId xmlns:p14="http://schemas.microsoft.com/office/powerpoint/2010/main" val="3095551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181709"/>
            <a:ext cx="5198859" cy="6555641"/>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First(void)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RootNode</a:t>
            </a:r>
            <a:r>
              <a:rPr lang="en-US" sz="1050" dirty="0">
                <a:latin typeface="Consolas" panose="020B0609020204030204" pitchFamily="49" charset="0"/>
              </a:rPr>
              <a:t>();</a:t>
            </a:r>
          </a:p>
          <a:p>
            <a:r>
              <a:rPr lang="en-US" sz="1050" dirty="0" smtClean="0">
                <a:latin typeface="Consolas" panose="020B0609020204030204" pitchFamily="49" charset="0"/>
              </a:rPr>
              <a:t>        while(Left(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FindNext</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rightHd</a:t>
            </a:r>
            <a:r>
              <a:rPr lang="en-US" sz="1050" dirty="0">
                <a:latin typeface="Consolas" panose="020B0609020204030204" pitchFamily="49" charset="0"/>
              </a:rPr>
              <a:t>=Right(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rightHd.IsNotNull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Has a right sub-tree.</a:t>
            </a:r>
          </a:p>
          <a:p>
            <a:r>
              <a:rPr lang="en-US" sz="1050" dirty="0" smtClean="0">
                <a:latin typeface="Consolas" panose="020B0609020204030204" pitchFamily="49" charset="0"/>
              </a:rPr>
              <a:t>            // </a:t>
            </a:r>
            <a:r>
              <a:rPr lang="en-US" sz="1050" dirty="0">
                <a:latin typeface="Consolas" panose="020B0609020204030204" pitchFamily="49" charset="0"/>
              </a:rPr>
              <a:t>The next node is the left-most of the right sub-tree.</a:t>
            </a: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while(Left(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Does not have a right sub-tree.</a:t>
            </a:r>
          </a:p>
          <a:p>
            <a:r>
              <a:rPr lang="en-US" sz="1050" dirty="0" smtClean="0">
                <a:latin typeface="Consolas" panose="020B0609020204030204" pitchFamily="49" charset="0"/>
              </a:rPr>
              <a:t>            // </a:t>
            </a:r>
            <a:r>
              <a:rPr lang="en-US" sz="1050" dirty="0">
                <a:latin typeface="Consolas" panose="020B0609020204030204" pitchFamily="49" charset="0"/>
              </a:rPr>
              <a:t>Go up until it goes up from the left.</a:t>
            </a:r>
          </a:p>
          <a:p>
            <a:r>
              <a:rPr lang="en-US" sz="1050" dirty="0" smtClean="0">
                <a:latin typeface="Consolas" panose="020B0609020204030204" pitchFamily="49" charset="0"/>
              </a:rPr>
              <a:t>            while(</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upHd</a:t>
            </a:r>
            <a:r>
              <a:rPr lang="en-US" sz="1050" dirty="0">
                <a:latin typeface="Consolas" panose="020B0609020204030204" pitchFamily="49" charset="0"/>
              </a:rPr>
              <a:t>=Up(</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upHd.IsNotNull</a:t>
            </a:r>
            <a:r>
              <a:rPr lang="en-US" sz="1050" dirty="0">
                <a:latin typeface="Consolas" panose="020B0609020204030204" pitchFamily="49" charset="0"/>
              </a:rPr>
              <a:t>() &amp;&amp; </a:t>
            </a:r>
            <a:r>
              <a:rPr lang="en-US" sz="1050" dirty="0" err="1">
                <a:latin typeface="Consolas" panose="020B0609020204030204" pitchFamily="49" charset="0"/>
              </a:rPr>
              <a:t>ndHd</a:t>
            </a:r>
            <a:r>
              <a:rPr lang="en-US" sz="1050" dirty="0">
                <a:latin typeface="Consolas" panose="020B0609020204030204" pitchFamily="49" charset="0"/>
              </a:rPr>
              <a:t>==Left(</a:t>
            </a:r>
            <a:r>
              <a:rPr lang="en-US" sz="1050" dirty="0" err="1">
                <a:latin typeface="Consolas" panose="020B0609020204030204" pitchFamily="49" charset="0"/>
              </a:rPr>
              <a:t>upHd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upHd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760295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binary-tree node</a:t>
            </a:r>
            <a:endParaRPr lang="en-US" dirty="0"/>
          </a:p>
        </p:txBody>
      </p:sp>
      <p:sp>
        <p:nvSpPr>
          <p:cNvPr id="3" name="Content Placeholder 2"/>
          <p:cNvSpPr>
            <a:spLocks noGrp="1"/>
          </p:cNvSpPr>
          <p:nvPr>
            <p:ph idx="1"/>
          </p:nvPr>
        </p:nvSpPr>
        <p:spPr/>
        <p:txBody>
          <a:bodyPr/>
          <a:lstStyle/>
          <a:p>
            <a:r>
              <a:rPr lang="en-US" dirty="0" smtClean="0"/>
              <a:t>Problem: Want to delete one node from the binary tree </a:t>
            </a:r>
            <a:r>
              <a:rPr lang="en-US" u="sng" dirty="0" smtClean="0"/>
              <a:t>without breaking the order in the tree.</a:t>
            </a:r>
            <a:endParaRPr lang="en-US" u="sng" dirty="0"/>
          </a:p>
        </p:txBody>
      </p:sp>
      <p:sp>
        <p:nvSpPr>
          <p:cNvPr id="4" name="Oval 3"/>
          <p:cNvSpPr/>
          <p:nvPr/>
        </p:nvSpPr>
        <p:spPr>
          <a:xfrm>
            <a:off x="4260707" y="2228847"/>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77737" y="3451259"/>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772986" y="3451259"/>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676929" y="4575361"/>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229138" y="4588807"/>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3995796" y="2760257"/>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4792117" y="2760257"/>
            <a:ext cx="182383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5992935" y="3900423"/>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0"/>
          </p:cNvCxnSpPr>
          <p:nvPr/>
        </p:nvCxnSpPr>
        <p:spPr>
          <a:xfrm>
            <a:off x="6615954" y="3900423"/>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171220" y="5617509"/>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248430" y="5617509"/>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5608092" y="5207373"/>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5992935" y="5207373"/>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96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binary-tree node</a:t>
            </a:r>
            <a:endParaRPr lang="en-US" dirty="0"/>
          </a:p>
        </p:txBody>
      </p:sp>
      <p:sp>
        <p:nvSpPr>
          <p:cNvPr id="3" name="Content Placeholder 2"/>
          <p:cNvSpPr>
            <a:spLocks noGrp="1"/>
          </p:cNvSpPr>
          <p:nvPr>
            <p:ph idx="1"/>
          </p:nvPr>
        </p:nvSpPr>
        <p:spPr/>
        <p:txBody>
          <a:bodyPr/>
          <a:lstStyle/>
          <a:p>
            <a:r>
              <a:rPr lang="en-US" dirty="0" smtClean="0"/>
              <a:t>Sloppy method.  (1) Connecting the right sub-tree to the right-most node of the left-sub-tree, and then (2) put left sub-tree in position for the node to be deleted.</a:t>
            </a:r>
            <a:endParaRPr lang="en-US" dirty="0"/>
          </a:p>
        </p:txBody>
      </p:sp>
      <p:sp>
        <p:nvSpPr>
          <p:cNvPr id="4" name="Oval 3"/>
          <p:cNvSpPr/>
          <p:nvPr/>
        </p:nvSpPr>
        <p:spPr>
          <a:xfrm>
            <a:off x="783976" y="233642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01006" y="3558835"/>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96255" y="3558835"/>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2200198" y="4682937"/>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3752407" y="4696383"/>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519065" y="2867833"/>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1315386" y="2867833"/>
            <a:ext cx="182383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2516204" y="4007999"/>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1694489" y="5725085"/>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2771699" y="5725085"/>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2131361" y="5314949"/>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2516204" y="5314949"/>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gular Pentagon 18"/>
          <p:cNvSpPr/>
          <p:nvPr/>
        </p:nvSpPr>
        <p:spPr>
          <a:xfrm>
            <a:off x="3318740" y="6301065"/>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4" idx="1"/>
            <a:endCxn id="19" idx="0"/>
          </p:cNvCxnSpPr>
          <p:nvPr/>
        </p:nvCxnSpPr>
        <p:spPr>
          <a:xfrm>
            <a:off x="3039505" y="6101603"/>
            <a:ext cx="533385" cy="199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738282" y="5197288"/>
            <a:ext cx="331447" cy="1190065"/>
          </a:xfrm>
          <a:custGeom>
            <a:avLst/>
            <a:gdLst>
              <a:gd name="connsiteX0" fmla="*/ 282389 w 331447"/>
              <a:gd name="connsiteY0" fmla="*/ 0 h 1190065"/>
              <a:gd name="connsiteX1" fmla="*/ 309283 w 331447"/>
              <a:gd name="connsiteY1" fmla="*/ 463924 h 1190065"/>
              <a:gd name="connsiteX2" fmla="*/ 0 w 331447"/>
              <a:gd name="connsiteY2" fmla="*/ 1190065 h 1190065"/>
            </a:gdLst>
            <a:ahLst/>
            <a:cxnLst>
              <a:cxn ang="0">
                <a:pos x="connsiteX0" y="connsiteY0"/>
              </a:cxn>
              <a:cxn ang="0">
                <a:pos x="connsiteX1" y="connsiteY1"/>
              </a:cxn>
              <a:cxn ang="0">
                <a:pos x="connsiteX2" y="connsiteY2"/>
              </a:cxn>
            </a:cxnLst>
            <a:rect l="l" t="t" r="r" b="b"/>
            <a:pathLst>
              <a:path w="331447" h="1190065">
                <a:moveTo>
                  <a:pt x="282389" y="0"/>
                </a:moveTo>
                <a:cubicBezTo>
                  <a:pt x="319368" y="132790"/>
                  <a:pt x="356348" y="265580"/>
                  <a:pt x="309283" y="463924"/>
                </a:cubicBezTo>
                <a:cubicBezTo>
                  <a:pt x="262218" y="662268"/>
                  <a:pt x="131109" y="926166"/>
                  <a:pt x="0" y="119006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632512" y="4403911"/>
            <a:ext cx="598394" cy="5950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175312" y="5725085"/>
            <a:ext cx="618564" cy="369332"/>
          </a:xfrm>
          <a:prstGeom prst="rect">
            <a:avLst/>
          </a:prstGeom>
          <a:noFill/>
        </p:spPr>
        <p:txBody>
          <a:bodyPr wrap="square" rtlCol="0">
            <a:spAutoFit/>
          </a:bodyPr>
          <a:lstStyle/>
          <a:p>
            <a:r>
              <a:rPr lang="en-US" dirty="0" smtClean="0"/>
              <a:t>(1)</a:t>
            </a:r>
            <a:endParaRPr lang="en-US" dirty="0"/>
          </a:p>
        </p:txBody>
      </p:sp>
      <p:sp>
        <p:nvSpPr>
          <p:cNvPr id="25" name="TextBox 24"/>
          <p:cNvSpPr txBox="1"/>
          <p:nvPr/>
        </p:nvSpPr>
        <p:spPr>
          <a:xfrm>
            <a:off x="1623735" y="4034579"/>
            <a:ext cx="618564" cy="369332"/>
          </a:xfrm>
          <a:prstGeom prst="rect">
            <a:avLst/>
          </a:prstGeom>
          <a:noFill/>
        </p:spPr>
        <p:txBody>
          <a:bodyPr wrap="square" rtlCol="0">
            <a:spAutoFit/>
          </a:bodyPr>
          <a:lstStyle/>
          <a:p>
            <a:r>
              <a:rPr lang="en-US" dirty="0" smtClean="0"/>
              <a:t>(2)</a:t>
            </a:r>
            <a:endParaRPr lang="en-US" dirty="0"/>
          </a:p>
        </p:txBody>
      </p:sp>
      <p:sp>
        <p:nvSpPr>
          <p:cNvPr id="26" name="Freeform 25"/>
          <p:cNvSpPr/>
          <p:nvPr/>
        </p:nvSpPr>
        <p:spPr>
          <a:xfrm>
            <a:off x="2312355" y="3839135"/>
            <a:ext cx="545145" cy="968189"/>
          </a:xfrm>
          <a:custGeom>
            <a:avLst/>
            <a:gdLst>
              <a:gd name="connsiteX0" fmla="*/ 34157 w 545145"/>
              <a:gd name="connsiteY0" fmla="*/ 968189 h 968189"/>
              <a:gd name="connsiteX1" fmla="*/ 54327 w 545145"/>
              <a:gd name="connsiteY1" fmla="*/ 463924 h 968189"/>
              <a:gd name="connsiteX2" fmla="*/ 545145 w 545145"/>
              <a:gd name="connsiteY2" fmla="*/ 0 h 968189"/>
            </a:gdLst>
            <a:ahLst/>
            <a:cxnLst>
              <a:cxn ang="0">
                <a:pos x="connsiteX0" y="connsiteY0"/>
              </a:cxn>
              <a:cxn ang="0">
                <a:pos x="connsiteX1" y="connsiteY1"/>
              </a:cxn>
              <a:cxn ang="0">
                <a:pos x="connsiteX2" y="connsiteY2"/>
              </a:cxn>
            </a:cxnLst>
            <a:rect l="l" t="t" r="r" b="b"/>
            <a:pathLst>
              <a:path w="545145" h="968189">
                <a:moveTo>
                  <a:pt x="34157" y="968189"/>
                </a:moveTo>
                <a:cubicBezTo>
                  <a:pt x="1659" y="796739"/>
                  <a:pt x="-30838" y="625289"/>
                  <a:pt x="54327" y="463924"/>
                </a:cubicBezTo>
                <a:cubicBezTo>
                  <a:pt x="139492" y="302559"/>
                  <a:pt x="342318" y="151279"/>
                  <a:pt x="545145"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891278" y="2854535"/>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403557" y="407694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p:cNvSpPr/>
          <p:nvPr/>
        </p:nvSpPr>
        <p:spPr>
          <a:xfrm>
            <a:off x="7082364" y="4066614"/>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7" idx="3"/>
            <a:endCxn id="29" idx="0"/>
          </p:cNvCxnSpPr>
          <p:nvPr/>
        </p:nvCxnSpPr>
        <p:spPr>
          <a:xfrm flipH="1">
            <a:off x="5626367" y="3385945"/>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5"/>
            <a:endCxn id="30" idx="0"/>
          </p:cNvCxnSpPr>
          <p:nvPr/>
        </p:nvCxnSpPr>
        <p:spPr>
          <a:xfrm>
            <a:off x="6422688" y="3385945"/>
            <a:ext cx="975682" cy="680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Hexagon 33"/>
          <p:cNvSpPr/>
          <p:nvPr/>
        </p:nvSpPr>
        <p:spPr>
          <a:xfrm>
            <a:off x="6576655" y="5108762"/>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Diagonal Corner Rectangle 34"/>
          <p:cNvSpPr/>
          <p:nvPr/>
        </p:nvSpPr>
        <p:spPr>
          <a:xfrm>
            <a:off x="7653865" y="5108762"/>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0" idx="2"/>
            <a:endCxn id="34" idx="5"/>
          </p:cNvCxnSpPr>
          <p:nvPr/>
        </p:nvCxnSpPr>
        <p:spPr>
          <a:xfrm flipH="1">
            <a:off x="7013527" y="4698626"/>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5" idx="3"/>
          </p:cNvCxnSpPr>
          <p:nvPr/>
        </p:nvCxnSpPr>
        <p:spPr>
          <a:xfrm>
            <a:off x="7398370" y="4698626"/>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gular Pentagon 37"/>
          <p:cNvSpPr/>
          <p:nvPr/>
        </p:nvSpPr>
        <p:spPr>
          <a:xfrm>
            <a:off x="8200906" y="568474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5" idx="1"/>
            <a:endCxn id="38" idx="0"/>
          </p:cNvCxnSpPr>
          <p:nvPr/>
        </p:nvCxnSpPr>
        <p:spPr>
          <a:xfrm>
            <a:off x="7921671" y="5485280"/>
            <a:ext cx="533385" cy="199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9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sloppy method</a:t>
            </a:r>
            <a:endParaRPr lang="en-US" dirty="0"/>
          </a:p>
        </p:txBody>
      </p:sp>
      <p:sp>
        <p:nvSpPr>
          <p:cNvPr id="3" name="Content Placeholder 2"/>
          <p:cNvSpPr>
            <a:spLocks noGrp="1"/>
          </p:cNvSpPr>
          <p:nvPr>
            <p:ph idx="1"/>
          </p:nvPr>
        </p:nvSpPr>
        <p:spPr/>
        <p:txBody>
          <a:bodyPr/>
          <a:lstStyle/>
          <a:p>
            <a:r>
              <a:rPr lang="en-US" dirty="0" smtClean="0"/>
              <a:t>The height of the tree may increase after deletion.</a:t>
            </a:r>
          </a:p>
          <a:p>
            <a:r>
              <a:rPr lang="en-US" dirty="0" smtClean="0"/>
              <a:t>We are deleting a node.  Want to keep the tree height same or even shorter.</a:t>
            </a:r>
            <a:endParaRPr lang="en-US" dirty="0"/>
          </a:p>
        </p:txBody>
      </p:sp>
    </p:spTree>
    <p:extLst>
      <p:ext uri="{BB962C8B-B14F-4D97-AF65-F5344CB8AC3E}">
        <p14:creationId xmlns:p14="http://schemas.microsoft.com/office/powerpoint/2010/main" val="1677156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binary-tree node</a:t>
            </a:r>
            <a:endParaRPr lang="en-US" dirty="0"/>
          </a:p>
        </p:txBody>
      </p:sp>
      <p:sp>
        <p:nvSpPr>
          <p:cNvPr id="3" name="Content Placeholder 2"/>
          <p:cNvSpPr>
            <a:spLocks noGrp="1"/>
          </p:cNvSpPr>
          <p:nvPr>
            <p:ph idx="1"/>
          </p:nvPr>
        </p:nvSpPr>
        <p:spPr/>
        <p:txBody>
          <a:bodyPr/>
          <a:lstStyle/>
          <a:p>
            <a:r>
              <a:rPr lang="en-US" dirty="0" smtClean="0"/>
              <a:t>Good method.</a:t>
            </a:r>
          </a:p>
          <a:p>
            <a:r>
              <a:rPr lang="en-US" dirty="0" smtClean="0"/>
              <a:t>Want to delete a square in the binary-tree below.</a:t>
            </a:r>
          </a:p>
          <a:p>
            <a:r>
              <a:rPr lang="en-US" dirty="0" smtClean="0"/>
              <a:t>Easiest case: The node to be deleted has null left or right.</a:t>
            </a:r>
          </a:p>
          <a:p>
            <a:r>
              <a:rPr lang="en-US" dirty="0" smtClean="0"/>
              <a:t>General case.</a:t>
            </a:r>
          </a:p>
          <a:p>
            <a:endParaRPr lang="en-US" dirty="0"/>
          </a:p>
        </p:txBody>
      </p:sp>
      <p:sp>
        <p:nvSpPr>
          <p:cNvPr id="4" name="Oval 3"/>
          <p:cNvSpPr/>
          <p:nvPr/>
        </p:nvSpPr>
        <p:spPr>
          <a:xfrm>
            <a:off x="5719030" y="2877668"/>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77737" y="4100080"/>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231309" y="4100080"/>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676929" y="5224182"/>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229138" y="5237628"/>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4" idx="3"/>
            <a:endCxn id="6" idx="0"/>
          </p:cNvCxnSpPr>
          <p:nvPr/>
        </p:nvCxnSpPr>
        <p:spPr>
          <a:xfrm flipH="1">
            <a:off x="5454119" y="3409078"/>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5" idx="0"/>
          </p:cNvCxnSpPr>
          <p:nvPr/>
        </p:nvCxnSpPr>
        <p:spPr>
          <a:xfrm>
            <a:off x="6250440" y="3409078"/>
            <a:ext cx="365514"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7" idx="0"/>
          </p:cNvCxnSpPr>
          <p:nvPr/>
        </p:nvCxnSpPr>
        <p:spPr>
          <a:xfrm flipH="1">
            <a:off x="5992935" y="4549244"/>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0"/>
          </p:cNvCxnSpPr>
          <p:nvPr/>
        </p:nvCxnSpPr>
        <p:spPr>
          <a:xfrm>
            <a:off x="6615954" y="4549244"/>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Hexagon 18"/>
          <p:cNvSpPr/>
          <p:nvPr/>
        </p:nvSpPr>
        <p:spPr>
          <a:xfrm>
            <a:off x="5171220" y="6266330"/>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 Diagonal Corner Rectangle 19"/>
          <p:cNvSpPr/>
          <p:nvPr/>
        </p:nvSpPr>
        <p:spPr>
          <a:xfrm>
            <a:off x="6248430" y="6266330"/>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7" idx="2"/>
            <a:endCxn id="19" idx="5"/>
          </p:cNvCxnSpPr>
          <p:nvPr/>
        </p:nvCxnSpPr>
        <p:spPr>
          <a:xfrm flipH="1">
            <a:off x="5608092" y="5856194"/>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3"/>
          </p:cNvCxnSpPr>
          <p:nvPr/>
        </p:nvCxnSpPr>
        <p:spPr>
          <a:xfrm>
            <a:off x="5992935" y="5856194"/>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28130" y="3955330"/>
            <a:ext cx="2061229" cy="369332"/>
          </a:xfrm>
          <a:prstGeom prst="rect">
            <a:avLst/>
          </a:prstGeom>
          <a:noFill/>
        </p:spPr>
        <p:txBody>
          <a:bodyPr wrap="square" rtlCol="0">
            <a:spAutoFit/>
          </a:bodyPr>
          <a:lstStyle/>
          <a:p>
            <a:r>
              <a:rPr lang="en-US" dirty="0" smtClean="0"/>
              <a:t>Delete this!</a:t>
            </a:r>
            <a:endParaRPr lang="en-US" dirty="0"/>
          </a:p>
        </p:txBody>
      </p:sp>
    </p:spTree>
    <p:extLst>
      <p:ext uri="{BB962C8B-B14F-4D97-AF65-F5344CB8AC3E}">
        <p14:creationId xmlns:p14="http://schemas.microsoft.com/office/powerpoint/2010/main" val="3664329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Easiest case:  If the node to be deleted has null left or right, then…</a:t>
            </a:r>
          </a:p>
          <a:p>
            <a:r>
              <a:rPr lang="en-US" dirty="0" smtClean="0"/>
              <a:t>Put non-null leaf in place for the deleted node.</a:t>
            </a:r>
            <a:endParaRPr lang="en-US" dirty="0"/>
          </a:p>
        </p:txBody>
      </p:sp>
      <p:sp>
        <p:nvSpPr>
          <p:cNvPr id="4" name="Oval 3"/>
          <p:cNvSpPr/>
          <p:nvPr/>
        </p:nvSpPr>
        <p:spPr>
          <a:xfrm>
            <a:off x="743619" y="259823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39455" y="3911821"/>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55898" y="3820645"/>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1938647" y="5035923"/>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78708" y="3129643"/>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1275029" y="3129643"/>
            <a:ext cx="1602643" cy="782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2254653" y="4360985"/>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1432938" y="6078071"/>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2510148" y="6078071"/>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1869810" y="5667935"/>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2254653" y="5667935"/>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89848" y="3767071"/>
            <a:ext cx="2061229" cy="369332"/>
          </a:xfrm>
          <a:prstGeom prst="rect">
            <a:avLst/>
          </a:prstGeom>
          <a:noFill/>
        </p:spPr>
        <p:txBody>
          <a:bodyPr wrap="square" rtlCol="0">
            <a:spAutoFit/>
          </a:bodyPr>
          <a:lstStyle/>
          <a:p>
            <a:r>
              <a:rPr lang="en-US" dirty="0" smtClean="0"/>
              <a:t>Delete this!</a:t>
            </a:r>
            <a:endParaRPr lang="en-US" dirty="0"/>
          </a:p>
        </p:txBody>
      </p:sp>
      <p:sp>
        <p:nvSpPr>
          <p:cNvPr id="18" name="Right Arrow 17"/>
          <p:cNvSpPr/>
          <p:nvPr/>
        </p:nvSpPr>
        <p:spPr>
          <a:xfrm>
            <a:off x="4296335" y="4360985"/>
            <a:ext cx="537883" cy="493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84193" y="4914900"/>
            <a:ext cx="1905655" cy="170105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592282" y="2689409"/>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104561" y="3911821"/>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6891647" y="3911821"/>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20" idx="3"/>
            <a:endCxn id="22" idx="0"/>
          </p:cNvCxnSpPr>
          <p:nvPr/>
        </p:nvCxnSpPr>
        <p:spPr>
          <a:xfrm flipH="1">
            <a:off x="5327371" y="3220819"/>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5"/>
          </p:cNvCxnSpPr>
          <p:nvPr/>
        </p:nvCxnSpPr>
        <p:spPr>
          <a:xfrm>
            <a:off x="6123692" y="3220819"/>
            <a:ext cx="1074968"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Hexagon 26"/>
          <p:cNvSpPr/>
          <p:nvPr/>
        </p:nvSpPr>
        <p:spPr>
          <a:xfrm>
            <a:off x="6385938" y="4953969"/>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Diagonal Corner Rectangle 27"/>
          <p:cNvSpPr/>
          <p:nvPr/>
        </p:nvSpPr>
        <p:spPr>
          <a:xfrm>
            <a:off x="7463148" y="4953969"/>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3" idx="2"/>
            <a:endCxn id="27" idx="5"/>
          </p:cNvCxnSpPr>
          <p:nvPr/>
        </p:nvCxnSpPr>
        <p:spPr>
          <a:xfrm flipH="1">
            <a:off x="6822810" y="4543833"/>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8" idx="3"/>
          </p:cNvCxnSpPr>
          <p:nvPr/>
        </p:nvCxnSpPr>
        <p:spPr>
          <a:xfrm>
            <a:off x="7207653" y="4543833"/>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37193" y="3790798"/>
            <a:ext cx="1905655" cy="170105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510148" y="3820645"/>
            <a:ext cx="754345" cy="6231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10148" y="3820645"/>
            <a:ext cx="754345" cy="5367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5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64" y="249859"/>
            <a:ext cx="4458272" cy="6047809"/>
          </a:xfrm>
          <a:prstGeom prst="rect">
            <a:avLst/>
          </a:prstGeom>
          <a:noFill/>
        </p:spPr>
        <p:txBody>
          <a:bodyPr wrap="none" rtlCol="0">
            <a:spAutoFit/>
          </a:bodyPr>
          <a:lstStyle/>
          <a:p>
            <a:r>
              <a:rPr lang="en-US" sz="900" dirty="0">
                <a:latin typeface="Lucida Console" panose="020B0609040504020204" pitchFamily="49" charset="0"/>
              </a:rPr>
              <a:t>#</a:t>
            </a:r>
            <a:r>
              <a:rPr lang="en-US" sz="900" dirty="0" err="1">
                <a:latin typeface="Lucida Console" panose="020B0609040504020204" pitchFamily="49" charset="0"/>
              </a:rPr>
              <a:t>ifndef</a:t>
            </a:r>
            <a:r>
              <a:rPr lang="en-US" sz="900" dirty="0">
                <a:latin typeface="Lucida Console" panose="020B0609040504020204" pitchFamily="49" charset="0"/>
              </a:rPr>
              <a:t> HASHSET_IS_INCLUDED</a:t>
            </a:r>
          </a:p>
          <a:p>
            <a:r>
              <a:rPr lang="en-US" sz="900" dirty="0">
                <a:latin typeface="Lucida Console" panose="020B0609040504020204" pitchFamily="49" charset="0"/>
              </a:rPr>
              <a:t>#define HASHSET_IS_INCLUDED</a:t>
            </a:r>
          </a:p>
          <a:p>
            <a:endParaRPr lang="en-US" sz="900" dirty="0">
              <a:latin typeface="Lucida Console" panose="020B0609040504020204" pitchFamily="49" charset="0"/>
            </a:endParaRPr>
          </a:p>
          <a:p>
            <a:r>
              <a:rPr lang="en-US" sz="900" dirty="0">
                <a:latin typeface="Lucida Console" panose="020B0609040504020204" pitchFamily="49" charset="0"/>
              </a:rPr>
              <a:t>#include &lt;vector&gt;</a:t>
            </a:r>
          </a:p>
          <a:p>
            <a:r>
              <a:rPr lang="en-US" sz="900" dirty="0">
                <a:latin typeface="Lucida Console" panose="020B0609040504020204" pitchFamily="49" charset="0"/>
              </a:rPr>
              <a:t>#include &lt;</a:t>
            </a:r>
            <a:r>
              <a:rPr lang="en-US" sz="900" dirty="0" err="1">
                <a:latin typeface="Lucida Console" panose="020B0609040504020204" pitchFamily="49" charset="0"/>
              </a:rPr>
              <a:t>stdio.h</a:t>
            </a:r>
            <a:r>
              <a:rPr lang="en-US" sz="900" dirty="0">
                <a:latin typeface="Lucida Console" panose="020B0609040504020204" pitchFamily="49" charset="0"/>
              </a:rPr>
              <a:t>&gt;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KeyType</a:t>
            </a:r>
            <a:r>
              <a:rPr lang="en-US" sz="900" dirty="0" err="1">
                <a:solidFill>
                  <a:srgbClr val="FF0000"/>
                </a:solidFill>
                <a:latin typeface="Lucida Console" panose="020B0609040504020204" pitchFamily="49" charset="0"/>
              </a:rPr>
              <a:t>,class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HashTable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smtClean="0">
                <a:latin typeface="Lucida Console" panose="020B0609040504020204" pitchFamily="49" charset="0"/>
              </a:rPr>
              <a:t>    </a:t>
            </a:r>
            <a:r>
              <a:rPr lang="en-US" sz="900" dirty="0" err="1" smtClean="0">
                <a:latin typeface="Lucida Console" panose="020B0609040504020204" pitchFamily="49" charset="0"/>
              </a:rPr>
              <a:t>typedef</a:t>
            </a:r>
            <a:r>
              <a:rPr lang="en-US" sz="900" dirty="0" smtClean="0">
                <a:latin typeface="Lucida Console" panose="020B0609040504020204" pitchFamily="49" charset="0"/>
              </a:rPr>
              <a:t> </a:t>
            </a:r>
            <a:r>
              <a:rPr lang="en-US" sz="900" dirty="0">
                <a:latin typeface="Lucida Console" panose="020B0609040504020204" pitchFamily="49" charset="0"/>
              </a:rPr>
              <a:t>unsigned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CodeType</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private:</a:t>
            </a:r>
          </a:p>
          <a:p>
            <a:r>
              <a:rPr lang="en-US" sz="900" dirty="0" smtClean="0">
                <a:latin typeface="Lucida Console" panose="020B0609040504020204" pitchFamily="49" charset="0"/>
              </a:rPr>
              <a:t>    class </a:t>
            </a:r>
            <a:r>
              <a:rPr lang="en-US" sz="900" dirty="0">
                <a:latin typeface="Lucida Console" panose="020B0609040504020204" pitchFamily="49" charset="0"/>
              </a:rPr>
              <a:t>Entry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public</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KeyType</a:t>
            </a:r>
            <a:r>
              <a:rPr lang="en-US" sz="900" dirty="0" smtClean="0">
                <a:latin typeface="Lucida Console" panose="020B0609040504020204" pitchFamily="49" charset="0"/>
              </a:rPr>
              <a:t> </a:t>
            </a:r>
            <a:r>
              <a:rPr lang="en-US" sz="900" dirty="0" err="1">
                <a:latin typeface="Lucida Console" panose="020B0609040504020204" pitchFamily="49" charset="0"/>
              </a:rPr>
              <a:t>hashKey</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CodeType</a:t>
            </a:r>
            <a:r>
              <a:rPr lang="en-US" sz="900" dirty="0" smtClean="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ValueType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value;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enum</a:t>
            </a:r>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MINIMUM_TABLE_SIZE=7</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std</a:t>
            </a:r>
            <a:r>
              <a:rPr lang="en-US" sz="900" dirty="0">
                <a:latin typeface="Lucida Console" panose="020B0609040504020204" pitchFamily="49" charset="0"/>
              </a:rPr>
              <a:t>::vector &lt;</a:t>
            </a:r>
            <a:r>
              <a:rPr lang="en-US" sz="900" dirty="0" err="1">
                <a:latin typeface="Lucida Console" panose="020B0609040504020204" pitchFamily="49" charset="0"/>
              </a:rPr>
              <a:t>std</a:t>
            </a:r>
            <a:r>
              <a:rPr lang="en-US" sz="900" dirty="0">
                <a:latin typeface="Lucida Console" panose="020B0609040504020204" pitchFamily="49" charset="0"/>
              </a:rPr>
              <a:t>::vector &lt;Entry&gt; &gt; table;</a:t>
            </a:r>
          </a:p>
          <a:p>
            <a:r>
              <a:rPr lang="en-US" sz="900" dirty="0" smtClean="0">
                <a:latin typeface="Lucida Console" panose="020B0609040504020204" pitchFamily="49" charset="0"/>
              </a:rPr>
              <a:t>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nElem</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public:</a:t>
            </a:r>
          </a:p>
          <a:p>
            <a:r>
              <a:rPr lang="en-US" sz="900" dirty="0" smtClean="0">
                <a:latin typeface="Lucida Console" panose="020B0609040504020204" pitchFamily="49" charset="0"/>
              </a:rPr>
              <a:t>    unsigned </a:t>
            </a:r>
            <a:r>
              <a:rPr lang="en-US" sz="900" dirty="0">
                <a:latin typeface="Lucida Console" panose="020B0609040504020204" pitchFamily="49" charset="0"/>
              </a:rPr>
              <a:t>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err="1">
                <a:latin typeface="Lucida Console" panose="020B0609040504020204" pitchFamily="49" charset="0"/>
              </a:rPr>
              <a:t>CleanUp</a:t>
            </a:r>
            <a:r>
              <a:rPr lang="en-US" sz="900" dirty="0">
                <a:latin typeface="Lucida Console" panose="020B0609040504020204" pitchFamily="49" charset="0"/>
              </a:rPr>
              <a:t>(void);</a:t>
            </a:r>
          </a:p>
          <a:p>
            <a:endParaRPr lang="en-US" sz="900" dirty="0">
              <a:latin typeface="Lucida Console" panose="020B0609040504020204" pitchFamily="49" charset="0"/>
            </a:endParaRPr>
          </a:p>
          <a:p>
            <a:r>
              <a:rPr lang="en-US" sz="900" dirty="0" smtClean="0">
                <a:solidFill>
                  <a:srgbClr val="FF0000"/>
                </a:solidFill>
                <a:latin typeface="Lucida Console" panose="020B0609040504020204" pitchFamily="49" charset="0"/>
              </a:rPr>
              <a:t>    void </a:t>
            </a:r>
            <a:r>
              <a:rPr lang="en-US" sz="900" dirty="0">
                <a:solidFill>
                  <a:srgbClr val="FF0000"/>
                </a:solidFill>
                <a:latin typeface="Lucida Console" panose="020B0609040504020204" pitchFamily="49" charset="0"/>
              </a:rPr>
              <a:t>Update(</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&amp;</a:t>
            </a:r>
            <a:r>
              <a:rPr lang="en-US" sz="900" dirty="0" err="1">
                <a:solidFill>
                  <a:srgbClr val="FF0000"/>
                </a:solidFill>
                <a:latin typeface="Lucida Console" panose="020B0609040504020204" pitchFamily="49" charset="0"/>
              </a:rPr>
              <a:t>key,const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&amp;value);</a:t>
            </a:r>
          </a:p>
          <a:p>
            <a:r>
              <a:rPr lang="en-US" sz="900" dirty="0" smtClean="0">
                <a:latin typeface="Lucida Console" panose="020B0609040504020204" pitchFamily="49" charset="0"/>
              </a:rPr>
              <a:t>    bool </a:t>
            </a:r>
            <a:r>
              <a:rPr lang="en-US" sz="900" dirty="0" err="1">
                <a:latin typeface="Lucida Console" panose="020B0609040504020204" pitchFamily="49" charset="0"/>
              </a:rPr>
              <a:t>IsIncluded</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Resize(long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Delete(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a:t>
            </a:r>
          </a:p>
          <a:p>
            <a:endParaRPr lang="en-US" sz="900" dirty="0">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ValueType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*operator[](</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*operator[](</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827181" y="70613"/>
            <a:ext cx="3631122" cy="5909310"/>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table.resize</a:t>
            </a:r>
            <a:r>
              <a:rPr lang="en-US" sz="900" dirty="0" smtClean="0">
                <a:latin typeface="Lucida Console" panose="020B0609040504020204" pitchFamily="49" charset="0"/>
              </a:rPr>
              <a:t>(MINIMUM_TABLE_SIZE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nElem</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CleanUp</a:t>
            </a:r>
            <a:r>
              <a:rPr lang="en-US" sz="900" dirty="0">
                <a:latin typeface="Lucida Console" panose="020B0609040504020204" pitchFamily="49" charset="0"/>
              </a:rPr>
              <a:t>(void)</a:t>
            </a:r>
          </a:p>
          <a:p>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table.resize</a:t>
            </a:r>
            <a:r>
              <a:rPr lang="en-US" sz="900" dirty="0" smtClean="0">
                <a:latin typeface="Lucida Console" panose="020B0609040504020204" pitchFamily="49" charset="0"/>
              </a:rPr>
              <a:t>(MINIMUM_TABLE_SIZE</a:t>
            </a:r>
            <a:r>
              <a:rPr lang="en-US" sz="900" dirty="0">
                <a:latin typeface="Lucida Console" panose="020B0609040504020204" pitchFamily="49" charset="0"/>
              </a:rPr>
              <a:t>);</a:t>
            </a:r>
          </a:p>
          <a:p>
            <a:r>
              <a:rPr lang="en-US" sz="900" dirty="0" smtClean="0">
                <a:latin typeface="Lucida Console" panose="020B0609040504020204" pitchFamily="49" charset="0"/>
              </a:rPr>
              <a:t>    for(auto </a:t>
            </a:r>
            <a:r>
              <a:rPr lang="en-US" sz="900" dirty="0">
                <a:latin typeface="Lucida Console" panose="020B0609040504020204" pitchFamily="49" charset="0"/>
              </a:rPr>
              <a:t>&amp;t : table)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t.clear</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nElem</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solidFill>
                  <a:srgbClr val="FF0000"/>
                </a:solidFill>
                <a:latin typeface="Lucida Console" panose="020B0609040504020204" pitchFamily="49" charset="0"/>
              </a:rPr>
              <a:t>template &lt;class </a:t>
            </a:r>
            <a:r>
              <a:rPr lang="en-US" sz="900" dirty="0" err="1">
                <a:solidFill>
                  <a:srgbClr val="FF0000"/>
                </a:solidFill>
                <a:latin typeface="Lucida Console" panose="020B0609040504020204" pitchFamily="49" charset="0"/>
              </a:rPr>
              <a:t>KeyType,class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&gt;</a:t>
            </a:r>
          </a:p>
          <a:p>
            <a:r>
              <a:rPr lang="en-US" sz="900" dirty="0">
                <a:solidFill>
                  <a:srgbClr val="FF0000"/>
                </a:solidFill>
                <a:latin typeface="Lucida Console" panose="020B0609040504020204" pitchFamily="49" charset="0"/>
              </a:rPr>
              <a:t>void </a:t>
            </a:r>
            <a:r>
              <a:rPr lang="en-US" sz="900" dirty="0" err="1">
                <a:solidFill>
                  <a:srgbClr val="FF0000"/>
                </a:solidFill>
                <a:latin typeface="Lucida Console" panose="020B0609040504020204" pitchFamily="49" charset="0"/>
              </a:rPr>
              <a:t>HashTable</a:t>
            </a:r>
            <a:r>
              <a:rPr lang="en-US" sz="900" dirty="0">
                <a:solidFill>
                  <a:srgbClr val="FF0000"/>
                </a:solidFill>
                <a:latin typeface="Lucida Console" panose="020B0609040504020204" pitchFamily="49" charset="0"/>
              </a:rPr>
              <a:t>&lt;</a:t>
            </a:r>
            <a:r>
              <a:rPr lang="en-US" sz="900" dirty="0" err="1">
                <a:solidFill>
                  <a:srgbClr val="FF0000"/>
                </a:solidFill>
                <a:latin typeface="Lucida Console" panose="020B0609040504020204" pitchFamily="49" charset="0"/>
              </a:rPr>
              <a:t>KeyType,ValueType</a:t>
            </a:r>
            <a:r>
              <a:rPr lang="en-US" sz="900" dirty="0">
                <a:solidFill>
                  <a:srgbClr val="FF0000"/>
                </a:solidFill>
                <a:latin typeface="Lucida Console" panose="020B0609040504020204" pitchFamily="49" charset="0"/>
              </a:rPr>
              <a:t>&gt;::Update</a:t>
            </a:r>
            <a:r>
              <a:rPr lang="en-US" sz="900" dirty="0" smtClean="0">
                <a:solidFill>
                  <a:srgbClr val="FF0000"/>
                </a:solidFill>
                <a:latin typeface="Lucida Console" panose="020B0609040504020204" pitchFamily="49" charset="0"/>
              </a:rPr>
              <a:t>(</a:t>
            </a:r>
            <a:br>
              <a:rPr lang="en-US" sz="900" dirty="0" smtClean="0">
                <a:solidFill>
                  <a:srgbClr val="FF0000"/>
                </a:solidFill>
                <a:latin typeface="Lucida Console" panose="020B0609040504020204" pitchFamily="49" charset="0"/>
              </a:rPr>
            </a:br>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&amp;</a:t>
            </a:r>
            <a:r>
              <a:rPr lang="en-US" sz="900" dirty="0" err="1">
                <a:solidFill>
                  <a:srgbClr val="FF0000"/>
                </a:solidFill>
                <a:latin typeface="Lucida Console" panose="020B0609040504020204" pitchFamily="49" charset="0"/>
              </a:rPr>
              <a:t>key,const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&amp;value)</a:t>
            </a:r>
          </a:p>
          <a:p>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&amp;e : table[</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if(</a:t>
            </a:r>
            <a:r>
              <a:rPr lang="en-US" sz="900" dirty="0" err="1" smtClean="0">
                <a:solidFill>
                  <a:srgbClr val="FF0000"/>
                </a:solidFill>
                <a:latin typeface="Lucida Console" panose="020B0609040504020204" pitchFamily="49" charset="0"/>
              </a:rPr>
              <a:t>e.hashCode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 &amp;&amp; </a:t>
            </a:r>
            <a:r>
              <a:rPr lang="en-US" sz="900" dirty="0" err="1">
                <a:solidFill>
                  <a:srgbClr val="FF0000"/>
                </a:solidFill>
                <a:latin typeface="Lucida Console" panose="020B0609040504020204" pitchFamily="49" charset="0"/>
              </a:rPr>
              <a:t>e.hashKey</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e.value</a:t>
            </a:r>
            <a:r>
              <a:rPr lang="en-US" sz="900" dirty="0" smtClean="0">
                <a:solidFill>
                  <a:srgbClr val="FF0000"/>
                </a:solidFill>
                <a:latin typeface="Lucida Console" panose="020B0609040504020204" pitchFamily="49" charset="0"/>
              </a:rPr>
              <a:t>=value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return</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Entry </a:t>
            </a:r>
            <a:r>
              <a:rPr lang="en-US" sz="900" dirty="0" err="1">
                <a:solidFill>
                  <a:srgbClr val="FF0000"/>
                </a:solidFill>
                <a:latin typeface="Lucida Console" panose="020B0609040504020204" pitchFamily="49" charset="0"/>
              </a:rPr>
              <a:t>entry</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entry.hashKey</a:t>
            </a:r>
            <a:r>
              <a:rPr lang="en-US" sz="900" dirty="0" smtClean="0">
                <a:solidFill>
                  <a:srgbClr val="FF0000"/>
                </a:solidFill>
                <a:latin typeface="Lucida Console" panose="020B0609040504020204" pitchFamily="49" charset="0"/>
              </a:rPr>
              <a:t>=key</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entry.hashCode</a:t>
            </a:r>
            <a:r>
              <a:rPr lang="en-US" sz="900" dirty="0" smtClean="0">
                <a:solidFill>
                  <a:srgbClr val="FF0000"/>
                </a:solidFill>
                <a:latin typeface="Lucida Console" panose="020B0609040504020204" pitchFamily="49" charset="0"/>
              </a:rPr>
              <a:t>=</a:t>
            </a:r>
            <a:r>
              <a:rPr lang="en-US" sz="900" dirty="0" err="1" smtClean="0">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entry.value</a:t>
            </a:r>
            <a:r>
              <a:rPr lang="en-US" sz="900" dirty="0" smtClean="0">
                <a:solidFill>
                  <a:srgbClr val="FF0000"/>
                </a:solidFill>
                <a:latin typeface="Lucida Console" panose="020B0609040504020204" pitchFamily="49" charset="0"/>
              </a:rPr>
              <a:t>=value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table[</a:t>
            </a:r>
            <a:r>
              <a:rPr lang="en-US" sz="900" dirty="0" err="1" smtClean="0">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push_back</a:t>
            </a:r>
            <a:r>
              <a:rPr lang="en-US" sz="900" dirty="0">
                <a:solidFill>
                  <a:srgbClr val="FF0000"/>
                </a:solidFill>
                <a:latin typeface="Lucida Console" panose="020B0609040504020204" pitchFamily="49" charset="0"/>
              </a:rPr>
              <a:t>(entry);</a:t>
            </a:r>
          </a:p>
          <a:p>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nElem</a:t>
            </a:r>
            <a:r>
              <a:rPr lang="en-US" sz="900" dirty="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a:t>
            </a:r>
          </a:p>
          <a:p>
            <a:endParaRPr lang="en-US" sz="900" dirty="0">
              <a:latin typeface="Lucida Console" panose="020B0609040504020204" pitchFamily="49" charset="0"/>
            </a:endParaRPr>
          </a:p>
        </p:txBody>
      </p:sp>
      <p:sp>
        <p:nvSpPr>
          <p:cNvPr id="6" name="Freeform 5"/>
          <p:cNvSpPr/>
          <p:nvPr/>
        </p:nvSpPr>
        <p:spPr>
          <a:xfrm>
            <a:off x="2461437" y="6060559"/>
            <a:ext cx="648586" cy="335886"/>
          </a:xfrm>
          <a:custGeom>
            <a:avLst/>
            <a:gdLst>
              <a:gd name="connsiteX0" fmla="*/ 648586 w 648586"/>
              <a:gd name="connsiteY0" fmla="*/ 313660 h 335886"/>
              <a:gd name="connsiteX1" fmla="*/ 260498 w 648586"/>
              <a:gd name="connsiteY1" fmla="*/ 303028 h 335886"/>
              <a:gd name="connsiteX2" fmla="*/ 0 w 648586"/>
              <a:gd name="connsiteY2" fmla="*/ 0 h 335886"/>
            </a:gdLst>
            <a:ahLst/>
            <a:cxnLst>
              <a:cxn ang="0">
                <a:pos x="connsiteX0" y="connsiteY0"/>
              </a:cxn>
              <a:cxn ang="0">
                <a:pos x="connsiteX1" y="connsiteY1"/>
              </a:cxn>
              <a:cxn ang="0">
                <a:pos x="connsiteX2" y="connsiteY2"/>
              </a:cxn>
            </a:cxnLst>
            <a:rect l="l" t="t" r="r" b="b"/>
            <a:pathLst>
              <a:path w="648586" h="335886">
                <a:moveTo>
                  <a:pt x="648586" y="313660"/>
                </a:moveTo>
                <a:cubicBezTo>
                  <a:pt x="508591" y="334482"/>
                  <a:pt x="368596" y="355305"/>
                  <a:pt x="260498" y="303028"/>
                </a:cubicBezTo>
                <a:cubicBezTo>
                  <a:pt x="152400" y="250751"/>
                  <a:pt x="76200" y="125375"/>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31780" y="6178880"/>
            <a:ext cx="5802625" cy="646331"/>
          </a:xfrm>
          <a:prstGeom prst="rect">
            <a:avLst/>
          </a:prstGeom>
          <a:noFill/>
        </p:spPr>
        <p:txBody>
          <a:bodyPr wrap="square" rtlCol="0">
            <a:spAutoFit/>
          </a:bodyPr>
          <a:lstStyle/>
          <a:p>
            <a:r>
              <a:rPr lang="en-US" dirty="0" smtClean="0">
                <a:solidFill>
                  <a:srgbClr val="FF0000"/>
                </a:solidFill>
              </a:rPr>
              <a:t>Returns a pointer, not a reference.  If no value is set for the key, it can return a </a:t>
            </a:r>
            <a:r>
              <a:rPr lang="en-US" dirty="0" err="1" smtClean="0">
                <a:solidFill>
                  <a:srgbClr val="FF0000"/>
                </a:solidFill>
              </a:rPr>
              <a:t>nullptr</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4006474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General case:  If both left and right of the node to be deleted are non-null, then…</a:t>
            </a:r>
          </a:p>
          <a:p>
            <a:r>
              <a:rPr lang="en-US" dirty="0" smtClean="0"/>
              <a:t>The right-most of the left sub-tree need to take position for the deleted node.  (Or, left-most of the right-sub-tree. </a:t>
            </a:r>
            <a:r>
              <a:rPr lang="en-US" dirty="0"/>
              <a:t> </a:t>
            </a:r>
            <a:r>
              <a:rPr lang="en-US" dirty="0" smtClean="0"/>
              <a:t>It is symmetric.)</a:t>
            </a:r>
            <a:endParaRPr lang="en-US" dirty="0"/>
          </a:p>
        </p:txBody>
      </p:sp>
      <p:sp>
        <p:nvSpPr>
          <p:cNvPr id="4" name="Oval 3"/>
          <p:cNvSpPr/>
          <p:nvPr/>
        </p:nvSpPr>
        <p:spPr>
          <a:xfrm>
            <a:off x="4300365" y="2877668"/>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77737" y="4100080"/>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812644" y="4100080"/>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676929" y="5224182"/>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229138" y="5237628"/>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035454" y="3409078"/>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4831775" y="3409078"/>
            <a:ext cx="1784179"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5992935" y="4549244"/>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0"/>
          </p:cNvCxnSpPr>
          <p:nvPr/>
        </p:nvCxnSpPr>
        <p:spPr>
          <a:xfrm>
            <a:off x="6615954" y="4549244"/>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171220" y="6266330"/>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248430" y="6266330"/>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5608092" y="5856194"/>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5992935" y="5856194"/>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28130" y="3955330"/>
            <a:ext cx="2061229" cy="369332"/>
          </a:xfrm>
          <a:prstGeom prst="rect">
            <a:avLst/>
          </a:prstGeom>
          <a:noFill/>
        </p:spPr>
        <p:txBody>
          <a:bodyPr wrap="square" rtlCol="0">
            <a:spAutoFit/>
          </a:bodyPr>
          <a:lstStyle/>
          <a:p>
            <a:r>
              <a:rPr lang="en-US" dirty="0" smtClean="0"/>
              <a:t>Delete this!</a:t>
            </a:r>
            <a:endParaRPr lang="en-US" dirty="0"/>
          </a:p>
        </p:txBody>
      </p:sp>
      <p:sp>
        <p:nvSpPr>
          <p:cNvPr id="20" name="Freeform 19"/>
          <p:cNvSpPr/>
          <p:nvPr/>
        </p:nvSpPr>
        <p:spPr>
          <a:xfrm>
            <a:off x="6763871" y="4565276"/>
            <a:ext cx="316054" cy="1858408"/>
          </a:xfrm>
          <a:custGeom>
            <a:avLst/>
            <a:gdLst>
              <a:gd name="connsiteX0" fmla="*/ 20170 w 275728"/>
              <a:gd name="connsiteY0" fmla="*/ 1855695 h 1886449"/>
              <a:gd name="connsiteX1" fmla="*/ 275664 w 275728"/>
              <a:gd name="connsiteY1" fmla="*/ 1633818 h 1886449"/>
              <a:gd name="connsiteX2" fmla="*/ 0 w 275728"/>
              <a:gd name="connsiteY2" fmla="*/ 0 h 1886449"/>
              <a:gd name="connsiteX0" fmla="*/ 20170 w 316054"/>
              <a:gd name="connsiteY0" fmla="*/ 1855695 h 1858408"/>
              <a:gd name="connsiteX1" fmla="*/ 316005 w 316054"/>
              <a:gd name="connsiteY1" fmla="*/ 1095936 h 1858408"/>
              <a:gd name="connsiteX2" fmla="*/ 0 w 316054"/>
              <a:gd name="connsiteY2" fmla="*/ 0 h 1858408"/>
            </a:gdLst>
            <a:ahLst/>
            <a:cxnLst>
              <a:cxn ang="0">
                <a:pos x="connsiteX0" y="connsiteY0"/>
              </a:cxn>
              <a:cxn ang="0">
                <a:pos x="connsiteX1" y="connsiteY1"/>
              </a:cxn>
              <a:cxn ang="0">
                <a:pos x="connsiteX2" y="connsiteY2"/>
              </a:cxn>
            </a:cxnLst>
            <a:rect l="l" t="t" r="r" b="b"/>
            <a:pathLst>
              <a:path w="316054" h="1858408">
                <a:moveTo>
                  <a:pt x="20170" y="1855695"/>
                </a:moveTo>
                <a:cubicBezTo>
                  <a:pt x="149598" y="1899397"/>
                  <a:pt x="319367" y="1405218"/>
                  <a:pt x="316005" y="1095936"/>
                </a:cubicBezTo>
                <a:cubicBezTo>
                  <a:pt x="312643" y="786654"/>
                  <a:pt x="136151" y="662268"/>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040107" y="5096435"/>
            <a:ext cx="1905655" cy="170105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298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3926541" cy="5059363"/>
          </a:xfrm>
        </p:spPr>
        <p:txBody>
          <a:bodyPr/>
          <a:lstStyle/>
          <a:p>
            <a:r>
              <a:rPr lang="en-US" dirty="0" smtClean="0"/>
              <a:t>The right-most of the left sub-tree may have its left node.</a:t>
            </a:r>
          </a:p>
          <a:p>
            <a:r>
              <a:rPr lang="en-US" dirty="0" smtClean="0"/>
              <a:t>So, first detach the right-most of the left sub-tree safely, and then replace.</a:t>
            </a:r>
            <a:endParaRPr lang="en-US" dirty="0"/>
          </a:p>
        </p:txBody>
      </p:sp>
      <p:sp>
        <p:nvSpPr>
          <p:cNvPr id="4" name="Oval 3"/>
          <p:cNvSpPr/>
          <p:nvPr/>
        </p:nvSpPr>
        <p:spPr>
          <a:xfrm>
            <a:off x="5115095" y="1801904"/>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92467" y="3024316"/>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27374" y="3024316"/>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491659" y="4148418"/>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8043868" y="416186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850184" y="2333314"/>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646505" y="2333314"/>
            <a:ext cx="1784179"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807665" y="3473480"/>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0"/>
          </p:cNvCxnSpPr>
          <p:nvPr/>
        </p:nvCxnSpPr>
        <p:spPr>
          <a:xfrm>
            <a:off x="7430684" y="3473480"/>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985950" y="5190566"/>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7063160" y="5190566"/>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422822" y="4780430"/>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807665" y="4780430"/>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7578601" y="3489512"/>
            <a:ext cx="316054" cy="1858408"/>
          </a:xfrm>
          <a:custGeom>
            <a:avLst/>
            <a:gdLst>
              <a:gd name="connsiteX0" fmla="*/ 20170 w 275728"/>
              <a:gd name="connsiteY0" fmla="*/ 1855695 h 1886449"/>
              <a:gd name="connsiteX1" fmla="*/ 275664 w 275728"/>
              <a:gd name="connsiteY1" fmla="*/ 1633818 h 1886449"/>
              <a:gd name="connsiteX2" fmla="*/ 0 w 275728"/>
              <a:gd name="connsiteY2" fmla="*/ 0 h 1886449"/>
              <a:gd name="connsiteX0" fmla="*/ 20170 w 316054"/>
              <a:gd name="connsiteY0" fmla="*/ 1855695 h 1858408"/>
              <a:gd name="connsiteX1" fmla="*/ 316005 w 316054"/>
              <a:gd name="connsiteY1" fmla="*/ 1095936 h 1858408"/>
              <a:gd name="connsiteX2" fmla="*/ 0 w 316054"/>
              <a:gd name="connsiteY2" fmla="*/ 0 h 1858408"/>
            </a:gdLst>
            <a:ahLst/>
            <a:cxnLst>
              <a:cxn ang="0">
                <a:pos x="connsiteX0" y="connsiteY0"/>
              </a:cxn>
              <a:cxn ang="0">
                <a:pos x="connsiteX1" y="connsiteY1"/>
              </a:cxn>
              <a:cxn ang="0">
                <a:pos x="connsiteX2" y="connsiteY2"/>
              </a:cxn>
            </a:cxnLst>
            <a:rect l="l" t="t" r="r" b="b"/>
            <a:pathLst>
              <a:path w="316054" h="1858408">
                <a:moveTo>
                  <a:pt x="20170" y="1855695"/>
                </a:moveTo>
                <a:cubicBezTo>
                  <a:pt x="149598" y="1899397"/>
                  <a:pt x="319367" y="1405218"/>
                  <a:pt x="316005" y="1095936"/>
                </a:cubicBezTo>
                <a:cubicBezTo>
                  <a:pt x="312643" y="786654"/>
                  <a:pt x="136151" y="662268"/>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854837" y="4020671"/>
            <a:ext cx="1905655" cy="26020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6871447" y="6098241"/>
            <a:ext cx="459518" cy="383241"/>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4" idx="1"/>
            <a:endCxn id="19" idx="0"/>
          </p:cNvCxnSpPr>
          <p:nvPr/>
        </p:nvCxnSpPr>
        <p:spPr>
          <a:xfrm flipH="1">
            <a:off x="7101206" y="5567084"/>
            <a:ext cx="229760" cy="531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5787" y="3941428"/>
            <a:ext cx="4816444" cy="923330"/>
          </a:xfrm>
          <a:prstGeom prst="rect">
            <a:avLst/>
          </a:prstGeom>
          <a:noFill/>
        </p:spPr>
        <p:txBody>
          <a:bodyPr wrap="square" rtlCol="0">
            <a:spAutoFit/>
          </a:bodyPr>
          <a:lstStyle/>
          <a:p>
            <a:r>
              <a:rPr lang="en-US" dirty="0" smtClean="0"/>
              <a:t>Right-most of the left sub-tree may be direct left of the node being deleted.</a:t>
            </a:r>
          </a:p>
          <a:p>
            <a:endParaRPr lang="en-US" dirty="0" smtClean="0"/>
          </a:p>
        </p:txBody>
      </p:sp>
    </p:spTree>
    <p:extLst>
      <p:ext uri="{BB962C8B-B14F-4D97-AF65-F5344CB8AC3E}">
        <p14:creationId xmlns:p14="http://schemas.microsoft.com/office/powerpoint/2010/main" val="2266732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Tree-node deletion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Detach right most of left sub-tree node (RMOL) of the node to be deleted (NTBD).  </a:t>
            </a:r>
          </a:p>
          <a:p>
            <a:pPr marL="857250" lvl="1" indent="-457200"/>
            <a:r>
              <a:rPr lang="en-US" dirty="0" smtClean="0"/>
              <a:t>If the RMOL node has its left, it needs to be put in place for the RMOL node.</a:t>
            </a:r>
          </a:p>
          <a:p>
            <a:pPr marL="857250" lvl="1" indent="-457200"/>
            <a:r>
              <a:rPr lang="en-US" dirty="0" smtClean="0"/>
              <a:t>The RMOL node is guaranteed to have a parent node.  However, if the RMOL node is direct left of the NTBD node, the left of RMOL node needs to be connected to the left of the parent node (which is the NTBD node.)  Otherwise, it should be connected to the right of the parent node.</a:t>
            </a:r>
          </a:p>
          <a:p>
            <a:pPr marL="857250" lvl="1" indent="-457200"/>
            <a:r>
              <a:rPr lang="en-US" dirty="0" smtClean="0"/>
              <a:t>Easier to remember the location of the RMOL node by </a:t>
            </a:r>
            <a:r>
              <a:rPr lang="en-US" dirty="0" err="1" smtClean="0"/>
              <a:t>SimpleDetach</a:t>
            </a:r>
            <a:r>
              <a:rPr lang="en-US" dirty="0" smtClean="0"/>
              <a:t>, and then re-attach RMOL node.</a:t>
            </a:r>
          </a:p>
          <a:p>
            <a:pPr marL="457200" indent="-457200">
              <a:buFont typeface="+mj-lt"/>
              <a:buAutoNum type="arabicPeriod"/>
            </a:pPr>
            <a:r>
              <a:rPr lang="en-US" dirty="0" smtClean="0"/>
              <a:t>If the RMOL node has its left node, detach it and re-attach in place for the original location of the RMOL node.</a:t>
            </a:r>
            <a:endParaRPr lang="en-US" dirty="0"/>
          </a:p>
        </p:txBody>
      </p:sp>
    </p:spTree>
    <p:extLst>
      <p:ext uri="{BB962C8B-B14F-4D97-AF65-F5344CB8AC3E}">
        <p14:creationId xmlns:p14="http://schemas.microsoft.com/office/powerpoint/2010/main" val="613280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Tree-node deletion</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Detach the NTBD node.  Use </a:t>
            </a:r>
            <a:r>
              <a:rPr lang="en-US" dirty="0" err="1" smtClean="0"/>
              <a:t>SimpleDetach</a:t>
            </a:r>
            <a:r>
              <a:rPr lang="en-US" dirty="0" smtClean="0"/>
              <a:t> function to record the location of the NTBD node.</a:t>
            </a:r>
          </a:p>
          <a:p>
            <a:pPr marL="457200" indent="-457200">
              <a:buFont typeface="+mj-lt"/>
              <a:buAutoNum type="arabicPeriod" startAt="3"/>
            </a:pPr>
            <a:r>
              <a:rPr lang="en-US" dirty="0" smtClean="0"/>
              <a:t>Connect left and right of the NTBD node to the left and right of the RMOL node.</a:t>
            </a:r>
          </a:p>
          <a:p>
            <a:pPr marL="857250" lvl="1" indent="-457200"/>
            <a:r>
              <a:rPr lang="en-US" dirty="0" smtClean="0"/>
              <a:t>The NTBD node is guaranteed to have non-null left and right when it was identified as a general case.  However, as soon as the RMOL node is detached, its left may be </a:t>
            </a:r>
            <a:r>
              <a:rPr lang="en-US" dirty="0" err="1" smtClean="0"/>
              <a:t>nullptr</a:t>
            </a:r>
            <a:r>
              <a:rPr lang="en-US" dirty="0" smtClean="0"/>
              <a:t>.</a:t>
            </a:r>
          </a:p>
          <a:p>
            <a:pPr marL="857250" lvl="1" indent="-457200"/>
            <a:r>
              <a:rPr lang="en-US" dirty="0" smtClean="0"/>
              <a:t>Therefore, do not assume the left of the node to be deleted always exists.  (NULL-check cannot be omitted.)</a:t>
            </a:r>
          </a:p>
          <a:p>
            <a:pPr marL="457200" indent="-457200">
              <a:buFont typeface="+mj-lt"/>
              <a:buAutoNum type="arabicPeriod" startAt="5"/>
            </a:pPr>
            <a:r>
              <a:rPr lang="en-US" dirty="0" smtClean="0"/>
              <a:t>Attach the RMOL node to the location recorded in Step 3.</a:t>
            </a:r>
          </a:p>
          <a:p>
            <a:pPr marL="457200" indent="-457200">
              <a:buFont typeface="+mj-lt"/>
              <a:buAutoNum type="arabicPeriod" startAt="5"/>
            </a:pPr>
            <a:r>
              <a:rPr lang="en-US" dirty="0" smtClean="0"/>
              <a:t>Delete the node to be deleted.</a:t>
            </a:r>
          </a:p>
          <a:p>
            <a:pPr marL="457200" indent="-457200">
              <a:buFont typeface="+mj-lt"/>
              <a:buAutoNum type="arabicPeriod" startAt="3"/>
            </a:pPr>
            <a:endParaRPr lang="en-US" dirty="0"/>
          </a:p>
        </p:txBody>
      </p:sp>
    </p:spTree>
    <p:extLst>
      <p:ext uri="{BB962C8B-B14F-4D97-AF65-F5344CB8AC3E}">
        <p14:creationId xmlns:p14="http://schemas.microsoft.com/office/powerpoint/2010/main" val="1719484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Bunch of dis-connecting and connecting.</a:t>
            </a:r>
          </a:p>
          <a:p>
            <a:r>
              <a:rPr lang="en-US" dirty="0" smtClean="0"/>
              <a:t>Easy to make a mistake.</a:t>
            </a:r>
          </a:p>
          <a:p>
            <a:r>
              <a:rPr lang="en-US" dirty="0" smtClean="0"/>
              <a:t>But, doable.  Each step is very simple.</a:t>
            </a:r>
            <a:endParaRPr lang="en-US" dirty="0"/>
          </a:p>
        </p:txBody>
      </p:sp>
    </p:spTree>
    <p:extLst>
      <p:ext uri="{BB962C8B-B14F-4D97-AF65-F5344CB8AC3E}">
        <p14:creationId xmlns:p14="http://schemas.microsoft.com/office/powerpoint/2010/main" val="4261865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82550"/>
            <a:ext cx="6894836" cy="6717223"/>
          </a:xfrm>
          <a:prstGeom prst="rect">
            <a:avLst/>
          </a:prstGeom>
          <a:noFill/>
        </p:spPr>
        <p:txBody>
          <a:bodyPr wrap="none" rtlCol="0">
            <a:spAutoFit/>
          </a:bodyPr>
          <a:lstStyle/>
          <a:p>
            <a:r>
              <a:rPr lang="en-US" sz="1050" dirty="0">
                <a:latin typeface="Consolas" panose="020B0609020204030204" pitchFamily="49" charset="0"/>
              </a:rPr>
              <a:t>private:</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RightMostOf</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while(Right(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bool </a:t>
            </a:r>
            <a:r>
              <a:rPr lang="en-US" sz="1050" dirty="0" err="1">
                <a:latin typeface="Consolas" panose="020B0609020204030204" pitchFamily="49" charset="0"/>
              </a:rPr>
              <a:t>SimpleDetach</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upHd</a:t>
            </a:r>
            <a:r>
              <a:rPr lang="en-US" sz="1050" dirty="0">
                <a:latin typeface="Consolas" panose="020B0609020204030204" pitchFamily="49" charset="0"/>
              </a:rPr>
              <a:t>=Up(</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rightHd</a:t>
            </a:r>
            <a:r>
              <a:rPr lang="en-US" sz="1050" dirty="0">
                <a:latin typeface="Consolas" panose="020B0609020204030204" pitchFamily="49" charset="0"/>
              </a:rPr>
              <a:t>=Right(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leftHd</a:t>
            </a:r>
            <a:r>
              <a:rPr lang="en-US" sz="1050" dirty="0">
                <a:latin typeface="Consolas" panose="020B0609020204030204" pitchFamily="49" charset="0"/>
              </a:rPr>
              <a:t>=Left(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rightHd.IsNull</a:t>
            </a:r>
            <a:r>
              <a:rPr lang="en-US" sz="1050" dirty="0">
                <a:latin typeface="Consolas" panose="020B0609020204030204" pitchFamily="49" charset="0"/>
              </a:rPr>
              <a:t>() &amp;&amp; </a:t>
            </a:r>
            <a:r>
              <a:rPr lang="en-US" sz="1050" dirty="0" err="1">
                <a:latin typeface="Consolas" panose="020B0609020204030204" pitchFamily="49" charset="0"/>
              </a:rPr>
              <a:t>leftHd.IsNull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upHd.IsNull</a:t>
            </a:r>
            <a:r>
              <a:rPr lang="en-US" sz="1050" dirty="0">
                <a:latin typeface="Consolas" panose="020B0609020204030204" pitchFamily="49" charset="0"/>
              </a:rPr>
              <a:t>()) // </a:t>
            </a:r>
            <a:r>
              <a:rPr lang="en-US" sz="1050" dirty="0" err="1">
                <a:latin typeface="Consolas" panose="020B0609020204030204" pitchFamily="49" charset="0"/>
              </a:rPr>
              <a:t>ndHd</a:t>
            </a:r>
            <a:r>
              <a:rPr lang="en-US" sz="1050" dirty="0">
                <a:latin typeface="Consolas" panose="020B0609020204030204" pitchFamily="49" charset="0"/>
              </a:rPr>
              <a:t> is a root.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auto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smtClean="0">
                <a:latin typeface="Consolas" panose="020B0609020204030204" pitchFamily="49" charset="0"/>
              </a:rPr>
              <a:t>);</a:t>
            </a:r>
          </a:p>
          <a:p>
            <a:r>
              <a:rPr lang="en-US" sz="1050" dirty="0" smtClean="0">
                <a:latin typeface="Consolas" panose="020B0609020204030204" pitchFamily="49" charset="0"/>
              </a:rPr>
              <a:t>                    if(Left(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-&gt;left=</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else if(Right(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-&gt;right=</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smtClean="0">
                <a:latin typeface="Consolas" panose="020B0609020204030204" pitchFamily="49" charset="0"/>
              </a:rPr>
              <a:t>,"Error! Internal Tree Data Structure is broken.\n");</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16198534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82550"/>
            <a:ext cx="6894836" cy="5424562"/>
          </a:xfrm>
          <a:prstGeom prst="rect">
            <a:avLst/>
          </a:prstGeom>
          <a:noFill/>
        </p:spPr>
        <p:txBody>
          <a:bodyPr wrap="none" rtlCol="0">
            <a:spAutoFit/>
          </a:bodyPr>
          <a:lstStyle/>
          <a:p>
            <a:endParaRPr lang="en-US" sz="1050" dirty="0" smtClean="0">
              <a:latin typeface="Consolas" panose="020B0609020204030204" pitchFamily="49" charset="0"/>
            </a:endParaRPr>
          </a:p>
          <a:p>
            <a:r>
              <a:rPr lang="en-US" sz="1050" dirty="0" smtClean="0">
                <a:latin typeface="Consolas" panose="020B0609020204030204" pitchFamily="49" charset="0"/>
              </a:rPr>
              <a:t>            else if(</a:t>
            </a:r>
            <a:r>
              <a:rPr lang="en-US" sz="1050" dirty="0" err="1" smtClean="0">
                <a:latin typeface="Consolas" panose="020B0609020204030204" pitchFamily="49" charset="0"/>
              </a:rPr>
              <a:t>rightHd.IsNull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if(</a:t>
            </a:r>
            <a:r>
              <a:rPr lang="en-US" sz="1050" dirty="0" err="1" smtClean="0">
                <a:latin typeface="Consolas" panose="020B0609020204030204" pitchFamily="49" charset="0"/>
              </a:rPr>
              <a:t>upHd.IsNull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root=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leftHd</a:t>
            </a:r>
            <a:r>
              <a:rPr lang="en-US" sz="1050" dirty="0" smtClean="0">
                <a:latin typeface="Consolas" panose="020B0609020204030204" pitchFamily="49" charset="0"/>
              </a:rPr>
              <a:t>);</a:t>
            </a:r>
          </a:p>
          <a:p>
            <a:r>
              <a:rPr lang="en-US" sz="1050" dirty="0" smtClean="0">
                <a:latin typeface="Consolas" panose="020B0609020204030204" pitchFamily="49" charset="0"/>
              </a:rPr>
              <a:t>                    root-&gt;up=</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 Connect </a:t>
            </a:r>
            <a:r>
              <a:rPr lang="en-US" sz="1050" dirty="0" err="1" smtClean="0">
                <a:latin typeface="Consolas" panose="020B0609020204030204" pitchFamily="49" charset="0"/>
              </a:rPr>
              <a:t>upHd</a:t>
            </a:r>
            <a:r>
              <a:rPr lang="en-US" sz="1050" dirty="0" smtClean="0">
                <a:latin typeface="Consolas" panose="020B0609020204030204" pitchFamily="49" charset="0"/>
              </a:rPr>
              <a:t> and </a:t>
            </a:r>
            <a:r>
              <a:rPr lang="en-US" sz="1050" dirty="0" err="1" smtClean="0">
                <a:latin typeface="Consolas" panose="020B0609020204030204" pitchFamily="49" charset="0"/>
              </a:rPr>
              <a:t>leftHd</a:t>
            </a:r>
            <a:endParaRPr lang="en-US" sz="1050" dirty="0" smtClean="0">
              <a:latin typeface="Consolas" panose="020B0609020204030204" pitchFamily="49" charset="0"/>
            </a:endParaRPr>
          </a:p>
          <a:p>
            <a:r>
              <a:rPr lang="en-US" sz="1050" dirty="0" smtClean="0">
                <a:latin typeface="Consolas" panose="020B0609020204030204" pitchFamily="49" charset="0"/>
              </a:rPr>
              <a:t>                    auto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smtClean="0">
                <a:latin typeface="Consolas" panose="020B0609020204030204" pitchFamily="49" charset="0"/>
              </a:rPr>
              <a:t>);</a:t>
            </a:r>
          </a:p>
          <a:p>
            <a:r>
              <a:rPr lang="en-US" sz="1050" dirty="0" smtClean="0">
                <a:latin typeface="Consolas" panose="020B0609020204030204" pitchFamily="49" charset="0"/>
              </a:rPr>
              <a:t>                    auto </a:t>
            </a:r>
            <a:r>
              <a:rPr lang="en-US" sz="1050" dirty="0" err="1" smtClean="0">
                <a:latin typeface="Consolas" panose="020B0609020204030204" pitchFamily="49" charset="0"/>
              </a:rPr>
              <a:t>leftPtr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leftHd</a:t>
            </a:r>
            <a:r>
              <a:rPr lang="en-US" sz="1050" dirty="0" smtClean="0">
                <a:latin typeface="Consolas" panose="020B0609020204030204" pitchFamily="49" charset="0"/>
              </a:rPr>
              <a:t>);</a:t>
            </a:r>
          </a:p>
          <a:p>
            <a:r>
              <a:rPr lang="en-US" sz="1050" dirty="0" smtClean="0">
                <a:latin typeface="Consolas" panose="020B0609020204030204" pitchFamily="49" charset="0"/>
              </a:rPr>
              <a:t>                    if(Left(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-&gt;left=</a:t>
            </a:r>
            <a:r>
              <a:rPr lang="en-US" sz="1050" dirty="0" err="1" smtClean="0">
                <a:latin typeface="Consolas" panose="020B0609020204030204" pitchFamily="49" charset="0"/>
              </a:rPr>
              <a:t>leftPtr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leftPtr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 if(Right(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-&gt;right=</a:t>
            </a:r>
            <a:r>
              <a:rPr lang="en-US" sz="1050" dirty="0" err="1" smtClean="0">
                <a:latin typeface="Consolas" panose="020B0609020204030204" pitchFamily="49" charset="0"/>
              </a:rPr>
              <a:t>leftPtr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leftPtr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smtClean="0">
                <a:latin typeface="Consolas" panose="020B0609020204030204" pitchFamily="49" charset="0"/>
              </a:rPr>
              <a:t>,"Error! Internal Tree Data Structure is broken.\n");</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a:t>
            </a:r>
          </a:p>
        </p:txBody>
      </p:sp>
    </p:spTree>
    <p:extLst>
      <p:ext uri="{BB962C8B-B14F-4D97-AF65-F5344CB8AC3E}">
        <p14:creationId xmlns:p14="http://schemas.microsoft.com/office/powerpoint/2010/main" val="34954490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82550"/>
            <a:ext cx="6894836" cy="6555641"/>
          </a:xfrm>
          <a:prstGeom prst="rect">
            <a:avLst/>
          </a:prstGeom>
          <a:noFill/>
        </p:spPr>
        <p:txBody>
          <a:bodyPr wrap="none" rtlCol="0">
            <a:spAutoFit/>
          </a:bodyPr>
          <a:lstStyle/>
          <a:p>
            <a:endParaRPr lang="en-US" sz="1050" dirty="0" smtClean="0">
              <a:latin typeface="Consolas" panose="020B0609020204030204" pitchFamily="49" charset="0"/>
            </a:endParaRPr>
          </a:p>
          <a:p>
            <a:r>
              <a:rPr lang="en-US" sz="1050" dirty="0" smtClean="0">
                <a:latin typeface="Consolas" panose="020B0609020204030204" pitchFamily="49" charset="0"/>
              </a:rPr>
              <a:t>            else if(</a:t>
            </a:r>
            <a:r>
              <a:rPr lang="en-US" sz="1050" dirty="0" err="1" smtClean="0">
                <a:latin typeface="Consolas" panose="020B0609020204030204" pitchFamily="49" charset="0"/>
              </a:rPr>
              <a:t>leftHd.IsNull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if(</a:t>
            </a:r>
            <a:r>
              <a:rPr lang="en-US" sz="1050" dirty="0" err="1" smtClean="0">
                <a:latin typeface="Consolas" panose="020B0609020204030204" pitchFamily="49" charset="0"/>
              </a:rPr>
              <a:t>upHd.IsNull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root=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rightHd</a:t>
            </a:r>
            <a:r>
              <a:rPr lang="en-US" sz="1050" dirty="0" smtClean="0">
                <a:latin typeface="Consolas" panose="020B0609020204030204" pitchFamily="49" charset="0"/>
              </a:rPr>
              <a:t>);</a:t>
            </a:r>
          </a:p>
          <a:p>
            <a:r>
              <a:rPr lang="en-US" sz="1050" dirty="0" smtClean="0">
                <a:latin typeface="Consolas" panose="020B0609020204030204" pitchFamily="49" charset="0"/>
              </a:rPr>
              <a:t>                    root-&gt;up=</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 Connect </a:t>
            </a:r>
            <a:r>
              <a:rPr lang="en-US" sz="1050" dirty="0" err="1" smtClean="0">
                <a:latin typeface="Consolas" panose="020B0609020204030204" pitchFamily="49" charset="0"/>
              </a:rPr>
              <a:t>upHd</a:t>
            </a:r>
            <a:r>
              <a:rPr lang="en-US" sz="1050" dirty="0" smtClean="0">
                <a:latin typeface="Consolas" panose="020B0609020204030204" pitchFamily="49" charset="0"/>
              </a:rPr>
              <a:t> and </a:t>
            </a:r>
            <a:r>
              <a:rPr lang="en-US" sz="1050" dirty="0" err="1" smtClean="0">
                <a:latin typeface="Consolas" panose="020B0609020204030204" pitchFamily="49" charset="0"/>
              </a:rPr>
              <a:t>rightHd</a:t>
            </a:r>
            <a:endParaRPr lang="en-US" sz="1050" dirty="0" smtClean="0">
              <a:latin typeface="Consolas" panose="020B0609020204030204" pitchFamily="49" charset="0"/>
            </a:endParaRPr>
          </a:p>
          <a:p>
            <a:r>
              <a:rPr lang="en-US" sz="1050" dirty="0" smtClean="0">
                <a:latin typeface="Consolas" panose="020B0609020204030204" pitchFamily="49" charset="0"/>
              </a:rPr>
              <a:t>                    auto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smtClean="0">
                <a:latin typeface="Consolas" panose="020B0609020204030204" pitchFamily="49" charset="0"/>
              </a:rPr>
              <a:t>);</a:t>
            </a:r>
          </a:p>
          <a:p>
            <a:r>
              <a:rPr lang="en-US" sz="1050" dirty="0" smtClean="0">
                <a:latin typeface="Consolas" panose="020B0609020204030204" pitchFamily="49" charset="0"/>
              </a:rPr>
              <a:t>                    auto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rightHd</a:t>
            </a:r>
            <a:r>
              <a:rPr lang="en-US" sz="1050" dirty="0" smtClean="0">
                <a:latin typeface="Consolas" panose="020B0609020204030204" pitchFamily="49" charset="0"/>
              </a:rPr>
              <a:t>);</a:t>
            </a:r>
          </a:p>
          <a:p>
            <a:r>
              <a:rPr lang="en-US" sz="1050" dirty="0" smtClean="0">
                <a:latin typeface="Consolas" panose="020B0609020204030204" pitchFamily="49" charset="0"/>
              </a:rPr>
              <a:t>                    if(Left(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-&gt;left=</a:t>
            </a:r>
            <a:r>
              <a:rPr lang="en-US" sz="1050" dirty="0" err="1" smtClean="0">
                <a:latin typeface="Consolas" panose="020B0609020204030204" pitchFamily="49" charset="0"/>
              </a:rPr>
              <a:t>rightPtr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 if(Right(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-&gt;right=</a:t>
            </a:r>
            <a:r>
              <a:rPr lang="en-US" sz="1050" dirty="0" err="1" smtClean="0">
                <a:latin typeface="Consolas" panose="020B0609020204030204" pitchFamily="49" charset="0"/>
              </a:rPr>
              <a:t>rightPtr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smtClean="0">
                <a:latin typeface="Consolas" panose="020B0609020204030204" pitchFamily="49" charset="0"/>
              </a:rPr>
              <a:t>,"Error! Internal Tree Data Structure is broken.\n");</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4283958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0"/>
            <a:ext cx="6894836" cy="6878806"/>
          </a:xfrm>
          <a:prstGeom prst="rect">
            <a:avLst/>
          </a:prstGeom>
          <a:noFill/>
        </p:spPr>
        <p:txBody>
          <a:bodyPr wrap="none" rtlCol="0">
            <a:spAutoFit/>
          </a:bodyPr>
          <a:lstStyle/>
          <a:p>
            <a:r>
              <a:rPr lang="en-US" sz="1050" dirty="0">
                <a:latin typeface="Consolas" panose="020B0609020204030204" pitchFamily="49" charset="0"/>
              </a:rPr>
              <a:t>public:</a:t>
            </a:r>
          </a:p>
          <a:p>
            <a:r>
              <a:rPr lang="en-US" sz="1050" dirty="0" smtClean="0">
                <a:latin typeface="Consolas" panose="020B0609020204030204" pitchFamily="49" charset="0"/>
              </a:rPr>
              <a:t>    bool </a:t>
            </a:r>
            <a:r>
              <a:rPr lang="en-US" sz="1050" dirty="0">
                <a:latin typeface="Consolas" panose="020B0609020204030204" pitchFamily="49" charset="0"/>
              </a:rPr>
              <a:t>Delete(</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if(true</a:t>
            </a:r>
            <a:r>
              <a:rPr lang="en-US" sz="1050" dirty="0">
                <a:latin typeface="Consolas" panose="020B0609020204030204" pitchFamily="49" charset="0"/>
              </a:rPr>
              <a:t>==</a:t>
            </a:r>
            <a:r>
              <a:rPr lang="en-US" sz="1050" dirty="0" err="1">
                <a:latin typeface="Consolas" panose="020B0609020204030204" pitchFamily="49" charset="0"/>
              </a:rPr>
              <a:t>SimpleDetach</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delete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a:latin typeface="Consolas" panose="020B0609020204030204" pitchFamily="49" charset="0"/>
              </a:rPr>
              <a:t>true;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 </a:t>
            </a:r>
            <a:r>
              <a:rPr lang="en-US" sz="1050" dirty="0">
                <a:latin typeface="Consolas" panose="020B0609020204030204" pitchFamily="49" charset="0"/>
              </a:rPr>
              <a:t>if(</a:t>
            </a:r>
            <a:r>
              <a:rPr lang="en-US" sz="1050" dirty="0" err="1">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Right most of left. Always Simple-Detachable.</a:t>
            </a:r>
          </a:p>
          <a:p>
            <a:r>
              <a:rPr lang="en-US" sz="1050" dirty="0" smtClean="0">
                <a:latin typeface="Consolas" panose="020B0609020204030204" pitchFamily="49" charset="0"/>
              </a:rPr>
              <a:t>            // </a:t>
            </a:r>
            <a:r>
              <a:rPr lang="en-US" sz="1050" dirty="0">
                <a:latin typeface="Consolas" panose="020B0609020204030204" pitchFamily="49" charset="0"/>
              </a:rPr>
              <a:t>Also, since </a:t>
            </a:r>
            <a:r>
              <a:rPr lang="en-US" sz="1050" dirty="0" err="1">
                <a:latin typeface="Consolas" panose="020B0609020204030204" pitchFamily="49" charset="0"/>
              </a:rPr>
              <a:t>SimpleDetach</a:t>
            </a:r>
            <a:r>
              <a:rPr lang="en-US" sz="1050" dirty="0">
                <a:latin typeface="Consolas" panose="020B0609020204030204" pitchFamily="49" charset="0"/>
              </a:rPr>
              <a:t> of itself has failed, it must have a left sub-tree.</a:t>
            </a:r>
          </a:p>
          <a:p>
            <a:r>
              <a:rPr lang="en-US" sz="1050" dirty="0" smtClean="0">
                <a:latin typeface="Consolas" panose="020B0609020204030204" pitchFamily="49" charset="0"/>
              </a:rPr>
              <a:t>            auto </a:t>
            </a:r>
            <a:r>
              <a:rPr lang="en-US" sz="1050" dirty="0">
                <a:latin typeface="Consolas" panose="020B0609020204030204" pitchFamily="49" charset="0"/>
              </a:rPr>
              <a:t>RMOL=</a:t>
            </a:r>
            <a:r>
              <a:rPr lang="en-US" sz="1050" dirty="0" err="1">
                <a:latin typeface="Consolas" panose="020B0609020204030204" pitchFamily="49" charset="0"/>
              </a:rPr>
              <a:t>RightMostOf</a:t>
            </a:r>
            <a:r>
              <a:rPr lang="en-US" sz="1050" dirty="0">
                <a:latin typeface="Consolas" panose="020B0609020204030204" pitchFamily="49" charset="0"/>
              </a:rPr>
              <a:t>(Left(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if(true</a:t>
            </a:r>
            <a:r>
              <a:rPr lang="en-US" sz="1050" dirty="0">
                <a:latin typeface="Consolas" panose="020B0609020204030204" pitchFamily="49" charset="0"/>
              </a:rPr>
              <a:t>==</a:t>
            </a:r>
            <a:r>
              <a:rPr lang="en-US" sz="1050" dirty="0" err="1">
                <a:latin typeface="Consolas" panose="020B0609020204030204" pitchFamily="49" charset="0"/>
              </a:rPr>
              <a:t>SimpleDetach</a:t>
            </a:r>
            <a:r>
              <a:rPr lang="en-US" sz="1050" dirty="0">
                <a:latin typeface="Consolas" panose="020B0609020204030204" pitchFamily="49" charset="0"/>
              </a:rPr>
              <a:t>(RMOL))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Now, RMOL needs to take position of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RMOLptr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(RMOL);</a:t>
            </a:r>
          </a:p>
          <a:p>
            <a:r>
              <a:rPr lang="en-US" sz="1050" dirty="0" smtClean="0">
                <a:latin typeface="Consolas" panose="020B0609020204030204" pitchFamily="49" charset="0"/>
              </a:rPr>
              <a:t>                auto </a:t>
            </a:r>
            <a:r>
              <a:rPr lang="en-US" sz="1050" dirty="0" err="1">
                <a:latin typeface="Consolas" panose="020B0609020204030204" pitchFamily="49" charset="0"/>
              </a:rPr>
              <a:t>upPtr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(Up(</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leftPtr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rightPtr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(Right(</a:t>
            </a:r>
            <a:r>
              <a:rPr lang="en-US" sz="1050" dirty="0" err="1">
                <a:latin typeface="Consolas" panose="020B0609020204030204" pitchFamily="49" charset="0"/>
              </a:rPr>
              <a:t>ndHd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upPtr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root-</a:t>
            </a:r>
            <a:r>
              <a:rPr lang="en-US" sz="1050" dirty="0">
                <a:latin typeface="Consolas" panose="020B0609020204030204" pitchFamily="49" charset="0"/>
              </a:rPr>
              <a:t>&gt;up=</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 </a:t>
            </a:r>
            <a:r>
              <a:rPr lang="en-US" sz="1050" dirty="0">
                <a:latin typeface="Consolas" panose="020B0609020204030204" pitchFamily="49" charset="0"/>
              </a:rPr>
              <a:t>if(</a:t>
            </a:r>
            <a:r>
              <a:rPr lang="en-US" sz="1050" dirty="0" err="1">
                <a:latin typeface="Consolas" panose="020B0609020204030204" pitchFamily="49" charset="0"/>
              </a:rPr>
              <a:t>upPtr</a:t>
            </a:r>
            <a:r>
              <a:rPr lang="en-US" sz="1050" dirty="0">
                <a:latin typeface="Consolas" panose="020B0609020204030204" pitchFamily="49" charset="0"/>
              </a:rPr>
              <a:t>-&gt;left==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a:latin typeface="Consolas" panose="020B0609020204030204" pitchFamily="49" charset="0"/>
              </a:rPr>
              <a:t>&gt;left=</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upPtr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 </a:t>
            </a:r>
            <a:r>
              <a:rPr lang="en-US" sz="1050" dirty="0">
                <a:latin typeface="Consolas" panose="020B0609020204030204" pitchFamily="49" charset="0"/>
              </a:rPr>
              <a:t>if(</a:t>
            </a:r>
            <a:r>
              <a:rPr lang="en-US" sz="1050" dirty="0" err="1">
                <a:latin typeface="Consolas" panose="020B0609020204030204" pitchFamily="49" charset="0"/>
              </a:rPr>
              <a:t>upPtr</a:t>
            </a:r>
            <a:r>
              <a:rPr lang="en-US" sz="1050" dirty="0">
                <a:latin typeface="Consolas" panose="020B0609020204030204" pitchFamily="49" charset="0"/>
              </a:rPr>
              <a:t>-&gt;right==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a:latin typeface="Consolas" panose="020B0609020204030204" pitchFamily="49" charset="0"/>
              </a:rPr>
              <a:t>&gt;right=</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upPtr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a:latin typeface="Consolas" panose="020B0609020204030204" pitchFamily="49" charset="0"/>
              </a:rPr>
              <a:t>,"Error! Internal Tree Data Structure is broken.\n");</a:t>
            </a:r>
          </a:p>
          <a:p>
            <a:r>
              <a:rPr lang="en-US" sz="1050" dirty="0" smtClean="0">
                <a:latin typeface="Consolas" panose="020B0609020204030204" pitchFamily="49" charset="0"/>
              </a:rPr>
              <a:t>                    return </a:t>
            </a:r>
            <a:r>
              <a:rPr lang="en-US" sz="1050" dirty="0">
                <a:latin typeface="Consolas" panose="020B0609020204030204" pitchFamily="49" charset="0"/>
              </a:rPr>
              <a:t>false;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1995445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0"/>
            <a:ext cx="3945311" cy="3162404"/>
          </a:xfrm>
          <a:prstGeom prst="rect">
            <a:avLst/>
          </a:prstGeom>
          <a:noFill/>
        </p:spPr>
        <p:txBody>
          <a:bodyPr wrap="none" rtlCol="0">
            <a:spAutoFit/>
          </a:bodyPr>
          <a:lstStyle/>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&gt;left=</a:t>
            </a:r>
            <a:r>
              <a:rPr lang="en-US" sz="1050" dirty="0" err="1">
                <a:latin typeface="Consolas" panose="020B0609020204030204" pitchFamily="49" charset="0"/>
              </a:rPr>
              <a:t>leftPtr</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leftPtr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leftPtr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&gt;right=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delete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a:latin typeface="Consolas" panose="020B0609020204030204" pitchFamily="49" charset="0"/>
              </a:rPr>
              <a:t>true;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false; // Cannot delete a null node.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340302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78" y="85064"/>
            <a:ext cx="5078634" cy="6878806"/>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bool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IsIncluded</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auto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(key);</a:t>
            </a:r>
          </a:p>
          <a:p>
            <a:r>
              <a:rPr lang="en-US" sz="900" dirty="0" smtClean="0">
                <a:latin typeface="Lucida Console" panose="020B0609040504020204" pitchFamily="49" charset="0"/>
              </a:rPr>
              <a:t>    auto </a:t>
            </a:r>
            <a:r>
              <a:rPr lang="en-US" sz="900" dirty="0" err="1">
                <a:latin typeface="Lucida Console" panose="020B0609040504020204" pitchFamily="49" charset="0"/>
              </a:rPr>
              <a:t>idx</a:t>
            </a:r>
            <a:r>
              <a:rPr lang="en-US" sz="900" dirty="0">
                <a:latin typeface="Lucida Console" panose="020B0609040504020204" pitchFamily="49" charset="0"/>
              </a:rPr>
              <a:t>=</a:t>
            </a:r>
            <a:r>
              <a:rPr lang="en-US" sz="900" dirty="0" err="1">
                <a:latin typeface="Lucida Console" panose="020B0609040504020204" pitchFamily="49" charset="0"/>
              </a:rPr>
              <a:t>hashCode%table.size</a:t>
            </a:r>
            <a:r>
              <a:rPr lang="en-US" sz="900" dirty="0">
                <a:latin typeface="Lucida Console" panose="020B0609040504020204" pitchFamily="49" charset="0"/>
              </a:rPr>
              <a:t>();</a:t>
            </a:r>
          </a:p>
          <a:p>
            <a:r>
              <a:rPr lang="en-US" sz="900" dirty="0" smtClean="0">
                <a:latin typeface="Lucida Console" panose="020B0609040504020204" pitchFamily="49" charset="0"/>
              </a:rPr>
              <a:t>    for(auto </a:t>
            </a:r>
            <a:r>
              <a:rPr lang="en-US" sz="900" dirty="0">
                <a:latin typeface="Lucida Console" panose="020B0609040504020204" pitchFamily="49" charset="0"/>
              </a:rPr>
              <a:t>e : table[</a:t>
            </a:r>
            <a:r>
              <a:rPr lang="en-US" sz="900" dirty="0" err="1">
                <a:latin typeface="Lucida Console" panose="020B0609040504020204" pitchFamily="49" charset="0"/>
              </a:rPr>
              <a:t>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a:t>
            </a:r>
            <a:r>
              <a:rPr lang="en-US" sz="900" dirty="0" err="1" smtClean="0">
                <a:latin typeface="Lucida Console" panose="020B0609040504020204" pitchFamily="49" charset="0"/>
              </a:rPr>
              <a:t>e.hashCode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 &amp;&amp; </a:t>
            </a:r>
            <a:r>
              <a:rPr lang="en-US" sz="900" dirty="0" err="1">
                <a:latin typeface="Lucida Console" panose="020B0609040504020204" pitchFamily="49" charset="0"/>
              </a:rPr>
              <a:t>e.hashKey</a:t>
            </a:r>
            <a:r>
              <a:rPr lang="en-US" sz="900" dirty="0">
                <a:latin typeface="Lucida Console" panose="020B0609040504020204" pitchFamily="49" charset="0"/>
              </a:rPr>
              <a:t>==key)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true;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false;</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&gt;::Resize(long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std</a:t>
            </a:r>
            <a:r>
              <a:rPr lang="en-US" sz="900" dirty="0">
                <a:solidFill>
                  <a:srgbClr val="FF0000"/>
                </a:solidFill>
                <a:latin typeface="Lucida Console" panose="020B0609040504020204" pitchFamily="49" charset="0"/>
              </a:rPr>
              <a:t>::vector &lt;Entry&gt; buffer;</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&amp;t : table)</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e : 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buffer.push_back</a:t>
            </a:r>
            <a:r>
              <a:rPr lang="en-US" sz="900" dirty="0" smtClean="0">
                <a:solidFill>
                  <a:srgbClr val="FF0000"/>
                </a:solidFill>
                <a:latin typeface="Lucida Console" panose="020B0609040504020204" pitchFamily="49" charset="0"/>
              </a:rPr>
              <a:t>(e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t.clear</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table.resize</a:t>
            </a:r>
            <a:r>
              <a:rPr lang="en-US" sz="900" dirty="0" smtClean="0">
                <a:solidFill>
                  <a:srgbClr val="FF0000"/>
                </a:solidFill>
                <a:latin typeface="Lucida Console" panose="020B0609040504020204" pitchFamily="49" charset="0"/>
              </a:rPr>
              <a:t>(</a:t>
            </a:r>
            <a:r>
              <a:rPr lang="en-US" sz="900" dirty="0" err="1" smtClean="0">
                <a:solidFill>
                  <a:srgbClr val="FF0000"/>
                </a:solidFill>
                <a:latin typeface="Lucida Console" panose="020B0609040504020204" pitchFamily="49" charset="0"/>
              </a:rPr>
              <a:t>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b : buffer)</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Update(</a:t>
            </a:r>
            <a:r>
              <a:rPr lang="en-US" sz="900" dirty="0" err="1" smtClean="0">
                <a:solidFill>
                  <a:srgbClr val="FF0000"/>
                </a:solidFill>
                <a:latin typeface="Lucida Console" panose="020B0609040504020204" pitchFamily="49" charset="0"/>
              </a:rPr>
              <a:t>b.hashKey,b.value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a:latin typeface="Lucida Console" panose="020B0609040504020204" pitchFamily="49" charset="0"/>
              </a:rPr>
              <a:t>}</a:t>
            </a:r>
          </a:p>
          <a:p>
            <a:endParaRPr lang="en-US" sz="900" dirty="0" smtClean="0">
              <a:latin typeface="Lucida Console" panose="020B0609040504020204" pitchFamily="49" charset="0"/>
            </a:endParaRPr>
          </a:p>
          <a:p>
            <a:r>
              <a:rPr lang="en-US" sz="900" dirty="0" smtClean="0">
                <a:latin typeface="Lucida Console" panose="020B0609040504020204" pitchFamily="49" charset="0"/>
              </a:rPr>
              <a:t>template </a:t>
            </a:r>
            <a:r>
              <a:rPr lang="en-US" sz="900" dirty="0">
                <a:latin typeface="Lucida Console" panose="020B0609040504020204" pitchFamily="49" charset="0"/>
              </a:rPr>
              <a:t>&lt;class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&gt;::Delete(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a:t>
            </a:r>
          </a:p>
          <a:p>
            <a:r>
              <a:rPr lang="en-US" sz="900" dirty="0">
                <a:latin typeface="Lucida Console" panose="020B0609040504020204" pitchFamily="49" charset="0"/>
              </a:rPr>
              <a:t>{</a:t>
            </a:r>
          </a:p>
          <a:p>
            <a:r>
              <a:rPr lang="en-US" sz="900" dirty="0" smtClean="0">
                <a:latin typeface="Lucida Console" panose="020B0609040504020204" pitchFamily="49" charset="0"/>
              </a:rPr>
              <a:t>    auto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(key);</a:t>
            </a:r>
          </a:p>
          <a:p>
            <a:r>
              <a:rPr lang="en-US" sz="900" dirty="0" smtClean="0">
                <a:latin typeface="Lucida Console" panose="020B0609040504020204" pitchFamily="49" charset="0"/>
              </a:rPr>
              <a:t>    auto </a:t>
            </a:r>
            <a:r>
              <a:rPr lang="en-US" sz="900" dirty="0" err="1">
                <a:latin typeface="Lucida Console" panose="020B0609040504020204" pitchFamily="49" charset="0"/>
              </a:rPr>
              <a:t>idx</a:t>
            </a:r>
            <a:r>
              <a:rPr lang="en-US" sz="900" dirty="0">
                <a:latin typeface="Lucida Console" panose="020B0609040504020204" pitchFamily="49" charset="0"/>
              </a:rPr>
              <a:t>=</a:t>
            </a:r>
            <a:r>
              <a:rPr lang="en-US" sz="900" dirty="0" err="1">
                <a:latin typeface="Lucida Console" panose="020B0609040504020204" pitchFamily="49" charset="0"/>
              </a:rPr>
              <a:t>hashCode%table.size</a:t>
            </a:r>
            <a:r>
              <a:rPr lang="en-US" sz="900" dirty="0">
                <a:latin typeface="Lucida Console" panose="020B0609040504020204" pitchFamily="49" charset="0"/>
              </a:rPr>
              <a:t>();</a:t>
            </a:r>
          </a:p>
          <a:p>
            <a:r>
              <a:rPr lang="en-US" sz="900" dirty="0" smtClean="0">
                <a:latin typeface="Lucida Console" panose="020B0609040504020204" pitchFamily="49" charset="0"/>
              </a:rPr>
              <a:t>    for(auto </a:t>
            </a:r>
            <a:r>
              <a:rPr lang="en-US" sz="900" dirty="0">
                <a:latin typeface="Lucida Console" panose="020B0609040504020204" pitchFamily="49" charset="0"/>
              </a:rPr>
              <a:t>&amp;e : table[</a:t>
            </a:r>
            <a:r>
              <a:rPr lang="en-US" sz="900" dirty="0" err="1">
                <a:latin typeface="Lucida Console" panose="020B0609040504020204" pitchFamily="49" charset="0"/>
              </a:rPr>
              <a:t>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a:t>
            </a:r>
            <a:r>
              <a:rPr lang="en-US" sz="900" dirty="0" err="1" smtClean="0">
                <a:latin typeface="Lucida Console" panose="020B0609040504020204" pitchFamily="49" charset="0"/>
              </a:rPr>
              <a:t>e.hashCode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 &amp;&amp; </a:t>
            </a:r>
            <a:r>
              <a:rPr lang="en-US" sz="900" dirty="0" err="1">
                <a:latin typeface="Lucida Console" panose="020B0609040504020204" pitchFamily="49" charset="0"/>
              </a:rPr>
              <a:t>e.hashKey</a:t>
            </a:r>
            <a:r>
              <a:rPr lang="en-US" sz="900" dirty="0">
                <a:latin typeface="Lucida Console" panose="020B0609040504020204" pitchFamily="49" charset="0"/>
              </a:rPr>
              <a:t>==key)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e=table[</a:t>
            </a:r>
            <a:r>
              <a:rPr lang="en-US" sz="900" dirty="0" err="1" smtClean="0">
                <a:latin typeface="Lucida Console" panose="020B0609040504020204" pitchFamily="49" charset="0"/>
              </a:rPr>
              <a:t>idx</a:t>
            </a:r>
            <a:r>
              <a:rPr lang="en-US" sz="900" dirty="0">
                <a:latin typeface="Lucida Console" panose="020B0609040504020204" pitchFamily="49" charset="0"/>
              </a:rPr>
              <a:t>].back();</a:t>
            </a:r>
          </a:p>
          <a:p>
            <a:r>
              <a:rPr lang="en-US" sz="900" dirty="0" smtClean="0">
                <a:latin typeface="Lucida Console" panose="020B0609040504020204" pitchFamily="49" charset="0"/>
              </a:rPr>
              <a:t>            table[</a:t>
            </a:r>
            <a:r>
              <a:rPr lang="en-US" sz="900" dirty="0" err="1" smtClean="0">
                <a:latin typeface="Lucida Console" panose="020B0609040504020204" pitchFamily="49" charset="0"/>
              </a:rPr>
              <a:t>idx</a:t>
            </a:r>
            <a:r>
              <a:rPr lang="en-US" sz="900" dirty="0">
                <a:latin typeface="Lucida Console" panose="020B0609040504020204" pitchFamily="49" charset="0"/>
              </a:rPr>
              <a:t>].</a:t>
            </a:r>
            <a:r>
              <a:rPr lang="en-US" sz="900" dirty="0" err="1">
                <a:latin typeface="Lucida Console" panose="020B0609040504020204" pitchFamily="49" charset="0"/>
              </a:rPr>
              <a:t>pop_back</a:t>
            </a:r>
            <a:r>
              <a:rPr lang="en-US" sz="900" dirty="0" smtClean="0">
                <a:latin typeface="Lucida Console" panose="020B0609040504020204" pitchFamily="49" charset="0"/>
              </a:rPr>
              <a:t>();</a:t>
            </a:r>
            <a:br>
              <a:rPr lang="en-US" sz="900" dirty="0" smtClean="0">
                <a:latin typeface="Lucida Console" panose="020B0609040504020204" pitchFamily="49" charset="0"/>
              </a:rPr>
            </a:br>
            <a:r>
              <a:rPr lang="en-US" sz="900" dirty="0" smtClean="0">
                <a:latin typeface="Lucida Console" panose="020B0609040504020204" pitchFamily="49" charset="0"/>
              </a:rPr>
              <a:t>            --</a:t>
            </a:r>
            <a:r>
              <a:rPr lang="en-US" sz="900" dirty="0" err="1" smtClean="0">
                <a:latin typeface="Lucida Console" panose="020B0609040504020204" pitchFamily="49" charset="0"/>
              </a:rPr>
              <a:t>nElem</a:t>
            </a:r>
            <a:r>
              <a:rPr lang="en-US" sz="900" dirty="0" smtClean="0">
                <a:latin typeface="Lucida Console" panose="020B0609040504020204" pitchFamily="49" charset="0"/>
              </a:rPr>
              <a:t>;</a:t>
            </a:r>
            <a:endParaRPr lang="en-US" sz="900" dirty="0">
              <a:latin typeface="Lucida Console" panose="020B0609040504020204" pitchFamily="49" charset="0"/>
            </a:endParaRPr>
          </a:p>
          <a:p>
            <a:r>
              <a:rPr lang="en-US" sz="900" dirty="0" smtClean="0">
                <a:latin typeface="Lucida Console" panose="020B0609040504020204" pitchFamily="49" charset="0"/>
              </a:rPr>
              <a:t>            break</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915561" y="1277470"/>
            <a:ext cx="4182555" cy="4939814"/>
          </a:xfrm>
          <a:prstGeom prst="rect">
            <a:avLst/>
          </a:prstGeom>
          <a:noFill/>
        </p:spPr>
        <p:txBody>
          <a:bodyPr wrap="none" rtlCol="0">
            <a:spAutoFit/>
          </a:bodyPr>
          <a:lstStyle/>
          <a:p>
            <a:r>
              <a:rPr lang="en-US" sz="900" dirty="0">
                <a:solidFill>
                  <a:srgbClr val="FF0000"/>
                </a:solidFill>
                <a:latin typeface="Lucida Console" panose="020B0609040504020204" pitchFamily="49" charset="0"/>
              </a:rPr>
              <a:t>template &lt;class </a:t>
            </a:r>
            <a:r>
              <a:rPr lang="en-US" sz="900" dirty="0" err="1">
                <a:solidFill>
                  <a:srgbClr val="FF0000"/>
                </a:solidFill>
                <a:latin typeface="Lucida Console" panose="020B0609040504020204" pitchFamily="49" charset="0"/>
              </a:rPr>
              <a:t>KeyType,class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&gt;</a:t>
            </a:r>
          </a:p>
          <a:p>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HashTable</a:t>
            </a:r>
            <a:r>
              <a:rPr lang="en-US" sz="900" dirty="0">
                <a:solidFill>
                  <a:srgbClr val="FF0000"/>
                </a:solidFill>
                <a:latin typeface="Lucida Console" panose="020B0609040504020204" pitchFamily="49" charset="0"/>
              </a:rPr>
              <a:t>&lt;</a:t>
            </a:r>
            <a:r>
              <a:rPr lang="en-US" sz="900" dirty="0" err="1">
                <a:solidFill>
                  <a:srgbClr val="FF0000"/>
                </a:solidFill>
                <a:latin typeface="Lucida Console" panose="020B0609040504020204" pitchFamily="49" charset="0"/>
              </a:rPr>
              <a:t>KeyType,ValueType</a:t>
            </a:r>
            <a:r>
              <a:rPr lang="en-US" sz="900" dirty="0">
                <a:solidFill>
                  <a:srgbClr val="FF0000"/>
                </a:solidFill>
                <a:latin typeface="Lucida Console" panose="020B0609040504020204" pitchFamily="49" charset="0"/>
              </a:rPr>
              <a:t>&gt;::operator</a:t>
            </a:r>
            <a:r>
              <a:rPr lang="en-US" sz="900" dirty="0" smtClean="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 </a:t>
            </a:r>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a:t>
            </a:r>
          </a:p>
          <a:p>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&amp;e : table[</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if(</a:t>
            </a:r>
            <a:r>
              <a:rPr lang="en-US" sz="900" dirty="0" err="1" smtClean="0">
                <a:solidFill>
                  <a:srgbClr val="FF0000"/>
                </a:solidFill>
                <a:latin typeface="Lucida Console" panose="020B0609040504020204" pitchFamily="49" charset="0"/>
              </a:rPr>
              <a:t>e.hashCode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 &amp;&amp; </a:t>
            </a:r>
            <a:r>
              <a:rPr lang="en-US" sz="900" dirty="0" err="1">
                <a:solidFill>
                  <a:srgbClr val="FF0000"/>
                </a:solidFill>
                <a:latin typeface="Lucida Console" panose="020B0609040504020204" pitchFamily="49" charset="0"/>
              </a:rPr>
              <a:t>e.hashKey</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a:solidFill>
                  <a:srgbClr val="FF0000"/>
                </a:solidFill>
                <a:latin typeface="Lucida Console" panose="020B0609040504020204" pitchFamily="49" charset="0"/>
              </a:rPr>
              <a:t>&amp;</a:t>
            </a:r>
            <a:r>
              <a:rPr lang="en-US" sz="900" dirty="0" err="1">
                <a:solidFill>
                  <a:srgbClr val="FF0000"/>
                </a:solidFill>
                <a:latin typeface="Lucida Console" panose="020B0609040504020204" pitchFamily="49" charset="0"/>
              </a:rPr>
              <a:t>e.value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err="1">
                <a:solidFill>
                  <a:srgbClr val="FF0000"/>
                </a:solidFill>
                <a:latin typeface="Lucida Console" panose="020B0609040504020204" pitchFamily="49" charset="0"/>
              </a:rPr>
              <a:t>nullptr</a:t>
            </a:r>
            <a:r>
              <a:rPr lang="en-US" sz="900" dirty="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a:t>
            </a:r>
          </a:p>
          <a:p>
            <a:endParaRPr lang="en-US" sz="900" dirty="0">
              <a:solidFill>
                <a:srgbClr val="FF0000"/>
              </a:solidFill>
              <a:latin typeface="Lucida Console" panose="020B0609040504020204" pitchFamily="49" charset="0"/>
            </a:endParaRPr>
          </a:p>
          <a:p>
            <a:r>
              <a:rPr lang="en-US" sz="900" dirty="0">
                <a:solidFill>
                  <a:srgbClr val="FF0000"/>
                </a:solidFill>
                <a:latin typeface="Lucida Console" panose="020B0609040504020204" pitchFamily="49" charset="0"/>
              </a:rPr>
              <a:t>template &lt;class </a:t>
            </a:r>
            <a:r>
              <a:rPr lang="en-US" sz="900" dirty="0" err="1">
                <a:solidFill>
                  <a:srgbClr val="FF0000"/>
                </a:solidFill>
                <a:latin typeface="Lucida Console" panose="020B0609040504020204" pitchFamily="49" charset="0"/>
              </a:rPr>
              <a:t>KeyType,class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&gt;</a:t>
            </a:r>
          </a:p>
          <a:p>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HashTable</a:t>
            </a:r>
            <a:r>
              <a:rPr lang="en-US" sz="900" dirty="0">
                <a:solidFill>
                  <a:srgbClr val="FF0000"/>
                </a:solidFill>
                <a:latin typeface="Lucida Console" panose="020B0609040504020204" pitchFamily="49" charset="0"/>
              </a:rPr>
              <a:t>&lt;</a:t>
            </a:r>
            <a:r>
              <a:rPr lang="en-US" sz="900" dirty="0" err="1">
                <a:solidFill>
                  <a:srgbClr val="FF0000"/>
                </a:solidFill>
                <a:latin typeface="Lucida Console" panose="020B0609040504020204" pitchFamily="49" charset="0"/>
              </a:rPr>
              <a:t>KeyType,ValueType</a:t>
            </a:r>
            <a:r>
              <a:rPr lang="en-US" sz="900" dirty="0">
                <a:solidFill>
                  <a:srgbClr val="FF0000"/>
                </a:solidFill>
                <a:latin typeface="Lucida Console" panose="020B0609040504020204" pitchFamily="49" charset="0"/>
              </a:rPr>
              <a:t>&gt;::operator</a:t>
            </a:r>
            <a:r>
              <a:rPr lang="en-US" sz="900" dirty="0" smtClean="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 </a:t>
            </a:r>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 </a:t>
            </a:r>
            <a:r>
              <a:rPr lang="en-US" sz="900" dirty="0" err="1">
                <a:solidFill>
                  <a:srgbClr val="FF0000"/>
                </a:solidFill>
                <a:latin typeface="Lucida Console" panose="020B0609040504020204" pitchFamily="49" charset="0"/>
              </a:rPr>
              <a:t>const</a:t>
            </a:r>
            <a:endParaRPr lang="en-US" sz="900" dirty="0">
              <a:solidFill>
                <a:srgbClr val="FF0000"/>
              </a:solidFill>
              <a:latin typeface="Lucida Console" panose="020B0609040504020204" pitchFamily="49" charset="0"/>
            </a:endParaRPr>
          </a:p>
          <a:p>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&amp;e : table[</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if(</a:t>
            </a:r>
            <a:r>
              <a:rPr lang="en-US" sz="900" dirty="0" err="1" smtClean="0">
                <a:solidFill>
                  <a:srgbClr val="FF0000"/>
                </a:solidFill>
                <a:latin typeface="Lucida Console" panose="020B0609040504020204" pitchFamily="49" charset="0"/>
              </a:rPr>
              <a:t>e.hashCode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 &amp;&amp; </a:t>
            </a:r>
            <a:r>
              <a:rPr lang="en-US" sz="900" dirty="0" err="1">
                <a:solidFill>
                  <a:srgbClr val="FF0000"/>
                </a:solidFill>
                <a:latin typeface="Lucida Console" panose="020B0609040504020204" pitchFamily="49" charset="0"/>
              </a:rPr>
              <a:t>e.hashKey</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a:solidFill>
                  <a:srgbClr val="FF0000"/>
                </a:solidFill>
                <a:latin typeface="Lucida Console" panose="020B0609040504020204" pitchFamily="49" charset="0"/>
              </a:rPr>
              <a:t>&amp;</a:t>
            </a:r>
            <a:r>
              <a:rPr lang="en-US" sz="900" dirty="0" err="1">
                <a:solidFill>
                  <a:srgbClr val="FF0000"/>
                </a:solidFill>
                <a:latin typeface="Lucida Console" panose="020B0609040504020204" pitchFamily="49" charset="0"/>
              </a:rPr>
              <a:t>e.value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err="1">
                <a:solidFill>
                  <a:srgbClr val="FF0000"/>
                </a:solidFill>
                <a:latin typeface="Lucida Console" panose="020B0609040504020204" pitchFamily="49" charset="0"/>
              </a:rPr>
              <a:t>nullptr</a:t>
            </a:r>
            <a:r>
              <a:rPr lang="en-US" sz="900" dirty="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a:t>
            </a:r>
          </a:p>
          <a:p>
            <a:endParaRPr lang="en-US" sz="900" dirty="0">
              <a:latin typeface="Lucida Console" panose="020B0609040504020204" pitchFamily="49" charset="0"/>
            </a:endParaRPr>
          </a:p>
          <a:p>
            <a:r>
              <a:rPr lang="en-US" sz="900" dirty="0" smtClean="0">
                <a:latin typeface="Lucida Console" panose="020B0609040504020204" pitchFamily="49" charset="0"/>
              </a:rPr>
              <a:t>#</a:t>
            </a:r>
            <a:r>
              <a:rPr lang="en-US" sz="900" dirty="0" err="1">
                <a:latin typeface="Lucida Console" panose="020B0609040504020204" pitchFamily="49" charset="0"/>
              </a:rPr>
              <a:t>endif</a:t>
            </a:r>
            <a:endParaRPr lang="en-US" sz="900" dirty="0">
              <a:latin typeface="Lucida Console" panose="020B0609040504020204" pitchFamily="49" charset="0"/>
            </a:endParaRPr>
          </a:p>
          <a:p>
            <a:endParaRPr lang="en-US" sz="900" dirty="0">
              <a:latin typeface="Lucida Console" panose="020B0609040504020204" pitchFamily="49" charset="0"/>
            </a:endParaRPr>
          </a:p>
        </p:txBody>
      </p:sp>
    </p:spTree>
    <p:extLst>
      <p:ext uri="{BB962C8B-B14F-4D97-AF65-F5344CB8AC3E}">
        <p14:creationId xmlns:p14="http://schemas.microsoft.com/office/powerpoint/2010/main" val="4461360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 binary tree</a:t>
            </a:r>
            <a:endParaRPr lang="en-US" dirty="0"/>
          </a:p>
        </p:txBody>
      </p:sp>
      <p:sp>
        <p:nvSpPr>
          <p:cNvPr id="3" name="Content Placeholder 2"/>
          <p:cNvSpPr>
            <a:spLocks noGrp="1"/>
          </p:cNvSpPr>
          <p:nvPr>
            <p:ph idx="1"/>
          </p:nvPr>
        </p:nvSpPr>
        <p:spPr/>
        <p:txBody>
          <a:bodyPr/>
          <a:lstStyle/>
          <a:p>
            <a:pPr marL="0" indent="0">
              <a:buNone/>
            </a:pPr>
            <a:r>
              <a:rPr lang="en-US" dirty="0" smtClean="0"/>
              <a:t>Goal:  </a:t>
            </a:r>
          </a:p>
          <a:p>
            <a:r>
              <a:rPr lang="en-US" dirty="0" smtClean="0"/>
              <a:t>Visualize how the binary-tree is constructed.</a:t>
            </a:r>
          </a:p>
          <a:p>
            <a:r>
              <a:rPr lang="en-US" dirty="0" smtClean="0"/>
              <a:t>Test deletion and insertion in graphical interface.</a:t>
            </a:r>
          </a:p>
          <a:p>
            <a:r>
              <a:rPr lang="en-US" dirty="0" smtClean="0"/>
              <a:t>Interactively apply a binary-tree operation called tree rotation.</a:t>
            </a:r>
          </a:p>
          <a:p>
            <a:r>
              <a:rPr lang="en-US" dirty="0" smtClean="0"/>
              <a:t>Implement and verify tree-rebalancing algorithm.</a:t>
            </a:r>
            <a:endParaRPr lang="en-US" dirty="0"/>
          </a:p>
        </p:txBody>
      </p:sp>
    </p:spTree>
    <p:extLst>
      <p:ext uri="{BB962C8B-B14F-4D97-AF65-F5344CB8AC3E}">
        <p14:creationId xmlns:p14="http://schemas.microsoft.com/office/powerpoint/2010/main" val="42711987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and Window Regions</a:t>
            </a:r>
            <a:endParaRPr lang="en-US" dirty="0"/>
          </a:p>
        </p:txBody>
      </p:sp>
      <p:sp>
        <p:nvSpPr>
          <p:cNvPr id="3" name="Content Placeholder 2"/>
          <p:cNvSpPr>
            <a:spLocks noGrp="1"/>
          </p:cNvSpPr>
          <p:nvPr>
            <p:ph idx="1"/>
          </p:nvPr>
        </p:nvSpPr>
        <p:spPr/>
        <p:txBody>
          <a:bodyPr/>
          <a:lstStyle/>
          <a:p>
            <a:r>
              <a:rPr lang="en-US" dirty="0" smtClean="0"/>
              <a:t>Each level takes 40 pixels vertically.</a:t>
            </a:r>
          </a:p>
          <a:p>
            <a:r>
              <a:rPr lang="en-US" dirty="0" smtClean="0"/>
              <a:t>The top-level (root) takes from 0 to 800 horizontally.</a:t>
            </a:r>
          </a:p>
          <a:p>
            <a:r>
              <a:rPr lang="en-US" dirty="0" smtClean="0"/>
              <a:t>The second level nodes take left and right halves of the top-level node.</a:t>
            </a:r>
          </a:p>
          <a:p>
            <a:r>
              <a:rPr lang="en-US" dirty="0"/>
              <a:t>Can be drawn by recursion.</a:t>
            </a:r>
          </a:p>
          <a:p>
            <a:endParaRPr lang="en-US" dirty="0"/>
          </a:p>
        </p:txBody>
      </p:sp>
      <p:sp>
        <p:nvSpPr>
          <p:cNvPr id="4" name="Rectangle 3"/>
          <p:cNvSpPr/>
          <p:nvPr/>
        </p:nvSpPr>
        <p:spPr>
          <a:xfrm>
            <a:off x="4413250" y="3524250"/>
            <a:ext cx="4375150" cy="323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4286250" y="35433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6250" y="40005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86250" y="40005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86250" y="44577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86250" y="445135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86250" y="490855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86250" y="490855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86250" y="536575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86250" y="53721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86250" y="58293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86250" y="583565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86250" y="629285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86250" y="62992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86250" y="67564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48228" y="3587234"/>
            <a:ext cx="1095172" cy="369332"/>
          </a:xfrm>
          <a:prstGeom prst="rect">
            <a:avLst/>
          </a:prstGeom>
          <a:noFill/>
        </p:spPr>
        <p:txBody>
          <a:bodyPr wrap="none" rtlCol="0">
            <a:spAutoFit/>
          </a:bodyPr>
          <a:lstStyle/>
          <a:p>
            <a:r>
              <a:rPr lang="en-US" dirty="0" smtClean="0"/>
              <a:t>40 pixels</a:t>
            </a:r>
            <a:endParaRPr lang="en-US" dirty="0"/>
          </a:p>
        </p:txBody>
      </p:sp>
      <p:cxnSp>
        <p:nvCxnSpPr>
          <p:cNvPr id="24" name="Straight Connector 23"/>
          <p:cNvCxnSpPr>
            <a:endCxn id="4" idx="2"/>
          </p:cNvCxnSpPr>
          <p:nvPr/>
        </p:nvCxnSpPr>
        <p:spPr>
          <a:xfrm>
            <a:off x="6600825" y="4000500"/>
            <a:ext cx="0" cy="275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46795" y="3549651"/>
            <a:ext cx="1108060" cy="369332"/>
          </a:xfrm>
          <a:prstGeom prst="rect">
            <a:avLst/>
          </a:prstGeom>
          <a:noFill/>
        </p:spPr>
        <p:txBody>
          <a:bodyPr wrap="none" rtlCol="0">
            <a:spAutoFit/>
          </a:bodyPr>
          <a:lstStyle/>
          <a:p>
            <a:r>
              <a:rPr lang="en-US" dirty="0" smtClean="0"/>
              <a:t>Top-level</a:t>
            </a:r>
            <a:endParaRPr lang="en-US" dirty="0"/>
          </a:p>
        </p:txBody>
      </p:sp>
      <p:sp>
        <p:nvSpPr>
          <p:cNvPr id="28" name="TextBox 27"/>
          <p:cNvSpPr txBox="1"/>
          <p:nvPr/>
        </p:nvSpPr>
        <p:spPr>
          <a:xfrm>
            <a:off x="4973661" y="4022211"/>
            <a:ext cx="1184940" cy="369332"/>
          </a:xfrm>
          <a:prstGeom prst="rect">
            <a:avLst/>
          </a:prstGeom>
          <a:noFill/>
        </p:spPr>
        <p:txBody>
          <a:bodyPr wrap="none" rtlCol="0">
            <a:spAutoFit/>
          </a:bodyPr>
          <a:lstStyle/>
          <a:p>
            <a:r>
              <a:rPr lang="en-US" dirty="0" smtClean="0"/>
              <a:t>2nd Level</a:t>
            </a:r>
            <a:endParaRPr lang="en-US" dirty="0"/>
          </a:p>
        </p:txBody>
      </p:sp>
      <p:sp>
        <p:nvSpPr>
          <p:cNvPr id="29" name="TextBox 28"/>
          <p:cNvSpPr txBox="1"/>
          <p:nvPr/>
        </p:nvSpPr>
        <p:spPr>
          <a:xfrm>
            <a:off x="7063046" y="4016893"/>
            <a:ext cx="1184940" cy="369332"/>
          </a:xfrm>
          <a:prstGeom prst="rect">
            <a:avLst/>
          </a:prstGeom>
          <a:noFill/>
        </p:spPr>
        <p:txBody>
          <a:bodyPr wrap="none" rtlCol="0">
            <a:spAutoFit/>
          </a:bodyPr>
          <a:lstStyle/>
          <a:p>
            <a:r>
              <a:rPr lang="en-US" dirty="0" smtClean="0"/>
              <a:t>2nd Level</a:t>
            </a:r>
            <a:endParaRPr lang="en-US" dirty="0"/>
          </a:p>
        </p:txBody>
      </p:sp>
      <p:cxnSp>
        <p:nvCxnSpPr>
          <p:cNvPr id="32" name="Straight Connector 31"/>
          <p:cNvCxnSpPr/>
          <p:nvPr/>
        </p:nvCxnSpPr>
        <p:spPr>
          <a:xfrm>
            <a:off x="5486400" y="4457700"/>
            <a:ext cx="0" cy="2298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734300" y="4457700"/>
            <a:ext cx="0" cy="2298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43400" y="4461394"/>
            <a:ext cx="1133644" cy="369332"/>
          </a:xfrm>
          <a:prstGeom prst="rect">
            <a:avLst/>
          </a:prstGeom>
          <a:noFill/>
        </p:spPr>
        <p:txBody>
          <a:bodyPr wrap="none" rtlCol="0">
            <a:spAutoFit/>
          </a:bodyPr>
          <a:lstStyle/>
          <a:p>
            <a:r>
              <a:rPr lang="en-US" dirty="0" smtClean="0"/>
              <a:t>3rd Level</a:t>
            </a:r>
            <a:endParaRPr lang="en-US" dirty="0"/>
          </a:p>
        </p:txBody>
      </p:sp>
      <p:sp>
        <p:nvSpPr>
          <p:cNvPr id="36" name="TextBox 35"/>
          <p:cNvSpPr txBox="1"/>
          <p:nvPr/>
        </p:nvSpPr>
        <p:spPr>
          <a:xfrm>
            <a:off x="5476874" y="4461394"/>
            <a:ext cx="1133644" cy="369332"/>
          </a:xfrm>
          <a:prstGeom prst="rect">
            <a:avLst/>
          </a:prstGeom>
          <a:noFill/>
        </p:spPr>
        <p:txBody>
          <a:bodyPr wrap="none" rtlCol="0">
            <a:spAutoFit/>
          </a:bodyPr>
          <a:lstStyle/>
          <a:p>
            <a:r>
              <a:rPr lang="en-US" dirty="0" smtClean="0"/>
              <a:t>3rd Level</a:t>
            </a:r>
            <a:endParaRPr lang="en-US" dirty="0"/>
          </a:p>
        </p:txBody>
      </p:sp>
      <p:sp>
        <p:nvSpPr>
          <p:cNvPr id="37" name="TextBox 36"/>
          <p:cNvSpPr txBox="1"/>
          <p:nvPr/>
        </p:nvSpPr>
        <p:spPr>
          <a:xfrm>
            <a:off x="6635750" y="4474092"/>
            <a:ext cx="1133644" cy="369332"/>
          </a:xfrm>
          <a:prstGeom prst="rect">
            <a:avLst/>
          </a:prstGeom>
          <a:noFill/>
        </p:spPr>
        <p:txBody>
          <a:bodyPr wrap="none" rtlCol="0">
            <a:spAutoFit/>
          </a:bodyPr>
          <a:lstStyle/>
          <a:p>
            <a:r>
              <a:rPr lang="en-US" dirty="0" smtClean="0"/>
              <a:t>3rd Level</a:t>
            </a:r>
            <a:endParaRPr lang="en-US" dirty="0"/>
          </a:p>
        </p:txBody>
      </p:sp>
      <p:sp>
        <p:nvSpPr>
          <p:cNvPr id="38" name="TextBox 37"/>
          <p:cNvSpPr txBox="1"/>
          <p:nvPr/>
        </p:nvSpPr>
        <p:spPr>
          <a:xfrm>
            <a:off x="7743992" y="4480442"/>
            <a:ext cx="1133644" cy="369332"/>
          </a:xfrm>
          <a:prstGeom prst="rect">
            <a:avLst/>
          </a:prstGeom>
          <a:noFill/>
        </p:spPr>
        <p:txBody>
          <a:bodyPr wrap="none" rtlCol="0">
            <a:spAutoFit/>
          </a:bodyPr>
          <a:lstStyle/>
          <a:p>
            <a:r>
              <a:rPr lang="en-US" dirty="0" smtClean="0"/>
              <a:t>3rd Level</a:t>
            </a:r>
            <a:endParaRPr lang="en-US" dirty="0"/>
          </a:p>
        </p:txBody>
      </p:sp>
      <p:cxnSp>
        <p:nvCxnSpPr>
          <p:cNvPr id="40" name="Straight Connector 39"/>
          <p:cNvCxnSpPr/>
          <p:nvPr/>
        </p:nvCxnSpPr>
        <p:spPr>
          <a:xfrm>
            <a:off x="4910222" y="4914901"/>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043696" y="4914901"/>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54855" y="4908550"/>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247986" y="4908549"/>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401689" y="4949310"/>
            <a:ext cx="505267" cy="369332"/>
          </a:xfrm>
          <a:prstGeom prst="rect">
            <a:avLst/>
          </a:prstGeom>
          <a:noFill/>
        </p:spPr>
        <p:txBody>
          <a:bodyPr wrap="none" rtlCol="0">
            <a:spAutoFit/>
          </a:bodyPr>
          <a:lstStyle/>
          <a:p>
            <a:r>
              <a:rPr lang="en-US" dirty="0" smtClean="0"/>
              <a:t>4th</a:t>
            </a:r>
            <a:endParaRPr lang="en-US" dirty="0"/>
          </a:p>
        </p:txBody>
      </p:sp>
      <p:sp>
        <p:nvSpPr>
          <p:cNvPr id="46" name="TextBox 45"/>
          <p:cNvSpPr txBox="1"/>
          <p:nvPr/>
        </p:nvSpPr>
        <p:spPr>
          <a:xfrm>
            <a:off x="4946705" y="4946652"/>
            <a:ext cx="505267" cy="369332"/>
          </a:xfrm>
          <a:prstGeom prst="rect">
            <a:avLst/>
          </a:prstGeom>
          <a:noFill/>
        </p:spPr>
        <p:txBody>
          <a:bodyPr wrap="none" rtlCol="0">
            <a:spAutoFit/>
          </a:bodyPr>
          <a:lstStyle/>
          <a:p>
            <a:r>
              <a:rPr lang="en-US" dirty="0" smtClean="0"/>
              <a:t>4th</a:t>
            </a:r>
            <a:endParaRPr lang="en-US" dirty="0"/>
          </a:p>
        </p:txBody>
      </p:sp>
      <p:sp>
        <p:nvSpPr>
          <p:cNvPr id="47" name="TextBox 46"/>
          <p:cNvSpPr txBox="1"/>
          <p:nvPr/>
        </p:nvSpPr>
        <p:spPr>
          <a:xfrm>
            <a:off x="5524362" y="4955659"/>
            <a:ext cx="505267" cy="369332"/>
          </a:xfrm>
          <a:prstGeom prst="rect">
            <a:avLst/>
          </a:prstGeom>
          <a:noFill/>
        </p:spPr>
        <p:txBody>
          <a:bodyPr wrap="none" rtlCol="0">
            <a:spAutoFit/>
          </a:bodyPr>
          <a:lstStyle/>
          <a:p>
            <a:r>
              <a:rPr lang="en-US" dirty="0" smtClean="0"/>
              <a:t>4th</a:t>
            </a:r>
            <a:endParaRPr lang="en-US" dirty="0"/>
          </a:p>
        </p:txBody>
      </p:sp>
      <p:sp>
        <p:nvSpPr>
          <p:cNvPr id="48" name="TextBox 47"/>
          <p:cNvSpPr txBox="1"/>
          <p:nvPr/>
        </p:nvSpPr>
        <p:spPr>
          <a:xfrm>
            <a:off x="6071746" y="4942961"/>
            <a:ext cx="505267" cy="369332"/>
          </a:xfrm>
          <a:prstGeom prst="rect">
            <a:avLst/>
          </a:prstGeom>
          <a:noFill/>
        </p:spPr>
        <p:txBody>
          <a:bodyPr wrap="none" rtlCol="0">
            <a:spAutoFit/>
          </a:bodyPr>
          <a:lstStyle/>
          <a:p>
            <a:r>
              <a:rPr lang="en-US" dirty="0" smtClean="0"/>
              <a:t>4th</a:t>
            </a:r>
            <a:endParaRPr lang="en-US" dirty="0"/>
          </a:p>
        </p:txBody>
      </p:sp>
      <p:sp>
        <p:nvSpPr>
          <p:cNvPr id="49" name="TextBox 48"/>
          <p:cNvSpPr txBox="1"/>
          <p:nvPr/>
        </p:nvSpPr>
        <p:spPr>
          <a:xfrm>
            <a:off x="6624631" y="4955659"/>
            <a:ext cx="505267" cy="369332"/>
          </a:xfrm>
          <a:prstGeom prst="rect">
            <a:avLst/>
          </a:prstGeom>
          <a:noFill/>
        </p:spPr>
        <p:txBody>
          <a:bodyPr wrap="none" rtlCol="0">
            <a:spAutoFit/>
          </a:bodyPr>
          <a:lstStyle/>
          <a:p>
            <a:r>
              <a:rPr lang="en-US" dirty="0" smtClean="0"/>
              <a:t>4th</a:t>
            </a:r>
            <a:endParaRPr lang="en-US" dirty="0"/>
          </a:p>
        </p:txBody>
      </p:sp>
      <p:sp>
        <p:nvSpPr>
          <p:cNvPr id="50" name="TextBox 49"/>
          <p:cNvSpPr txBox="1"/>
          <p:nvPr/>
        </p:nvSpPr>
        <p:spPr>
          <a:xfrm>
            <a:off x="7189308" y="4950345"/>
            <a:ext cx="505267" cy="369332"/>
          </a:xfrm>
          <a:prstGeom prst="rect">
            <a:avLst/>
          </a:prstGeom>
          <a:noFill/>
        </p:spPr>
        <p:txBody>
          <a:bodyPr wrap="none" rtlCol="0">
            <a:spAutoFit/>
          </a:bodyPr>
          <a:lstStyle/>
          <a:p>
            <a:r>
              <a:rPr lang="en-US" dirty="0" smtClean="0"/>
              <a:t>4th</a:t>
            </a:r>
            <a:endParaRPr lang="en-US" dirty="0"/>
          </a:p>
        </p:txBody>
      </p:sp>
      <p:sp>
        <p:nvSpPr>
          <p:cNvPr id="51" name="TextBox 50"/>
          <p:cNvSpPr txBox="1"/>
          <p:nvPr/>
        </p:nvSpPr>
        <p:spPr>
          <a:xfrm>
            <a:off x="7760056" y="4942961"/>
            <a:ext cx="505267" cy="369332"/>
          </a:xfrm>
          <a:prstGeom prst="rect">
            <a:avLst/>
          </a:prstGeom>
          <a:noFill/>
        </p:spPr>
        <p:txBody>
          <a:bodyPr wrap="none" rtlCol="0">
            <a:spAutoFit/>
          </a:bodyPr>
          <a:lstStyle/>
          <a:p>
            <a:r>
              <a:rPr lang="en-US" dirty="0" smtClean="0"/>
              <a:t>4th</a:t>
            </a:r>
            <a:endParaRPr lang="en-US" dirty="0"/>
          </a:p>
        </p:txBody>
      </p:sp>
      <p:sp>
        <p:nvSpPr>
          <p:cNvPr id="52" name="TextBox 51"/>
          <p:cNvSpPr txBox="1"/>
          <p:nvPr/>
        </p:nvSpPr>
        <p:spPr>
          <a:xfrm>
            <a:off x="8295035" y="4937641"/>
            <a:ext cx="505267" cy="369332"/>
          </a:xfrm>
          <a:prstGeom prst="rect">
            <a:avLst/>
          </a:prstGeom>
          <a:noFill/>
        </p:spPr>
        <p:txBody>
          <a:bodyPr wrap="none" rtlCol="0">
            <a:spAutoFit/>
          </a:bodyPr>
          <a:lstStyle/>
          <a:p>
            <a:r>
              <a:rPr lang="en-US" dirty="0" smtClean="0"/>
              <a:t>4th</a:t>
            </a:r>
            <a:endParaRPr lang="en-US" dirty="0"/>
          </a:p>
        </p:txBody>
      </p:sp>
      <p:cxnSp>
        <p:nvCxnSpPr>
          <p:cNvPr id="54" name="Straight Connector 53"/>
          <p:cNvCxnSpPr/>
          <p:nvPr/>
        </p:nvCxnSpPr>
        <p:spPr>
          <a:xfrm>
            <a:off x="4663533"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199338"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769333"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308862" y="537210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77264"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448505" y="537210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012689"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546657"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53390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78790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0609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149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62610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8010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15315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40715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7437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9977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3025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5565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8676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1216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4010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6550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4480281" y="6283323"/>
            <a:ext cx="4121150" cy="460375"/>
            <a:chOff x="4435831" y="4924423"/>
            <a:chExt cx="4121150" cy="933450"/>
          </a:xfrm>
        </p:grpSpPr>
        <p:cxnSp>
          <p:nvCxnSpPr>
            <p:cNvPr id="84" name="Straight Connector 83"/>
            <p:cNvCxnSpPr/>
            <p:nvPr/>
          </p:nvCxnSpPr>
          <p:spPr>
            <a:xfrm>
              <a:off x="443583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68983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9628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2168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2803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78203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05508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30908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6456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8996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2044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4584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7695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0235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3029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5569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p:nvCxnSpPr>
        <p:spPr>
          <a:xfrm>
            <a:off x="8718550" y="6292850"/>
            <a:ext cx="0" cy="463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295550" y="3130035"/>
            <a:ext cx="312906" cy="369332"/>
          </a:xfrm>
          <a:prstGeom prst="rect">
            <a:avLst/>
          </a:prstGeom>
          <a:noFill/>
        </p:spPr>
        <p:txBody>
          <a:bodyPr wrap="none" rtlCol="0">
            <a:spAutoFit/>
          </a:bodyPr>
          <a:lstStyle/>
          <a:p>
            <a:r>
              <a:rPr lang="en-US" dirty="0" smtClean="0"/>
              <a:t>0</a:t>
            </a:r>
            <a:endParaRPr lang="en-US" dirty="0"/>
          </a:p>
        </p:txBody>
      </p:sp>
      <p:sp>
        <p:nvSpPr>
          <p:cNvPr id="120" name="TextBox 119"/>
          <p:cNvSpPr txBox="1"/>
          <p:nvPr/>
        </p:nvSpPr>
        <p:spPr>
          <a:xfrm>
            <a:off x="8440569" y="3154917"/>
            <a:ext cx="569387" cy="369332"/>
          </a:xfrm>
          <a:prstGeom prst="rect">
            <a:avLst/>
          </a:prstGeom>
          <a:noFill/>
        </p:spPr>
        <p:txBody>
          <a:bodyPr wrap="none" rtlCol="0">
            <a:spAutoFit/>
          </a:bodyPr>
          <a:lstStyle/>
          <a:p>
            <a:r>
              <a:rPr lang="en-US" dirty="0" smtClean="0"/>
              <a:t>800</a:t>
            </a:r>
            <a:endParaRPr lang="en-US" dirty="0"/>
          </a:p>
        </p:txBody>
      </p:sp>
    </p:spTree>
    <p:extLst>
      <p:ext uri="{BB962C8B-B14F-4D97-AF65-F5344CB8AC3E}">
        <p14:creationId xmlns:p14="http://schemas.microsoft.com/office/powerpoint/2010/main" val="1992585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Setting up a project.</a:t>
            </a:r>
          </a:p>
          <a:p>
            <a:r>
              <a:rPr lang="en-US" dirty="0" smtClean="0"/>
              <a:t>Copy main.cpp from the </a:t>
            </a:r>
            <a:r>
              <a:rPr lang="en-US" dirty="0" err="1" smtClean="0"/>
              <a:t>FsLazyWindow</a:t>
            </a:r>
            <a:r>
              <a:rPr lang="en-US" dirty="0" smtClean="0"/>
              <a:t> template.</a:t>
            </a:r>
          </a:p>
          <a:p>
            <a:r>
              <a:rPr lang="en-US" dirty="0" smtClean="0"/>
              <a:t>You need to add two libraries:</a:t>
            </a:r>
          </a:p>
          <a:p>
            <a:pPr lvl="1"/>
            <a:r>
              <a:rPr lang="en-US" dirty="0" err="1" smtClean="0"/>
              <a:t>fslazywindow</a:t>
            </a:r>
            <a:r>
              <a:rPr lang="en-US" dirty="0" smtClean="0"/>
              <a:t>, and</a:t>
            </a:r>
          </a:p>
          <a:p>
            <a:pPr lvl="1"/>
            <a:r>
              <a:rPr lang="en-US" dirty="0" err="1" smtClean="0"/>
              <a:t>ysbitmapfont</a:t>
            </a:r>
            <a:endParaRPr lang="en-US" dirty="0" smtClean="0"/>
          </a:p>
          <a:p>
            <a:r>
              <a:rPr lang="en-US" dirty="0" err="1" smtClean="0"/>
              <a:t>Ysbitmapfont</a:t>
            </a:r>
            <a:r>
              <a:rPr lang="en-US" dirty="0" smtClean="0"/>
              <a:t> library is the same font-drawing library used in 24780.</a:t>
            </a:r>
            <a:endParaRPr lang="en-US" dirty="0"/>
          </a:p>
        </p:txBody>
      </p:sp>
      <p:sp>
        <p:nvSpPr>
          <p:cNvPr id="4" name="TextBox 3"/>
          <p:cNvSpPr txBox="1"/>
          <p:nvPr/>
        </p:nvSpPr>
        <p:spPr>
          <a:xfrm>
            <a:off x="1092200" y="4616450"/>
            <a:ext cx="7778750" cy="523220"/>
          </a:xfrm>
          <a:prstGeom prst="rect">
            <a:avLst/>
          </a:prstGeom>
          <a:noFill/>
        </p:spPr>
        <p:txBody>
          <a:bodyPr wrap="square" rtlCol="0">
            <a:spAutoFit/>
          </a:bodyPr>
          <a:lstStyle/>
          <a:p>
            <a:r>
              <a:rPr lang="en-US" sz="1400" dirty="0" err="1" smtClean="0">
                <a:latin typeface="Consolas" panose="020B0609020204030204" pitchFamily="49" charset="0"/>
              </a:rPr>
              <a:t>add_executable</a:t>
            </a:r>
            <a:r>
              <a:rPr lang="en-US" sz="1400" dirty="0" smtClean="0">
                <a:latin typeface="Consolas" panose="020B0609020204030204" pitchFamily="49" charset="0"/>
              </a:rPr>
              <a:t>(</a:t>
            </a:r>
            <a:r>
              <a:rPr lang="en-US" sz="1400" dirty="0" err="1" smtClean="0">
                <a:latin typeface="Consolas" panose="020B0609020204030204" pitchFamily="49" charset="0"/>
              </a:rPr>
              <a:t>binary_tree_visualizer</a:t>
            </a:r>
            <a:r>
              <a:rPr lang="en-US" sz="1400" dirty="0" smtClean="0">
                <a:latin typeface="Consolas" panose="020B0609020204030204" pitchFamily="49" charset="0"/>
              </a:rPr>
              <a:t> main.cpp </a:t>
            </a:r>
            <a:r>
              <a:rPr lang="en-US" sz="1400" dirty="0" err="1" smtClean="0">
                <a:latin typeface="Consolas" panose="020B0609020204030204" pitchFamily="49" charset="0"/>
              </a:rPr>
              <a:t>bintree.h</a:t>
            </a:r>
            <a:r>
              <a:rPr lang="en-US" sz="1400" dirty="0" smtClean="0">
                <a:latin typeface="Consolas" panose="020B0609020204030204" pitchFamily="49" charset="0"/>
              </a:rPr>
              <a:t>)</a:t>
            </a:r>
          </a:p>
          <a:p>
            <a:r>
              <a:rPr lang="en-US" sz="1400" dirty="0" err="1" smtClean="0">
                <a:latin typeface="Consolas" panose="020B0609020204030204" pitchFamily="49" charset="0"/>
              </a:rPr>
              <a:t>target_link_libraries</a:t>
            </a:r>
            <a:r>
              <a:rPr lang="en-US" sz="1400" dirty="0" smtClean="0">
                <a:latin typeface="Consolas" panose="020B0609020204030204" pitchFamily="49" charset="0"/>
              </a:rPr>
              <a:t>(</a:t>
            </a:r>
            <a:r>
              <a:rPr lang="en-US" sz="1400" dirty="0" err="1">
                <a:latin typeface="Consolas" panose="020B0609020204030204" pitchFamily="49" charset="0"/>
              </a:rPr>
              <a:t>binary_tree_visualizer</a:t>
            </a:r>
            <a:r>
              <a:rPr lang="en-US" sz="1400" dirty="0">
                <a:latin typeface="Consolas" panose="020B0609020204030204" pitchFamily="49" charset="0"/>
              </a:rPr>
              <a:t> </a:t>
            </a:r>
            <a:r>
              <a:rPr lang="en-US" sz="1400" dirty="0" err="1" smtClean="0">
                <a:latin typeface="Consolas" panose="020B0609020204030204" pitchFamily="49" charset="0"/>
              </a:rPr>
              <a:t>fslazywindow</a:t>
            </a:r>
            <a:r>
              <a:rPr lang="en-US" sz="1400" dirty="0" smtClean="0">
                <a:latin typeface="Consolas" panose="020B0609020204030204" pitchFamily="49" charset="0"/>
              </a:rPr>
              <a:t> </a:t>
            </a:r>
            <a:r>
              <a:rPr lang="en-US" sz="1400" dirty="0" err="1" smtClean="0">
                <a:latin typeface="Consolas" panose="020B0609020204030204" pitchFamily="49" charset="0"/>
              </a:rPr>
              <a:t>ysbitmapfont</a:t>
            </a:r>
            <a:r>
              <a:rPr lang="en-US" sz="1400" dirty="0" smtClean="0">
                <a:latin typeface="Consolas" panose="020B0609020204030204" pitchFamily="49" charset="0"/>
              </a:rPr>
              <a:t>)</a:t>
            </a:r>
            <a:endParaRPr lang="en-US" sz="1400" dirty="0">
              <a:latin typeface="Consolas" panose="020B0609020204030204" pitchFamily="49" charset="0"/>
            </a:endParaRPr>
          </a:p>
        </p:txBody>
      </p:sp>
    </p:spTree>
    <p:extLst>
      <p:ext uri="{BB962C8B-B14F-4D97-AF65-F5344CB8AC3E}">
        <p14:creationId xmlns:p14="http://schemas.microsoft.com/office/powerpoint/2010/main" val="3572790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data structure that needs to be stored in the application class is a binary tree.</a:t>
            </a:r>
          </a:p>
          <a:p>
            <a:r>
              <a:rPr lang="en-US" dirty="0" smtClean="0"/>
              <a:t>In the initialization, add 50 random numbers to the tree.</a:t>
            </a:r>
          </a:p>
          <a:p>
            <a:r>
              <a:rPr lang="en-US" dirty="0" smtClean="0"/>
              <a:t>In Interval, at this point, you don't have to do anything.</a:t>
            </a:r>
          </a:p>
          <a:p>
            <a:r>
              <a:rPr lang="en-US" dirty="0" smtClean="0"/>
              <a:t>In Draw, visualize the tree.</a:t>
            </a:r>
          </a:p>
          <a:p>
            <a:endParaRPr lang="en-US" dirty="0"/>
          </a:p>
          <a:p>
            <a:r>
              <a:rPr lang="en-US" dirty="0" smtClean="0"/>
              <a:t>Cut-out Binary-Tree code in </a:t>
            </a:r>
            <a:r>
              <a:rPr lang="en-US" dirty="0" err="1" smtClean="0"/>
              <a:t>bintree.h</a:t>
            </a:r>
            <a:endParaRPr lang="en-US" dirty="0" smtClean="0"/>
          </a:p>
          <a:p>
            <a:endParaRPr lang="en-US" dirty="0"/>
          </a:p>
        </p:txBody>
      </p:sp>
    </p:spTree>
    <p:extLst>
      <p:ext uri="{BB962C8B-B14F-4D97-AF65-F5344CB8AC3E}">
        <p14:creationId xmlns:p14="http://schemas.microsoft.com/office/powerpoint/2010/main" val="33233446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to the </a:t>
            </a:r>
            <a:r>
              <a:rPr lang="en-US" dirty="0" err="1" smtClean="0"/>
              <a:t>FsLazyWindowApplication</a:t>
            </a:r>
            <a:endParaRPr lang="en-US" dirty="0"/>
          </a:p>
        </p:txBody>
      </p:sp>
      <p:sp>
        <p:nvSpPr>
          <p:cNvPr id="3" name="Content Placeholder 2"/>
          <p:cNvSpPr>
            <a:spLocks noGrp="1"/>
          </p:cNvSpPr>
          <p:nvPr>
            <p:ph idx="1"/>
          </p:nvPr>
        </p:nvSpPr>
        <p:spPr/>
        <p:txBody>
          <a:bodyPr/>
          <a:lstStyle/>
          <a:p>
            <a:r>
              <a:rPr lang="en-US" dirty="0" smtClean="0"/>
              <a:t>Add following headers at the beginning of main.cpp</a:t>
            </a:r>
            <a:br>
              <a:rPr lang="en-US" dirty="0" smtClean="0"/>
            </a:br>
            <a:r>
              <a:rPr lang="en-US" sz="1050" dirty="0">
                <a:latin typeface="Consolas" panose="020B0609020204030204" pitchFamily="49" charset="0"/>
              </a:rPr>
              <a:t>#include &lt;</a:t>
            </a:r>
            <a:r>
              <a:rPr lang="en-US" sz="1050" dirty="0" err="1">
                <a:latin typeface="Consolas" panose="020B0609020204030204" pitchFamily="49" charset="0"/>
              </a:rPr>
              <a:t>stdio.h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stdlib.h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time.h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ysglfontdata.h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fslazywindow.h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a:t>
            </a:r>
            <a:r>
              <a:rPr lang="en-US" sz="1050" dirty="0" err="1">
                <a:latin typeface="Consolas" panose="020B0609020204030204" pitchFamily="49" charset="0"/>
              </a:rPr>
              <a:t>bintree.h</a:t>
            </a:r>
            <a:r>
              <a:rPr lang="en-US" sz="1050" dirty="0">
                <a:latin typeface="Consolas" panose="020B0609020204030204" pitchFamily="49" charset="0"/>
              </a:rPr>
              <a:t>"</a:t>
            </a:r>
          </a:p>
          <a:p>
            <a:r>
              <a:rPr lang="en-US" dirty="0" smtClean="0"/>
              <a:t>Add a member variable in </a:t>
            </a:r>
            <a:r>
              <a:rPr lang="en-US" dirty="0" err="1" smtClean="0"/>
              <a:t>FsLazyWindowApplication</a:t>
            </a:r>
            <a:r>
              <a:rPr lang="en-US" dirty="0" smtClean="0"/>
              <a:t> class as:</a:t>
            </a:r>
            <a:br>
              <a:rPr lang="en-US" dirty="0" smtClean="0"/>
            </a:br>
            <a:r>
              <a:rPr lang="en-US" sz="1400" dirty="0" err="1" smtClean="0">
                <a:latin typeface="Lucida Console" panose="020B0609040504020204" pitchFamily="49" charset="0"/>
              </a:rPr>
              <a:t>BinaryTree</a:t>
            </a:r>
            <a:r>
              <a:rPr lang="en-US" sz="1400" dirty="0" smtClean="0">
                <a:latin typeface="Lucida Console" panose="020B0609040504020204" pitchFamily="49" charset="0"/>
              </a:rPr>
              <a:t> &lt;</a:t>
            </a:r>
            <a:r>
              <a:rPr lang="en-US" sz="1400" dirty="0" err="1" smtClean="0">
                <a:latin typeface="Lucida Console" panose="020B0609040504020204" pitchFamily="49" charset="0"/>
              </a:rPr>
              <a:t>int,int</a:t>
            </a:r>
            <a:r>
              <a:rPr lang="en-US" sz="1400" dirty="0" smtClean="0">
                <a:latin typeface="Lucida Console" panose="020B0609040504020204" pitchFamily="49" charset="0"/>
              </a:rPr>
              <a:t>&gt; </a:t>
            </a:r>
            <a:r>
              <a:rPr lang="en-US" sz="1400" dirty="0" err="1" smtClean="0">
                <a:latin typeface="Lucida Console" panose="020B0609040504020204" pitchFamily="49" charset="0"/>
              </a:rPr>
              <a:t>btree</a:t>
            </a:r>
            <a:r>
              <a:rPr lang="en-US" sz="1400" dirty="0" smtClean="0">
                <a:latin typeface="Lucida Console" panose="020B0609040504020204" pitchFamily="49" charset="0"/>
              </a:rPr>
              <a:t>;</a:t>
            </a:r>
            <a:endParaRPr lang="en-US" dirty="0" smtClean="0">
              <a:latin typeface="Lucida Console" panose="020B0609040504020204" pitchFamily="49" charset="0"/>
            </a:endParaRPr>
          </a:p>
          <a:p>
            <a:r>
              <a:rPr lang="en-US" dirty="0" smtClean="0"/>
              <a:t>In Initialize, do the following:</a:t>
            </a:r>
            <a:r>
              <a:rPr lang="en-US" dirty="0"/>
              <a:t/>
            </a:r>
            <a:br>
              <a:rPr lang="en-US" dirty="0"/>
            </a:br>
            <a:r>
              <a:rPr lang="en-US" sz="1400" dirty="0" smtClean="0">
                <a:latin typeface="Lucida Console" panose="020B0609040504020204" pitchFamily="49" charset="0"/>
              </a:rPr>
              <a:t>     </a:t>
            </a:r>
            <a:r>
              <a:rPr lang="en-US" sz="1400" dirty="0" err="1" smtClean="0">
                <a:latin typeface="Lucida Console" panose="020B0609040504020204" pitchFamily="49" charset="0"/>
              </a:rPr>
              <a:t>srand</a:t>
            </a:r>
            <a:r>
              <a:rPr lang="en-US" sz="1400" dirty="0">
                <a:latin typeface="Lucida Console" panose="020B0609040504020204" pitchFamily="49" charset="0"/>
              </a:rPr>
              <a:t>((</a:t>
            </a:r>
            <a:r>
              <a:rPr lang="en-US" sz="1400" dirty="0" err="1">
                <a:latin typeface="Lucida Console" panose="020B0609040504020204" pitchFamily="49" charset="0"/>
              </a:rPr>
              <a:t>int</a:t>
            </a:r>
            <a:r>
              <a:rPr lang="en-US" sz="1400" dirty="0">
                <a:latin typeface="Lucida Console" panose="020B0609040504020204" pitchFamily="49" charset="0"/>
              </a:rPr>
              <a:t>)time(</a:t>
            </a:r>
            <a:r>
              <a:rPr lang="en-US" sz="1400" dirty="0" err="1">
                <a:latin typeface="Lucida Console" panose="020B0609040504020204" pitchFamily="49" charset="0"/>
              </a:rPr>
              <a:t>nullptr</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for(</a:t>
            </a:r>
            <a:r>
              <a:rPr lang="en-US" sz="1400" dirty="0" err="1" smtClean="0">
                <a:latin typeface="Lucida Console" panose="020B0609040504020204" pitchFamily="49" charset="0"/>
              </a:rPr>
              <a:t>int</a:t>
            </a:r>
            <a:r>
              <a:rPr lang="en-US" sz="1400" dirty="0" smtClean="0">
                <a:latin typeface="Lucida Console" panose="020B0609040504020204" pitchFamily="49" charset="0"/>
              </a:rPr>
              <a:t> </a:t>
            </a:r>
            <a:r>
              <a:rPr lang="en-US" sz="1400" dirty="0" err="1">
                <a:latin typeface="Lucida Console" panose="020B0609040504020204" pitchFamily="49" charset="0"/>
              </a:rPr>
              <a:t>i</a:t>
            </a:r>
            <a:r>
              <a:rPr lang="en-US" sz="1400" dirty="0">
                <a:latin typeface="Lucida Console" panose="020B0609040504020204" pitchFamily="49" charset="0"/>
              </a:rPr>
              <a:t>=0; </a:t>
            </a:r>
            <a:r>
              <a:rPr lang="en-US" sz="1400" dirty="0" err="1">
                <a:latin typeface="Lucida Console" panose="020B0609040504020204" pitchFamily="49" charset="0"/>
              </a:rPr>
              <a:t>i</a:t>
            </a:r>
            <a:r>
              <a:rPr lang="en-US" sz="1400" dirty="0">
                <a:latin typeface="Lucida Console" panose="020B0609040504020204" pitchFamily="49" charset="0"/>
              </a:rPr>
              <a:t>&lt;50; ++</a:t>
            </a:r>
            <a:r>
              <a:rPr lang="en-US" sz="1400" dirty="0" err="1">
                <a:latin typeface="Lucida Console" panose="020B0609040504020204" pitchFamily="49" charset="0"/>
              </a:rPr>
              <a:t>i</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smtClean="0">
                <a:latin typeface="Lucida Console" panose="020B0609040504020204" pitchFamily="49" charset="0"/>
              </a:rPr>
              <a:t>tree.Insert</a:t>
            </a:r>
            <a:r>
              <a:rPr lang="en-US" sz="1400" dirty="0" smtClean="0">
                <a:latin typeface="Lucida Console" panose="020B0609040504020204" pitchFamily="49" charset="0"/>
              </a:rPr>
              <a:t>(rand</a:t>
            </a:r>
            <a:r>
              <a:rPr lang="en-US" sz="1400" dirty="0">
                <a:latin typeface="Lucida Console" panose="020B0609040504020204" pitchFamily="49" charset="0"/>
              </a:rPr>
              <a:t>()%100,0</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endParaRPr lang="en-US" sz="1400" dirty="0">
              <a:latin typeface="Lucida Console" panose="020B0609040504020204" pitchFamily="49" charset="0"/>
            </a:endParaRPr>
          </a:p>
          <a:p>
            <a:endParaRPr lang="en-US" sz="1400" dirty="0" smtClean="0">
              <a:latin typeface="Lucida Console" panose="020B0609040504020204" pitchFamily="49" charset="0"/>
            </a:endParaRPr>
          </a:p>
          <a:p>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647034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a </a:t>
            </a:r>
            <a:r>
              <a:rPr lang="en-US" dirty="0" smtClean="0"/>
              <a:t>member-function:</a:t>
            </a:r>
            <a:r>
              <a:rPr lang="en-US" dirty="0"/>
              <a:t/>
            </a:r>
            <a:br>
              <a:rPr lang="en-US" dirty="0"/>
            </a:br>
            <a:endParaRPr lang="en-US" dirty="0"/>
          </a:p>
        </p:txBody>
      </p:sp>
      <p:sp>
        <p:nvSpPr>
          <p:cNvPr id="4" name="TextBox 3"/>
          <p:cNvSpPr txBox="1"/>
          <p:nvPr/>
        </p:nvSpPr>
        <p:spPr>
          <a:xfrm>
            <a:off x="866498" y="1772905"/>
            <a:ext cx="7411003" cy="3647152"/>
          </a:xfrm>
          <a:prstGeom prst="rect">
            <a:avLst/>
          </a:prstGeom>
          <a:noFill/>
        </p:spPr>
        <p:txBody>
          <a:bodyPr wrap="none" rtlCol="0">
            <a:spAutoFit/>
          </a:bodyPr>
          <a:lstStyle/>
          <a:p>
            <a:r>
              <a:rPr lang="en-US" sz="1050" dirty="0">
                <a:latin typeface="Consolas" panose="020B0609020204030204" pitchFamily="49" charset="0"/>
              </a:rPr>
              <a:t>void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DrawNode</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x0,int x1,int y0,int </a:t>
            </a:r>
            <a:r>
              <a:rPr lang="en-US" sz="1050" dirty="0" err="1">
                <a:latin typeface="Consolas" panose="020B0609020204030204" pitchFamily="49" charset="0"/>
              </a:rPr>
              <a:t>yStep,int</a:t>
            </a:r>
            <a:r>
              <a:rPr lang="en-US" sz="1050" dirty="0">
                <a:latin typeface="Consolas" panose="020B0609020204030204" pitchFamily="49" charset="0"/>
              </a:rPr>
              <a:t> </a:t>
            </a:r>
            <a:r>
              <a:rPr lang="en-US" sz="1050" dirty="0" err="1">
                <a:latin typeface="Consolas" panose="020B0609020204030204" pitchFamily="49" charset="0"/>
              </a:rPr>
              <a:t>prevX,int</a:t>
            </a:r>
            <a:r>
              <a:rPr lang="en-US" sz="1050" dirty="0">
                <a:latin typeface="Consolas" panose="020B0609020204030204" pitchFamily="49" charset="0"/>
              </a:rPr>
              <a:t> </a:t>
            </a:r>
            <a:r>
              <a:rPr lang="en-US" sz="1050" dirty="0" err="1">
                <a:latin typeface="Consolas" panose="020B0609020204030204" pitchFamily="49" charset="0"/>
              </a:rPr>
              <a:t>prevY,BinaryTree</a:t>
            </a:r>
            <a:r>
              <a:rPr lang="en-US" sz="1050" dirty="0">
                <a:latin typeface="Consolas" panose="020B0609020204030204" pitchFamily="49" charset="0"/>
              </a:rPr>
              <a:t>&lt;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x=(x0+x1)/2,y=y0+yStep/2;</a:t>
            </a:r>
          </a:p>
          <a:p>
            <a:r>
              <a:rPr lang="en-US" sz="1050" dirty="0" smtClean="0">
                <a:latin typeface="Consolas" panose="020B0609020204030204" pitchFamily="49" charset="0"/>
              </a:rPr>
              <a:t>        glColor3ub(0,0,0</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glBegin</a:t>
            </a:r>
            <a:r>
              <a:rPr lang="en-US" sz="1050" dirty="0" smtClean="0">
                <a:latin typeface="Consolas" panose="020B0609020204030204" pitchFamily="49" charset="0"/>
              </a:rPr>
              <a:t>(GL_LINES</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prevX,prevY</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glEnd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glRasterPos2i(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char </a:t>
            </a:r>
            <a:r>
              <a:rPr lang="en-US" sz="1050" dirty="0" err="1">
                <a:latin typeface="Consolas" panose="020B0609020204030204" pitchFamily="49" charset="0"/>
              </a:rPr>
              <a:t>str</a:t>
            </a:r>
            <a:r>
              <a:rPr lang="en-US" sz="1050" dirty="0">
                <a:latin typeface="Consolas" panose="020B0609020204030204" pitchFamily="49" charset="0"/>
              </a:rPr>
              <a:t>[256];</a:t>
            </a:r>
          </a:p>
          <a:p>
            <a:r>
              <a:rPr lang="en-US" sz="1050" dirty="0" smtClean="0">
                <a:latin typeface="Consolas" panose="020B0609020204030204" pitchFamily="49" charset="0"/>
              </a:rPr>
              <a:t>        </a:t>
            </a:r>
            <a:r>
              <a:rPr lang="en-US" sz="1050" dirty="0" err="1" smtClean="0">
                <a:latin typeface="Consolas" panose="020B0609020204030204" pitchFamily="49" charset="0"/>
              </a:rPr>
              <a:t>sprintf</a:t>
            </a:r>
            <a:r>
              <a:rPr lang="en-US" sz="1050" dirty="0" smtClean="0">
                <a:latin typeface="Consolas" panose="020B0609020204030204" pitchFamily="49" charset="0"/>
              </a:rPr>
              <a:t>(</a:t>
            </a:r>
            <a:r>
              <a:rPr lang="en-US" sz="1050" dirty="0" err="1" smtClean="0">
                <a:latin typeface="Consolas" panose="020B0609020204030204" pitchFamily="49" charset="0"/>
              </a:rPr>
              <a:t>str</a:t>
            </a:r>
            <a:r>
              <a:rPr lang="en-US" sz="1050" dirty="0">
                <a:latin typeface="Consolas" panose="020B0609020204030204" pitchFamily="49" charset="0"/>
              </a:rPr>
              <a:t>,"%d",</a:t>
            </a:r>
            <a:r>
              <a:rPr lang="en-US" sz="1050" dirty="0" err="1">
                <a:latin typeface="Consolas" panose="020B0609020204030204" pitchFamily="49" charset="0"/>
              </a:rPr>
              <a:t>tree.GetKey</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YsGlDrawFontBitmap12x16(</a:t>
            </a:r>
            <a:r>
              <a:rPr lang="en-US" sz="1050" dirty="0" err="1" smtClean="0">
                <a:latin typeface="Consolas" panose="020B0609020204030204" pitchFamily="49" charset="0"/>
              </a:rPr>
              <a:t>str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smtClean="0">
                <a:latin typeface="Consolas" panose="020B0609020204030204" pitchFamily="49" charset="0"/>
              </a:rPr>
              <a:t>(x0</a:t>
            </a:r>
            <a:r>
              <a:rPr lang="en-US" sz="1050" dirty="0">
                <a:latin typeface="Consolas" panose="020B0609020204030204" pitchFamily="49" charset="0"/>
              </a:rPr>
              <a:t>,(x0+x1)/2,y0+yStep,yStep,x,y,tree.Left(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a:latin typeface="Consolas" panose="020B0609020204030204" pitchFamily="49" charset="0"/>
              </a:rPr>
              <a:t>((x0+x1)/2,x1,y0+yStep,yStep,x,y,tree.Right(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7" name="Right Brace 6"/>
          <p:cNvSpPr/>
          <p:nvPr/>
        </p:nvSpPr>
        <p:spPr>
          <a:xfrm>
            <a:off x="5822950" y="4502150"/>
            <a:ext cx="171450" cy="4381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032500" y="4533900"/>
            <a:ext cx="1223412" cy="369332"/>
          </a:xfrm>
          <a:prstGeom prst="rect">
            <a:avLst/>
          </a:prstGeom>
          <a:noFill/>
        </p:spPr>
        <p:txBody>
          <a:bodyPr wrap="none" rtlCol="0">
            <a:spAutoFit/>
          </a:bodyPr>
          <a:lstStyle/>
          <a:p>
            <a:r>
              <a:rPr lang="en-US" dirty="0" smtClean="0"/>
              <a:t>Recursion</a:t>
            </a:r>
            <a:endParaRPr lang="en-US" dirty="0"/>
          </a:p>
        </p:txBody>
      </p:sp>
      <p:cxnSp>
        <p:nvCxnSpPr>
          <p:cNvPr id="10" name="Straight Arrow Connector 9"/>
          <p:cNvCxnSpPr/>
          <p:nvPr/>
        </p:nvCxnSpPr>
        <p:spPr>
          <a:xfrm flipH="1">
            <a:off x="2654300" y="3733800"/>
            <a:ext cx="2552700" cy="81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838450" y="4903232"/>
            <a:ext cx="1250950" cy="669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0" y="3383518"/>
            <a:ext cx="3202176" cy="646331"/>
          </a:xfrm>
          <a:prstGeom prst="rect">
            <a:avLst/>
          </a:prstGeom>
          <a:noFill/>
        </p:spPr>
        <p:txBody>
          <a:bodyPr wrap="square" rtlCol="0">
            <a:spAutoFit/>
          </a:bodyPr>
          <a:lstStyle/>
          <a:p>
            <a:r>
              <a:rPr lang="en-US" dirty="0" smtClean="0"/>
              <a:t>Left node takes left-half of the current node</a:t>
            </a:r>
            <a:endParaRPr lang="en-US" dirty="0"/>
          </a:p>
        </p:txBody>
      </p:sp>
      <p:sp>
        <p:nvSpPr>
          <p:cNvPr id="14" name="TextBox 13"/>
          <p:cNvSpPr txBox="1"/>
          <p:nvPr/>
        </p:nvSpPr>
        <p:spPr>
          <a:xfrm>
            <a:off x="4089400" y="5272033"/>
            <a:ext cx="3202176" cy="646331"/>
          </a:xfrm>
          <a:prstGeom prst="rect">
            <a:avLst/>
          </a:prstGeom>
          <a:noFill/>
        </p:spPr>
        <p:txBody>
          <a:bodyPr wrap="square" rtlCol="0">
            <a:spAutoFit/>
          </a:bodyPr>
          <a:lstStyle/>
          <a:p>
            <a:r>
              <a:rPr lang="en-US" dirty="0" smtClean="0"/>
              <a:t>Right node takes right-half of the current node</a:t>
            </a:r>
            <a:endParaRPr lang="en-US" dirty="0"/>
          </a:p>
        </p:txBody>
      </p:sp>
    </p:spTree>
    <p:extLst>
      <p:ext uri="{BB962C8B-B14F-4D97-AF65-F5344CB8AC3E}">
        <p14:creationId xmlns:p14="http://schemas.microsoft.com/office/powerpoint/2010/main" val="1725585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to the </a:t>
            </a:r>
            <a:r>
              <a:rPr lang="en-US" dirty="0" err="1" smtClean="0"/>
              <a:t>FsLazyWindowApplication</a:t>
            </a:r>
            <a:endParaRPr lang="en-US" dirty="0"/>
          </a:p>
        </p:txBody>
      </p:sp>
      <p:sp>
        <p:nvSpPr>
          <p:cNvPr id="3" name="Content Placeholder 2"/>
          <p:cNvSpPr>
            <a:spLocks noGrp="1"/>
          </p:cNvSpPr>
          <p:nvPr>
            <p:ph idx="1"/>
          </p:nvPr>
        </p:nvSpPr>
        <p:spPr/>
        <p:txBody>
          <a:bodyPr/>
          <a:lstStyle/>
          <a:p>
            <a:r>
              <a:rPr lang="en-US" dirty="0" smtClean="0"/>
              <a:t>Draw function must look like:</a:t>
            </a:r>
          </a:p>
          <a:p>
            <a:pPr marL="0" indent="0">
              <a:buNone/>
            </a:pPr>
            <a:r>
              <a:rPr lang="en-US" sz="1200" dirty="0" smtClean="0">
                <a:latin typeface="Lucida Console" panose="020B0609040504020204" pitchFamily="49" charset="0"/>
              </a:rPr>
              <a:t/>
            </a:r>
            <a:br>
              <a:rPr lang="en-US" sz="1200" dirty="0" smtClean="0">
                <a:latin typeface="Lucida Console" panose="020B0609040504020204" pitchFamily="49" charset="0"/>
              </a:rPr>
            </a:br>
            <a:r>
              <a:rPr lang="en-US" sz="1200" dirty="0" smtClean="0">
                <a:latin typeface="Lucida Console" panose="020B0609040504020204" pitchFamily="49" charset="0"/>
              </a:rPr>
              <a:t/>
            </a:r>
            <a:br>
              <a:rPr lang="en-US" sz="1200" dirty="0" smtClean="0">
                <a:latin typeface="Lucida Console" panose="020B0609040504020204" pitchFamily="49" charset="0"/>
              </a:rPr>
            </a:br>
            <a:r>
              <a:rPr lang="en-US" sz="1200" dirty="0" smtClean="0">
                <a:latin typeface="Lucida Console" panose="020B0609040504020204" pitchFamily="49" charset="0"/>
              </a:rPr>
              <a:t>void </a:t>
            </a:r>
            <a:r>
              <a:rPr lang="en-US" sz="1200" dirty="0" err="1">
                <a:latin typeface="Lucida Console" panose="020B0609040504020204" pitchFamily="49" charset="0"/>
              </a:rPr>
              <a:t>FsLazyWindowApplication</a:t>
            </a:r>
            <a:r>
              <a:rPr lang="en-US" sz="1200" dirty="0">
                <a:latin typeface="Lucida Console" panose="020B0609040504020204" pitchFamily="49" charset="0"/>
              </a:rPr>
              <a:t>::Draw(void)</a:t>
            </a:r>
          </a:p>
          <a:p>
            <a:pPr marL="0" indent="0">
              <a:buNone/>
            </a:pP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glClear</a:t>
            </a:r>
            <a:r>
              <a:rPr lang="en-US" sz="1200" dirty="0" smtClean="0">
                <a:latin typeface="Lucida Console" panose="020B0609040504020204" pitchFamily="49" charset="0"/>
              </a:rPr>
              <a:t>(GL_COLOR_BUFFER_BIT|GL_DEPTH_BUFFER_BIT</a:t>
            </a: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DrawNode</a:t>
            </a:r>
            <a:r>
              <a:rPr lang="en-US" sz="1200" dirty="0" smtClean="0">
                <a:latin typeface="Lucida Console" panose="020B0609040504020204" pitchFamily="49" charset="0"/>
              </a:rPr>
              <a:t>(0,800,0,40</a:t>
            </a:r>
            <a:r>
              <a:rPr lang="en-US" sz="1200" dirty="0">
                <a:latin typeface="Lucida Console" panose="020B0609040504020204" pitchFamily="49" charset="0"/>
              </a:rPr>
              <a:t>, 400,20, </a:t>
            </a:r>
            <a:r>
              <a:rPr lang="en-US" sz="1200" dirty="0" err="1">
                <a:latin typeface="Lucida Console" panose="020B0609040504020204" pitchFamily="49" charset="0"/>
              </a:rPr>
              <a:t>tree.RootNode</a:t>
            </a: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FsSwapBuffers</a:t>
            </a: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needRedraw</a:t>
            </a:r>
            <a:r>
              <a:rPr lang="en-US" sz="1200" dirty="0" smtClean="0">
                <a:latin typeface="Lucida Console" panose="020B0609040504020204" pitchFamily="49" charset="0"/>
              </a:rPr>
              <a:t>=false</a:t>
            </a:r>
            <a:r>
              <a:rPr lang="en-US" sz="1200" dirty="0">
                <a:latin typeface="Lucida Console" panose="020B0609040504020204" pitchFamily="49" charset="0"/>
              </a:rPr>
              <a:t>;</a:t>
            </a:r>
          </a:p>
          <a:p>
            <a:pPr marL="0" indent="0">
              <a:buNone/>
            </a:pPr>
            <a:r>
              <a:rPr lang="en-US" sz="1200" dirty="0">
                <a:latin typeface="Lucida Console" panose="020B0609040504020204" pitchFamily="49" charset="0"/>
              </a:rPr>
              <a:t>}</a:t>
            </a:r>
          </a:p>
          <a:p>
            <a:pPr marL="0" indent="0">
              <a:buNone/>
            </a:pPr>
            <a:endParaRPr lang="en-US" dirty="0"/>
          </a:p>
        </p:txBody>
      </p:sp>
    </p:spTree>
    <p:extLst>
      <p:ext uri="{BB962C8B-B14F-4D97-AF65-F5344CB8AC3E}">
        <p14:creationId xmlns:p14="http://schemas.microsoft.com/office/powerpoint/2010/main" val="11521738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accept Windows-size change</a:t>
            </a:r>
            <a:endParaRPr lang="en-US" dirty="0"/>
          </a:p>
        </p:txBody>
      </p:sp>
      <p:sp>
        <p:nvSpPr>
          <p:cNvPr id="3" name="Content Placeholder 2"/>
          <p:cNvSpPr>
            <a:spLocks noGrp="1"/>
          </p:cNvSpPr>
          <p:nvPr>
            <p:ph idx="1"/>
          </p:nvPr>
        </p:nvSpPr>
        <p:spPr/>
        <p:txBody>
          <a:bodyPr/>
          <a:lstStyle/>
          <a:p>
            <a:pPr marL="0" indent="0">
              <a:buNone/>
            </a:pPr>
            <a:r>
              <a:rPr lang="en-US" sz="1400" dirty="0">
                <a:latin typeface="Lucida Console" panose="020B0609040504020204" pitchFamily="49" charset="0"/>
              </a:rPr>
              <a:t>void </a:t>
            </a:r>
            <a:r>
              <a:rPr lang="en-US" sz="1400" dirty="0" err="1">
                <a:latin typeface="Lucida Console" panose="020B0609040504020204" pitchFamily="49" charset="0"/>
              </a:rPr>
              <a:t>FsLazyWindowApplication</a:t>
            </a:r>
            <a:r>
              <a:rPr lang="en-US" sz="1400" dirty="0">
                <a:latin typeface="Lucida Console" panose="020B0609040504020204" pitchFamily="49" charset="0"/>
              </a:rPr>
              <a:t>::Draw(void)</a:t>
            </a:r>
          </a:p>
          <a:p>
            <a:pPr marL="0" indent="0">
              <a:buNone/>
            </a:pP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int</a:t>
            </a:r>
            <a:r>
              <a:rPr lang="en-US" sz="1400" dirty="0">
                <a:latin typeface="Lucida Console" panose="020B0609040504020204" pitchFamily="49" charset="0"/>
              </a:rPr>
              <a:t> </a:t>
            </a:r>
            <a:r>
              <a:rPr lang="en-US" sz="1400" dirty="0" err="1">
                <a:latin typeface="Lucida Console" panose="020B0609040504020204" pitchFamily="49" charset="0"/>
              </a:rPr>
              <a:t>wid,hei</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FsGetWindowSize</a:t>
            </a:r>
            <a:r>
              <a:rPr lang="en-US" sz="1400" dirty="0">
                <a:latin typeface="Lucida Console" panose="020B0609040504020204" pitchFamily="49" charset="0"/>
              </a:rPr>
              <a:t>(</a:t>
            </a:r>
            <a:r>
              <a:rPr lang="en-US" sz="1400" dirty="0" err="1">
                <a:latin typeface="Lucida Console" panose="020B0609040504020204" pitchFamily="49" charset="0"/>
              </a:rPr>
              <a:t>wid,hei</a:t>
            </a:r>
            <a:r>
              <a:rPr lang="en-US" sz="1400" dirty="0">
                <a:latin typeface="Lucida Console" panose="020B0609040504020204" pitchFamily="49" charset="0"/>
              </a:rPr>
              <a:t>);</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glViewport</a:t>
            </a:r>
            <a:r>
              <a:rPr lang="en-US" sz="1400" dirty="0">
                <a:latin typeface="Lucida Console" panose="020B0609040504020204" pitchFamily="49" charset="0"/>
              </a:rPr>
              <a:t>(0,0,wid,hei);</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glMatrixMode</a:t>
            </a:r>
            <a:r>
              <a:rPr lang="en-US" sz="1400" dirty="0">
                <a:latin typeface="Lucida Console" panose="020B0609040504020204" pitchFamily="49" charset="0"/>
              </a:rPr>
              <a:t>(GL_PROJECTION);</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glLoadIdentity</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glOrtho</a:t>
            </a:r>
            <a:r>
              <a:rPr lang="en-US" sz="1400" dirty="0">
                <a:latin typeface="Lucida Console" panose="020B0609040504020204" pitchFamily="49" charset="0"/>
              </a:rPr>
              <a:t>(0,(float)wid-1,(float)hei-1,0,-1,1);</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glClear</a:t>
            </a:r>
            <a:r>
              <a:rPr lang="en-US" sz="1400" dirty="0">
                <a:latin typeface="Lucida Console" panose="020B0609040504020204" pitchFamily="49" charset="0"/>
              </a:rPr>
              <a:t>(GL_COLOR_BUFFER_BIT|GL_DEPTH_BUFFER_BIT);</a:t>
            </a:r>
          </a:p>
          <a:p>
            <a:pPr marL="0" indent="0">
              <a:buNone/>
            </a:pPr>
            <a:r>
              <a:rPr lang="en-US" sz="1400" dirty="0">
                <a:latin typeface="Lucida Console" panose="020B0609040504020204" pitchFamily="49" charset="0"/>
              </a:rPr>
              <a:t>    Draw(</a:t>
            </a:r>
            <a:r>
              <a:rPr lang="en-US" sz="1400" dirty="0" err="1">
                <a:latin typeface="Lucida Console" panose="020B0609040504020204" pitchFamily="49" charset="0"/>
              </a:rPr>
              <a:t>btree.GetRoot</a:t>
            </a:r>
            <a:r>
              <a:rPr lang="en-US" sz="1400" dirty="0">
                <a:latin typeface="Lucida Console" panose="020B0609040504020204" pitchFamily="49" charset="0"/>
              </a:rPr>
              <a:t>(),0,wid,40,40);</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FsSwapBuffers</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needRedraw</a:t>
            </a:r>
            <a:r>
              <a:rPr lang="en-US" sz="1400" dirty="0">
                <a:latin typeface="Lucida Console" panose="020B0609040504020204" pitchFamily="49" charset="0"/>
              </a:rPr>
              <a:t>=false;</a:t>
            </a:r>
          </a:p>
          <a:p>
            <a:pPr marL="0" indent="0">
              <a:buNone/>
            </a:pPr>
            <a:r>
              <a:rPr lang="en-US" sz="1400" dirty="0">
                <a:latin typeface="Lucida Console" panose="020B0609040504020204" pitchFamily="49" charset="0"/>
              </a:rPr>
              <a:t>}</a:t>
            </a:r>
          </a:p>
          <a:p>
            <a:pPr marL="0" indent="0">
              <a:buNone/>
            </a:pPr>
            <a:endParaRPr lang="en-US" sz="1400" dirty="0">
              <a:latin typeface="Lucida Console" panose="020B0609040504020204" pitchFamily="49" charset="0"/>
            </a:endParaRPr>
          </a:p>
        </p:txBody>
      </p:sp>
    </p:spTree>
    <p:extLst>
      <p:ext uri="{BB962C8B-B14F-4D97-AF65-F5344CB8AC3E}">
        <p14:creationId xmlns:p14="http://schemas.microsoft.com/office/powerpoint/2010/main" val="27229187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Interactive</a:t>
            </a:r>
            <a:endParaRPr lang="en-US" dirty="0"/>
          </a:p>
        </p:txBody>
      </p:sp>
      <p:sp>
        <p:nvSpPr>
          <p:cNvPr id="3" name="Content Placeholder 2"/>
          <p:cNvSpPr>
            <a:spLocks noGrp="1"/>
          </p:cNvSpPr>
          <p:nvPr>
            <p:ph idx="1"/>
          </p:nvPr>
        </p:nvSpPr>
        <p:spPr/>
        <p:txBody>
          <a:bodyPr/>
          <a:lstStyle/>
          <a:p>
            <a:r>
              <a:rPr lang="en-US" dirty="0" smtClean="0"/>
              <a:t>Highlight a node where the mouse cursor is on.</a:t>
            </a:r>
          </a:p>
          <a:p>
            <a:r>
              <a:rPr lang="en-US" dirty="0" smtClean="0"/>
              <a:t>Press DEL to delete the highlighted node.</a:t>
            </a:r>
          </a:p>
          <a:p>
            <a:r>
              <a:rPr lang="en-US" dirty="0" smtClean="0"/>
              <a:t>Press INSERT to insert a new node.</a:t>
            </a:r>
            <a:endParaRPr lang="en-US" dirty="0"/>
          </a:p>
        </p:txBody>
      </p:sp>
    </p:spTree>
    <p:extLst>
      <p:ext uri="{BB962C8B-B14F-4D97-AF65-F5344CB8AC3E}">
        <p14:creationId xmlns:p14="http://schemas.microsoft.com/office/powerpoint/2010/main" val="13825857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which node the mouse cursor is on.</a:t>
            </a:r>
            <a:endParaRPr lang="en-US" dirty="0"/>
          </a:p>
        </p:txBody>
      </p:sp>
      <p:sp>
        <p:nvSpPr>
          <p:cNvPr id="3" name="Content Placeholder 2"/>
          <p:cNvSpPr>
            <a:spLocks noGrp="1"/>
          </p:cNvSpPr>
          <p:nvPr>
            <p:ph idx="1"/>
          </p:nvPr>
        </p:nvSpPr>
        <p:spPr/>
        <p:txBody>
          <a:bodyPr/>
          <a:lstStyle/>
          <a:p>
            <a:r>
              <a:rPr lang="en-US" dirty="0" smtClean="0"/>
              <a:t>Member variable for storing highlighted node.</a:t>
            </a:r>
            <a:r>
              <a:rPr lang="en-US" dirty="0"/>
              <a:t/>
            </a:r>
            <a:br>
              <a:rPr lang="en-US" dirty="0"/>
            </a:br>
            <a:r>
              <a:rPr lang="en-US" sz="1600" dirty="0" smtClean="0">
                <a:latin typeface="Consolas" panose="020B0609020204030204" pitchFamily="49" charset="0"/>
              </a:rPr>
              <a:t>    </a:t>
            </a:r>
            <a:r>
              <a:rPr lang="en-US" sz="1600" dirty="0" err="1" smtClean="0">
                <a:latin typeface="Consolas" panose="020B0609020204030204" pitchFamily="49" charset="0"/>
              </a:rPr>
              <a:t>BinaryTree</a:t>
            </a:r>
            <a:r>
              <a:rPr lang="en-US" sz="1600" dirty="0" smtClean="0">
                <a:latin typeface="Consolas" panose="020B0609020204030204" pitchFamily="49" charset="0"/>
              </a:rPr>
              <a:t> </a:t>
            </a:r>
            <a:r>
              <a:rPr lang="en-US" sz="1600" dirty="0">
                <a:latin typeface="Consolas" panose="020B0609020204030204" pitchFamily="49" charset="0"/>
              </a:rPr>
              <a:t>&lt;</a:t>
            </a:r>
            <a:r>
              <a:rPr lang="en-US" sz="1600" dirty="0" err="1">
                <a:latin typeface="Consolas" panose="020B0609020204030204" pitchFamily="49" charset="0"/>
              </a:rPr>
              <a:t>int,int</a:t>
            </a:r>
            <a:r>
              <a:rPr lang="en-US" sz="1600" dirty="0">
                <a:latin typeface="Consolas" panose="020B0609020204030204" pitchFamily="49" charset="0"/>
              </a:rPr>
              <a:t>&gt;::</a:t>
            </a:r>
            <a:r>
              <a:rPr lang="en-US" sz="1600" dirty="0" err="1">
                <a:latin typeface="Consolas" panose="020B0609020204030204" pitchFamily="49" charset="0"/>
              </a:rPr>
              <a:t>NodeHandle</a:t>
            </a:r>
            <a:r>
              <a:rPr lang="en-US" sz="1600" dirty="0">
                <a:latin typeface="Consolas" panose="020B0609020204030204" pitchFamily="49" charset="0"/>
              </a:rPr>
              <a:t> </a:t>
            </a:r>
            <a:r>
              <a:rPr lang="en-US" sz="1600" dirty="0" err="1">
                <a:latin typeface="Consolas" panose="020B0609020204030204" pitchFamily="49" charset="0"/>
              </a:rPr>
              <a:t>mouseOn</a:t>
            </a:r>
            <a:r>
              <a:rPr lang="en-US" sz="1600" dirty="0">
                <a:latin typeface="Consolas" panose="020B0609020204030204" pitchFamily="49" charset="0"/>
              </a:rPr>
              <a:t>;</a:t>
            </a:r>
          </a:p>
          <a:p>
            <a:r>
              <a:rPr lang="en-US" dirty="0" smtClean="0"/>
              <a:t>Nullify it in the constructor.</a:t>
            </a:r>
            <a:endParaRPr lang="en-US" dirty="0"/>
          </a:p>
          <a:p>
            <a:r>
              <a:rPr lang="en-US" dirty="0" smtClean="0"/>
              <a:t>Add the following function declarations in </a:t>
            </a:r>
            <a:r>
              <a:rPr lang="en-US" dirty="0" err="1" smtClean="0"/>
              <a:t>FsLazyWindowApplication</a:t>
            </a:r>
            <a:r>
              <a:rPr lang="en-US" dirty="0" smtClean="0"/>
              <a:t> class.</a:t>
            </a:r>
            <a:r>
              <a:rPr lang="en-US" dirty="0"/>
              <a:t/>
            </a:r>
            <a:br>
              <a:rPr lang="en-US" dirty="0"/>
            </a:br>
            <a:r>
              <a:rPr lang="en-US" sz="1400" dirty="0">
                <a:latin typeface="Lucida Console" panose="020B0609040504020204" pitchFamily="49" charset="0"/>
              </a:rPr>
              <a:t>public</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smtClean="0">
                <a:latin typeface="Lucida Console" panose="020B0609040504020204" pitchFamily="49" charset="0"/>
              </a:rPr>
              <a:t>const</a:t>
            </a:r>
            <a:r>
              <a:rPr lang="en-US" sz="1400" dirty="0" smtClean="0">
                <a:latin typeface="Lucida Console" panose="020B0609040504020204" pitchFamily="49" charset="0"/>
              </a:rPr>
              <a:t> </a:t>
            </a:r>
            <a:r>
              <a:rPr lang="en-US" sz="1400" dirty="0" err="1">
                <a:latin typeface="Lucida Console" panose="020B0609040504020204" pitchFamily="49" charset="0"/>
              </a:rPr>
              <a:t>BinaryTree</a:t>
            </a:r>
            <a:r>
              <a:rPr lang="en-US" sz="1400" dirty="0">
                <a:latin typeface="Lucida Console" panose="020B0609040504020204" pitchFamily="49" charset="0"/>
              </a:rPr>
              <a:t> &lt;</a:t>
            </a:r>
            <a:r>
              <a:rPr lang="en-US" sz="1400" dirty="0" err="1">
                <a:latin typeface="Lucida Console" panose="020B0609040504020204" pitchFamily="49" charset="0"/>
              </a:rPr>
              <a:t>int,int</a:t>
            </a:r>
            <a:r>
              <a:rPr lang="en-US" sz="1400" dirty="0">
                <a:latin typeface="Lucida Console" panose="020B0609040504020204" pitchFamily="49" charset="0"/>
              </a:rPr>
              <a:t>&gt;::Node *</a:t>
            </a:r>
            <a:r>
              <a:rPr lang="en-US" sz="1400" dirty="0" err="1">
                <a:latin typeface="Lucida Console" panose="020B0609040504020204" pitchFamily="49" charset="0"/>
              </a:rPr>
              <a:t>PickedNode</a:t>
            </a:r>
            <a:r>
              <a:rPr lang="en-US" sz="1400" dirty="0">
                <a:latin typeface="Lucida Console" panose="020B0609040504020204" pitchFamily="49" charset="0"/>
              </a:rPr>
              <a:t>(</a:t>
            </a:r>
            <a:r>
              <a:rPr lang="en-US" sz="1400" dirty="0" err="1">
                <a:latin typeface="Lucida Console" panose="020B0609040504020204" pitchFamily="49" charset="0"/>
              </a:rPr>
              <a:t>int</a:t>
            </a:r>
            <a:r>
              <a:rPr lang="en-US" sz="1400" dirty="0">
                <a:latin typeface="Lucida Console" panose="020B0609040504020204" pitchFamily="49" charset="0"/>
              </a:rPr>
              <a:t> </a:t>
            </a:r>
            <a:r>
              <a:rPr lang="en-US" sz="1400" dirty="0" err="1">
                <a:latin typeface="Lucida Console" panose="020B0609040504020204" pitchFamily="49" charset="0"/>
              </a:rPr>
              <a:t>mx,int</a:t>
            </a:r>
            <a:r>
              <a:rPr lang="en-US" sz="1400" dirty="0">
                <a:latin typeface="Lucida Console" panose="020B0609040504020204" pitchFamily="49" charset="0"/>
              </a:rPr>
              <a:t> my) </a:t>
            </a:r>
            <a:r>
              <a:rPr lang="en-US" sz="1400" dirty="0" err="1">
                <a:latin typeface="Lucida Console" panose="020B0609040504020204" pitchFamily="49" charset="0"/>
              </a:rPr>
              <a:t>const</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private:</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smtClean="0">
                <a:latin typeface="Lucida Console" panose="020B0609040504020204" pitchFamily="49" charset="0"/>
              </a:rPr>
              <a:t>const</a:t>
            </a:r>
            <a:r>
              <a:rPr lang="en-US" sz="1400" dirty="0" smtClean="0">
                <a:latin typeface="Lucida Console" panose="020B0609040504020204" pitchFamily="49" charset="0"/>
              </a:rPr>
              <a:t> </a:t>
            </a:r>
            <a:r>
              <a:rPr lang="en-US" sz="1400" dirty="0" err="1">
                <a:latin typeface="Lucida Console" panose="020B0609040504020204" pitchFamily="49" charset="0"/>
              </a:rPr>
              <a:t>BinaryTree</a:t>
            </a:r>
            <a:r>
              <a:rPr lang="en-US" sz="1400" dirty="0">
                <a:latin typeface="Lucida Console" panose="020B0609040504020204" pitchFamily="49" charset="0"/>
              </a:rPr>
              <a:t> &lt;</a:t>
            </a:r>
            <a:r>
              <a:rPr lang="en-US" sz="1400" dirty="0" err="1">
                <a:latin typeface="Lucida Console" panose="020B0609040504020204" pitchFamily="49" charset="0"/>
              </a:rPr>
              <a:t>int,int</a:t>
            </a:r>
            <a:r>
              <a:rPr lang="en-US" sz="1400" dirty="0">
                <a:latin typeface="Lucida Console" panose="020B0609040504020204" pitchFamily="49" charset="0"/>
              </a:rPr>
              <a:t>&gt;::Node *</a:t>
            </a:r>
            <a:r>
              <a:rPr lang="en-US" sz="1400" dirty="0" err="1">
                <a:latin typeface="Lucida Console" panose="020B0609040504020204" pitchFamily="49" charset="0"/>
              </a:rPr>
              <a:t>PickedNode</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a:latin typeface="Lucida Console" panose="020B0609040504020204" pitchFamily="49" charset="0"/>
              </a:rPr>
              <a:t>const</a:t>
            </a:r>
            <a:r>
              <a:rPr lang="en-US" sz="1400" dirty="0">
                <a:latin typeface="Lucida Console" panose="020B0609040504020204" pitchFamily="49" charset="0"/>
              </a:rPr>
              <a:t> </a:t>
            </a:r>
            <a:r>
              <a:rPr lang="en-US" sz="1400" dirty="0" err="1">
                <a:latin typeface="Lucida Console" panose="020B0609040504020204" pitchFamily="49" charset="0"/>
              </a:rPr>
              <a:t>BinaryTree</a:t>
            </a:r>
            <a:r>
              <a:rPr lang="en-US" sz="1400" dirty="0">
                <a:latin typeface="Lucida Console" panose="020B0609040504020204" pitchFamily="49" charset="0"/>
              </a:rPr>
              <a:t> &lt;</a:t>
            </a:r>
            <a:r>
              <a:rPr lang="en-US" sz="1400" dirty="0" err="1">
                <a:latin typeface="Lucida Console" panose="020B0609040504020204" pitchFamily="49" charset="0"/>
              </a:rPr>
              <a:t>int,int</a:t>
            </a:r>
            <a:r>
              <a:rPr lang="en-US" sz="1400" dirty="0">
                <a:latin typeface="Lucida Console" panose="020B0609040504020204" pitchFamily="49" charset="0"/>
              </a:rPr>
              <a:t>&gt;::Node *node</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a:latin typeface="Lucida Console" panose="020B0609040504020204" pitchFamily="49" charset="0"/>
              </a:rPr>
              <a:t>int</a:t>
            </a:r>
            <a:r>
              <a:rPr lang="en-US" sz="1400" dirty="0">
                <a:latin typeface="Lucida Console" panose="020B0609040504020204" pitchFamily="49" charset="0"/>
              </a:rPr>
              <a:t> </a:t>
            </a:r>
            <a:r>
              <a:rPr lang="en-US" sz="1400" dirty="0" err="1">
                <a:latin typeface="Lucida Console" panose="020B0609040504020204" pitchFamily="49" charset="0"/>
              </a:rPr>
              <a:t>mx,int</a:t>
            </a:r>
            <a:r>
              <a:rPr lang="en-US" sz="1400" dirty="0">
                <a:latin typeface="Lucida Console" panose="020B0609040504020204" pitchFamily="49" charset="0"/>
              </a:rPr>
              <a:t> </a:t>
            </a:r>
            <a:r>
              <a:rPr lang="en-US" sz="1400" dirty="0" err="1">
                <a:latin typeface="Lucida Console" panose="020B0609040504020204" pitchFamily="49" charset="0"/>
              </a:rPr>
              <a:t>my,int</a:t>
            </a:r>
            <a:r>
              <a:rPr lang="en-US" sz="1400" dirty="0">
                <a:latin typeface="Lucida Console" panose="020B0609040504020204" pitchFamily="49" charset="0"/>
              </a:rPr>
              <a:t> x0,int x1,int </a:t>
            </a:r>
            <a:r>
              <a:rPr lang="en-US" sz="1400" dirty="0" err="1">
                <a:latin typeface="Lucida Console" panose="020B0609040504020204" pitchFamily="49" charset="0"/>
              </a:rPr>
              <a:t>y,int</a:t>
            </a:r>
            <a:r>
              <a:rPr lang="en-US" sz="1400" dirty="0">
                <a:latin typeface="Lucida Console" panose="020B0609040504020204" pitchFamily="49" charset="0"/>
              </a:rPr>
              <a:t> </a:t>
            </a:r>
            <a:r>
              <a:rPr lang="en-US" sz="1400" dirty="0" err="1">
                <a:latin typeface="Lucida Console" panose="020B0609040504020204" pitchFamily="49" charset="0"/>
              </a:rPr>
              <a:t>yStep</a:t>
            </a:r>
            <a:r>
              <a:rPr lang="en-US" sz="1400" dirty="0">
                <a:latin typeface="Lucida Console" panose="020B0609040504020204" pitchFamily="49" charset="0"/>
              </a:rPr>
              <a:t>) </a:t>
            </a:r>
            <a:r>
              <a:rPr lang="en-US" sz="1400" dirty="0" err="1">
                <a:latin typeface="Lucida Console" panose="020B0609040504020204" pitchFamily="49" charset="0"/>
              </a:rPr>
              <a:t>const</a:t>
            </a:r>
            <a:r>
              <a:rPr lang="en-US" sz="1400" dirty="0">
                <a:latin typeface="Lucida Console" panose="020B0609040504020204" pitchFamily="49" charset="0"/>
              </a:rPr>
              <a:t>;</a:t>
            </a:r>
          </a:p>
          <a:p>
            <a:endParaRPr lang="en-US" dirty="0" smtClean="0"/>
          </a:p>
          <a:p>
            <a:endParaRPr lang="en-US" dirty="0" smtClean="0"/>
          </a:p>
        </p:txBody>
      </p:sp>
    </p:spTree>
    <p:extLst>
      <p:ext uri="{BB962C8B-B14F-4D97-AF65-F5344CB8AC3E}">
        <p14:creationId xmlns:p14="http://schemas.microsoft.com/office/powerpoint/2010/main" val="345582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Enumerating keys and values in the hash table</a:t>
            </a:r>
            <a:endParaRPr lang="en-US" dirty="0"/>
          </a:p>
        </p:txBody>
      </p:sp>
      <p:sp>
        <p:nvSpPr>
          <p:cNvPr id="3" name="Content Placeholder 2"/>
          <p:cNvSpPr>
            <a:spLocks noGrp="1"/>
          </p:cNvSpPr>
          <p:nvPr>
            <p:ph idx="1"/>
          </p:nvPr>
        </p:nvSpPr>
        <p:spPr/>
        <p:txBody>
          <a:bodyPr/>
          <a:lstStyle/>
          <a:p>
            <a:r>
              <a:rPr lang="en-US" dirty="0" smtClean="0"/>
              <a:t>How can I visit keys and values stored in the hash table?</a:t>
            </a:r>
          </a:p>
          <a:p>
            <a:r>
              <a:rPr lang="en-US" dirty="0" smtClean="0"/>
              <a:t>Same problem for a hash set.</a:t>
            </a:r>
          </a:p>
          <a:p>
            <a:r>
              <a:rPr lang="en-US" dirty="0" smtClean="0"/>
              <a:t>So far, hash key and hash set are useful for checking if a key is in the set.</a:t>
            </a:r>
          </a:p>
          <a:p>
            <a:r>
              <a:rPr lang="en-US" dirty="0" smtClean="0"/>
              <a:t>But, not as useful as a storage unless I can enumerate key and values in the hash table and hash set.</a:t>
            </a:r>
            <a:endParaRPr lang="en-US" dirty="0"/>
          </a:p>
        </p:txBody>
      </p:sp>
    </p:spTree>
    <p:extLst>
      <p:ext uri="{BB962C8B-B14F-4D97-AF65-F5344CB8AC3E}">
        <p14:creationId xmlns:p14="http://schemas.microsoft.com/office/powerpoint/2010/main" val="26813216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functions</a:t>
            </a:r>
            <a:endParaRPr lang="en-US" dirty="0"/>
          </a:p>
        </p:txBody>
      </p:sp>
      <p:sp>
        <p:nvSpPr>
          <p:cNvPr id="4" name="TextBox 3"/>
          <p:cNvSpPr txBox="1"/>
          <p:nvPr/>
        </p:nvSpPr>
        <p:spPr>
          <a:xfrm>
            <a:off x="699786" y="1104900"/>
            <a:ext cx="7744428" cy="4939814"/>
          </a:xfrm>
          <a:prstGeom prst="rect">
            <a:avLst/>
          </a:prstGeom>
          <a:noFill/>
        </p:spPr>
        <p:txBody>
          <a:bodyPr wrap="none" rtlCol="0">
            <a:spAutoFit/>
          </a:bodyPr>
          <a:lstStyle/>
          <a:p>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mx,int</a:t>
            </a:r>
            <a:r>
              <a:rPr lang="en-US" sz="1050" dirty="0">
                <a:latin typeface="Consolas" panose="020B0609020204030204" pitchFamily="49" charset="0"/>
              </a:rPr>
              <a:t> my)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err="1">
                <a:latin typeface="Consolas" panose="020B0609020204030204" pitchFamily="49" charset="0"/>
              </a:rPr>
              <a:t>wid,hei</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FsGetWindowSize</a:t>
            </a:r>
            <a:r>
              <a:rPr lang="en-US" sz="1050" dirty="0" smtClean="0">
                <a:latin typeface="Consolas" panose="020B0609020204030204" pitchFamily="49" charset="0"/>
              </a:rPr>
              <a:t>(</a:t>
            </a:r>
            <a:r>
              <a:rPr lang="en-US" sz="1050" dirty="0" err="1" smtClean="0">
                <a:latin typeface="Consolas" panose="020B0609020204030204" pitchFamily="49" charset="0"/>
              </a:rPr>
              <a:t>wid,hei</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FindNodeFromMouseCoord</a:t>
            </a:r>
            <a:r>
              <a:rPr lang="en-US" sz="1050" dirty="0">
                <a:latin typeface="Consolas" panose="020B0609020204030204" pitchFamily="49" charset="0"/>
              </a:rPr>
              <a:t>(mx,my,0,wid,0,40, </a:t>
            </a:r>
            <a:r>
              <a:rPr lang="en-US" sz="1050" dirty="0" err="1">
                <a:latin typeface="Consolas" panose="020B0609020204030204" pitchFamily="49" charset="0"/>
              </a:rPr>
              <a:t>tree.RootNode</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mx,int</a:t>
            </a:r>
            <a:r>
              <a:rPr lang="en-US" sz="1050" dirty="0">
                <a:latin typeface="Consolas" panose="020B0609020204030204" pitchFamily="49" charset="0"/>
              </a:rPr>
              <a:t> </a:t>
            </a:r>
            <a:r>
              <a:rPr lang="en-US" sz="1050" dirty="0" err="1">
                <a:latin typeface="Consolas" panose="020B0609020204030204" pitchFamily="49" charset="0"/>
              </a:rPr>
              <a:t>my,int</a:t>
            </a:r>
            <a:r>
              <a:rPr lang="en-US" sz="1050" dirty="0">
                <a:latin typeface="Consolas" panose="020B0609020204030204" pitchFamily="49" charset="0"/>
              </a:rPr>
              <a:t> x0,int x1,int y0,int </a:t>
            </a:r>
            <a:r>
              <a:rPr lang="en-US" sz="1050" dirty="0" err="1">
                <a:latin typeface="Consolas" panose="020B0609020204030204" pitchFamily="49" charset="0"/>
              </a:rPr>
              <a:t>yStep,BinaryTree</a:t>
            </a:r>
            <a:r>
              <a:rPr lang="en-US" sz="1050" dirty="0">
                <a:latin typeface="Consolas" panose="020B0609020204030204" pitchFamily="49" charset="0"/>
              </a:rPr>
              <a:t>&lt;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if(x0</a:t>
            </a:r>
            <a:r>
              <a:rPr lang="en-US" sz="1050" dirty="0">
                <a:latin typeface="Consolas" panose="020B0609020204030204" pitchFamily="49" charset="0"/>
              </a:rPr>
              <a:t>&lt;=mx &amp;&amp; mx&lt;x1 &amp;&amp; y0&lt;=my &amp;&amp; my&lt;y0+yStep)</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fromLeft</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(mx,my,x0,(x0+x1)/2,y0+yStep,yStep,tree.Left(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fromLeft.IsNotNull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fromLeft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fromRight</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a:t>
            </a:r>
            <a:r>
              <a:rPr lang="en-US" sz="1050" dirty="0" err="1">
                <a:latin typeface="Consolas" panose="020B0609020204030204" pitchFamily="49" charset="0"/>
              </a:rPr>
              <a:t>mx,my</a:t>
            </a:r>
            <a:r>
              <a:rPr lang="en-US" sz="1050" dirty="0">
                <a:latin typeface="Consolas" panose="020B0609020204030204" pitchFamily="49" charset="0"/>
              </a:rPr>
              <a:t>,(x0+x1)/2,x1,y0+yStep,yStep,tree.Right(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fromRight.IsNotNull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fromRight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tree.Null</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p:txBody>
      </p:sp>
    </p:spTree>
    <p:extLst>
      <p:ext uri="{BB962C8B-B14F-4D97-AF65-F5344CB8AC3E}">
        <p14:creationId xmlns:p14="http://schemas.microsoft.com/office/powerpoint/2010/main" val="42021288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function</a:t>
            </a:r>
            <a:endParaRPr lang="en-US" dirty="0"/>
          </a:p>
        </p:txBody>
      </p:sp>
      <p:sp>
        <p:nvSpPr>
          <p:cNvPr id="4" name="TextBox 3"/>
          <p:cNvSpPr txBox="1"/>
          <p:nvPr/>
        </p:nvSpPr>
        <p:spPr>
          <a:xfrm>
            <a:off x="1282700" y="914400"/>
            <a:ext cx="3502882" cy="3000821"/>
          </a:xfrm>
          <a:prstGeom prst="rect">
            <a:avLst/>
          </a:prstGeom>
          <a:noFill/>
        </p:spPr>
        <p:txBody>
          <a:bodyPr wrap="none" rtlCol="0">
            <a:spAutoFit/>
          </a:bodyPr>
          <a:lstStyle/>
          <a:p>
            <a:r>
              <a:rPr lang="en-US" sz="1050" dirty="0" smtClean="0">
                <a:latin typeface="Consolas" panose="020B0609020204030204" pitchFamily="49" charset="0"/>
              </a:rPr>
              <a:t>void </a:t>
            </a:r>
            <a:r>
              <a:rPr lang="en-US" sz="1050" dirty="0" err="1">
                <a:latin typeface="Consolas" panose="020B0609020204030204" pitchFamily="49" charset="0"/>
              </a:rPr>
              <a:t>FsLazyWindowApplication</a:t>
            </a:r>
            <a:r>
              <a:rPr lang="en-US" sz="1050" dirty="0">
                <a:latin typeface="Consolas" panose="020B0609020204030204" pitchFamily="49" charset="0"/>
              </a:rPr>
              <a:t>::Interval(void)</a:t>
            </a:r>
          </a:p>
          <a:p>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a:latin typeface="Consolas" panose="020B0609020204030204" pitchFamily="49" charset="0"/>
              </a:rPr>
              <a:t>key=</a:t>
            </a:r>
            <a:r>
              <a:rPr lang="en-US" sz="1050" dirty="0" err="1">
                <a:latin typeface="Consolas" panose="020B0609020204030204" pitchFamily="49" charset="0"/>
              </a:rPr>
              <a:t>FsInkey</a:t>
            </a:r>
            <a:r>
              <a:rPr lang="en-US" sz="1050" dirty="0">
                <a:latin typeface="Consolas" panose="020B0609020204030204" pitchFamily="49" charset="0"/>
              </a:rPr>
              <a:t>();</a:t>
            </a:r>
          </a:p>
          <a:p>
            <a:r>
              <a:rPr lang="en-US" sz="1050" dirty="0" smtClean="0">
                <a:latin typeface="Consolas" panose="020B0609020204030204" pitchFamily="49" charset="0"/>
              </a:rPr>
              <a:t>    if(FSKEY_ESC</a:t>
            </a:r>
            <a:r>
              <a:rPr lang="en-US" sz="1050" dirty="0">
                <a:latin typeface="Consolas" panose="020B0609020204030204" pitchFamily="49" charset="0"/>
              </a:rPr>
              <a:t>==key)</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SetMustTerminate</a:t>
            </a:r>
            <a:r>
              <a:rPr lang="en-US" sz="1050" dirty="0" smtClean="0">
                <a:latin typeface="Consolas" panose="020B0609020204030204" pitchFamily="49" charset="0"/>
              </a:rPr>
              <a:t>(true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err="1">
                <a:latin typeface="Consolas" panose="020B0609020204030204" pitchFamily="49" charset="0"/>
              </a:rPr>
              <a:t>lb,mb,rb,mx,my</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evt</a:t>
            </a:r>
            <a:r>
              <a:rPr lang="en-US" sz="1050" dirty="0">
                <a:latin typeface="Consolas" panose="020B0609020204030204" pitchFamily="49" charset="0"/>
              </a:rPr>
              <a:t>=</a:t>
            </a:r>
            <a:r>
              <a:rPr lang="en-US" sz="1050" dirty="0" err="1">
                <a:latin typeface="Consolas" panose="020B0609020204030204" pitchFamily="49" charset="0"/>
              </a:rPr>
              <a:t>FsGetMouseEvent</a:t>
            </a:r>
            <a:r>
              <a:rPr lang="en-US" sz="1050" dirty="0">
                <a:latin typeface="Consolas" panose="020B0609020204030204" pitchFamily="49" charset="0"/>
              </a:rPr>
              <a:t>(</a:t>
            </a:r>
            <a:r>
              <a:rPr lang="en-US" sz="1050" dirty="0" err="1">
                <a:latin typeface="Consolas" panose="020B0609020204030204" pitchFamily="49" charset="0"/>
              </a:rPr>
              <a:t>lb,mb,rb,mx,my</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a:latin typeface="Consolas" panose="020B0609020204030204" pitchFamily="49" charset="0"/>
              </a:rPr>
              <a:t>pick=</a:t>
            </a:r>
            <a:r>
              <a:rPr lang="en-US" sz="1050" dirty="0" err="1">
                <a:latin typeface="Consolas" panose="020B0609020204030204" pitchFamily="49" charset="0"/>
              </a:rPr>
              <a:t>FindNodeFromMouseCoord</a:t>
            </a:r>
            <a:r>
              <a:rPr lang="en-US" sz="1050" dirty="0">
                <a:latin typeface="Consolas" panose="020B0609020204030204" pitchFamily="49" charset="0"/>
              </a:rPr>
              <a:t>(</a:t>
            </a:r>
            <a:r>
              <a:rPr lang="en-US" sz="1050" dirty="0" err="1">
                <a:latin typeface="Consolas" panose="020B0609020204030204" pitchFamily="49" charset="0"/>
              </a:rPr>
              <a:t>mx,my</a:t>
            </a:r>
            <a:r>
              <a:rPr lang="en-US" sz="1050" dirty="0">
                <a:latin typeface="Consolas" panose="020B0609020204030204" pitchFamily="49" charset="0"/>
              </a:rPr>
              <a:t>);</a:t>
            </a:r>
          </a:p>
          <a:p>
            <a:r>
              <a:rPr lang="en-US" sz="1050" dirty="0" smtClean="0">
                <a:latin typeface="Consolas" panose="020B0609020204030204" pitchFamily="49" charset="0"/>
              </a:rPr>
              <a:t>    if(pick</a:t>
            </a:r>
            <a:r>
              <a:rPr lang="en-US" sz="1050" dirty="0">
                <a:latin typeface="Consolas" panose="020B0609020204030204" pitchFamily="49" charset="0"/>
              </a:rPr>
              <a:t>!=</a:t>
            </a:r>
            <a:r>
              <a:rPr lang="en-US" sz="1050" dirty="0" err="1">
                <a:latin typeface="Consolas" panose="020B0609020204030204" pitchFamily="49" charset="0"/>
              </a:rPr>
              <a:t>mouseOn</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mouseOn</a:t>
            </a:r>
            <a:r>
              <a:rPr lang="en-US" sz="1050" dirty="0" smtClean="0">
                <a:latin typeface="Consolas" panose="020B0609020204030204" pitchFamily="49" charset="0"/>
              </a:rPr>
              <a:t>=pick</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needRedraw</a:t>
            </a:r>
            <a:r>
              <a:rPr lang="en-US" sz="1050" dirty="0" smtClean="0">
                <a:latin typeface="Consolas" panose="020B0609020204030204" pitchFamily="49" charset="0"/>
              </a:rPr>
              <a:t>=true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5" name="Right Brace 4"/>
          <p:cNvSpPr/>
          <p:nvPr/>
        </p:nvSpPr>
        <p:spPr>
          <a:xfrm>
            <a:off x="4889500" y="2266950"/>
            <a:ext cx="114300" cy="14287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143856" y="2414809"/>
            <a:ext cx="3891439" cy="646331"/>
          </a:xfrm>
          <a:prstGeom prst="rect">
            <a:avLst/>
          </a:prstGeom>
          <a:noFill/>
        </p:spPr>
        <p:txBody>
          <a:bodyPr wrap="square" rtlCol="0">
            <a:spAutoFit/>
          </a:bodyPr>
          <a:lstStyle/>
          <a:p>
            <a:r>
              <a:rPr lang="en-US" dirty="0" smtClean="0"/>
              <a:t>Cache the node pointed by the mouse cursor</a:t>
            </a:r>
            <a:endParaRPr lang="en-US" dirty="0"/>
          </a:p>
        </p:txBody>
      </p:sp>
    </p:spTree>
    <p:extLst>
      <p:ext uri="{BB962C8B-B14F-4D97-AF65-F5344CB8AC3E}">
        <p14:creationId xmlns:p14="http://schemas.microsoft.com/office/powerpoint/2010/main" val="17763468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function</a:t>
            </a:r>
            <a:endParaRPr lang="en-US" dirty="0"/>
          </a:p>
        </p:txBody>
      </p:sp>
      <p:sp>
        <p:nvSpPr>
          <p:cNvPr id="4" name="TextBox 3"/>
          <p:cNvSpPr txBox="1"/>
          <p:nvPr/>
        </p:nvSpPr>
        <p:spPr>
          <a:xfrm>
            <a:off x="121494" y="1227725"/>
            <a:ext cx="7411003" cy="4778231"/>
          </a:xfrm>
          <a:prstGeom prst="rect">
            <a:avLst/>
          </a:prstGeom>
          <a:noFill/>
        </p:spPr>
        <p:txBody>
          <a:bodyPr wrap="none" rtlCol="0">
            <a:spAutoFit/>
          </a:bodyPr>
          <a:lstStyle/>
          <a:p>
            <a:r>
              <a:rPr lang="en-US" sz="1050" dirty="0">
                <a:latin typeface="Consolas" panose="020B0609020204030204" pitchFamily="49" charset="0"/>
              </a:rPr>
              <a:t>void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DrawNode</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x0,int x1,int y0,int </a:t>
            </a:r>
            <a:r>
              <a:rPr lang="en-US" sz="1050" dirty="0" err="1">
                <a:latin typeface="Consolas" panose="020B0609020204030204" pitchFamily="49" charset="0"/>
              </a:rPr>
              <a:t>yStep,int</a:t>
            </a:r>
            <a:r>
              <a:rPr lang="en-US" sz="1050" dirty="0">
                <a:latin typeface="Consolas" panose="020B0609020204030204" pitchFamily="49" charset="0"/>
              </a:rPr>
              <a:t> </a:t>
            </a:r>
            <a:r>
              <a:rPr lang="en-US" sz="1050" dirty="0" err="1">
                <a:latin typeface="Consolas" panose="020B0609020204030204" pitchFamily="49" charset="0"/>
              </a:rPr>
              <a:t>prevX,int</a:t>
            </a:r>
            <a:r>
              <a:rPr lang="en-US" sz="1050" dirty="0">
                <a:latin typeface="Consolas" panose="020B0609020204030204" pitchFamily="49" charset="0"/>
              </a:rPr>
              <a:t> </a:t>
            </a:r>
            <a:r>
              <a:rPr lang="en-US" sz="1050" dirty="0" err="1">
                <a:latin typeface="Consolas" panose="020B0609020204030204" pitchFamily="49" charset="0"/>
              </a:rPr>
              <a:t>prevY,BinaryTree</a:t>
            </a:r>
            <a:r>
              <a:rPr lang="en-US" sz="1050" dirty="0">
                <a:latin typeface="Consolas" panose="020B0609020204030204" pitchFamily="49" charset="0"/>
              </a:rPr>
              <a:t>&lt;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x=(x0+x1)/2,y=y0+yStep/2;</a:t>
            </a:r>
          </a:p>
          <a:p>
            <a:r>
              <a:rPr lang="en-US" sz="1050" dirty="0" smtClean="0">
                <a:latin typeface="Consolas" panose="020B0609020204030204" pitchFamily="49" charset="0"/>
              </a:rPr>
              <a:t>        if(</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mouseOn</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glColor3ub(255,0,0</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glColor3ub(0,0,0</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glBegin</a:t>
            </a:r>
            <a:r>
              <a:rPr lang="en-US" sz="1050" dirty="0" smtClean="0">
                <a:latin typeface="Consolas" panose="020B0609020204030204" pitchFamily="49" charset="0"/>
              </a:rPr>
              <a:t>(GL_LINES</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prevX,prevY</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glEnd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glRasterPos2i(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char </a:t>
            </a:r>
            <a:r>
              <a:rPr lang="en-US" sz="1050" dirty="0" err="1">
                <a:latin typeface="Consolas" panose="020B0609020204030204" pitchFamily="49" charset="0"/>
              </a:rPr>
              <a:t>str</a:t>
            </a:r>
            <a:r>
              <a:rPr lang="en-US" sz="1050" dirty="0">
                <a:latin typeface="Consolas" panose="020B0609020204030204" pitchFamily="49" charset="0"/>
              </a:rPr>
              <a:t>[256];</a:t>
            </a:r>
          </a:p>
          <a:p>
            <a:r>
              <a:rPr lang="en-US" sz="1050" dirty="0" smtClean="0">
                <a:latin typeface="Consolas" panose="020B0609020204030204" pitchFamily="49" charset="0"/>
              </a:rPr>
              <a:t>        </a:t>
            </a:r>
            <a:r>
              <a:rPr lang="en-US" sz="1050" dirty="0" err="1" smtClean="0">
                <a:latin typeface="Consolas" panose="020B0609020204030204" pitchFamily="49" charset="0"/>
              </a:rPr>
              <a:t>sprintf</a:t>
            </a:r>
            <a:r>
              <a:rPr lang="en-US" sz="1050" dirty="0" smtClean="0">
                <a:latin typeface="Consolas" panose="020B0609020204030204" pitchFamily="49" charset="0"/>
              </a:rPr>
              <a:t>(</a:t>
            </a:r>
            <a:r>
              <a:rPr lang="en-US" sz="1050" dirty="0" err="1" smtClean="0">
                <a:latin typeface="Consolas" panose="020B0609020204030204" pitchFamily="49" charset="0"/>
              </a:rPr>
              <a:t>str</a:t>
            </a:r>
            <a:r>
              <a:rPr lang="en-US" sz="1050" dirty="0">
                <a:latin typeface="Consolas" panose="020B0609020204030204" pitchFamily="49" charset="0"/>
              </a:rPr>
              <a:t>,"%d",</a:t>
            </a:r>
            <a:r>
              <a:rPr lang="en-US" sz="1050" dirty="0" err="1">
                <a:latin typeface="Consolas" panose="020B0609020204030204" pitchFamily="49" charset="0"/>
              </a:rPr>
              <a:t>tree.GetKey</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YsGlDrawFontBitmap12x16(</a:t>
            </a:r>
            <a:r>
              <a:rPr lang="en-US" sz="1050" dirty="0" err="1" smtClean="0">
                <a:latin typeface="Consolas" panose="020B0609020204030204" pitchFamily="49" charset="0"/>
              </a:rPr>
              <a:t>str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smtClean="0">
                <a:latin typeface="Consolas" panose="020B0609020204030204" pitchFamily="49" charset="0"/>
              </a:rPr>
              <a:t>(x0</a:t>
            </a:r>
            <a:r>
              <a:rPr lang="en-US" sz="1050" dirty="0">
                <a:latin typeface="Consolas" panose="020B0609020204030204" pitchFamily="49" charset="0"/>
              </a:rPr>
              <a:t>,(x0+x1)/2,y0+yStep,yStep,x,y,tree.Left(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a:latin typeface="Consolas" panose="020B0609020204030204" pitchFamily="49" charset="0"/>
              </a:rPr>
              <a:t>((x0+x1)/2,x1,y0+yStep,yStep,x,y,tree.Right(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5" name="Right Brace 4"/>
          <p:cNvSpPr/>
          <p:nvPr/>
        </p:nvSpPr>
        <p:spPr>
          <a:xfrm>
            <a:off x="2597150" y="2279650"/>
            <a:ext cx="139700" cy="1079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p:cNvSpPr txBox="1"/>
          <p:nvPr/>
        </p:nvSpPr>
        <p:spPr>
          <a:xfrm>
            <a:off x="2736850" y="2546350"/>
            <a:ext cx="4455066" cy="369332"/>
          </a:xfrm>
          <a:prstGeom prst="rect">
            <a:avLst/>
          </a:prstGeom>
          <a:noFill/>
        </p:spPr>
        <p:txBody>
          <a:bodyPr wrap="none" rtlCol="0">
            <a:spAutoFit/>
          </a:bodyPr>
          <a:lstStyle/>
          <a:p>
            <a:r>
              <a:rPr lang="en-US" dirty="0" smtClean="0"/>
              <a:t>Change color if the mouse is on the node.</a:t>
            </a:r>
            <a:endParaRPr lang="en-US" dirty="0"/>
          </a:p>
        </p:txBody>
      </p:sp>
    </p:spTree>
    <p:extLst>
      <p:ext uri="{BB962C8B-B14F-4D97-AF65-F5344CB8AC3E}">
        <p14:creationId xmlns:p14="http://schemas.microsoft.com/office/powerpoint/2010/main" val="1484103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idx="1"/>
          </p:nvPr>
        </p:nvSpPr>
        <p:spPr/>
        <p:txBody>
          <a:bodyPr/>
          <a:lstStyle/>
          <a:p>
            <a:r>
              <a:rPr lang="en-US" dirty="0" smtClean="0"/>
              <a:t>Motivation: Unbalanced tree is inefficient.  Want to transform an unbalanced tree into a balanced tree.</a:t>
            </a:r>
          </a:p>
          <a:p>
            <a:r>
              <a:rPr lang="en-US" dirty="0" smtClean="0"/>
              <a:t>Transform a binary tree without breaking the node order.</a:t>
            </a:r>
            <a:endParaRPr lang="en-US" dirty="0"/>
          </a:p>
        </p:txBody>
      </p:sp>
    </p:spTree>
    <p:extLst>
      <p:ext uri="{BB962C8B-B14F-4D97-AF65-F5344CB8AC3E}">
        <p14:creationId xmlns:p14="http://schemas.microsoft.com/office/powerpoint/2010/main" val="45603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idx="1"/>
          </p:nvPr>
        </p:nvSpPr>
        <p:spPr/>
        <p:txBody>
          <a:bodyPr/>
          <a:lstStyle/>
          <a:p>
            <a:r>
              <a:rPr lang="en-US" dirty="0" smtClean="0"/>
              <a:t>The left sub-tree of node B is between nodes A and B.  I.e., every node in the sub-tree’s key must be between the keys of A and B.  Therefore, </a:t>
            </a:r>
            <a:endParaRPr lang="en-US" dirty="0"/>
          </a:p>
        </p:txBody>
      </p:sp>
      <p:sp>
        <p:nvSpPr>
          <p:cNvPr id="4" name="Oval 3"/>
          <p:cNvSpPr/>
          <p:nvPr/>
        </p:nvSpPr>
        <p:spPr>
          <a:xfrm>
            <a:off x="4855430" y="335480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7037434" y="4231714"/>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6" name="Rounded Rectangle 5"/>
          <p:cNvSpPr/>
          <p:nvPr/>
        </p:nvSpPr>
        <p:spPr>
          <a:xfrm>
            <a:off x="4367709" y="4231714"/>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332129" y="505325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884338" y="506670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590519" y="3886213"/>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386840" y="3886213"/>
            <a:ext cx="1888811"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648135" y="4680878"/>
            <a:ext cx="627516" cy="372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7275651" y="4680878"/>
            <a:ext cx="862837" cy="385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826420" y="6095404"/>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903630" y="6095404"/>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263292" y="5685268"/>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648135" y="5685268"/>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85183" y="4977516"/>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2366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idx="1"/>
          </p:nvPr>
        </p:nvSpPr>
        <p:spPr/>
        <p:txBody>
          <a:bodyPr/>
          <a:lstStyle/>
          <a:p>
            <a:r>
              <a:rPr lang="en-US" dirty="0" smtClean="0"/>
              <a:t>Two trees below are equivalent.</a:t>
            </a:r>
          </a:p>
          <a:p>
            <a:r>
              <a:rPr lang="en-US" dirty="0" smtClean="0"/>
              <a:t>The node can be ‘rotated’ without breaking the node order.</a:t>
            </a:r>
            <a:endParaRPr lang="en-US" dirty="0"/>
          </a:p>
        </p:txBody>
      </p:sp>
      <p:sp>
        <p:nvSpPr>
          <p:cNvPr id="4" name="Oval 3"/>
          <p:cNvSpPr/>
          <p:nvPr/>
        </p:nvSpPr>
        <p:spPr>
          <a:xfrm>
            <a:off x="4855430" y="335480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7037434" y="4231714"/>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6" name="Rounded Rectangle 5"/>
          <p:cNvSpPr/>
          <p:nvPr/>
        </p:nvSpPr>
        <p:spPr>
          <a:xfrm>
            <a:off x="4367709" y="4231714"/>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332129" y="505325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884338" y="506670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590519" y="3886213"/>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386840" y="3886213"/>
            <a:ext cx="1888811"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648135" y="4680878"/>
            <a:ext cx="627516" cy="372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7275651" y="4680878"/>
            <a:ext cx="862837" cy="385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826420" y="6095404"/>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903630" y="6095404"/>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263292" y="5685268"/>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648135" y="5685268"/>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85183" y="4977516"/>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13147" y="414231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35" name="Rectangle 34"/>
          <p:cNvSpPr/>
          <p:nvPr/>
        </p:nvSpPr>
        <p:spPr>
          <a:xfrm>
            <a:off x="2472992" y="3216932"/>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6" name="Rounded Rectangle 35"/>
          <p:cNvSpPr/>
          <p:nvPr/>
        </p:nvSpPr>
        <p:spPr>
          <a:xfrm>
            <a:off x="325426" y="501922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p:cNvSpPr/>
          <p:nvPr/>
        </p:nvSpPr>
        <p:spPr>
          <a:xfrm>
            <a:off x="1595620" y="4949530"/>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gular Pentagon 37"/>
          <p:cNvSpPr/>
          <p:nvPr/>
        </p:nvSpPr>
        <p:spPr>
          <a:xfrm>
            <a:off x="3289318" y="42067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4" idx="3"/>
            <a:endCxn id="36" idx="0"/>
          </p:cNvCxnSpPr>
          <p:nvPr/>
        </p:nvCxnSpPr>
        <p:spPr>
          <a:xfrm flipH="1">
            <a:off x="548236" y="4673726"/>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7"/>
            <a:endCxn id="35" idx="2"/>
          </p:cNvCxnSpPr>
          <p:nvPr/>
        </p:nvCxnSpPr>
        <p:spPr>
          <a:xfrm flipV="1">
            <a:off x="1344557" y="3666096"/>
            <a:ext cx="1366652" cy="567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5"/>
            <a:endCxn id="37" idx="0"/>
          </p:cNvCxnSpPr>
          <p:nvPr/>
        </p:nvCxnSpPr>
        <p:spPr>
          <a:xfrm>
            <a:off x="1344557" y="4673726"/>
            <a:ext cx="567069" cy="27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2"/>
            <a:endCxn id="38" idx="0"/>
          </p:cNvCxnSpPr>
          <p:nvPr/>
        </p:nvCxnSpPr>
        <p:spPr>
          <a:xfrm>
            <a:off x="2711209" y="3666096"/>
            <a:ext cx="832259" cy="540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Hexagon 42"/>
          <p:cNvSpPr/>
          <p:nvPr/>
        </p:nvSpPr>
        <p:spPr>
          <a:xfrm>
            <a:off x="1089911" y="5991678"/>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Diagonal Corner Rectangle 43"/>
          <p:cNvSpPr/>
          <p:nvPr/>
        </p:nvSpPr>
        <p:spPr>
          <a:xfrm>
            <a:off x="2167121" y="5991678"/>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37" idx="2"/>
            <a:endCxn id="43" idx="5"/>
          </p:cNvCxnSpPr>
          <p:nvPr/>
        </p:nvCxnSpPr>
        <p:spPr>
          <a:xfrm flipH="1">
            <a:off x="1526783" y="5581542"/>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44" idx="3"/>
          </p:cNvCxnSpPr>
          <p:nvPr/>
        </p:nvCxnSpPr>
        <p:spPr>
          <a:xfrm>
            <a:off x="1911626" y="5581542"/>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48674" y="4873790"/>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rved Down Arrow 63"/>
          <p:cNvSpPr/>
          <p:nvPr/>
        </p:nvSpPr>
        <p:spPr>
          <a:xfrm>
            <a:off x="2173276" y="2623283"/>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urved Down Arrow 64"/>
          <p:cNvSpPr/>
          <p:nvPr/>
        </p:nvSpPr>
        <p:spPr>
          <a:xfrm flipH="1">
            <a:off x="4536646" y="2623283"/>
            <a:ext cx="1201091"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81866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rotation</a:t>
            </a:r>
            <a:endParaRPr lang="en-US" dirty="0"/>
          </a:p>
        </p:txBody>
      </p:sp>
      <p:sp>
        <p:nvSpPr>
          <p:cNvPr id="3" name="Content Placeholder 2"/>
          <p:cNvSpPr>
            <a:spLocks noGrp="1"/>
          </p:cNvSpPr>
          <p:nvPr>
            <p:ph idx="1"/>
          </p:nvPr>
        </p:nvSpPr>
        <p:spPr/>
        <p:txBody>
          <a:bodyPr/>
          <a:lstStyle/>
          <a:p>
            <a:r>
              <a:rPr lang="en-US" dirty="0" smtClean="0"/>
              <a:t>Node A can be rotated left only if it has the right node.</a:t>
            </a:r>
          </a:p>
          <a:p>
            <a:pPr marL="457200" indent="-457200">
              <a:buAutoNum type="arabicPeriod"/>
            </a:pPr>
            <a:r>
              <a:rPr lang="en-US" dirty="0" smtClean="0"/>
              <a:t>Connect B to where A is currently connected.</a:t>
            </a:r>
          </a:p>
          <a:p>
            <a:pPr marL="457200" indent="-457200">
              <a:buAutoNum type="arabicPeriod"/>
            </a:pPr>
            <a:r>
              <a:rPr lang="en-US" dirty="0" smtClean="0"/>
              <a:t>Connect left-sub-node of B (node C)to the right of A.  Node C may be NULL.  Parent of C must be updated only when C is not NULL.</a:t>
            </a:r>
          </a:p>
          <a:p>
            <a:pPr marL="457200" indent="-457200">
              <a:buAutoNum type="arabicPeriod"/>
            </a:pPr>
            <a:r>
              <a:rPr lang="en-US" dirty="0" smtClean="0"/>
              <a:t>Connect A to the left of </a:t>
            </a:r>
            <a:r>
              <a:rPr lang="en-US" smtClean="0"/>
              <a:t>B.</a:t>
            </a:r>
            <a:endParaRPr lang="en-US" dirty="0" smtClean="0"/>
          </a:p>
        </p:txBody>
      </p:sp>
      <p:grpSp>
        <p:nvGrpSpPr>
          <p:cNvPr id="19" name="Group 18"/>
          <p:cNvGrpSpPr/>
          <p:nvPr/>
        </p:nvGrpSpPr>
        <p:grpSpPr>
          <a:xfrm>
            <a:off x="1558455" y="4210270"/>
            <a:ext cx="2373501" cy="2401090"/>
            <a:chOff x="4367709" y="2623283"/>
            <a:chExt cx="4024929" cy="4071714"/>
          </a:xfrm>
        </p:grpSpPr>
        <p:sp>
          <p:nvSpPr>
            <p:cNvPr id="4" name="Oval 3"/>
            <p:cNvSpPr/>
            <p:nvPr/>
          </p:nvSpPr>
          <p:spPr>
            <a:xfrm>
              <a:off x="4855430" y="335480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7037434" y="4231714"/>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6" name="Rounded Rectangle 5"/>
            <p:cNvSpPr/>
            <p:nvPr/>
          </p:nvSpPr>
          <p:spPr>
            <a:xfrm>
              <a:off x="4367709" y="4231714"/>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332129" y="505325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a:t>
              </a:r>
              <a:endParaRPr lang="en-US" dirty="0">
                <a:solidFill>
                  <a:sysClr val="windowText" lastClr="000000"/>
                </a:solidFill>
              </a:endParaRPr>
            </a:p>
          </p:txBody>
        </p:sp>
        <p:sp>
          <p:nvSpPr>
            <p:cNvPr id="8" name="Regular Pentagon 7"/>
            <p:cNvSpPr/>
            <p:nvPr/>
          </p:nvSpPr>
          <p:spPr>
            <a:xfrm>
              <a:off x="7884338" y="506670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590519" y="3886213"/>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386840" y="3886213"/>
              <a:ext cx="1888811"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648135" y="4680878"/>
              <a:ext cx="627516" cy="372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7275651" y="4680878"/>
              <a:ext cx="862837" cy="385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826420" y="6095404"/>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903630" y="6095404"/>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263292" y="5685268"/>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648135" y="5685268"/>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685183" y="4977516"/>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rved Down Arrow 17"/>
            <p:cNvSpPr/>
            <p:nvPr/>
          </p:nvSpPr>
          <p:spPr>
            <a:xfrm flipH="1">
              <a:off x="4536646" y="2623283"/>
              <a:ext cx="1201091"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p:cNvGrpSpPr/>
          <p:nvPr/>
        </p:nvGrpSpPr>
        <p:grpSpPr>
          <a:xfrm>
            <a:off x="5152197" y="4221012"/>
            <a:ext cx="2159897" cy="2468310"/>
            <a:chOff x="325426" y="2623283"/>
            <a:chExt cx="3472192" cy="3967988"/>
          </a:xfrm>
        </p:grpSpPr>
        <p:sp>
          <p:nvSpPr>
            <p:cNvPr id="20" name="Oval 19"/>
            <p:cNvSpPr/>
            <p:nvPr/>
          </p:nvSpPr>
          <p:spPr>
            <a:xfrm>
              <a:off x="813147" y="414231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21" name="Rectangle 20"/>
            <p:cNvSpPr/>
            <p:nvPr/>
          </p:nvSpPr>
          <p:spPr>
            <a:xfrm>
              <a:off x="2472992" y="3216932"/>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2" name="Rounded Rectangle 21"/>
            <p:cNvSpPr/>
            <p:nvPr/>
          </p:nvSpPr>
          <p:spPr>
            <a:xfrm>
              <a:off x="325426" y="501922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1595620" y="4949530"/>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a:t>
              </a:r>
              <a:endParaRPr lang="en-US" dirty="0">
                <a:solidFill>
                  <a:sysClr val="windowText" lastClr="000000"/>
                </a:solidFill>
              </a:endParaRPr>
            </a:p>
          </p:txBody>
        </p:sp>
        <p:sp>
          <p:nvSpPr>
            <p:cNvPr id="24" name="Regular Pentagon 23"/>
            <p:cNvSpPr/>
            <p:nvPr/>
          </p:nvSpPr>
          <p:spPr>
            <a:xfrm>
              <a:off x="3289318" y="42067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0" idx="3"/>
              <a:endCxn id="22" idx="0"/>
            </p:cNvCxnSpPr>
            <p:nvPr/>
          </p:nvCxnSpPr>
          <p:spPr>
            <a:xfrm flipH="1">
              <a:off x="548236" y="4673726"/>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7"/>
              <a:endCxn id="21" idx="2"/>
            </p:cNvCxnSpPr>
            <p:nvPr/>
          </p:nvCxnSpPr>
          <p:spPr>
            <a:xfrm flipV="1">
              <a:off x="1344557" y="3666096"/>
              <a:ext cx="1366652" cy="567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5"/>
              <a:endCxn id="23" idx="0"/>
            </p:cNvCxnSpPr>
            <p:nvPr/>
          </p:nvCxnSpPr>
          <p:spPr>
            <a:xfrm>
              <a:off x="1344557" y="4673726"/>
              <a:ext cx="567069" cy="27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2"/>
              <a:endCxn id="24" idx="0"/>
            </p:cNvCxnSpPr>
            <p:nvPr/>
          </p:nvCxnSpPr>
          <p:spPr>
            <a:xfrm>
              <a:off x="2711209" y="3666096"/>
              <a:ext cx="832259" cy="540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Hexagon 28"/>
            <p:cNvSpPr/>
            <p:nvPr/>
          </p:nvSpPr>
          <p:spPr>
            <a:xfrm>
              <a:off x="1089911" y="5991678"/>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Diagonal Corner Rectangle 29"/>
            <p:cNvSpPr/>
            <p:nvPr/>
          </p:nvSpPr>
          <p:spPr>
            <a:xfrm>
              <a:off x="2167121" y="5991678"/>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3" idx="2"/>
              <a:endCxn id="29" idx="5"/>
            </p:cNvCxnSpPr>
            <p:nvPr/>
          </p:nvCxnSpPr>
          <p:spPr>
            <a:xfrm flipH="1">
              <a:off x="1526783" y="5581542"/>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0" idx="3"/>
            </p:cNvCxnSpPr>
            <p:nvPr/>
          </p:nvCxnSpPr>
          <p:spPr>
            <a:xfrm>
              <a:off x="1911626" y="5581542"/>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48674" y="4873790"/>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p:cNvSpPr/>
            <p:nvPr/>
          </p:nvSpPr>
          <p:spPr>
            <a:xfrm>
              <a:off x="2173276" y="2623283"/>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ight Arrow 35"/>
          <p:cNvSpPr/>
          <p:nvPr/>
        </p:nvSpPr>
        <p:spPr>
          <a:xfrm>
            <a:off x="4198289" y="4955020"/>
            <a:ext cx="644055" cy="598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1366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a:t>
            </a:r>
            <a:r>
              <a:rPr lang="en-US" dirty="0" err="1" smtClean="0"/>
              <a:t>RotateLeft</a:t>
            </a:r>
            <a:r>
              <a:rPr lang="en-US" dirty="0" smtClean="0"/>
              <a:t> functions in the </a:t>
            </a:r>
            <a:r>
              <a:rPr lang="en-US" dirty="0" err="1" smtClean="0"/>
              <a:t>BinaryTree</a:t>
            </a:r>
            <a:r>
              <a:rPr lang="en-US" dirty="0" smtClean="0"/>
              <a:t> class.</a:t>
            </a:r>
          </a:p>
          <a:p>
            <a:r>
              <a:rPr lang="en-US" dirty="0" smtClean="0"/>
              <a:t>Left-Rotate the node when the user presses the L key.</a:t>
            </a:r>
          </a:p>
        </p:txBody>
      </p:sp>
    </p:spTree>
    <p:extLst>
      <p:ext uri="{BB962C8B-B14F-4D97-AF65-F5344CB8AC3E}">
        <p14:creationId xmlns:p14="http://schemas.microsoft.com/office/powerpoint/2010/main" val="24765300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1150" y="215900"/>
            <a:ext cx="4240263" cy="6555641"/>
          </a:xfrm>
          <a:prstGeom prst="rect">
            <a:avLst/>
          </a:prstGeom>
          <a:noFill/>
        </p:spPr>
        <p:txBody>
          <a:bodyPr wrap="none" rtlCol="0">
            <a:spAutoFit/>
          </a:bodyPr>
          <a:lstStyle/>
          <a:p>
            <a:r>
              <a:rPr lang="en-US" sz="1050" dirty="0" smtClean="0">
                <a:latin typeface="Consolas" panose="020B0609020204030204" pitchFamily="49" charset="0"/>
              </a:rPr>
              <a:t>    bool </a:t>
            </a:r>
            <a:r>
              <a:rPr lang="en-US" sz="1050" dirty="0" err="1">
                <a:latin typeface="Consolas" panose="020B0609020204030204" pitchFamily="49" charset="0"/>
              </a:rPr>
              <a:t>RotateLeft</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 &amp;&amp; </a:t>
            </a:r>
            <a:r>
              <a:rPr lang="en-US" sz="1050" dirty="0" err="1">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rightPtr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a:t>
            </a:r>
          </a:p>
          <a:p>
            <a:r>
              <a:rPr lang="en-US" sz="1050" dirty="0" smtClean="0">
                <a:latin typeface="Consolas" panose="020B0609020204030204" pitchFamily="49" charset="0"/>
              </a:rPr>
              <a:t>            auto </a:t>
            </a:r>
            <a:r>
              <a:rPr lang="en-US" sz="1050" dirty="0" err="1">
                <a:latin typeface="Consolas" panose="020B0609020204030204" pitchFamily="49" charset="0"/>
              </a:rPr>
              <a:t>leftOfRight</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-&gt;right-&gt;left;</a:t>
            </a:r>
          </a:p>
          <a:p>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-&gt;up)</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nodePtr</a:t>
            </a:r>
            <a:r>
              <a:rPr lang="en-US" sz="1050" dirty="0">
                <a:latin typeface="Consolas" panose="020B0609020204030204" pitchFamily="49" charset="0"/>
              </a:rPr>
              <a:t>-&gt;up;</a:t>
            </a:r>
          </a:p>
          <a:p>
            <a:r>
              <a:rPr lang="en-US" sz="1050" dirty="0" smtClean="0">
                <a:latin typeface="Consolas" panose="020B0609020204030204" pitchFamily="49" charset="0"/>
              </a:rPr>
              <a:t>                if(</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&gt;up-&gt;left==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&gt;up-&gt;left=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&gt;up-&gt;right=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&gt;left=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rightPtr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&gt;right=</a:t>
            </a:r>
            <a:r>
              <a:rPr lang="en-US" sz="1050" dirty="0" err="1">
                <a:latin typeface="Consolas" panose="020B0609020204030204" pitchFamily="49" charset="0"/>
              </a:rPr>
              <a:t>leftOfRight</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leftOfRight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leftOfRight</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true;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false;</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19006982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Set 4-1: Re-balancing a Binary Tree</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Write your own </a:t>
            </a:r>
            <a:r>
              <a:rPr lang="en-US" dirty="0" err="1" smtClean="0"/>
              <a:t>RotateRight</a:t>
            </a:r>
            <a:r>
              <a:rPr lang="en-US" dirty="0" smtClean="0"/>
              <a:t> function. It is symmetric with </a:t>
            </a:r>
            <a:r>
              <a:rPr lang="en-US" dirty="0" err="1" smtClean="0"/>
              <a:t>RotateLeft</a:t>
            </a:r>
            <a:r>
              <a:rPr lang="en-US" dirty="0" smtClean="0"/>
              <a:t>.  Should be easy.</a:t>
            </a:r>
          </a:p>
          <a:p>
            <a:pPr marL="457200" indent="-457200">
              <a:buAutoNum type="arabicPeriod"/>
            </a:pPr>
            <a:r>
              <a:rPr lang="en-US" dirty="0" smtClean="0"/>
              <a:t>Implement a tree-rebalancing function.  Tree re-balancing can be done with three functions.</a:t>
            </a:r>
          </a:p>
          <a:p>
            <a:pPr marL="857250" lvl="1" indent="-457200"/>
            <a:r>
              <a:rPr lang="en-US" dirty="0" smtClean="0"/>
              <a:t>void </a:t>
            </a:r>
            <a:r>
              <a:rPr lang="en-US" dirty="0" err="1" smtClean="0"/>
              <a:t>TreeToVine</a:t>
            </a:r>
            <a:r>
              <a:rPr lang="en-US" dirty="0" smtClean="0"/>
              <a:t>(void);</a:t>
            </a:r>
          </a:p>
          <a:p>
            <a:pPr marL="857250" lvl="1" indent="-457200"/>
            <a:r>
              <a:rPr lang="en-US" dirty="0" smtClean="0"/>
              <a:t>void Compress(</a:t>
            </a:r>
            <a:r>
              <a:rPr lang="en-US" dirty="0" err="1" smtClean="0"/>
              <a:t>int</a:t>
            </a:r>
            <a:r>
              <a:rPr lang="en-US" dirty="0" smtClean="0"/>
              <a:t> n);</a:t>
            </a:r>
          </a:p>
          <a:p>
            <a:pPr marL="857250" lvl="1" indent="-457200"/>
            <a:r>
              <a:rPr lang="en-US" dirty="0" smtClean="0"/>
              <a:t>void </a:t>
            </a:r>
            <a:r>
              <a:rPr lang="en-US" dirty="0" err="1" smtClean="0"/>
              <a:t>VineToTree</a:t>
            </a:r>
            <a:r>
              <a:rPr lang="en-US" dirty="0" smtClean="0"/>
              <a:t>(void);</a:t>
            </a:r>
          </a:p>
          <a:p>
            <a:pPr marL="0" indent="0">
              <a:buNone/>
            </a:pPr>
            <a:endParaRPr lang="en-US" dirty="0"/>
          </a:p>
          <a:p>
            <a:pPr marL="0" indent="0">
              <a:buNone/>
            </a:pPr>
            <a:r>
              <a:rPr lang="en-US" dirty="0" smtClean="0"/>
              <a:t>The algorithm is based on:</a:t>
            </a:r>
          </a:p>
          <a:p>
            <a:pPr marL="0" indent="0">
              <a:buNone/>
            </a:pPr>
            <a:r>
              <a:rPr lang="en-US" dirty="0" smtClean="0"/>
              <a:t>Quentin F. Stout and Bette L. Warren, “T</a:t>
            </a:r>
            <a:r>
              <a:rPr lang="en-US" i="1" dirty="0" smtClean="0"/>
              <a:t>ree Rebalancing in Optimal Time and Space</a:t>
            </a:r>
            <a:r>
              <a:rPr lang="en-US" dirty="0"/>
              <a:t>,</a:t>
            </a:r>
            <a:r>
              <a:rPr lang="en-US" dirty="0" smtClean="0"/>
              <a:t>” Communications of the ACM, September 1986, Volume 29, Number 9, pp. 902-908</a:t>
            </a:r>
          </a:p>
          <a:p>
            <a:pPr marL="0" indent="0">
              <a:buNone/>
            </a:pPr>
            <a:r>
              <a:rPr lang="en-US" sz="1600" dirty="0" smtClean="0">
                <a:hlinkClick r:id="rId2"/>
              </a:rPr>
              <a:t>http</a:t>
            </a:r>
            <a:r>
              <a:rPr lang="en-US" sz="1600" dirty="0">
                <a:hlinkClick r:id="rId2"/>
              </a:rPr>
              <a:t>://web.eecs.umich.edu/~</a:t>
            </a:r>
            <a:r>
              <a:rPr lang="en-US" sz="1600" dirty="0" smtClean="0">
                <a:hlinkClick r:id="rId2"/>
              </a:rPr>
              <a:t>qstout/pap/CACM86.pdf</a:t>
            </a:r>
            <a:endParaRPr lang="en-US" sz="1600" dirty="0" smtClean="0"/>
          </a:p>
          <a:p>
            <a:pPr marL="0" indent="0">
              <a:buNone/>
            </a:pPr>
            <a:r>
              <a:rPr lang="en-US" sz="1600" dirty="0" smtClean="0">
                <a:hlinkClick r:id="rId3"/>
              </a:rPr>
              <a:t>https://en.wikipedia.org/wiki/Day%E2%80%93Stout%E2%80%93Warren_algorithm</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9674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Using element-enumerating handle.</a:t>
            </a:r>
          </a:p>
          <a:p>
            <a:endParaRPr lang="en-US" dirty="0" smtClean="0"/>
          </a:p>
          <a:p>
            <a:r>
              <a:rPr lang="en-US" dirty="0" smtClean="0"/>
              <a:t>A handle remembers the location in the table, row and column. </a:t>
            </a:r>
            <a:endParaRPr lang="en-US" dirty="0"/>
          </a:p>
        </p:txBody>
      </p:sp>
    </p:spTree>
    <p:extLst>
      <p:ext uri="{BB962C8B-B14F-4D97-AF65-F5344CB8AC3E}">
        <p14:creationId xmlns:p14="http://schemas.microsoft.com/office/powerpoint/2010/main" val="727463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to Vine</a:t>
            </a:r>
            <a:endParaRPr lang="en-US" dirty="0"/>
          </a:p>
        </p:txBody>
      </p:sp>
      <p:sp>
        <p:nvSpPr>
          <p:cNvPr id="3" name="Content Placeholder 2"/>
          <p:cNvSpPr>
            <a:spLocks noGrp="1"/>
          </p:cNvSpPr>
          <p:nvPr>
            <p:ph idx="1"/>
          </p:nvPr>
        </p:nvSpPr>
        <p:spPr/>
        <p:txBody>
          <a:bodyPr/>
          <a:lstStyle/>
          <a:p>
            <a:r>
              <a:rPr lang="en-US" dirty="0" smtClean="0"/>
              <a:t>Apply a </a:t>
            </a:r>
            <a:r>
              <a:rPr lang="en-US" dirty="0" err="1" smtClean="0"/>
              <a:t>sequene</a:t>
            </a:r>
            <a:r>
              <a:rPr lang="en-US" dirty="0" smtClean="0"/>
              <a:t> </a:t>
            </a:r>
            <a:r>
              <a:rPr lang="en-US" smtClean="0"/>
              <a:t>of right </a:t>
            </a:r>
            <a:r>
              <a:rPr lang="en-US" dirty="0" smtClean="0"/>
              <a:t>rotation staring from the root node, until the tree becomes a linear </a:t>
            </a:r>
            <a:endParaRPr lang="en-US" dirty="0"/>
          </a:p>
        </p:txBody>
      </p:sp>
      <p:sp>
        <p:nvSpPr>
          <p:cNvPr id="4" name="Oval 3"/>
          <p:cNvSpPr/>
          <p:nvPr/>
        </p:nvSpPr>
        <p:spPr>
          <a:xfrm>
            <a:off x="813147" y="414231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2472992" y="3216932"/>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ounded Rectangle 5"/>
          <p:cNvSpPr/>
          <p:nvPr/>
        </p:nvSpPr>
        <p:spPr>
          <a:xfrm>
            <a:off x="325426" y="501922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1595620" y="4949530"/>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3289318" y="42067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548236" y="4673726"/>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7"/>
            <a:endCxn id="5" idx="2"/>
          </p:cNvCxnSpPr>
          <p:nvPr/>
        </p:nvCxnSpPr>
        <p:spPr>
          <a:xfrm flipV="1">
            <a:off x="1344557" y="3666096"/>
            <a:ext cx="1366652" cy="567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7" idx="0"/>
          </p:cNvCxnSpPr>
          <p:nvPr/>
        </p:nvCxnSpPr>
        <p:spPr>
          <a:xfrm>
            <a:off x="1344557" y="4673726"/>
            <a:ext cx="567069" cy="27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2711209" y="3666096"/>
            <a:ext cx="832259" cy="540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1089911" y="5991678"/>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2167121" y="5991678"/>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1526783" y="5581542"/>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1911626" y="5581542"/>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4307080" y="4949530"/>
            <a:ext cx="444382" cy="40868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5078670" y="2805367"/>
            <a:ext cx="3672223" cy="3630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72798" y="3097181"/>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7902658" y="5631488"/>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p:cNvSpPr/>
          <p:nvPr/>
        </p:nvSpPr>
        <p:spPr>
          <a:xfrm>
            <a:off x="4851305" y="258200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6611588" y="432357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gular Pentagon 22"/>
          <p:cNvSpPr/>
          <p:nvPr/>
        </p:nvSpPr>
        <p:spPr>
          <a:xfrm>
            <a:off x="8432650" y="6193383"/>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6095384" y="3781420"/>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Diagonal Corner Rectangle 24"/>
          <p:cNvSpPr/>
          <p:nvPr/>
        </p:nvSpPr>
        <p:spPr>
          <a:xfrm>
            <a:off x="7287150" y="5088581"/>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6221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a:t>
            </a:r>
            <a:endParaRPr lang="en-US" dirty="0"/>
          </a:p>
        </p:txBody>
      </p:sp>
      <p:sp>
        <p:nvSpPr>
          <p:cNvPr id="3" name="Content Placeholder 2"/>
          <p:cNvSpPr>
            <a:spLocks noGrp="1"/>
          </p:cNvSpPr>
          <p:nvPr>
            <p:ph idx="1"/>
          </p:nvPr>
        </p:nvSpPr>
        <p:spPr/>
        <p:txBody>
          <a:bodyPr/>
          <a:lstStyle/>
          <a:p>
            <a:r>
              <a:rPr lang="en-US" dirty="0" smtClean="0"/>
              <a:t>Takes an input parameter N.  Vine node </a:t>
            </a:r>
            <a:r>
              <a:rPr lang="en-US" i="1" dirty="0" err="1" smtClean="0"/>
              <a:t>i</a:t>
            </a:r>
            <a:r>
              <a:rPr lang="en-US" dirty="0" smtClean="0"/>
              <a:t> (zero-based) is the </a:t>
            </a:r>
            <a:r>
              <a:rPr lang="en-US" i="1" dirty="0" err="1" smtClean="0"/>
              <a:t>i</a:t>
            </a:r>
            <a:r>
              <a:rPr lang="en-US" dirty="0" err="1" smtClean="0"/>
              <a:t>th</a:t>
            </a:r>
            <a:r>
              <a:rPr lang="en-US" dirty="0" smtClean="0"/>
              <a:t> node connected from the rood by right pointer.</a:t>
            </a:r>
          </a:p>
          <a:p>
            <a:r>
              <a:rPr lang="en-US" dirty="0" smtClean="0"/>
              <a:t>Apply left rotation to </a:t>
            </a:r>
            <a:r>
              <a:rPr lang="en-US" i="1" dirty="0" err="1" smtClean="0"/>
              <a:t>i</a:t>
            </a:r>
            <a:r>
              <a:rPr lang="en-US" dirty="0" smtClean="0"/>
              <a:t>=0, </a:t>
            </a:r>
            <a:r>
              <a:rPr lang="en-US" i="1" dirty="0" err="1" smtClean="0"/>
              <a:t>i</a:t>
            </a:r>
            <a:r>
              <a:rPr lang="en-US" dirty="0" smtClean="0"/>
              <a:t>=2,…,</a:t>
            </a:r>
            <a:r>
              <a:rPr lang="en-US" i="1" dirty="0" err="1" smtClean="0"/>
              <a:t>i</a:t>
            </a:r>
            <a:r>
              <a:rPr lang="en-US" dirty="0" smtClean="0"/>
              <a:t>=2*(N-1).</a:t>
            </a:r>
            <a:endParaRPr lang="en-US" dirty="0"/>
          </a:p>
        </p:txBody>
      </p:sp>
      <p:cxnSp>
        <p:nvCxnSpPr>
          <p:cNvPr id="4" name="Straight Connector 3"/>
          <p:cNvCxnSpPr/>
          <p:nvPr/>
        </p:nvCxnSpPr>
        <p:spPr>
          <a:xfrm>
            <a:off x="461755" y="2702818"/>
            <a:ext cx="3672223" cy="3630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55883" y="2994632"/>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3285743" y="5528939"/>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ounded Rectangle 6"/>
          <p:cNvSpPr/>
          <p:nvPr/>
        </p:nvSpPr>
        <p:spPr>
          <a:xfrm>
            <a:off x="234390" y="2479458"/>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1994673" y="4221027"/>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gular Pentagon 8"/>
          <p:cNvSpPr/>
          <p:nvPr/>
        </p:nvSpPr>
        <p:spPr>
          <a:xfrm>
            <a:off x="3815735" y="60908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478469" y="3678871"/>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p:cNvSpPr/>
          <p:nvPr/>
        </p:nvSpPr>
        <p:spPr>
          <a:xfrm>
            <a:off x="2670235" y="4986032"/>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25973" y="2513620"/>
            <a:ext cx="498855" cy="369332"/>
          </a:xfrm>
          <a:prstGeom prst="rect">
            <a:avLst/>
          </a:prstGeom>
          <a:noFill/>
        </p:spPr>
        <p:txBody>
          <a:bodyPr wrap="none" rtlCol="0">
            <a:spAutoFit/>
          </a:bodyPr>
          <a:lstStyle/>
          <a:p>
            <a:r>
              <a:rPr lang="en-US" i="1" dirty="0" err="1" smtClean="0"/>
              <a:t>i</a:t>
            </a:r>
            <a:r>
              <a:rPr lang="en-US" dirty="0" smtClean="0"/>
              <a:t>=0</a:t>
            </a:r>
            <a:endParaRPr lang="en-US" dirty="0"/>
          </a:p>
        </p:txBody>
      </p:sp>
      <p:sp>
        <p:nvSpPr>
          <p:cNvPr id="13" name="TextBox 12"/>
          <p:cNvSpPr txBox="1"/>
          <p:nvPr/>
        </p:nvSpPr>
        <p:spPr>
          <a:xfrm>
            <a:off x="1501983" y="2992403"/>
            <a:ext cx="498855" cy="369332"/>
          </a:xfrm>
          <a:prstGeom prst="rect">
            <a:avLst/>
          </a:prstGeom>
          <a:noFill/>
        </p:spPr>
        <p:txBody>
          <a:bodyPr wrap="none" rtlCol="0">
            <a:spAutoFit/>
          </a:bodyPr>
          <a:lstStyle/>
          <a:p>
            <a:r>
              <a:rPr lang="en-US" i="1" dirty="0" err="1" smtClean="0"/>
              <a:t>i</a:t>
            </a:r>
            <a:r>
              <a:rPr lang="en-US" dirty="0" smtClean="0"/>
              <a:t>=1</a:t>
            </a:r>
            <a:endParaRPr lang="en-US" dirty="0"/>
          </a:p>
        </p:txBody>
      </p:sp>
      <p:sp>
        <p:nvSpPr>
          <p:cNvPr id="14" name="TextBox 13"/>
          <p:cNvSpPr txBox="1"/>
          <p:nvPr/>
        </p:nvSpPr>
        <p:spPr>
          <a:xfrm>
            <a:off x="2063782" y="3571055"/>
            <a:ext cx="498855" cy="369332"/>
          </a:xfrm>
          <a:prstGeom prst="rect">
            <a:avLst/>
          </a:prstGeom>
          <a:noFill/>
        </p:spPr>
        <p:txBody>
          <a:bodyPr wrap="none" rtlCol="0">
            <a:spAutoFit/>
          </a:bodyPr>
          <a:lstStyle/>
          <a:p>
            <a:r>
              <a:rPr lang="en-US" i="1" dirty="0" err="1" smtClean="0"/>
              <a:t>i</a:t>
            </a:r>
            <a:r>
              <a:rPr lang="en-US" dirty="0" smtClean="0"/>
              <a:t>=2</a:t>
            </a:r>
            <a:endParaRPr lang="en-US" dirty="0"/>
          </a:p>
        </p:txBody>
      </p:sp>
      <p:sp>
        <p:nvSpPr>
          <p:cNvPr id="15" name="TextBox 14"/>
          <p:cNvSpPr txBox="1"/>
          <p:nvPr/>
        </p:nvSpPr>
        <p:spPr>
          <a:xfrm>
            <a:off x="2558251" y="4112633"/>
            <a:ext cx="498855" cy="369332"/>
          </a:xfrm>
          <a:prstGeom prst="rect">
            <a:avLst/>
          </a:prstGeom>
          <a:noFill/>
        </p:spPr>
        <p:txBody>
          <a:bodyPr wrap="none" rtlCol="0">
            <a:spAutoFit/>
          </a:bodyPr>
          <a:lstStyle/>
          <a:p>
            <a:r>
              <a:rPr lang="en-US" i="1" dirty="0" err="1" smtClean="0"/>
              <a:t>i</a:t>
            </a:r>
            <a:r>
              <a:rPr lang="en-US" dirty="0" smtClean="0"/>
              <a:t>=3</a:t>
            </a:r>
            <a:endParaRPr lang="en-US" dirty="0"/>
          </a:p>
        </p:txBody>
      </p:sp>
      <p:sp>
        <p:nvSpPr>
          <p:cNvPr id="16" name="TextBox 15"/>
          <p:cNvSpPr txBox="1"/>
          <p:nvPr/>
        </p:nvSpPr>
        <p:spPr>
          <a:xfrm>
            <a:off x="3277863" y="4716152"/>
            <a:ext cx="498855" cy="369332"/>
          </a:xfrm>
          <a:prstGeom prst="rect">
            <a:avLst/>
          </a:prstGeom>
          <a:noFill/>
        </p:spPr>
        <p:txBody>
          <a:bodyPr wrap="none" rtlCol="0">
            <a:spAutoFit/>
          </a:bodyPr>
          <a:lstStyle/>
          <a:p>
            <a:r>
              <a:rPr lang="en-US" i="1" dirty="0" err="1" smtClean="0"/>
              <a:t>i</a:t>
            </a:r>
            <a:r>
              <a:rPr lang="en-US" dirty="0" smtClean="0"/>
              <a:t>=4</a:t>
            </a:r>
            <a:endParaRPr lang="en-US" dirty="0"/>
          </a:p>
        </p:txBody>
      </p:sp>
      <p:sp>
        <p:nvSpPr>
          <p:cNvPr id="17" name="TextBox 16"/>
          <p:cNvSpPr txBox="1"/>
          <p:nvPr/>
        </p:nvSpPr>
        <p:spPr>
          <a:xfrm>
            <a:off x="3762177" y="5228952"/>
            <a:ext cx="498855" cy="369332"/>
          </a:xfrm>
          <a:prstGeom prst="rect">
            <a:avLst/>
          </a:prstGeom>
          <a:noFill/>
        </p:spPr>
        <p:txBody>
          <a:bodyPr wrap="none" rtlCol="0">
            <a:spAutoFit/>
          </a:bodyPr>
          <a:lstStyle/>
          <a:p>
            <a:r>
              <a:rPr lang="en-US" i="1" dirty="0" err="1" smtClean="0"/>
              <a:t>i</a:t>
            </a:r>
            <a:r>
              <a:rPr lang="en-US" dirty="0" smtClean="0"/>
              <a:t>=5</a:t>
            </a:r>
            <a:endParaRPr lang="en-US" dirty="0"/>
          </a:p>
        </p:txBody>
      </p:sp>
      <p:sp>
        <p:nvSpPr>
          <p:cNvPr id="18" name="TextBox 17"/>
          <p:cNvSpPr txBox="1"/>
          <p:nvPr/>
        </p:nvSpPr>
        <p:spPr>
          <a:xfrm>
            <a:off x="4324035" y="5860191"/>
            <a:ext cx="498855" cy="369332"/>
          </a:xfrm>
          <a:prstGeom prst="rect">
            <a:avLst/>
          </a:prstGeom>
          <a:noFill/>
        </p:spPr>
        <p:txBody>
          <a:bodyPr wrap="none" rtlCol="0">
            <a:spAutoFit/>
          </a:bodyPr>
          <a:lstStyle/>
          <a:p>
            <a:r>
              <a:rPr lang="en-US" i="1" dirty="0" err="1" smtClean="0"/>
              <a:t>i</a:t>
            </a:r>
            <a:r>
              <a:rPr lang="en-US" dirty="0" smtClean="0"/>
              <a:t>=6</a:t>
            </a:r>
            <a:endParaRPr lang="en-US" dirty="0"/>
          </a:p>
        </p:txBody>
      </p:sp>
      <p:sp>
        <p:nvSpPr>
          <p:cNvPr id="19" name="Right Arrow 18"/>
          <p:cNvSpPr/>
          <p:nvPr/>
        </p:nvSpPr>
        <p:spPr>
          <a:xfrm>
            <a:off x="4133978" y="4007978"/>
            <a:ext cx="506388" cy="47398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05355" y="310036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7238183" y="4748891"/>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ounded Rectangle 22"/>
          <p:cNvSpPr/>
          <p:nvPr/>
        </p:nvSpPr>
        <p:spPr>
          <a:xfrm>
            <a:off x="5450673" y="3960802"/>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6379193" y="3895728"/>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gular Pentagon 24"/>
          <p:cNvSpPr/>
          <p:nvPr/>
        </p:nvSpPr>
        <p:spPr>
          <a:xfrm>
            <a:off x="7725899" y="5483658"/>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5835086" y="4615466"/>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Diagonal Corner Rectangle 26"/>
          <p:cNvSpPr/>
          <p:nvPr/>
        </p:nvSpPr>
        <p:spPr>
          <a:xfrm>
            <a:off x="6769181" y="5565262"/>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21" idx="3"/>
            <a:endCxn id="23" idx="0"/>
          </p:cNvCxnSpPr>
          <p:nvPr/>
        </p:nvCxnSpPr>
        <p:spPr>
          <a:xfrm flipH="1">
            <a:off x="5673483" y="3631776"/>
            <a:ext cx="223048" cy="329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1" idx="5"/>
            <a:endCxn id="24" idx="0"/>
          </p:cNvCxnSpPr>
          <p:nvPr/>
        </p:nvCxnSpPr>
        <p:spPr>
          <a:xfrm>
            <a:off x="6336765" y="3631776"/>
            <a:ext cx="358434" cy="26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4" idx="1"/>
            <a:endCxn id="26" idx="5"/>
          </p:cNvCxnSpPr>
          <p:nvPr/>
        </p:nvCxnSpPr>
        <p:spPr>
          <a:xfrm flipH="1">
            <a:off x="6271958" y="4211734"/>
            <a:ext cx="107235" cy="403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4" idx="3"/>
            <a:endCxn id="22" idx="0"/>
          </p:cNvCxnSpPr>
          <p:nvPr/>
        </p:nvCxnSpPr>
        <p:spPr>
          <a:xfrm>
            <a:off x="7011205" y="4211734"/>
            <a:ext cx="465195" cy="537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2"/>
            <a:endCxn id="27" idx="3"/>
          </p:cNvCxnSpPr>
          <p:nvPr/>
        </p:nvCxnSpPr>
        <p:spPr>
          <a:xfrm flipH="1">
            <a:off x="7036987" y="5198055"/>
            <a:ext cx="439413" cy="36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2" idx="2"/>
            <a:endCxn id="25" idx="0"/>
          </p:cNvCxnSpPr>
          <p:nvPr/>
        </p:nvCxnSpPr>
        <p:spPr>
          <a:xfrm>
            <a:off x="7476400" y="5198055"/>
            <a:ext cx="503649" cy="285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1601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Vine to Tree</a:t>
            </a:r>
            <a:endParaRPr lang="en-US" dirty="0"/>
          </a:p>
        </p:txBody>
      </p:sp>
      <p:sp>
        <p:nvSpPr>
          <p:cNvPr id="3" name="Content Placeholder 2"/>
          <p:cNvSpPr>
            <a:spLocks noGrp="1"/>
          </p:cNvSpPr>
          <p:nvPr>
            <p:ph idx="1"/>
          </p:nvPr>
        </p:nvSpPr>
        <p:spPr/>
        <p:txBody>
          <a:bodyPr/>
          <a:lstStyle/>
          <a:p>
            <a:r>
              <a:rPr lang="en-US" dirty="0" smtClean="0"/>
              <a:t>Apply a sequence of compression to convert a vine to a balanced tree.</a:t>
            </a:r>
          </a:p>
          <a:p>
            <a:pPr marL="0" indent="0">
              <a:buNone/>
            </a:pPr>
            <a:endParaRPr lang="en-US" dirty="0"/>
          </a:p>
          <a:p>
            <a:pPr marL="0" indent="0">
              <a:buNone/>
            </a:pPr>
            <a:r>
              <a:rPr lang="en-US" sz="1800" dirty="0" err="1" smtClean="0"/>
              <a:t>sz</a:t>
            </a:r>
            <a:r>
              <a:rPr lang="en-US" sz="1800" dirty="0" smtClean="0"/>
              <a:t>=(node count)</a:t>
            </a:r>
          </a:p>
          <a:p>
            <a:pPr marL="0" indent="0">
              <a:buNone/>
            </a:pPr>
            <a:r>
              <a:rPr lang="en-US" sz="1800" dirty="0" err="1" smtClean="0"/>
              <a:t>lc</a:t>
            </a:r>
            <a:r>
              <a:rPr lang="en-US" sz="1800" dirty="0" smtClean="0"/>
              <a:t>=sz+1-2</a:t>
            </a:r>
            <a:r>
              <a:rPr lang="en-US" sz="1800" baseline="30000" dirty="0" smtClean="0"/>
              <a:t>int(log2(sz+1))</a:t>
            </a:r>
          </a:p>
          <a:p>
            <a:pPr marL="0" indent="0">
              <a:buNone/>
            </a:pPr>
            <a:r>
              <a:rPr lang="en-US" sz="1800" dirty="0" smtClean="0"/>
              <a:t>Compress(</a:t>
            </a:r>
            <a:r>
              <a:rPr lang="en-US" sz="1800" dirty="0" err="1" smtClean="0"/>
              <a:t>lc</a:t>
            </a:r>
            <a:r>
              <a:rPr lang="en-US" sz="1800" dirty="0" smtClean="0"/>
              <a:t>)</a:t>
            </a:r>
          </a:p>
          <a:p>
            <a:pPr marL="0" indent="0">
              <a:buNone/>
            </a:pPr>
            <a:r>
              <a:rPr lang="en-US" sz="1800" dirty="0" err="1" smtClean="0"/>
              <a:t>sz</a:t>
            </a:r>
            <a:r>
              <a:rPr lang="en-US" sz="1800" dirty="0" smtClean="0"/>
              <a:t>=</a:t>
            </a:r>
            <a:r>
              <a:rPr lang="en-US" sz="1800" dirty="0" err="1" smtClean="0"/>
              <a:t>sz-lc</a:t>
            </a:r>
            <a:endParaRPr lang="en-US" sz="1800" dirty="0"/>
          </a:p>
          <a:p>
            <a:pPr marL="0" indent="0">
              <a:buNone/>
            </a:pPr>
            <a:r>
              <a:rPr lang="en-US" sz="1800" dirty="0" smtClean="0"/>
              <a:t>while(1&lt;</a:t>
            </a:r>
            <a:r>
              <a:rPr lang="en-US" sz="1800" dirty="0" err="1" smtClean="0"/>
              <a:t>sz</a:t>
            </a:r>
            <a:r>
              <a:rPr lang="en-US" sz="1800" dirty="0" smtClean="0"/>
              <a:t>)</a:t>
            </a:r>
          </a:p>
          <a:p>
            <a:pPr marL="0" indent="0">
              <a:buNone/>
            </a:pPr>
            <a:r>
              <a:rPr lang="en-US" sz="1800" dirty="0" smtClean="0"/>
              <a:t>{</a:t>
            </a:r>
          </a:p>
          <a:p>
            <a:pPr marL="0" indent="0">
              <a:buNone/>
            </a:pPr>
            <a:r>
              <a:rPr lang="en-US" sz="1800" dirty="0" smtClean="0"/>
              <a:t>    Compress(</a:t>
            </a:r>
            <a:r>
              <a:rPr lang="en-US" sz="1800" dirty="0" err="1" smtClean="0"/>
              <a:t>sz</a:t>
            </a:r>
            <a:r>
              <a:rPr lang="en-US" sz="1800" dirty="0" smtClean="0"/>
              <a:t>/2)</a:t>
            </a:r>
          </a:p>
          <a:p>
            <a:pPr marL="0" indent="0">
              <a:buNone/>
            </a:pPr>
            <a:r>
              <a:rPr lang="en-US" sz="1800" dirty="0" smtClean="0"/>
              <a:t>    </a:t>
            </a:r>
            <a:r>
              <a:rPr lang="en-US" sz="1800" dirty="0" err="1" smtClean="0"/>
              <a:t>sz</a:t>
            </a:r>
            <a:r>
              <a:rPr lang="en-US" sz="1800" dirty="0" smtClean="0"/>
              <a:t>/=2</a:t>
            </a:r>
          </a:p>
          <a:p>
            <a:pPr marL="0" indent="0">
              <a:buNone/>
            </a:pPr>
            <a:r>
              <a:rPr lang="en-US" sz="1800" dirty="0"/>
              <a:t>}</a:t>
            </a:r>
          </a:p>
          <a:p>
            <a:pPr marL="0" indent="0">
              <a:buNone/>
            </a:pPr>
            <a:endParaRPr lang="en-US" baseline="30000" dirty="0"/>
          </a:p>
        </p:txBody>
      </p:sp>
    </p:spTree>
    <p:extLst>
      <p:ext uri="{BB962C8B-B14F-4D97-AF65-F5344CB8AC3E}">
        <p14:creationId xmlns:p14="http://schemas.microsoft.com/office/powerpoint/2010/main" val="22383166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First compression will make some leaves on the left of the vine nodes.  These left nodes will become the deepest nodes in the end.</a:t>
            </a:r>
            <a:endParaRPr lang="en-US" baseline="30000" dirty="0"/>
          </a:p>
        </p:txBody>
      </p:sp>
      <p:cxnSp>
        <p:nvCxnSpPr>
          <p:cNvPr id="36" name="Straight Connector 35"/>
          <p:cNvCxnSpPr/>
          <p:nvPr/>
        </p:nvCxnSpPr>
        <p:spPr>
          <a:xfrm>
            <a:off x="666572" y="2409914"/>
            <a:ext cx="3743058" cy="3868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57200" y="223045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70546" y="255367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083892" y="287688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97238" y="320010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10584" y="352332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23930" y="38465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337276" y="416976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650622" y="44929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963968" y="481619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77314" y="513941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590660" y="546263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04006" y="578585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17350" y="610907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3661874" y="3649054"/>
            <a:ext cx="555476" cy="5207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566873" y="2820110"/>
            <a:ext cx="2858573" cy="2926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979784" y="426194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293130" y="458516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606476" y="490838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919822" y="523159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233166" y="555482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flipH="1">
            <a:off x="5315484" y="2938230"/>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732805" y="3347373"/>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163483" y="3728422"/>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531664" y="4153133"/>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104689" y="309755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453642" y="274595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540525" y="34912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855294" y="311282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929359" y="389003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256946" y="35361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310365" y="43147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666438" y="393872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9719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Then the subsequent left rotations will make the tree perfectly balanced with deepest nodes on the left</a:t>
            </a:r>
            <a:endParaRPr lang="en-US" dirty="0"/>
          </a:p>
        </p:txBody>
      </p:sp>
      <p:cxnSp>
        <p:nvCxnSpPr>
          <p:cNvPr id="4" name="Straight Connector 3"/>
          <p:cNvCxnSpPr/>
          <p:nvPr/>
        </p:nvCxnSpPr>
        <p:spPr>
          <a:xfrm>
            <a:off x="1439254" y="2811564"/>
            <a:ext cx="2449082" cy="2572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693837" y="517244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10901" y="2818884"/>
            <a:ext cx="652100" cy="633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1112643" y="3226505"/>
            <a:ext cx="327240" cy="35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62371" y="4030408"/>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564734" y="3579888"/>
            <a:ext cx="697092" cy="739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48978" y="338583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97931" y="303422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231129" y="340230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60149" y="261928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21048" y="419201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48635" y="383812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012185" y="423216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33195" y="341291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771149" y="4526004"/>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257210" y="5027643"/>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553570" y="466454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09554" y="431986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56336" y="517244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80493" y="48492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440896" y="3578111"/>
            <a:ext cx="445221" cy="5195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V="1">
            <a:off x="5583637" y="2880581"/>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634195" y="3388222"/>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635415" y="3444368"/>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274762" y="4095871"/>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170770" y="3440461"/>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475987" y="422158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93583" y="321913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24576" y="429763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H="1" flipV="1">
            <a:off x="7621931" y="4055772"/>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8052253" y="3411414"/>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007396" y="43292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392962" y="382305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756806" y="437113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6866054" y="2900920"/>
            <a:ext cx="1229879" cy="521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647505" y="268830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880813" y="31959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5007836" y="4095871"/>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5919458" y="4095871"/>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824940" y="38699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158138" y="423806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733439" y="425748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061026" y="390359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77480" y="383702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7868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Set 4-2: AVL-Tree</a:t>
            </a:r>
            <a:endParaRPr lang="en-US" dirty="0"/>
          </a:p>
        </p:txBody>
      </p:sp>
      <p:sp>
        <p:nvSpPr>
          <p:cNvPr id="3" name="Content Placeholder 2"/>
          <p:cNvSpPr>
            <a:spLocks noGrp="1"/>
          </p:cNvSpPr>
          <p:nvPr>
            <p:ph idx="1"/>
          </p:nvPr>
        </p:nvSpPr>
        <p:spPr/>
        <p:txBody>
          <a:bodyPr/>
          <a:lstStyle/>
          <a:p>
            <a:r>
              <a:rPr lang="en-US" dirty="0" smtClean="0"/>
              <a:t>AVL Tree is a kind of self-balancing binary tree.</a:t>
            </a:r>
          </a:p>
          <a:p>
            <a:r>
              <a:rPr lang="en-US" dirty="0" smtClean="0"/>
              <a:t>It keeps the height difference between the left and right sub-trees less than 2.</a:t>
            </a:r>
          </a:p>
          <a:p>
            <a:r>
              <a:rPr lang="en-US" dirty="0" smtClean="0"/>
              <a:t>When a node is inserted or deleted, the balance of the upper nodes may change.</a:t>
            </a:r>
          </a:p>
          <a:p>
            <a:r>
              <a:rPr lang="en-US" dirty="0" smtClean="0"/>
              <a:t>If the balance becomes -2 or smaller, or 2 or greater, it performs re-balancing operations.</a:t>
            </a:r>
          </a:p>
          <a:p>
            <a:endParaRPr lang="en-US" dirty="0"/>
          </a:p>
        </p:txBody>
      </p:sp>
    </p:spTree>
    <p:extLst>
      <p:ext uri="{BB962C8B-B14F-4D97-AF65-F5344CB8AC3E}">
        <p14:creationId xmlns:p14="http://schemas.microsoft.com/office/powerpoint/2010/main" val="42798340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Balance of node: </a:t>
            </a:r>
            <a:r>
              <a:rPr lang="en-US" dirty="0" err="1" smtClean="0"/>
              <a:t>heightL-heightR</a:t>
            </a:r>
            <a:endParaRPr lang="en-US" dirty="0" smtClean="0"/>
          </a:p>
          <a:p>
            <a:r>
              <a:rPr lang="en-US" dirty="0" smtClean="0"/>
              <a:t>Positive balance=Left heavy</a:t>
            </a:r>
          </a:p>
          <a:p>
            <a:r>
              <a:rPr lang="en-US" smtClean="0"/>
              <a:t>Negative balance=Right </a:t>
            </a:r>
            <a:r>
              <a:rPr lang="en-US" dirty="0" smtClean="0"/>
              <a:t>heavy</a:t>
            </a:r>
            <a:endParaRPr lang="en-US" dirty="0"/>
          </a:p>
        </p:txBody>
      </p:sp>
    </p:spTree>
    <p:extLst>
      <p:ext uri="{BB962C8B-B14F-4D97-AF65-F5344CB8AC3E}">
        <p14:creationId xmlns:p14="http://schemas.microsoft.com/office/powerpoint/2010/main" val="29029752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flipV="1">
            <a:off x="726218" y="5259174"/>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76032" y="546093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425964" y="5203086"/>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4895" y="542078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Re-balancing Left-Left case </a:t>
            </a:r>
            <a:endParaRPr lang="en-US" dirty="0"/>
          </a:p>
        </p:txBody>
      </p:sp>
      <p:sp>
        <p:nvSpPr>
          <p:cNvPr id="3" name="Content Placeholder 2"/>
          <p:cNvSpPr>
            <a:spLocks noGrp="1"/>
          </p:cNvSpPr>
          <p:nvPr>
            <p:ph idx="1"/>
          </p:nvPr>
        </p:nvSpPr>
        <p:spPr/>
        <p:txBody>
          <a:bodyPr/>
          <a:lstStyle/>
          <a:p>
            <a:r>
              <a:rPr lang="en-US" dirty="0" smtClean="0"/>
              <a:t>Off-balanced node is left-heavy, and</a:t>
            </a:r>
          </a:p>
          <a:p>
            <a:r>
              <a:rPr lang="en-US" dirty="0" smtClean="0"/>
              <a:t>Left of the off-balanced node is also left-heavy.</a:t>
            </a:r>
          </a:p>
          <a:p>
            <a:r>
              <a:rPr lang="en-US" dirty="0" smtClean="0"/>
              <a:t>Called Left-Left case.</a:t>
            </a:r>
          </a:p>
          <a:p>
            <a:r>
              <a:rPr lang="en-US" dirty="0" smtClean="0"/>
              <a:t>Balance is recovered by applying a Right rotation to the off-balance node.</a:t>
            </a:r>
            <a:endParaRPr lang="en-US" dirty="0"/>
          </a:p>
        </p:txBody>
      </p:sp>
      <p:cxnSp>
        <p:nvCxnSpPr>
          <p:cNvPr id="4" name="Straight Connector 3"/>
          <p:cNvCxnSpPr/>
          <p:nvPr/>
        </p:nvCxnSpPr>
        <p:spPr>
          <a:xfrm flipV="1">
            <a:off x="1640007" y="3684169"/>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90565" y="4191810"/>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1691785" y="4247956"/>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908535" y="4267241"/>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32357" y="502517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49953"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 name="Straight Connector 11"/>
          <p:cNvCxnSpPr/>
          <p:nvPr/>
        </p:nvCxnSpPr>
        <p:spPr>
          <a:xfrm flipH="1" flipV="1">
            <a:off x="3359696" y="4882552"/>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3790018" y="4238194"/>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745161" y="51560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30727" y="464983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94571" y="519791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2922424" y="3704508"/>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703875" y="349188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618578"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064206" y="4899459"/>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81310" y="467356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3" name="Oval 22"/>
          <p:cNvSpPr/>
          <p:nvPr/>
        </p:nvSpPr>
        <p:spPr>
          <a:xfrm>
            <a:off x="1214508" y="504164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5" name="Oval 24"/>
          <p:cNvSpPr/>
          <p:nvPr/>
        </p:nvSpPr>
        <p:spPr>
          <a:xfrm>
            <a:off x="2117396" y="470717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115245" y="466380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26169" y="4706011"/>
            <a:ext cx="575799" cy="369332"/>
          </a:xfrm>
          <a:prstGeom prst="rect">
            <a:avLst/>
          </a:prstGeom>
          <a:noFill/>
        </p:spPr>
        <p:txBody>
          <a:bodyPr wrap="none" rtlCol="0">
            <a:spAutoFit/>
          </a:bodyPr>
          <a:lstStyle/>
          <a:p>
            <a:r>
              <a:rPr lang="en-US" dirty="0" smtClean="0"/>
              <a:t>h=1</a:t>
            </a:r>
            <a:endParaRPr lang="en-US" dirty="0"/>
          </a:p>
        </p:txBody>
      </p:sp>
      <p:sp>
        <p:nvSpPr>
          <p:cNvPr id="28" name="TextBox 27"/>
          <p:cNvSpPr txBox="1"/>
          <p:nvPr/>
        </p:nvSpPr>
        <p:spPr>
          <a:xfrm>
            <a:off x="340077" y="4672235"/>
            <a:ext cx="575799" cy="369332"/>
          </a:xfrm>
          <a:prstGeom prst="rect">
            <a:avLst/>
          </a:prstGeom>
          <a:noFill/>
        </p:spPr>
        <p:txBody>
          <a:bodyPr wrap="none" rtlCol="0">
            <a:spAutoFit/>
          </a:bodyPr>
          <a:lstStyle/>
          <a:p>
            <a:r>
              <a:rPr lang="en-US" dirty="0" smtClean="0"/>
              <a:t>h=3</a:t>
            </a:r>
            <a:endParaRPr lang="en-US" dirty="0"/>
          </a:p>
        </p:txBody>
      </p:sp>
      <p:sp>
        <p:nvSpPr>
          <p:cNvPr id="30" name="Curved Down Arrow 29"/>
          <p:cNvSpPr/>
          <p:nvPr/>
        </p:nvSpPr>
        <p:spPr>
          <a:xfrm>
            <a:off x="1156785" y="3782820"/>
            <a:ext cx="1027142" cy="4549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1638" y="3716098"/>
            <a:ext cx="1281120" cy="369332"/>
          </a:xfrm>
          <a:prstGeom prst="rect">
            <a:avLst/>
          </a:prstGeom>
          <a:noFill/>
        </p:spPr>
        <p:txBody>
          <a:bodyPr wrap="none" rtlCol="0">
            <a:spAutoFit/>
          </a:bodyPr>
          <a:lstStyle/>
          <a:p>
            <a:r>
              <a:rPr lang="en-US" dirty="0" smtClean="0"/>
              <a:t>Balance=2</a:t>
            </a:r>
            <a:endParaRPr lang="en-US" dirty="0"/>
          </a:p>
        </p:txBody>
      </p:sp>
      <p:cxnSp>
        <p:nvCxnSpPr>
          <p:cNvPr id="31" name="Straight Connector 30"/>
          <p:cNvCxnSpPr/>
          <p:nvPr/>
        </p:nvCxnSpPr>
        <p:spPr>
          <a:xfrm flipH="1" flipV="1">
            <a:off x="5210140" y="5581104"/>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359954" y="578286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endCxn id="50" idx="3"/>
          </p:cNvCxnSpPr>
          <p:nvPr/>
        </p:nvCxnSpPr>
        <p:spPr>
          <a:xfrm flipV="1">
            <a:off x="4909886" y="5000477"/>
            <a:ext cx="821843" cy="879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668817" y="574271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V="1">
            <a:off x="5876030" y="4372210"/>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8690" y="4879851"/>
            <a:ext cx="574026" cy="667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462716" y="5578710"/>
            <a:ext cx="330252" cy="326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463163" y="4932090"/>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016279" y="534710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flipV="1">
            <a:off x="7914324" y="5547401"/>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8344646" y="4903043"/>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299789" y="582092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685355" y="531468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049199" y="586276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158447" y="4392549"/>
            <a:ext cx="1229879" cy="521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939898" y="417993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173206" y="468757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H="1">
            <a:off x="6110878" y="5622686"/>
            <a:ext cx="265308" cy="252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675411" y="467223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51" name="Oval 50"/>
          <p:cNvSpPr/>
          <p:nvPr/>
        </p:nvSpPr>
        <p:spPr>
          <a:xfrm>
            <a:off x="5837030" y="582189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52" name="Oval 51"/>
          <p:cNvSpPr/>
          <p:nvPr/>
        </p:nvSpPr>
        <p:spPr>
          <a:xfrm>
            <a:off x="6627842" y="578619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669873" y="532865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230400" y="534661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4" name="Right Arrow 63"/>
          <p:cNvSpPr/>
          <p:nvPr/>
        </p:nvSpPr>
        <p:spPr>
          <a:xfrm rot="1504585">
            <a:off x="4249137" y="5180929"/>
            <a:ext cx="495501" cy="43258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5201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Re-balancing Left-Right case</a:t>
            </a:r>
            <a:endParaRPr lang="en-US" dirty="0"/>
          </a:p>
        </p:txBody>
      </p:sp>
      <p:sp>
        <p:nvSpPr>
          <p:cNvPr id="3" name="Content Placeholder 2"/>
          <p:cNvSpPr>
            <a:spLocks noGrp="1"/>
          </p:cNvSpPr>
          <p:nvPr>
            <p:ph idx="1"/>
          </p:nvPr>
        </p:nvSpPr>
        <p:spPr/>
        <p:txBody>
          <a:bodyPr/>
          <a:lstStyle/>
          <a:p>
            <a:r>
              <a:rPr lang="en-US" dirty="0" smtClean="0"/>
              <a:t>Off-balanced node is left-heavy, and</a:t>
            </a:r>
          </a:p>
          <a:p>
            <a:r>
              <a:rPr lang="en-US" dirty="0" smtClean="0"/>
              <a:t>Left of the off-balanced node is right-heavy.</a:t>
            </a:r>
          </a:p>
          <a:p>
            <a:r>
              <a:rPr lang="en-US" dirty="0" smtClean="0"/>
              <a:t>L-R case.</a:t>
            </a:r>
          </a:p>
          <a:p>
            <a:r>
              <a:rPr lang="en-US" dirty="0" smtClean="0"/>
              <a:t>Applying the same rotation doesn’t help.</a:t>
            </a:r>
            <a:endParaRPr lang="en-US" dirty="0"/>
          </a:p>
        </p:txBody>
      </p:sp>
      <p:cxnSp>
        <p:nvCxnSpPr>
          <p:cNvPr id="4" name="Straight Connector 3"/>
          <p:cNvCxnSpPr/>
          <p:nvPr/>
        </p:nvCxnSpPr>
        <p:spPr>
          <a:xfrm flipH="1" flipV="1">
            <a:off x="1385672" y="5291773"/>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99505" y="554541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085418" y="5235685"/>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08368" y="550525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640007" y="3684169"/>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90565" y="4191810"/>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1691785" y="4247956"/>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908535" y="4267241"/>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357" y="502517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49953"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 name="Straight Connector 13"/>
          <p:cNvCxnSpPr/>
          <p:nvPr/>
        </p:nvCxnSpPr>
        <p:spPr>
          <a:xfrm flipH="1" flipV="1">
            <a:off x="3359696" y="4882552"/>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90018" y="4238194"/>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45161" y="51560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30727" y="464983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94571" y="519791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922424" y="3704508"/>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03875" y="349188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18578"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064206" y="4899459"/>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81310" y="467356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4" name="Oval 23"/>
          <p:cNvSpPr/>
          <p:nvPr/>
        </p:nvSpPr>
        <p:spPr>
          <a:xfrm>
            <a:off x="1214508" y="504164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5" name="Oval 24"/>
          <p:cNvSpPr/>
          <p:nvPr/>
        </p:nvSpPr>
        <p:spPr>
          <a:xfrm>
            <a:off x="2117396" y="470717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115245" y="466380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26169" y="4706011"/>
            <a:ext cx="575799" cy="369332"/>
          </a:xfrm>
          <a:prstGeom prst="rect">
            <a:avLst/>
          </a:prstGeom>
          <a:noFill/>
        </p:spPr>
        <p:txBody>
          <a:bodyPr wrap="none" rtlCol="0">
            <a:spAutoFit/>
          </a:bodyPr>
          <a:lstStyle/>
          <a:p>
            <a:r>
              <a:rPr lang="en-US" dirty="0" smtClean="0"/>
              <a:t>h=1</a:t>
            </a:r>
            <a:endParaRPr lang="en-US" dirty="0"/>
          </a:p>
        </p:txBody>
      </p:sp>
      <p:sp>
        <p:nvSpPr>
          <p:cNvPr id="28" name="TextBox 27"/>
          <p:cNvSpPr txBox="1"/>
          <p:nvPr/>
        </p:nvSpPr>
        <p:spPr>
          <a:xfrm>
            <a:off x="340077" y="4672235"/>
            <a:ext cx="575799" cy="369332"/>
          </a:xfrm>
          <a:prstGeom prst="rect">
            <a:avLst/>
          </a:prstGeom>
          <a:noFill/>
        </p:spPr>
        <p:txBody>
          <a:bodyPr wrap="none" rtlCol="0">
            <a:spAutoFit/>
          </a:bodyPr>
          <a:lstStyle/>
          <a:p>
            <a:r>
              <a:rPr lang="en-US" dirty="0" smtClean="0"/>
              <a:t>h=3</a:t>
            </a:r>
            <a:endParaRPr lang="en-US" dirty="0"/>
          </a:p>
        </p:txBody>
      </p:sp>
      <p:sp>
        <p:nvSpPr>
          <p:cNvPr id="29" name="Curved Down Arrow 28"/>
          <p:cNvSpPr/>
          <p:nvPr/>
        </p:nvSpPr>
        <p:spPr>
          <a:xfrm>
            <a:off x="1156785" y="3782820"/>
            <a:ext cx="1027142" cy="4549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51638" y="3716098"/>
            <a:ext cx="1281120" cy="369332"/>
          </a:xfrm>
          <a:prstGeom prst="rect">
            <a:avLst/>
          </a:prstGeom>
          <a:noFill/>
        </p:spPr>
        <p:txBody>
          <a:bodyPr wrap="none" rtlCol="0">
            <a:spAutoFit/>
          </a:bodyPr>
          <a:lstStyle/>
          <a:p>
            <a:r>
              <a:rPr lang="en-US" dirty="0" smtClean="0"/>
              <a:t>Balance=2</a:t>
            </a:r>
            <a:endParaRPr lang="en-US" dirty="0"/>
          </a:p>
        </p:txBody>
      </p:sp>
      <p:sp>
        <p:nvSpPr>
          <p:cNvPr id="31" name="Right Arrow 30"/>
          <p:cNvSpPr/>
          <p:nvPr/>
        </p:nvSpPr>
        <p:spPr>
          <a:xfrm rot="1504585">
            <a:off x="4249137" y="5180929"/>
            <a:ext cx="495501" cy="43258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flipV="1">
            <a:off x="6031272" y="6085912"/>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183906" y="627007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endCxn id="77" idx="3"/>
          </p:cNvCxnSpPr>
          <p:nvPr/>
        </p:nvCxnSpPr>
        <p:spPr>
          <a:xfrm flipV="1">
            <a:off x="5225777" y="5000477"/>
            <a:ext cx="505952" cy="546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876030" y="4372210"/>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888690" y="4879851"/>
            <a:ext cx="574026" cy="667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6462716" y="5578710"/>
            <a:ext cx="330252" cy="326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463163" y="4932090"/>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5016279" y="534710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flipV="1">
            <a:off x="7914324" y="5547401"/>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8344646" y="4903043"/>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7299789" y="582092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85355" y="531468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049199" y="586276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a:off x="7158447" y="4392549"/>
            <a:ext cx="1229879" cy="521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939898" y="417993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8173206" y="468757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6110878" y="5622686"/>
            <a:ext cx="265308" cy="252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5675411" y="467223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9" name="Oval 78"/>
          <p:cNvSpPr/>
          <p:nvPr/>
        </p:nvSpPr>
        <p:spPr>
          <a:xfrm>
            <a:off x="6627842" y="578619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669873" y="532865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230400" y="534661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84" name="Straight Connector 83"/>
          <p:cNvCxnSpPr/>
          <p:nvPr/>
        </p:nvCxnSpPr>
        <p:spPr>
          <a:xfrm flipV="1">
            <a:off x="5675411" y="6085912"/>
            <a:ext cx="355861"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492769" y="622992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837030" y="582189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85" name="TextBox 84"/>
          <p:cNvSpPr txBox="1"/>
          <p:nvPr/>
        </p:nvSpPr>
        <p:spPr>
          <a:xfrm>
            <a:off x="5035731" y="4220386"/>
            <a:ext cx="1717137" cy="369332"/>
          </a:xfrm>
          <a:prstGeom prst="rect">
            <a:avLst/>
          </a:prstGeom>
          <a:noFill/>
        </p:spPr>
        <p:txBody>
          <a:bodyPr wrap="none" rtlCol="0">
            <a:spAutoFit/>
          </a:bodyPr>
          <a:lstStyle/>
          <a:p>
            <a:r>
              <a:rPr lang="en-US" dirty="0" smtClean="0"/>
              <a:t>Still Balance=2</a:t>
            </a:r>
            <a:endParaRPr lang="en-US" dirty="0"/>
          </a:p>
        </p:txBody>
      </p:sp>
      <p:sp>
        <p:nvSpPr>
          <p:cNvPr id="86" name="TextBox 85"/>
          <p:cNvSpPr txBox="1"/>
          <p:nvPr/>
        </p:nvSpPr>
        <p:spPr>
          <a:xfrm>
            <a:off x="5675411" y="3610576"/>
            <a:ext cx="2747523" cy="369332"/>
          </a:xfrm>
          <a:prstGeom prst="rect">
            <a:avLst/>
          </a:prstGeom>
          <a:noFill/>
        </p:spPr>
        <p:txBody>
          <a:bodyPr wrap="square" rtlCol="0">
            <a:spAutoFit/>
          </a:bodyPr>
          <a:lstStyle/>
          <a:p>
            <a:r>
              <a:rPr lang="en-US" dirty="0" smtClean="0"/>
              <a:t>Doesn’t help.</a:t>
            </a:r>
            <a:endParaRPr lang="en-US" dirty="0"/>
          </a:p>
        </p:txBody>
      </p:sp>
    </p:spTree>
    <p:extLst>
      <p:ext uri="{BB962C8B-B14F-4D97-AF65-F5344CB8AC3E}">
        <p14:creationId xmlns:p14="http://schemas.microsoft.com/office/powerpoint/2010/main" val="28402723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and Solution of L-R case</a:t>
            </a:r>
            <a:endParaRPr lang="en-US" dirty="0"/>
          </a:p>
        </p:txBody>
      </p:sp>
      <p:sp>
        <p:nvSpPr>
          <p:cNvPr id="3" name="Content Placeholder 2"/>
          <p:cNvSpPr>
            <a:spLocks noGrp="1"/>
          </p:cNvSpPr>
          <p:nvPr>
            <p:ph idx="1"/>
          </p:nvPr>
        </p:nvSpPr>
        <p:spPr/>
        <p:txBody>
          <a:bodyPr/>
          <a:lstStyle/>
          <a:p>
            <a:r>
              <a:rPr lang="en-US" dirty="0" smtClean="0"/>
              <a:t>If, the tree is self-balancing, and if the balance is kept between -1 and 1, applying one left rotation will make B left-heavy.</a:t>
            </a:r>
          </a:p>
          <a:p>
            <a:r>
              <a:rPr lang="en-US" dirty="0" smtClean="0"/>
              <a:t>It converts a L-R case into a L-L case.</a:t>
            </a:r>
          </a:p>
          <a:p>
            <a:r>
              <a:rPr lang="en-US" dirty="0" smtClean="0"/>
              <a:t>Then apply a Right rotation to A.</a:t>
            </a:r>
            <a:endParaRPr lang="en-US" dirty="0"/>
          </a:p>
        </p:txBody>
      </p:sp>
      <p:cxnSp>
        <p:nvCxnSpPr>
          <p:cNvPr id="4" name="Straight Connector 3"/>
          <p:cNvCxnSpPr/>
          <p:nvPr/>
        </p:nvCxnSpPr>
        <p:spPr>
          <a:xfrm flipH="1" flipV="1">
            <a:off x="1470913" y="5501000"/>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584746" y="575463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170659" y="5444912"/>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3609" y="571448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725248" y="3893396"/>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75806" y="4401037"/>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1777026" y="4457183"/>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7598" y="523439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35194" y="423194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5" name="Straight Connector 14"/>
          <p:cNvCxnSpPr/>
          <p:nvPr/>
        </p:nvCxnSpPr>
        <p:spPr>
          <a:xfrm>
            <a:off x="3007665" y="3913735"/>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89116" y="370111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149447" y="5108686"/>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66551" y="488279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9" name="Oval 18"/>
          <p:cNvSpPr/>
          <p:nvPr/>
        </p:nvSpPr>
        <p:spPr>
          <a:xfrm>
            <a:off x="1299749" y="525087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0" name="Oval 19"/>
          <p:cNvSpPr/>
          <p:nvPr/>
        </p:nvSpPr>
        <p:spPr>
          <a:xfrm>
            <a:off x="2202637" y="491640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0800000">
            <a:off x="736687" y="4749649"/>
            <a:ext cx="790414" cy="340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4184543" y="4680489"/>
            <a:ext cx="588935" cy="581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H="1" flipV="1">
            <a:off x="4998189" y="5635436"/>
            <a:ext cx="340657" cy="256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061796" y="58064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5893435" y="3985332"/>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615470" y="4492973"/>
            <a:ext cx="1290625" cy="1464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945213" y="4549119"/>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92306" y="577186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703381" y="432388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6" name="Straight Connector 35"/>
          <p:cNvCxnSpPr/>
          <p:nvPr/>
        </p:nvCxnSpPr>
        <p:spPr>
          <a:xfrm>
            <a:off x="7175852" y="4005671"/>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957303" y="379305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317634" y="5200622"/>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741259" y="542026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40" name="Oval 39"/>
          <p:cNvSpPr/>
          <p:nvPr/>
        </p:nvSpPr>
        <p:spPr>
          <a:xfrm>
            <a:off x="5121046" y="500141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41" name="Oval 40"/>
          <p:cNvSpPr/>
          <p:nvPr/>
        </p:nvSpPr>
        <p:spPr>
          <a:xfrm>
            <a:off x="6370824" y="50083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50879" y="531974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rved Down Arrow 44"/>
          <p:cNvSpPr/>
          <p:nvPr/>
        </p:nvSpPr>
        <p:spPr>
          <a:xfrm>
            <a:off x="5480591" y="4210381"/>
            <a:ext cx="865218" cy="3715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314221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8636</Words>
  <Application>Microsoft Office PowerPoint</Application>
  <PresentationFormat>On-screen Show (4:3)</PresentationFormat>
  <Paragraphs>1942</Paragraphs>
  <Slides>101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굴림</vt:lpstr>
      <vt:lpstr>Arial</vt:lpstr>
      <vt:lpstr>Calibri</vt:lpstr>
      <vt:lpstr>Consolas</vt:lpstr>
      <vt:lpstr>Lucida Console</vt:lpstr>
      <vt:lpstr>Default Design</vt:lpstr>
      <vt:lpstr>24-783 Lecture 08</vt:lpstr>
      <vt:lpstr>Team Preference and Project Proposal</vt:lpstr>
      <vt:lpstr>PowerPoint Presentation</vt:lpstr>
      <vt:lpstr>Hash Set</vt:lpstr>
      <vt:lpstr>Hash Table</vt:lpstr>
      <vt:lpstr>PowerPoint Presentation</vt:lpstr>
      <vt:lpstr>PowerPoint Presentation</vt:lpstr>
      <vt:lpstr>Enumerating keys and values in the hash table</vt:lpstr>
      <vt:lpstr>PowerPoint Presentation</vt:lpstr>
      <vt:lpstr>PowerPoint Presentation</vt:lpstr>
      <vt:lpstr>PowerPoint Presentation</vt:lpstr>
      <vt:lpstr>PowerPoint Presentation</vt:lpstr>
      <vt:lpstr>Re-designing HashSet and HashTable with a Common Base Class</vt:lpstr>
      <vt:lpstr>PowerPoint Presentation</vt:lpstr>
      <vt:lpstr>Why 2 base classes?</vt:lpstr>
      <vt:lpstr>PowerPoint Presentation</vt:lpstr>
      <vt:lpstr>hashbase.h</vt:lpstr>
      <vt:lpstr>hashset.h</vt:lpstr>
      <vt:lpstr>hashset.h (continued)</vt:lpstr>
      <vt:lpstr>hashtable.h</vt:lpstr>
      <vt:lpstr>More possible improvements</vt:lpstr>
      <vt:lpstr>PowerPoint Presentation</vt:lpstr>
      <vt:lpstr>Binary tree</vt:lpstr>
      <vt:lpstr>Binary tree</vt:lpstr>
      <vt:lpstr>Binary tree</vt:lpstr>
      <vt:lpstr>Binary tree</vt:lpstr>
      <vt:lpstr>Binary tree</vt:lpstr>
      <vt:lpstr>Binary tree</vt:lpstr>
      <vt:lpstr>Binary tree</vt:lpstr>
      <vt:lpstr>Binary tree</vt:lpstr>
      <vt:lpstr>Binary tree</vt:lpstr>
      <vt:lpstr>Binary tree</vt:lpstr>
      <vt:lpstr>Binary tree</vt:lpstr>
      <vt:lpstr>Binary tree</vt:lpstr>
      <vt:lpstr>PowerPoint Presentation</vt:lpstr>
      <vt:lpstr>Binary tree</vt:lpstr>
      <vt:lpstr>Finding the next node</vt:lpstr>
      <vt:lpstr>Finding the next node</vt:lpstr>
      <vt:lpstr>Binary tree of an integer</vt:lpstr>
      <vt:lpstr>Templated version</vt:lpstr>
      <vt:lpstr>Better protected version</vt:lpstr>
      <vt:lpstr>Better protected version (Cotninued)</vt:lpstr>
      <vt:lpstr>PowerPoint Presentation</vt:lpstr>
      <vt:lpstr>Make it Even Better Protected</vt:lpstr>
      <vt:lpstr>PowerPoint Presentation</vt:lpstr>
      <vt:lpstr>Implementation of Node, NodeHandle classes</vt:lpstr>
      <vt:lpstr>Implementation of GetNode, MakeHandle</vt:lpstr>
      <vt:lpstr>Constructor, Null, RootNode, Left, Up, Right</vt:lpstr>
      <vt:lpstr>PowerPoint Presentation</vt:lpstr>
      <vt:lpstr>PowerPoint Presentation</vt:lpstr>
      <vt:lpstr>PowerPoint Presentation</vt:lpstr>
      <vt:lpstr>Make it free of memory leak</vt:lpstr>
      <vt:lpstr>Add First, Last, FindNext, and FindPrev</vt:lpstr>
      <vt:lpstr>PowerPoint Presentation</vt:lpstr>
      <vt:lpstr>Deleting a binary-tree node</vt:lpstr>
      <vt:lpstr>Deleting a binary-tree node</vt:lpstr>
      <vt:lpstr>Problem of the sloppy method</vt:lpstr>
      <vt:lpstr>Deleting a binary-tree node</vt:lpstr>
      <vt:lpstr>PowerPoint Presentation</vt:lpstr>
      <vt:lpstr>PowerPoint Presentation</vt:lpstr>
      <vt:lpstr>PowerPoint Presentation</vt:lpstr>
      <vt:lpstr>Tree-node deletion</vt:lpstr>
      <vt:lpstr>Tree-node deletion</vt:lpstr>
      <vt:lpstr>PowerPoint Presentation</vt:lpstr>
      <vt:lpstr>PowerPoint Presentation</vt:lpstr>
      <vt:lpstr>PowerPoint Presentation</vt:lpstr>
      <vt:lpstr>PowerPoint Presentation</vt:lpstr>
      <vt:lpstr>PowerPoint Presentation</vt:lpstr>
      <vt:lpstr>PowerPoint Presentation</vt:lpstr>
      <vt:lpstr>Visualizing a binary tree</vt:lpstr>
      <vt:lpstr>Nodes and Window Regions</vt:lpstr>
      <vt:lpstr>PowerPoint Presentation</vt:lpstr>
      <vt:lpstr>PowerPoint Presentation</vt:lpstr>
      <vt:lpstr>Change to the FsLazyWindowApplication</vt:lpstr>
      <vt:lpstr>PowerPoint Presentation</vt:lpstr>
      <vt:lpstr>Change to the FsLazyWindowApplication</vt:lpstr>
      <vt:lpstr>To accept Windows-size change</vt:lpstr>
      <vt:lpstr>Make it Interactive</vt:lpstr>
      <vt:lpstr>Identify which node the mouse cursor is on.</vt:lpstr>
      <vt:lpstr>New functions</vt:lpstr>
      <vt:lpstr>Interval function</vt:lpstr>
      <vt:lpstr>Draw function</vt:lpstr>
      <vt:lpstr>Tree Rotation</vt:lpstr>
      <vt:lpstr>Tree rotation.</vt:lpstr>
      <vt:lpstr>Tree rotation.</vt:lpstr>
      <vt:lpstr>Left rotation</vt:lpstr>
      <vt:lpstr>PowerPoint Presentation</vt:lpstr>
      <vt:lpstr>PowerPoint Presentation</vt:lpstr>
      <vt:lpstr>Problem Set 4-1: Re-balancing a Binary Tree</vt:lpstr>
      <vt:lpstr>Tree to Vine</vt:lpstr>
      <vt:lpstr>Compress</vt:lpstr>
      <vt:lpstr>Vine to Tree</vt:lpstr>
      <vt:lpstr>PowerPoint Presentation</vt:lpstr>
      <vt:lpstr>PowerPoint Presentation</vt:lpstr>
      <vt:lpstr>Problem Set 4-2: AVL-Tree</vt:lpstr>
      <vt:lpstr>PowerPoint Presentation</vt:lpstr>
      <vt:lpstr>Re-balancing Left-Left case </vt:lpstr>
      <vt:lpstr>Re-balancing Left-Right case</vt:lpstr>
      <vt:lpstr>Observation and Solution of L-R case</vt:lpstr>
      <vt:lpstr>Right-heavy situations</vt:lpstr>
      <vt:lpstr>Which nodes need to be re-balanced?</vt:lpstr>
    </vt:vector>
  </TitlesOfParts>
  <Company>CMU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531</cp:revision>
  <dcterms:created xsi:type="dcterms:W3CDTF">2009-08-19T14:18:47Z</dcterms:created>
  <dcterms:modified xsi:type="dcterms:W3CDTF">2017-02-15T20:08:21Z</dcterms:modified>
</cp:coreProperties>
</file>