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83" r:id="rId2"/>
    <p:sldId id="424" r:id="rId3"/>
    <p:sldId id="264" r:id="rId4"/>
    <p:sldId id="506" r:id="rId5"/>
    <p:sldId id="507" r:id="rId6"/>
    <p:sldId id="508" r:id="rId7"/>
    <p:sldId id="509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3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  <p:sldId id="53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y%E2%80%93Stout%E2%80%93Warren_algorithm" TargetMode="External"/><Relationship Id="rId2" Type="http://schemas.openxmlformats.org/officeDocument/2006/relationships/hyperlink" Target="http://web.eecs.umich.edu/~qstout/pap/CACM86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a/andrew.cmu.edu/spreadsheets/d/1PA0xfZ1UscQYPaX9OmEYQirbAXgnpp7fq5NodGtLnio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8" y="2603498"/>
            <a:ext cx="4047064" cy="30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trees below are equivalent.</a:t>
            </a:r>
          </a:p>
          <a:p>
            <a:r>
              <a:rPr lang="en-US" dirty="0" smtClean="0"/>
              <a:t>The node can be ‘rotated’ without breaking the node order.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3"/>
            <a:endCxn id="3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7"/>
            <a:endCxn id="3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5"/>
            <a:endCxn id="3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exagon 4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Diagonal Corner Rectangle 4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37" idx="2"/>
            <a:endCxn id="4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8674" y="4873790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rved Down Arrow 63"/>
          <p:cNvSpPr/>
          <p:nvPr/>
        </p:nvSpPr>
        <p:spPr>
          <a:xfrm>
            <a:off x="2173276" y="262328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rved Down Arrow 64"/>
          <p:cNvSpPr/>
          <p:nvPr/>
        </p:nvSpPr>
        <p:spPr>
          <a:xfrm flipH="1">
            <a:off x="4536646" y="2623283"/>
            <a:ext cx="1201091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8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A can be rotated left only if it has the right node.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B to where A is currently connected.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left-sub-node of B (node C)to the right of A.  Node C may be NULL.  Parent of C must be updated only when C is not NULL.</a:t>
            </a:r>
          </a:p>
          <a:p>
            <a:pPr marL="457200" indent="-457200">
              <a:buAutoNum type="arabicPeriod"/>
            </a:pPr>
            <a:r>
              <a:rPr lang="en-US" dirty="0" smtClean="0"/>
              <a:t>Connect A to the left of </a:t>
            </a:r>
            <a:r>
              <a:rPr lang="en-US" smtClean="0"/>
              <a:t>B.</a:t>
            </a: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1558455" y="4210270"/>
            <a:ext cx="2373501" cy="2401090"/>
            <a:chOff x="4367709" y="2623283"/>
            <a:chExt cx="4024929" cy="4071714"/>
          </a:xfrm>
        </p:grpSpPr>
        <p:sp>
          <p:nvSpPr>
            <p:cNvPr id="4" name="Oval 3"/>
            <p:cNvSpPr/>
            <p:nvPr/>
          </p:nvSpPr>
          <p:spPr>
            <a:xfrm>
              <a:off x="4855430" y="3354803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37434" y="4231714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67709" y="4231714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6332129" y="5053256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gular Pentagon 7"/>
            <p:cNvSpPr/>
            <p:nvPr/>
          </p:nvSpPr>
          <p:spPr>
            <a:xfrm>
              <a:off x="7884338" y="5066702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3"/>
              <a:endCxn id="6" idx="0"/>
            </p:cNvCxnSpPr>
            <p:nvPr/>
          </p:nvCxnSpPr>
          <p:spPr>
            <a:xfrm flipH="1">
              <a:off x="4590519" y="3886213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5"/>
              <a:endCxn id="5" idx="0"/>
            </p:cNvCxnSpPr>
            <p:nvPr/>
          </p:nvCxnSpPr>
          <p:spPr>
            <a:xfrm>
              <a:off x="5386840" y="3886213"/>
              <a:ext cx="1888811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2"/>
              <a:endCxn id="7" idx="0"/>
            </p:cNvCxnSpPr>
            <p:nvPr/>
          </p:nvCxnSpPr>
          <p:spPr>
            <a:xfrm flipH="1">
              <a:off x="6648135" y="4680878"/>
              <a:ext cx="627516" cy="372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2"/>
              <a:endCxn id="8" idx="0"/>
            </p:cNvCxnSpPr>
            <p:nvPr/>
          </p:nvCxnSpPr>
          <p:spPr>
            <a:xfrm>
              <a:off x="7275651" y="4680878"/>
              <a:ext cx="862837" cy="385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exagon 12"/>
            <p:cNvSpPr/>
            <p:nvPr/>
          </p:nvSpPr>
          <p:spPr>
            <a:xfrm>
              <a:off x="5826420" y="6095404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6903630" y="6095404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7" idx="2"/>
              <a:endCxn id="13" idx="5"/>
            </p:cNvCxnSpPr>
            <p:nvPr/>
          </p:nvCxnSpPr>
          <p:spPr>
            <a:xfrm flipH="1">
              <a:off x="6263292" y="5685268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4" idx="3"/>
            </p:cNvCxnSpPr>
            <p:nvPr/>
          </p:nvCxnSpPr>
          <p:spPr>
            <a:xfrm>
              <a:off x="6648135" y="5685268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85183" y="4977516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rved Down Arrow 17"/>
            <p:cNvSpPr/>
            <p:nvPr/>
          </p:nvSpPr>
          <p:spPr>
            <a:xfrm flipH="1">
              <a:off x="4536646" y="2623283"/>
              <a:ext cx="1201091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52197" y="4221012"/>
            <a:ext cx="2159897" cy="2468310"/>
            <a:chOff x="325426" y="2623283"/>
            <a:chExt cx="3472192" cy="3967988"/>
          </a:xfrm>
        </p:grpSpPr>
        <p:sp>
          <p:nvSpPr>
            <p:cNvPr id="20" name="Oval 19"/>
            <p:cNvSpPr/>
            <p:nvPr/>
          </p:nvSpPr>
          <p:spPr>
            <a:xfrm>
              <a:off x="813147" y="4142316"/>
              <a:ext cx="622586" cy="62258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2992" y="3216932"/>
              <a:ext cx="476434" cy="4491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5426" y="5019227"/>
              <a:ext cx="445620" cy="44562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595620" y="4949530"/>
              <a:ext cx="632012" cy="632012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gular Pentagon 23"/>
            <p:cNvSpPr/>
            <p:nvPr/>
          </p:nvSpPr>
          <p:spPr>
            <a:xfrm>
              <a:off x="3289318" y="4206734"/>
              <a:ext cx="508300" cy="484096"/>
            </a:xfrm>
            <a:prstGeom prst="pent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0" idx="3"/>
              <a:endCxn id="22" idx="0"/>
            </p:cNvCxnSpPr>
            <p:nvPr/>
          </p:nvCxnSpPr>
          <p:spPr>
            <a:xfrm flipH="1">
              <a:off x="548236" y="4673726"/>
              <a:ext cx="356087" cy="345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7"/>
              <a:endCxn id="21" idx="2"/>
            </p:cNvCxnSpPr>
            <p:nvPr/>
          </p:nvCxnSpPr>
          <p:spPr>
            <a:xfrm flipV="1">
              <a:off x="1344557" y="3666096"/>
              <a:ext cx="1366652" cy="5673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5"/>
              <a:endCxn id="23" idx="0"/>
            </p:cNvCxnSpPr>
            <p:nvPr/>
          </p:nvCxnSpPr>
          <p:spPr>
            <a:xfrm>
              <a:off x="1344557" y="4673726"/>
              <a:ext cx="567069" cy="275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  <a:endCxn id="24" idx="0"/>
            </p:cNvCxnSpPr>
            <p:nvPr/>
          </p:nvCxnSpPr>
          <p:spPr>
            <a:xfrm>
              <a:off x="2711209" y="3666096"/>
              <a:ext cx="832259" cy="540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agon 28"/>
            <p:cNvSpPr/>
            <p:nvPr/>
          </p:nvSpPr>
          <p:spPr>
            <a:xfrm>
              <a:off x="1089911" y="5991678"/>
              <a:ext cx="547810" cy="443753"/>
            </a:xfrm>
            <a:prstGeom prst="hexag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Diagonal Corner Rectangle 29"/>
            <p:cNvSpPr/>
            <p:nvPr/>
          </p:nvSpPr>
          <p:spPr>
            <a:xfrm>
              <a:off x="2167121" y="5991678"/>
              <a:ext cx="535611" cy="376518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3" idx="2"/>
              <a:endCxn id="29" idx="5"/>
            </p:cNvCxnSpPr>
            <p:nvPr/>
          </p:nvCxnSpPr>
          <p:spPr>
            <a:xfrm flipH="1">
              <a:off x="1526783" y="5581542"/>
              <a:ext cx="384843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0" idx="3"/>
            </p:cNvCxnSpPr>
            <p:nvPr/>
          </p:nvCxnSpPr>
          <p:spPr>
            <a:xfrm>
              <a:off x="1911626" y="5581542"/>
              <a:ext cx="523301" cy="410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48674" y="4873790"/>
              <a:ext cx="1828686" cy="171748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rved Down Arrow 33"/>
            <p:cNvSpPr/>
            <p:nvPr/>
          </p:nvSpPr>
          <p:spPr>
            <a:xfrm>
              <a:off x="2173276" y="2623283"/>
              <a:ext cx="1216152" cy="73152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4198289" y="4955020"/>
            <a:ext cx="644055" cy="5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RotateLeft</a:t>
            </a:r>
            <a:r>
              <a:rPr lang="en-US" dirty="0" smtClean="0"/>
              <a:t> functions in the </a:t>
            </a:r>
            <a:r>
              <a:rPr lang="en-US" dirty="0" err="1" smtClean="0"/>
              <a:t>BinaryTree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Left-Rotate the node when the user presses the L key.</a:t>
            </a:r>
          </a:p>
        </p:txBody>
      </p:sp>
    </p:spTree>
    <p:extLst>
      <p:ext uri="{BB962C8B-B14F-4D97-AF65-F5344CB8AC3E}">
        <p14:creationId xmlns:p14="http://schemas.microsoft.com/office/powerpoint/2010/main" val="247653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150" y="215900"/>
            <a:ext cx="424026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    bool </a:t>
            </a:r>
            <a:r>
              <a:rPr lang="en-US" sz="1050" dirty="0" err="1">
                <a:latin typeface="Consolas" panose="020B0609020204030204" pitchFamily="49" charset="0"/>
              </a:rPr>
              <a:t>RotateLeft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NodeHandle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auto 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GetNode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</a:rPr>
              <a:t>ndHd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 &amp;&amp; 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auto 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-&gt;right-&gt;left;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root=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-&gt;up;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&gt;up-&gt;left==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&gt;up-&gt;left=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else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&gt;up-&gt;right=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rightPtr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&gt;left=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rightPtr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nodePtr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&gt;right=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if(</a:t>
            </a:r>
            <a:r>
              <a:rPr lang="en-US" sz="1050" dirty="0" err="1" smtClean="0">
                <a:latin typeface="Consolas" panose="020B0609020204030204" pitchFamily="49" charset="0"/>
              </a:rPr>
              <a:t>nullptr</a:t>
            </a:r>
            <a:r>
              <a:rPr lang="en-US" sz="1050" dirty="0">
                <a:latin typeface="Consolas" panose="020B0609020204030204" pitchFamily="49" charset="0"/>
              </a:rPr>
              <a:t>!=</a:t>
            </a:r>
            <a:r>
              <a:rPr lang="en-US" sz="1050" dirty="0" err="1">
                <a:latin typeface="Consolas" panose="020B0609020204030204" pitchFamily="49" charset="0"/>
              </a:rPr>
              <a:t>leftOfRight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{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    </a:t>
            </a:r>
            <a:r>
              <a:rPr lang="en-US" sz="1050" dirty="0" err="1" smtClean="0">
                <a:latin typeface="Consolas" panose="020B0609020204030204" pitchFamily="49" charset="0"/>
              </a:rPr>
              <a:t>leftOfRight</a:t>
            </a:r>
            <a:r>
              <a:rPr lang="en-US" sz="1050" dirty="0" smtClean="0">
                <a:latin typeface="Consolas" panose="020B0609020204030204" pitchFamily="49" charset="0"/>
              </a:rPr>
              <a:t>-</a:t>
            </a:r>
            <a:r>
              <a:rPr lang="en-US" sz="1050" dirty="0">
                <a:latin typeface="Consolas" panose="020B0609020204030204" pitchFamily="49" charset="0"/>
              </a:rPr>
              <a:t>&gt;up=</a:t>
            </a:r>
            <a:r>
              <a:rPr lang="en-US" sz="1050" dirty="0" err="1">
                <a:latin typeface="Consolas" panose="020B0609020204030204" pitchFamily="49" charset="0"/>
              </a:rPr>
              <a:t>nodePtr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    return </a:t>
            </a:r>
            <a:r>
              <a:rPr lang="en-US" sz="1050" dirty="0">
                <a:latin typeface="Consolas" panose="020B0609020204030204" pitchFamily="49" charset="0"/>
              </a:rPr>
              <a:t>true;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    }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smtClean="0">
                <a:latin typeface="Consolas" panose="020B0609020204030204" pitchFamily="49" charset="0"/>
              </a:rPr>
              <a:t>        return </a:t>
            </a:r>
            <a:r>
              <a:rPr lang="en-US" sz="1050" dirty="0">
                <a:latin typeface="Consolas" panose="020B0609020204030204" pitchFamily="49" charset="0"/>
              </a:rPr>
              <a:t>false;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    }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9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4-1: Re-balancing a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Write your own </a:t>
            </a:r>
            <a:r>
              <a:rPr lang="en-US" dirty="0" err="1" smtClean="0"/>
              <a:t>RotateRight</a:t>
            </a:r>
            <a:r>
              <a:rPr lang="en-US" dirty="0" smtClean="0"/>
              <a:t> function. It is symmetric with </a:t>
            </a:r>
            <a:r>
              <a:rPr lang="en-US" dirty="0" err="1" smtClean="0"/>
              <a:t>RotateLeft</a:t>
            </a:r>
            <a:r>
              <a:rPr lang="en-US" dirty="0" smtClean="0"/>
              <a:t>.  Should be easy.</a:t>
            </a:r>
          </a:p>
          <a:p>
            <a:pPr marL="457200" indent="-457200">
              <a:buAutoNum type="arabicPeriod"/>
            </a:pPr>
            <a:r>
              <a:rPr lang="en-US" dirty="0" smtClean="0"/>
              <a:t>Implement a tree-rebalancing function.  Tree re-balancing can be done with three functions.</a:t>
            </a:r>
          </a:p>
          <a:p>
            <a:pPr marL="857250" lvl="1" indent="-457200"/>
            <a:r>
              <a:rPr lang="en-US" dirty="0" smtClean="0"/>
              <a:t>void </a:t>
            </a:r>
            <a:r>
              <a:rPr lang="en-US" dirty="0" err="1" smtClean="0"/>
              <a:t>TreeToVine</a:t>
            </a:r>
            <a:r>
              <a:rPr lang="en-US" dirty="0" smtClean="0"/>
              <a:t>(void);</a:t>
            </a:r>
          </a:p>
          <a:p>
            <a:pPr marL="857250" lvl="1" indent="-457200"/>
            <a:r>
              <a:rPr lang="en-US" dirty="0" smtClean="0"/>
              <a:t>void Compress(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marL="857250" lvl="1" indent="-457200"/>
            <a:r>
              <a:rPr lang="en-US" dirty="0" smtClean="0"/>
              <a:t>void </a:t>
            </a:r>
            <a:r>
              <a:rPr lang="en-US" dirty="0" err="1" smtClean="0"/>
              <a:t>VineToTree</a:t>
            </a:r>
            <a:r>
              <a:rPr lang="en-US" dirty="0" smtClean="0"/>
              <a:t>(void);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algorithm is based on:</a:t>
            </a:r>
          </a:p>
          <a:p>
            <a:pPr marL="0" indent="0">
              <a:buNone/>
            </a:pPr>
            <a:r>
              <a:rPr lang="en-US" dirty="0" smtClean="0"/>
              <a:t>Quentin F. Stout and Bette L. Warren, “T</a:t>
            </a:r>
            <a:r>
              <a:rPr lang="en-US" i="1" dirty="0" smtClean="0"/>
              <a:t>ree Rebalancing in Optimal Time and Space</a:t>
            </a:r>
            <a:r>
              <a:rPr lang="en-US" dirty="0"/>
              <a:t>,</a:t>
            </a:r>
            <a:r>
              <a:rPr lang="en-US" dirty="0" smtClean="0"/>
              <a:t>” Communications of the ACM, September 1986, Volume 29, Number 9, pp. 902-908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://web.eecs.umich.edu/~</a:t>
            </a:r>
            <a:r>
              <a:rPr lang="en-US" sz="1600" dirty="0" smtClean="0">
                <a:hlinkClick r:id="rId2"/>
              </a:rPr>
              <a:t>qstout/pap/CACM86.pdf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https://en.wikipedia.org/wiki/Day%E2%80%93Stout%E2%80%93Warren_algorithm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4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to Vine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</a:t>
            </a:r>
            <a:r>
              <a:rPr lang="en-US" dirty="0" err="1" smtClean="0"/>
              <a:t>sequene</a:t>
            </a:r>
            <a:r>
              <a:rPr lang="en-US" dirty="0" smtClean="0"/>
              <a:t> </a:t>
            </a:r>
            <a:r>
              <a:rPr lang="en-US" smtClean="0"/>
              <a:t>of right </a:t>
            </a:r>
            <a:r>
              <a:rPr lang="en-US" dirty="0" smtClean="0"/>
              <a:t>rotation staring from the root node, until the tree becomes a linear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3147" y="414231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2992" y="3216932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5426" y="501922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1595620" y="4949530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3289318" y="42067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548236" y="4673726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7"/>
            <a:endCxn id="5" idx="2"/>
          </p:cNvCxnSpPr>
          <p:nvPr/>
        </p:nvCxnSpPr>
        <p:spPr>
          <a:xfrm flipV="1">
            <a:off x="1344557" y="3666096"/>
            <a:ext cx="1366652" cy="56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7" idx="0"/>
          </p:cNvCxnSpPr>
          <p:nvPr/>
        </p:nvCxnSpPr>
        <p:spPr>
          <a:xfrm>
            <a:off x="1344557" y="4673726"/>
            <a:ext cx="567069" cy="275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2711209" y="3666096"/>
            <a:ext cx="832259" cy="540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1089911" y="5991678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2167121" y="5991678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1526783" y="5581542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1911626" y="5581542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07080" y="4949530"/>
            <a:ext cx="444382" cy="4086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78670" y="2805367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72798" y="3097181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02658" y="5631488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51305" y="2582007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611588" y="432357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/>
          <p:nvPr/>
        </p:nvSpPr>
        <p:spPr>
          <a:xfrm>
            <a:off x="8432650" y="6193383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6095384" y="3781420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Diagonal Corner Rectangle 24"/>
          <p:cNvSpPr/>
          <p:nvPr/>
        </p:nvSpPr>
        <p:spPr>
          <a:xfrm>
            <a:off x="7287150" y="5088581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an input parameter N.  Vine node </a:t>
            </a:r>
            <a:r>
              <a:rPr lang="en-US" i="1" dirty="0" err="1" smtClean="0"/>
              <a:t>i</a:t>
            </a:r>
            <a:r>
              <a:rPr lang="en-US" dirty="0" smtClean="0"/>
              <a:t> (zero-based) is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node connected from the rood by right pointer.</a:t>
            </a:r>
          </a:p>
          <a:p>
            <a:r>
              <a:rPr lang="en-US" dirty="0" smtClean="0"/>
              <a:t>Apply left rotation to </a:t>
            </a:r>
            <a:r>
              <a:rPr lang="en-US" i="1" dirty="0" err="1" smtClean="0"/>
              <a:t>i</a:t>
            </a:r>
            <a:r>
              <a:rPr lang="en-US" dirty="0" smtClean="0"/>
              <a:t>=0, </a:t>
            </a:r>
            <a:r>
              <a:rPr lang="en-US" i="1" dirty="0" err="1" smtClean="0"/>
              <a:t>i</a:t>
            </a:r>
            <a:r>
              <a:rPr lang="en-US" dirty="0" smtClean="0"/>
              <a:t>=2,…,</a:t>
            </a:r>
            <a:r>
              <a:rPr lang="en-US" i="1" dirty="0" err="1" smtClean="0"/>
              <a:t>i</a:t>
            </a:r>
            <a:r>
              <a:rPr lang="en-US" dirty="0" smtClean="0"/>
              <a:t>=2*(N-1).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1755" y="2702818"/>
            <a:ext cx="3672223" cy="3630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55883" y="2994632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5743" y="5528939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4390" y="2479458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994673" y="4221027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3815735" y="609083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478469" y="3678871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670235" y="498603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5973" y="251362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1983" y="299240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63782" y="357105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8251" y="411263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7863" y="47161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62177" y="52289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24035" y="586019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i</a:t>
            </a:r>
            <a:r>
              <a:rPr lang="en-US" dirty="0" smtClean="0"/>
              <a:t>=6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4133978" y="4007978"/>
            <a:ext cx="506388" cy="4739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05355" y="3100366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8183" y="474889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450673" y="3960802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379193" y="389572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gular Pentagon 24"/>
          <p:cNvSpPr/>
          <p:nvPr/>
        </p:nvSpPr>
        <p:spPr>
          <a:xfrm>
            <a:off x="7725899" y="5483658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835086" y="461546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Diagonal Corner Rectangle 26"/>
          <p:cNvSpPr/>
          <p:nvPr/>
        </p:nvSpPr>
        <p:spPr>
          <a:xfrm>
            <a:off x="6769181" y="5565262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1" idx="3"/>
            <a:endCxn id="23" idx="0"/>
          </p:cNvCxnSpPr>
          <p:nvPr/>
        </p:nvCxnSpPr>
        <p:spPr>
          <a:xfrm flipH="1">
            <a:off x="5673483" y="3631776"/>
            <a:ext cx="223048" cy="329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5"/>
            <a:endCxn id="24" idx="0"/>
          </p:cNvCxnSpPr>
          <p:nvPr/>
        </p:nvCxnSpPr>
        <p:spPr>
          <a:xfrm>
            <a:off x="6336765" y="3631776"/>
            <a:ext cx="358434" cy="26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4" idx="1"/>
            <a:endCxn id="26" idx="5"/>
          </p:cNvCxnSpPr>
          <p:nvPr/>
        </p:nvCxnSpPr>
        <p:spPr>
          <a:xfrm flipH="1">
            <a:off x="6271958" y="4211734"/>
            <a:ext cx="107235" cy="40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3"/>
            <a:endCxn id="22" idx="0"/>
          </p:cNvCxnSpPr>
          <p:nvPr/>
        </p:nvCxnSpPr>
        <p:spPr>
          <a:xfrm>
            <a:off x="7011205" y="4211734"/>
            <a:ext cx="465195" cy="53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2" idx="2"/>
            <a:endCxn id="27" idx="3"/>
          </p:cNvCxnSpPr>
          <p:nvPr/>
        </p:nvCxnSpPr>
        <p:spPr>
          <a:xfrm flipH="1">
            <a:off x="7036987" y="5198055"/>
            <a:ext cx="439413" cy="367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5" idx="0"/>
          </p:cNvCxnSpPr>
          <p:nvPr/>
        </p:nvCxnSpPr>
        <p:spPr>
          <a:xfrm>
            <a:off x="7476400" y="5198055"/>
            <a:ext cx="503649" cy="285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16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Vine to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sequence of compression to convert a vine to a balanced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/>
              <a:t>sz</a:t>
            </a:r>
            <a:r>
              <a:rPr lang="en-US" sz="1800" dirty="0" smtClean="0"/>
              <a:t>=(node count)</a:t>
            </a:r>
          </a:p>
          <a:p>
            <a:pPr marL="0" indent="0">
              <a:buNone/>
            </a:pPr>
            <a:r>
              <a:rPr lang="en-US" sz="1800" dirty="0" err="1" smtClean="0"/>
              <a:t>lc</a:t>
            </a:r>
            <a:r>
              <a:rPr lang="en-US" sz="1800" dirty="0" smtClean="0"/>
              <a:t>=sz+1-2</a:t>
            </a:r>
            <a:r>
              <a:rPr lang="en-US" sz="1800" baseline="30000" dirty="0" smtClean="0"/>
              <a:t>int(log2(sz+1))</a:t>
            </a:r>
          </a:p>
          <a:p>
            <a:pPr marL="0" indent="0">
              <a:buNone/>
            </a:pPr>
            <a:r>
              <a:rPr lang="en-US" sz="1800" dirty="0" smtClean="0"/>
              <a:t>Compress(</a:t>
            </a:r>
            <a:r>
              <a:rPr lang="en-US" sz="1800" dirty="0" err="1" smtClean="0"/>
              <a:t>lc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err="1" smtClean="0"/>
              <a:t>sz</a:t>
            </a:r>
            <a:r>
              <a:rPr lang="en-US" sz="1800" dirty="0" smtClean="0"/>
              <a:t>=</a:t>
            </a:r>
            <a:r>
              <a:rPr lang="en-US" sz="1800" dirty="0" err="1" smtClean="0"/>
              <a:t>sz-lc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while(1&lt;</a:t>
            </a:r>
            <a:r>
              <a:rPr lang="en-US" sz="1800" dirty="0" err="1" smtClean="0"/>
              <a:t>sz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Compress(</a:t>
            </a:r>
            <a:r>
              <a:rPr lang="en-US" sz="1800" dirty="0" err="1" smtClean="0"/>
              <a:t>sz</a:t>
            </a:r>
            <a:r>
              <a:rPr lang="en-US" sz="1800" dirty="0" smtClean="0"/>
              <a:t>/2)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sz</a:t>
            </a:r>
            <a:r>
              <a:rPr lang="en-US" sz="1800" dirty="0" smtClean="0"/>
              <a:t>/=2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23831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compression will make some leaves on the left of the vine nodes.  These left nodes will become the deepest nodes in the end.</a:t>
            </a:r>
            <a:endParaRPr lang="en-US" baseline="30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6572" y="2409914"/>
            <a:ext cx="3743058" cy="3868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7200" y="22304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0546" y="255367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83892" y="287688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7238" y="32001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10584" y="35233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23930" y="38465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337276" y="416976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50622" y="4492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63968" y="481619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77314" y="51394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90660" y="546263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04006" y="57858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17350" y="61090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661874" y="3649054"/>
            <a:ext cx="555476" cy="5207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66873" y="2820110"/>
            <a:ext cx="2858573" cy="2926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79784" y="426194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93130" y="458516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06476" y="490838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919822" y="52315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233166" y="555482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315484" y="2938230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732805" y="334737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163483" y="3728422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531664" y="415313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4689" y="309755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53642" y="274595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40525" y="3491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55294" y="311282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29359" y="38900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56946" y="35361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10365" y="43147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66438" y="39387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7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the subsequent left rotations will make the tree perfectly balanced with deepest nodes on the left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39254" y="2811564"/>
            <a:ext cx="2449082" cy="257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93837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10901" y="2818884"/>
            <a:ext cx="652100" cy="63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112643" y="3226505"/>
            <a:ext cx="327240" cy="355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62371" y="4030408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64734" y="3579888"/>
            <a:ext cx="697092" cy="739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8978" y="33858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931" y="30342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31129" y="340230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60149" y="26192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21048" y="419201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8635" y="383812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12185" y="42321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33195" y="341291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771149" y="4526004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57210" y="5027643"/>
            <a:ext cx="326521" cy="32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53570" y="466454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09554" y="43198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6336" y="517244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80493" y="48492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440896" y="3578111"/>
            <a:ext cx="445221" cy="51959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583637" y="2880581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34195" y="3388222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635415" y="3444368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74762" y="4095871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170770" y="344046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75987" y="422158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93583" y="32191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424576" y="429763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7621931" y="405577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8052253" y="341141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007396" y="43292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92962" y="382305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56806" y="437113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66054" y="2900920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647505" y="268830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80813" y="31959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5007836" y="4095871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919458" y="4095871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24940" y="38699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158138" y="423806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33439" y="42574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61026" y="39035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377480" y="383702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Finalizing Project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pick a time slot on </a:t>
            </a:r>
            <a:r>
              <a:rPr lang="en-US" dirty="0"/>
              <a:t>the Google Doc: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docs.google.com/a/andrew.cmu.edu/spreadsheets/d/1PA0xfZ1UscQYPaX9OmEYQirbAXgnpp7fq5NodGtLnio/edit?usp=sharing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discuss about project topic.</a:t>
            </a:r>
          </a:p>
          <a:p>
            <a:r>
              <a:rPr lang="en-US" dirty="0" smtClean="0"/>
              <a:t>Location: HH </a:t>
            </a:r>
            <a:r>
              <a:rPr lang="en-US" dirty="0" err="1" smtClean="0"/>
              <a:t>Ph.D</a:t>
            </a:r>
            <a:r>
              <a:rPr lang="en-US" dirty="0" smtClean="0"/>
              <a:t> Suite except Friday morning.  SH317 in Friday morning.</a:t>
            </a:r>
          </a:p>
          <a:p>
            <a:r>
              <a:rPr lang="en-US" dirty="0" smtClean="0"/>
              <a:t>Ideally, everyone in your team should come to the meeting, but if it is not possible, at least majority of the team members should join the discussion.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9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4-2: AVL-Tree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Tree is a kind of self-balancing binary tree.</a:t>
            </a:r>
          </a:p>
          <a:p>
            <a:r>
              <a:rPr lang="en-US" dirty="0" smtClean="0"/>
              <a:t>It keeps the height difference between the left and right sub-trees less than 2.</a:t>
            </a:r>
          </a:p>
          <a:p>
            <a:r>
              <a:rPr lang="en-US" dirty="0" smtClean="0"/>
              <a:t>When a node is inserted or deleted, the balance of the upper nodes may change.</a:t>
            </a:r>
          </a:p>
          <a:p>
            <a:r>
              <a:rPr lang="en-US" dirty="0" smtClean="0"/>
              <a:t>If the balance becomes -2 or smaller, or 2 or greater, it performs re-balancing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of node: </a:t>
            </a:r>
            <a:r>
              <a:rPr lang="en-US" dirty="0" err="1" smtClean="0"/>
              <a:t>heightL-heightR</a:t>
            </a:r>
            <a:endParaRPr lang="en-US" dirty="0" smtClean="0"/>
          </a:p>
          <a:p>
            <a:r>
              <a:rPr lang="en-US" dirty="0" smtClean="0"/>
              <a:t>Positive balance=Left heavy</a:t>
            </a:r>
          </a:p>
          <a:p>
            <a:r>
              <a:rPr lang="en-US" smtClean="0"/>
              <a:t>Negative balance=Right </a:t>
            </a:r>
            <a:r>
              <a:rPr lang="en-US" dirty="0" smtClean="0"/>
              <a:t>heavy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7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 flipV="1">
            <a:off x="726218" y="5259174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76032" y="546093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25964" y="5203086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4895" y="542078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Re-balancing Left-Left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Off-balanced node is left-heavy, and</a:t>
            </a:r>
          </a:p>
          <a:p>
            <a:r>
              <a:rPr lang="en-US" dirty="0" smtClean="0"/>
              <a:t>Left of the off-balanced node is also left-heavy.</a:t>
            </a:r>
          </a:p>
          <a:p>
            <a:r>
              <a:rPr lang="en-US" dirty="0" smtClean="0"/>
              <a:t>Called Left-Left case.</a:t>
            </a:r>
          </a:p>
          <a:p>
            <a:r>
              <a:rPr lang="en-US" dirty="0" smtClean="0"/>
              <a:t>Balance is recovered by applying a Right rotation to the off-balance node.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30" name="Curved Down Arrow 29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Balance=2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5210140" y="5581104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59954" y="578286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endCxn id="50" idx="3"/>
          </p:cNvCxnSpPr>
          <p:nvPr/>
        </p:nvCxnSpPr>
        <p:spPr>
          <a:xfrm flipV="1">
            <a:off x="4909886" y="5000477"/>
            <a:ext cx="821843" cy="87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668817" y="57427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Re-balancing Left-Right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Off-balanced node is left-heavy, and</a:t>
            </a:r>
          </a:p>
          <a:p>
            <a:r>
              <a:rPr lang="en-US" dirty="0" smtClean="0"/>
              <a:t>Left of the off-balanced node is right-heavy.</a:t>
            </a:r>
          </a:p>
          <a:p>
            <a:r>
              <a:rPr lang="en-US" dirty="0" smtClean="0"/>
              <a:t>L-R case.</a:t>
            </a:r>
          </a:p>
          <a:p>
            <a:r>
              <a:rPr lang="en-US" dirty="0" smtClean="0"/>
              <a:t>Applying the same rotation doesn’t help.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385672" y="5291773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499505" y="554541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85418" y="5235685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8368" y="550525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0007" y="3684169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90565" y="4191810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691785" y="4247956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908535" y="4267241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2357" y="502517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49953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359696" y="4882552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790018" y="4238194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5161" y="515607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30727" y="464983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94571" y="519791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22424" y="3704508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03875" y="34918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18578" y="40227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64206" y="4899459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1310" y="467356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4508" y="50416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17396" y="470717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5245" y="466380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26169" y="4706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077" y="467223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en-US" dirty="0"/>
          </a:p>
        </p:txBody>
      </p:sp>
      <p:sp>
        <p:nvSpPr>
          <p:cNvPr id="29" name="Curved Down Arrow 28"/>
          <p:cNvSpPr/>
          <p:nvPr/>
        </p:nvSpPr>
        <p:spPr>
          <a:xfrm>
            <a:off x="1156785" y="3782820"/>
            <a:ext cx="1027142" cy="454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51638" y="37160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Balance=2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504585">
            <a:off x="4249137" y="5180929"/>
            <a:ext cx="495501" cy="4325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6031272" y="6085912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183906" y="62700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77" idx="3"/>
          </p:cNvCxnSpPr>
          <p:nvPr/>
        </p:nvCxnSpPr>
        <p:spPr>
          <a:xfrm flipV="1">
            <a:off x="5225777" y="5000477"/>
            <a:ext cx="505952" cy="546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876030" y="4372210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888690" y="4879851"/>
            <a:ext cx="574026" cy="667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6462716" y="5578710"/>
            <a:ext cx="330252" cy="326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463163" y="4932090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16279" y="534710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7914324" y="5547401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344646" y="4903043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299789" y="582092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685355" y="531468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49199" y="58627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158447" y="4392549"/>
            <a:ext cx="1229879" cy="52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939898" y="417993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73206" y="468757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110878" y="5622686"/>
            <a:ext cx="265308" cy="252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675411" y="467223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627842" y="578619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669873" y="532865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230400" y="534661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5675411" y="6085912"/>
            <a:ext cx="355861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492769" y="62299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837030" y="5821891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35731" y="422038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Balance=2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675411" y="3610576"/>
            <a:ext cx="274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7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and Solution of L-R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the tree is self-balancing, and if the balance is kept between -1 and 1, applying one left rotation will make B left-heavy.</a:t>
            </a:r>
          </a:p>
          <a:p>
            <a:r>
              <a:rPr lang="en-US" dirty="0" smtClean="0"/>
              <a:t>It converts a L-R case into a L-L case.</a:t>
            </a:r>
          </a:p>
          <a:p>
            <a:r>
              <a:rPr lang="en-US" dirty="0" smtClean="0"/>
              <a:t>Then apply a Right rotation to A.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470913" y="5501000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84746" y="5754637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70659" y="5444912"/>
            <a:ext cx="325916" cy="3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93609" y="571448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725248" y="3893396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75806" y="4401037"/>
            <a:ext cx="962101" cy="102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777026" y="4457183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7598" y="523439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35194" y="423194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07665" y="3913735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89116" y="37011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9447" y="5108686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66551" y="4882793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99749" y="525087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02637" y="491640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Up Arrow 24"/>
          <p:cNvSpPr/>
          <p:nvPr/>
        </p:nvSpPr>
        <p:spPr>
          <a:xfrm rot="10800000">
            <a:off x="736687" y="4749649"/>
            <a:ext cx="790414" cy="3409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184543" y="4680489"/>
            <a:ext cx="588935" cy="581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998189" y="5635436"/>
            <a:ext cx="340657" cy="256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61796" y="580642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893435" y="3985332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15470" y="4492973"/>
            <a:ext cx="1290625" cy="146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945213" y="4549119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92306" y="577186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03381" y="432388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175852" y="4005671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57303" y="379305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17634" y="5200622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741259" y="542026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21046" y="5001416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370824" y="5008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50879" y="531974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rved Down Arrow 44"/>
          <p:cNvSpPr/>
          <p:nvPr/>
        </p:nvSpPr>
        <p:spPr>
          <a:xfrm>
            <a:off x="5480591" y="4210381"/>
            <a:ext cx="865218" cy="3715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4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Right-heavy situations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R-R and R-L cases are symmetric to L-L and L-R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2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nodes need to be re-balanced?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insertion:  If X is the node that is just inserted, the nodes above X must be checked for re-balancing.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129231" y="5051549"/>
            <a:ext cx="372743" cy="34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99839" y="524382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83566" y="3443945"/>
            <a:ext cx="1275312" cy="475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43198" y="3951586"/>
            <a:ext cx="553028" cy="634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435344" y="4007732"/>
            <a:ext cx="595949" cy="601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52094" y="4027017"/>
            <a:ext cx="902323" cy="1037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93512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5103255" y="4642328"/>
            <a:ext cx="340233" cy="47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533577" y="3997970"/>
            <a:ext cx="626817" cy="74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88720" y="491585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4286" y="4409614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38130" y="4957689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65983" y="3464284"/>
            <a:ext cx="861742" cy="509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47434" y="325166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62137" y="3782498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07765" y="4659235"/>
            <a:ext cx="299102" cy="28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24869" y="4433342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958067" y="480142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60955" y="4466955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58804" y="4423580"/>
            <a:ext cx="384560" cy="3845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566315" y="3417376"/>
            <a:ext cx="1804207" cy="2022529"/>
          </a:xfrm>
          <a:custGeom>
            <a:avLst/>
            <a:gdLst>
              <a:gd name="connsiteX0" fmla="*/ 665082 w 1804207"/>
              <a:gd name="connsiteY0" fmla="*/ 2022529 h 2022529"/>
              <a:gd name="connsiteX1" fmla="*/ 37400 w 1804207"/>
              <a:gd name="connsiteY1" fmla="*/ 1418095 h 2022529"/>
              <a:gd name="connsiteX2" fmla="*/ 114892 w 1804207"/>
              <a:gd name="connsiteY2" fmla="*/ 906651 h 2022529"/>
              <a:gd name="connsiteX3" fmla="*/ 471353 w 1804207"/>
              <a:gd name="connsiteY3" fmla="*/ 426204 h 2022529"/>
              <a:gd name="connsiteX4" fmla="*/ 1804207 w 1804207"/>
              <a:gd name="connsiteY4" fmla="*/ 0 h 202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207" h="2022529">
                <a:moveTo>
                  <a:pt x="665082" y="2022529"/>
                </a:moveTo>
                <a:cubicBezTo>
                  <a:pt x="397090" y="1813302"/>
                  <a:pt x="129098" y="1604075"/>
                  <a:pt x="37400" y="1418095"/>
                </a:cubicBezTo>
                <a:cubicBezTo>
                  <a:pt x="-54298" y="1232115"/>
                  <a:pt x="42567" y="1071966"/>
                  <a:pt x="114892" y="906651"/>
                </a:cubicBezTo>
                <a:cubicBezTo>
                  <a:pt x="187217" y="741336"/>
                  <a:pt x="189801" y="577312"/>
                  <a:pt x="471353" y="426204"/>
                </a:cubicBezTo>
                <a:cubicBezTo>
                  <a:pt x="752905" y="275096"/>
                  <a:pt x="1278556" y="137548"/>
                  <a:pt x="180420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Keep Track of Node Heights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3D Graphics APIs</a:t>
            </a:r>
          </a:p>
          <a:p>
            <a:r>
              <a:rPr lang="en-US" dirty="0" smtClean="0"/>
              <a:t>Vertex and Color Arrays</a:t>
            </a:r>
          </a:p>
          <a:p>
            <a:r>
              <a:rPr lang="en-US" dirty="0" smtClean="0"/>
              <a:t>View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4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3D Graphics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1.1 is pretty old.</a:t>
            </a:r>
          </a:p>
          <a:p>
            <a:r>
              <a:rPr lang="en-US" dirty="0" smtClean="0"/>
              <a:t>OpenGL 2.0/ES 2.0 and newer versions are available.</a:t>
            </a:r>
          </a:p>
          <a:p>
            <a:r>
              <a:rPr lang="en-US" dirty="0" smtClean="0"/>
              <a:t>Direct X10 or newer (Windows and </a:t>
            </a:r>
            <a:r>
              <a:rPr lang="en-US" dirty="0" err="1" smtClean="0"/>
              <a:t>XBox</a:t>
            </a:r>
            <a:r>
              <a:rPr lang="en-US" dirty="0" smtClean="0"/>
              <a:t> Only)</a:t>
            </a:r>
          </a:p>
          <a:p>
            <a:r>
              <a:rPr lang="en-US" dirty="0" smtClean="0"/>
              <a:t>Metal (Apple only. I wish Apple hadn't done it.)</a:t>
            </a:r>
          </a:p>
          <a:p>
            <a:r>
              <a:rPr lang="en-US" dirty="0" err="1" smtClean="0"/>
              <a:t>Vulkan</a:t>
            </a:r>
            <a:r>
              <a:rPr lang="en-US" dirty="0" smtClean="0"/>
              <a:t>.  Good for Windows, Linux, and Android.  Not officially supported by Apple.  (I wish Apple had.)  Super low-level.  May or may not pick up the popularity.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7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3D Graphics</a:t>
            </a:r>
          </a:p>
          <a:p>
            <a:pPr lvl="1"/>
            <a:r>
              <a:rPr lang="en-US" dirty="0"/>
              <a:t>Modern 3D Graphics APIs</a:t>
            </a:r>
          </a:p>
          <a:p>
            <a:pPr lvl="1"/>
            <a:r>
              <a:rPr lang="en-US" dirty="0"/>
              <a:t>Vertex and Color Arrays</a:t>
            </a:r>
          </a:p>
          <a:p>
            <a:pPr lvl="1"/>
            <a:r>
              <a:rPr lang="en-US" dirty="0"/>
              <a:t>View Control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Older and Modern 3D Graphics APIs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Older 3D Graphics APIs</a:t>
            </a:r>
          </a:p>
          <a:p>
            <a:r>
              <a:rPr lang="en-US" sz="2000" dirty="0" smtClean="0"/>
              <a:t>Fixed-function pipeline</a:t>
            </a:r>
          </a:p>
          <a:p>
            <a:endParaRPr lang="en-US" sz="2000" dirty="0" smtClean="0"/>
          </a:p>
          <a:p>
            <a:r>
              <a:rPr lang="en-US" sz="2000" dirty="0" smtClean="0"/>
              <a:t>A vertex consists of fixed attributes, position, color, normal, and texture coordinate.</a:t>
            </a:r>
          </a:p>
          <a:p>
            <a:r>
              <a:rPr lang="en-US" sz="2000" dirty="0" err="1" smtClean="0"/>
              <a:t>glVertex</a:t>
            </a:r>
            <a:r>
              <a:rPr lang="en-US" sz="2000" dirty="0" smtClean="0"/>
              <a:t>, </a:t>
            </a:r>
            <a:r>
              <a:rPr lang="en-US" sz="2000" dirty="0" err="1" smtClean="0"/>
              <a:t>glColor</a:t>
            </a:r>
            <a:r>
              <a:rPr lang="en-US" sz="2000" dirty="0" smtClean="0"/>
              <a:t>, </a:t>
            </a:r>
            <a:r>
              <a:rPr lang="en-US" sz="2000" dirty="0" err="1" smtClean="0"/>
              <a:t>glNormal</a:t>
            </a:r>
            <a:r>
              <a:rPr lang="en-US" sz="2000" dirty="0" smtClean="0"/>
              <a:t>, </a:t>
            </a:r>
            <a:r>
              <a:rPr lang="en-US" sz="2000" dirty="0" err="1" smtClean="0"/>
              <a:t>glTexCoord</a:t>
            </a:r>
            <a:endParaRPr lang="en-US" sz="2000" dirty="0" smtClean="0"/>
          </a:p>
          <a:p>
            <a:r>
              <a:rPr lang="en-US" sz="2000" dirty="0" smtClean="0"/>
              <a:t>GPU calculates and maintains the transformation matrices.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Modern 3D Graphics APIs</a:t>
            </a:r>
          </a:p>
          <a:p>
            <a:r>
              <a:rPr lang="en-US" sz="2000" dirty="0" smtClean="0"/>
              <a:t>Programmable pipeline, or Programmable </a:t>
            </a:r>
            <a:r>
              <a:rPr lang="en-US" sz="2000" dirty="0" err="1" smtClean="0"/>
              <a:t>Shader</a:t>
            </a:r>
            <a:endParaRPr lang="en-US" sz="2000" dirty="0" smtClean="0"/>
          </a:p>
          <a:p>
            <a:r>
              <a:rPr lang="en-US" sz="2000" dirty="0" smtClean="0"/>
              <a:t>Vertex attributes are defined in the </a:t>
            </a:r>
            <a:r>
              <a:rPr lang="en-US" sz="2000" dirty="0" err="1" smtClean="0"/>
              <a:t>shader</a:t>
            </a:r>
            <a:r>
              <a:rPr lang="en-US" sz="2000" dirty="0" smtClean="0"/>
              <a:t> program.</a:t>
            </a:r>
          </a:p>
          <a:p>
            <a:endParaRPr lang="en-US" sz="2000" dirty="0"/>
          </a:p>
          <a:p>
            <a:r>
              <a:rPr lang="en-US" sz="2000" dirty="0" smtClean="0"/>
              <a:t>Everything needs to be organized in arrays.</a:t>
            </a:r>
          </a:p>
          <a:p>
            <a:r>
              <a:rPr lang="en-US" sz="2000" dirty="0" smtClean="0"/>
              <a:t>CPU calculates and maintains the transformation matrices.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53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Gradually Transition to the Modern 3D Graphics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Older 3D Graphics APIs</a:t>
            </a:r>
          </a:p>
          <a:p>
            <a:r>
              <a:rPr lang="en-US" sz="2000" dirty="0" smtClean="0"/>
              <a:t>Fixed-function pipeline</a:t>
            </a:r>
          </a:p>
          <a:p>
            <a:endParaRPr lang="en-US" sz="2000" dirty="0" smtClean="0"/>
          </a:p>
          <a:p>
            <a:r>
              <a:rPr lang="en-US" sz="2000" dirty="0" smtClean="0"/>
              <a:t>A vertex consists of fixed attributes, position, color, normal, and texture coordinate.</a:t>
            </a:r>
          </a:p>
          <a:p>
            <a:r>
              <a:rPr lang="en-US" sz="2000" dirty="0" err="1" smtClean="0"/>
              <a:t>glVertex</a:t>
            </a:r>
            <a:r>
              <a:rPr lang="en-US" sz="2000" dirty="0" smtClean="0"/>
              <a:t>, </a:t>
            </a:r>
            <a:r>
              <a:rPr lang="en-US" sz="2000" dirty="0" err="1" smtClean="0"/>
              <a:t>glColor</a:t>
            </a:r>
            <a:r>
              <a:rPr lang="en-US" sz="2000" dirty="0" smtClean="0"/>
              <a:t>, </a:t>
            </a:r>
            <a:r>
              <a:rPr lang="en-US" sz="2000" dirty="0" err="1" smtClean="0"/>
              <a:t>glNormal</a:t>
            </a:r>
            <a:r>
              <a:rPr lang="en-US" sz="2000" dirty="0" smtClean="0"/>
              <a:t>, </a:t>
            </a:r>
            <a:r>
              <a:rPr lang="en-US" sz="2000" dirty="0" err="1" smtClean="0"/>
              <a:t>glTexCoord</a:t>
            </a:r>
            <a:endParaRPr lang="en-US" sz="2000" dirty="0" smtClean="0"/>
          </a:p>
          <a:p>
            <a:r>
              <a:rPr lang="en-US" sz="2000" dirty="0" smtClean="0"/>
              <a:t>GPU calculates and maintains the transformation matrices.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Modern 3D Graphics APIs</a:t>
            </a:r>
          </a:p>
          <a:p>
            <a:r>
              <a:rPr lang="en-US" sz="2000" dirty="0" smtClean="0"/>
              <a:t>Programmable pipeline, or Programmable </a:t>
            </a:r>
            <a:r>
              <a:rPr lang="en-US" sz="2000" dirty="0" err="1" smtClean="0"/>
              <a:t>Shader</a:t>
            </a:r>
            <a:endParaRPr lang="en-US" sz="2000" dirty="0" smtClean="0"/>
          </a:p>
          <a:p>
            <a:r>
              <a:rPr lang="en-US" sz="2000" dirty="0" smtClean="0"/>
              <a:t>Vertex attributes are defined in the </a:t>
            </a:r>
            <a:r>
              <a:rPr lang="en-US" sz="2000" dirty="0" err="1" smtClean="0"/>
              <a:t>shader</a:t>
            </a:r>
            <a:r>
              <a:rPr lang="en-US" sz="2000" dirty="0" smtClean="0"/>
              <a:t> program.</a:t>
            </a:r>
          </a:p>
          <a:p>
            <a:endParaRPr lang="en-US" sz="2000" dirty="0"/>
          </a:p>
          <a:p>
            <a:r>
              <a:rPr lang="en-US" sz="2000" u="sng" dirty="0" smtClean="0"/>
              <a:t>Everything needs to be organized in arrays.</a:t>
            </a:r>
          </a:p>
          <a:p>
            <a:r>
              <a:rPr lang="en-US" sz="2000" u="sng" dirty="0" smtClean="0"/>
              <a:t>CPU calculates and maintains the transformation matrices.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549939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Everything in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Let's rewrite the following code in a modern way: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797050"/>
            <a:ext cx="76690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glClear</a:t>
            </a:r>
            <a:r>
              <a:rPr lang="en-US" dirty="0"/>
              <a:t>(GL_COLOR_BUFFER_BIT|GL_DEPTH_BUFFER_BIT);</a:t>
            </a:r>
          </a:p>
          <a:p>
            <a:r>
              <a:rPr lang="en-US" dirty="0"/>
              <a:t>	</a:t>
            </a:r>
            <a:r>
              <a:rPr lang="en-US" dirty="0" err="1"/>
              <a:t>glShadeModel</a:t>
            </a:r>
            <a:r>
              <a:rPr lang="en-US" dirty="0"/>
              <a:t>(GL_SMOOTH);</a:t>
            </a:r>
          </a:p>
          <a:p>
            <a:r>
              <a:rPr lang="en-US" dirty="0"/>
              <a:t>	</a:t>
            </a:r>
            <a:r>
              <a:rPr lang="en-US" dirty="0" err="1"/>
              <a:t>glBegin</a:t>
            </a:r>
            <a:r>
              <a:rPr lang="en-US" dirty="0"/>
              <a:t>(GL_QUADS);</a:t>
            </a:r>
          </a:p>
          <a:p>
            <a:r>
              <a:rPr lang="en-US" dirty="0"/>
              <a:t>	glColor3f(1,0,0);</a:t>
            </a:r>
          </a:p>
          <a:p>
            <a:r>
              <a:rPr lang="en-US" dirty="0"/>
              <a:t>	glVertex2i(0,0);</a:t>
            </a:r>
          </a:p>
          <a:p>
            <a:r>
              <a:rPr lang="en-US" dirty="0"/>
              <a:t>	glColor3f(0,1,0);</a:t>
            </a:r>
          </a:p>
          <a:p>
            <a:r>
              <a:rPr lang="en-US" dirty="0"/>
              <a:t>	glVertex2i(800,0);</a:t>
            </a:r>
          </a:p>
          <a:p>
            <a:r>
              <a:rPr lang="en-US" dirty="0"/>
              <a:t>	glColor3f(0,0,1);</a:t>
            </a:r>
          </a:p>
          <a:p>
            <a:r>
              <a:rPr lang="en-US" dirty="0"/>
              <a:t>	glVertex2i(800,600);</a:t>
            </a:r>
          </a:p>
          <a:p>
            <a:r>
              <a:rPr lang="en-US" dirty="0"/>
              <a:t>	glColor3f(1,1,0);</a:t>
            </a:r>
          </a:p>
          <a:p>
            <a:r>
              <a:rPr lang="en-US" dirty="0"/>
              <a:t>	glVertex2i(0,600);</a:t>
            </a:r>
          </a:p>
          <a:p>
            <a:r>
              <a:rPr lang="en-US" dirty="0"/>
              <a:t>	</a:t>
            </a:r>
            <a:r>
              <a:rPr lang="en-US" dirty="0" err="1"/>
              <a:t>glEnd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FsSwapBuffers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48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functions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glEnableClientState</a:t>
            </a:r>
            <a:r>
              <a:rPr lang="en-US" dirty="0" smtClean="0"/>
              <a:t> / </a:t>
            </a:r>
            <a:r>
              <a:rPr lang="en-US" dirty="0" err="1" smtClean="0"/>
              <a:t>glDisableClientState</a:t>
            </a:r>
            <a:endParaRPr lang="en-US" dirty="0" smtClean="0"/>
          </a:p>
          <a:p>
            <a:r>
              <a:rPr lang="en-US" dirty="0" err="1" smtClean="0"/>
              <a:t>glColorPointer</a:t>
            </a:r>
            <a:endParaRPr lang="en-US" dirty="0" smtClean="0"/>
          </a:p>
          <a:p>
            <a:r>
              <a:rPr lang="en-US" dirty="0" err="1" smtClean="0"/>
              <a:t>glVertexPointer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71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Modified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250" y="1601848"/>
            <a:ext cx="76690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glClear</a:t>
            </a:r>
            <a:r>
              <a:rPr lang="en-US" dirty="0"/>
              <a:t>(GL_COLOR_BUFFER_BIT|GL_DEPTH_BUFFER_BIT);</a:t>
            </a:r>
          </a:p>
          <a:p>
            <a:r>
              <a:rPr lang="en-US" dirty="0"/>
              <a:t>	</a:t>
            </a:r>
            <a:r>
              <a:rPr lang="en-US" dirty="0" err="1"/>
              <a:t>glShadeModel</a:t>
            </a:r>
            <a:r>
              <a:rPr lang="en-US" dirty="0"/>
              <a:t>(GL_SMOOTH);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GLfloat</a:t>
            </a:r>
            <a:r>
              <a:rPr lang="en-US" dirty="0"/>
              <a:t> </a:t>
            </a:r>
            <a:r>
              <a:rPr lang="en-US" dirty="0" err="1"/>
              <a:t>vtx</a:t>
            </a:r>
            <a:r>
              <a:rPr lang="en-US" dirty="0"/>
              <a:t>[]={0,0,  800.0f,0,  800.0f,600.0f,  0,600.0f};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GLfloat</a:t>
            </a:r>
            <a:r>
              <a:rPr lang="en-US" dirty="0"/>
              <a:t> col[]={1,0,0,1,  0,1,0,1,  0,0,1,1,  1,1,0,1};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glEnableClientState</a:t>
            </a:r>
            <a:r>
              <a:rPr lang="en-US" dirty="0"/>
              <a:t>(GL_VERTEX_ARRAY);</a:t>
            </a:r>
          </a:p>
          <a:p>
            <a:r>
              <a:rPr lang="en-US" dirty="0"/>
              <a:t>	</a:t>
            </a:r>
            <a:r>
              <a:rPr lang="en-US" dirty="0" err="1"/>
              <a:t>glEnableClientState</a:t>
            </a:r>
            <a:r>
              <a:rPr lang="en-US" dirty="0"/>
              <a:t>(GL_COLOR_ARRAY);</a:t>
            </a:r>
          </a:p>
          <a:p>
            <a:r>
              <a:rPr lang="en-US" dirty="0"/>
              <a:t>	</a:t>
            </a:r>
            <a:r>
              <a:rPr lang="en-US" dirty="0" err="1"/>
              <a:t>glColorPointer</a:t>
            </a:r>
            <a:r>
              <a:rPr lang="en-US" dirty="0"/>
              <a:t>(4,GL_FLOAT,0,col);</a:t>
            </a:r>
          </a:p>
          <a:p>
            <a:r>
              <a:rPr lang="en-US" dirty="0"/>
              <a:t>	</a:t>
            </a:r>
            <a:r>
              <a:rPr lang="en-US" dirty="0" err="1"/>
              <a:t>glVertexPointer</a:t>
            </a:r>
            <a:r>
              <a:rPr lang="en-US" dirty="0"/>
              <a:t>(2,GL_FLOAT,0,vtx);</a:t>
            </a:r>
          </a:p>
          <a:p>
            <a:r>
              <a:rPr lang="en-US" dirty="0"/>
              <a:t>	</a:t>
            </a:r>
            <a:r>
              <a:rPr lang="en-US" dirty="0" err="1"/>
              <a:t>glDrawArrays</a:t>
            </a:r>
            <a:r>
              <a:rPr lang="en-US" dirty="0"/>
              <a:t>(GL_QUADS,0,4);</a:t>
            </a:r>
          </a:p>
          <a:p>
            <a:r>
              <a:rPr lang="en-US" dirty="0"/>
              <a:t>	</a:t>
            </a:r>
            <a:r>
              <a:rPr lang="en-US" dirty="0" err="1"/>
              <a:t>glDisableClientState</a:t>
            </a:r>
            <a:r>
              <a:rPr lang="en-US" dirty="0"/>
              <a:t>(GL_VERTEX_ARRAY);</a:t>
            </a:r>
          </a:p>
          <a:p>
            <a:r>
              <a:rPr lang="en-US" dirty="0"/>
              <a:t>	</a:t>
            </a:r>
            <a:r>
              <a:rPr lang="en-US" dirty="0" err="1"/>
              <a:t>glDisableClientState</a:t>
            </a:r>
            <a:r>
              <a:rPr lang="en-US" dirty="0"/>
              <a:t>(GL_COLOR_ARRAY);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FsSwapBuffers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5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good and bad.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all 3D Graphics APIs require vertex, normal, texture coordinates in a plain array.</a:t>
            </a:r>
          </a:p>
          <a:p>
            <a:r>
              <a:rPr lang="en-US" dirty="0" smtClean="0"/>
              <a:t>By writing your program so that everything is assembled in an array before drawing, you can easily port your program to a different 3D graphics API.</a:t>
            </a:r>
          </a:p>
          <a:p>
            <a:endParaRPr lang="en-US" dirty="0" smtClean="0"/>
          </a:p>
          <a:p>
            <a:r>
              <a:rPr lang="en-US" dirty="0" smtClean="0"/>
              <a:t>But, you have a core data structure (for example, polygonal mesh data), and vertex arrays separately.</a:t>
            </a:r>
          </a:p>
          <a:p>
            <a:r>
              <a:rPr lang="en-US" dirty="0" smtClean="0"/>
              <a:t>Can eat gigabytes.</a:t>
            </a:r>
          </a:p>
          <a:p>
            <a:r>
              <a:rPr lang="en-US" dirty="0" smtClean="0"/>
              <a:t>Although you can transfer some of them as much as the GPU memory allows, but when it goes gigabytes, main memory will be consumed by vertex arrays.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3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 Click to draw line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7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3D Graphics APIs do not maintain transformation matrices for you.</a:t>
            </a:r>
          </a:p>
          <a:p>
            <a:r>
              <a:rPr lang="en-US" dirty="0" smtClean="0"/>
              <a:t>OpenGL 1.x's Projection and </a:t>
            </a:r>
            <a:r>
              <a:rPr lang="en-US" dirty="0" err="1" smtClean="0"/>
              <a:t>ModelView</a:t>
            </a:r>
            <a:r>
              <a:rPr lang="en-US" dirty="0" smtClean="0"/>
              <a:t> matrices are only one kind of transformation model.</a:t>
            </a:r>
          </a:p>
          <a:p>
            <a:r>
              <a:rPr lang="en-US" dirty="0" smtClean="0"/>
              <a:t>There can be more possible transformation models.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glPerspective</a:t>
            </a:r>
            <a:r>
              <a:rPr lang="en-US" dirty="0" smtClean="0"/>
              <a:t>, </a:t>
            </a:r>
            <a:r>
              <a:rPr lang="en-US" dirty="0" err="1" smtClean="0"/>
              <a:t>glRotate</a:t>
            </a:r>
            <a:r>
              <a:rPr lang="en-US" dirty="0" smtClean="0"/>
              <a:t>,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glScale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Good news is OpenGL can mix the old and modern ways.</a:t>
            </a:r>
          </a:p>
          <a:p>
            <a:r>
              <a:rPr lang="en-US" dirty="0" smtClean="0"/>
              <a:t>Let's replace </a:t>
            </a:r>
            <a:r>
              <a:rPr lang="en-US" dirty="0" err="1" smtClean="0"/>
              <a:t>glRotate</a:t>
            </a:r>
            <a:r>
              <a:rPr lang="en-US" dirty="0" smtClean="0"/>
              <a:t>, </a:t>
            </a:r>
            <a:r>
              <a:rPr lang="en-US" dirty="0" err="1" smtClean="0"/>
              <a:t>glTranslate</a:t>
            </a:r>
            <a:r>
              <a:rPr lang="en-US" dirty="0" smtClean="0"/>
              <a:t>, and </a:t>
            </a:r>
            <a:r>
              <a:rPr lang="en-US" dirty="0" err="1" smtClean="0"/>
              <a:t>glScale</a:t>
            </a:r>
            <a:r>
              <a:rPr lang="en-US" dirty="0" smtClean="0"/>
              <a:t> with CPU computation.</a:t>
            </a:r>
          </a:p>
          <a:p>
            <a:r>
              <a:rPr lang="en-US" dirty="0" smtClean="0"/>
              <a:t>We still let OpenGL take care of projection.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YS-Class library and YsMatrix4x4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assume you know how to write a 4x4 matrix class.</a:t>
            </a:r>
          </a:p>
          <a:p>
            <a:r>
              <a:rPr lang="en-US" dirty="0" smtClean="0"/>
              <a:t>Let's use YS-Class library for the matrix and vector calculations.</a:t>
            </a:r>
          </a:p>
          <a:p>
            <a:r>
              <a:rPr lang="en-US" dirty="0" smtClean="0"/>
              <a:t>For the documentation of YsMatrix4x4 class, please look at </a:t>
            </a:r>
            <a:r>
              <a:rPr lang="en-US" dirty="0" err="1" smtClean="0"/>
              <a:t>ysgeometry.h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YS-Class library is a collection of functions and classes I wrote since I was an undergrad.  I could only do it because C++ is well-thought, expandable language.</a:t>
            </a:r>
          </a:p>
          <a:p>
            <a:r>
              <a:rPr lang="en-US" dirty="0" smtClean="0"/>
              <a:t>Open Source, and free for commercial or non-commercial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57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DrawCube</a:t>
            </a:r>
            <a:r>
              <a:rPr lang="en-US" dirty="0" smtClean="0"/>
              <a:t> function from 24-780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450" y="810191"/>
            <a:ext cx="4929555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 </a:t>
            </a:r>
            <a:r>
              <a:rPr lang="en-US" sz="900" dirty="0" err="1">
                <a:latin typeface="Consolas" panose="020B0609020204030204" pitchFamily="49" charset="0"/>
              </a:rPr>
              <a:t>DrawCube</a:t>
            </a:r>
            <a:r>
              <a:rPr lang="en-US" sz="900" dirty="0">
                <a:latin typeface="Consolas" panose="020B0609020204030204" pitchFamily="49" charset="0"/>
              </a:rPr>
              <a:t>(double x1,double y1,double z1,double x2,double y2,double z2)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glBegin</a:t>
            </a:r>
            <a:r>
              <a:rPr lang="en-US" sz="900" dirty="0">
                <a:latin typeface="Consolas" panose="020B0609020204030204" pitchFamily="49" charset="0"/>
              </a:rPr>
              <a:t>(GL_QUADS);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glColor3ub(0,0,255);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glColor3ub(0,255,0);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glColor3ub(0,255,255);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glColor3ub(255,0,0);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glColor3ub(255,0,255);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glColor3ub(255,255,0);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glEnd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 smtClean="0">
                <a:latin typeface="Consolas" panose="020B0609020204030204" pitchFamily="49" charset="0"/>
              </a:rPr>
              <a:t>}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4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homework: Why not swapping key and value when deleting a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was, why not swapping keys and values of the node to be deleted, and right-most-of-left node, and then simple-delete right-most-of-left node.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64045" y="226545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1567" y="315766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06474" y="315766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370759" y="428176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922968" y="429521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2729284" y="2796864"/>
            <a:ext cx="425937" cy="36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3595455" y="2796864"/>
            <a:ext cx="1714329" cy="36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4686765" y="3606830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5309784" y="3606830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3865050" y="532391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4942260" y="5323916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4301922" y="491378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4686765" y="4913780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4750547" y="623159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  <a:endCxn id="19" idx="0"/>
          </p:cNvCxnSpPr>
          <p:nvPr/>
        </p:nvCxnSpPr>
        <p:spPr>
          <a:xfrm flipH="1">
            <a:off x="4980306" y="5700434"/>
            <a:ext cx="229760" cy="53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309784" y="5545792"/>
            <a:ext cx="1319616" cy="22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96050" y="569629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simple-</a:t>
            </a:r>
            <a:r>
              <a:rPr lang="en-US" dirty="0" err="1" smtClean="0"/>
              <a:t>deletable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207000" y="3403600"/>
            <a:ext cx="396274" cy="2114550"/>
          </a:xfrm>
          <a:custGeom>
            <a:avLst/>
            <a:gdLst>
              <a:gd name="connsiteX0" fmla="*/ 139700 w 396274"/>
              <a:gd name="connsiteY0" fmla="*/ 0 h 2114550"/>
              <a:gd name="connsiteX1" fmla="*/ 393700 w 396274"/>
              <a:gd name="connsiteY1" fmla="*/ 1003300 h 2114550"/>
              <a:gd name="connsiteX2" fmla="*/ 0 w 396274"/>
              <a:gd name="connsiteY2" fmla="*/ 211455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74" h="2114550">
                <a:moveTo>
                  <a:pt x="139700" y="0"/>
                </a:moveTo>
                <a:cubicBezTo>
                  <a:pt x="278341" y="325437"/>
                  <a:pt x="416983" y="650875"/>
                  <a:pt x="393700" y="1003300"/>
                </a:cubicBezTo>
                <a:cubicBezTo>
                  <a:pt x="370417" y="1355725"/>
                  <a:pt x="185208" y="1735137"/>
                  <a:pt x="0" y="211455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65279" y="3441700"/>
            <a:ext cx="1081369" cy="57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53150" y="315766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keys and values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5841" y="2723147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this!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405137" y="3051966"/>
            <a:ext cx="198137" cy="23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084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834" y="914400"/>
            <a:ext cx="62055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	</a:t>
            </a:r>
            <a:r>
              <a:rPr lang="en-US" sz="1400" dirty="0" err="1"/>
              <a:t>glClear</a:t>
            </a:r>
            <a:r>
              <a:rPr lang="en-US" sz="1400" dirty="0"/>
              <a:t>(GL_COLOR_BUFFER_BIT|GL_DEPTH_BUFFER_BIT);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glEnable</a:t>
            </a:r>
            <a:r>
              <a:rPr lang="en-US" sz="1400" dirty="0"/>
              <a:t>(GL_DEPTH_TEST);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wid,hei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FsGetWindowSize</a:t>
            </a:r>
            <a:r>
              <a:rPr lang="en-US" sz="1400" dirty="0"/>
              <a:t>(</a:t>
            </a:r>
            <a:r>
              <a:rPr lang="en-US" sz="1400" dirty="0" err="1"/>
              <a:t>wid,hei</a:t>
            </a:r>
            <a:r>
              <a:rPr lang="en-US" sz="1400" dirty="0"/>
              <a:t>);</a:t>
            </a:r>
          </a:p>
          <a:p>
            <a:r>
              <a:rPr lang="en-US" sz="1400" dirty="0"/>
              <a:t>	auto aspect=(double)</a:t>
            </a:r>
            <a:r>
              <a:rPr lang="en-US" sz="1400" dirty="0" err="1"/>
              <a:t>wid</a:t>
            </a:r>
            <a:r>
              <a:rPr lang="en-US" sz="1400" dirty="0"/>
              <a:t>/(double)</a:t>
            </a:r>
            <a:r>
              <a:rPr lang="en-US" sz="1400" dirty="0" err="1"/>
              <a:t>hei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glViewport</a:t>
            </a:r>
            <a:r>
              <a:rPr lang="en-US" sz="1400" dirty="0"/>
              <a:t>(0,0,wid,hei);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glMatrixMode</a:t>
            </a:r>
            <a:r>
              <a:rPr lang="en-US" sz="1400" dirty="0"/>
              <a:t>(GL_PROJECTION);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glLoadIdentity</a:t>
            </a:r>
            <a:r>
              <a:rPr lang="en-US" sz="1400" dirty="0"/>
              <a:t>();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gluPerspective</a:t>
            </a:r>
            <a:r>
              <a:rPr lang="en-US" sz="1400" dirty="0"/>
              <a:t>(45.0,aspect,0.1,20.0);</a:t>
            </a:r>
          </a:p>
          <a:p>
            <a:endParaRPr lang="en-US" sz="1400" dirty="0"/>
          </a:p>
          <a:p>
            <a:r>
              <a:rPr lang="en-US" sz="1400" dirty="0"/>
              <a:t>	YsMatrix4x4 </a:t>
            </a:r>
            <a:r>
              <a:rPr lang="en-US" sz="1400" dirty="0" err="1"/>
              <a:t>modelView</a:t>
            </a:r>
            <a:r>
              <a:rPr lang="en-US" sz="1400" dirty="0"/>
              <a:t>;  // need #include </a:t>
            </a:r>
            <a:r>
              <a:rPr lang="en-US" sz="1400" dirty="0" err="1"/>
              <a:t>ysclass.h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modelView.Translate</a:t>
            </a:r>
            <a:r>
              <a:rPr lang="en-US" sz="1400" dirty="0"/>
              <a:t>(0,0,-10);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GLfloat</a:t>
            </a:r>
            <a:r>
              <a:rPr lang="en-US" sz="1400" dirty="0"/>
              <a:t> </a:t>
            </a:r>
            <a:r>
              <a:rPr lang="en-US" sz="1400" dirty="0" err="1"/>
              <a:t>modelViewGl</a:t>
            </a:r>
            <a:r>
              <a:rPr lang="en-US" sz="1400" dirty="0"/>
              <a:t>[16];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modelView.GetOpenGlCompatibleMatrix</a:t>
            </a:r>
            <a:r>
              <a:rPr lang="en-US" sz="1400" dirty="0"/>
              <a:t>(</a:t>
            </a:r>
            <a:r>
              <a:rPr lang="en-US" sz="1400" dirty="0" err="1"/>
              <a:t>modelViewGl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glMatrixMode</a:t>
            </a:r>
            <a:r>
              <a:rPr lang="en-US" sz="1400" dirty="0"/>
              <a:t>(GL_MODELVIEW);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glLoadIdentity</a:t>
            </a:r>
            <a:r>
              <a:rPr lang="en-US" sz="1400" dirty="0"/>
              <a:t>();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glMultMatrixf</a:t>
            </a:r>
            <a:r>
              <a:rPr lang="en-US" sz="1400" dirty="0"/>
              <a:t>(</a:t>
            </a:r>
            <a:r>
              <a:rPr lang="en-US" sz="1400" dirty="0" err="1"/>
              <a:t>modelViewGl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DrawCube</a:t>
            </a:r>
            <a:r>
              <a:rPr lang="en-US" sz="1400" dirty="0"/>
              <a:t>(-3,-3,-3,3,3,3);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FsSwapBuffers</a:t>
            </a:r>
            <a:r>
              <a:rPr lang="en-US" sz="1400" dirty="0"/>
              <a:t>();</a:t>
            </a:r>
          </a:p>
          <a:p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>
            <a:off x="4131384" y="2699061"/>
            <a:ext cx="165100" cy="698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04434" y="2781611"/>
            <a:ext cx="454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let OpenGL calculate Projection Matrix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244850" y="3397561"/>
            <a:ext cx="1227936" cy="310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2786" y="3212895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constructor creates an identity matrix.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8610" y="376689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Multiplies translation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00050" y="3893066"/>
            <a:ext cx="804384" cy="61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389" y="4952947"/>
            <a:ext cx="415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it an array of </a:t>
            </a:r>
            <a:r>
              <a:rPr lang="en-US" dirty="0" err="1" smtClean="0">
                <a:solidFill>
                  <a:srgbClr val="FF0000"/>
                </a:solidFill>
              </a:rPr>
              <a:t>GLfoat</a:t>
            </a:r>
            <a:r>
              <a:rPr lang="en-US" dirty="0" smtClean="0">
                <a:solidFill>
                  <a:srgbClr val="FF0000"/>
                </a:solidFill>
              </a:rPr>
              <a:t> to pass it to OpenGL.  OpenGL assumes that it is organized in the column-first order.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875010" y="4403237"/>
            <a:ext cx="863379" cy="101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73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spin 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member variable:</a:t>
            </a:r>
            <a:br>
              <a:rPr lang="en-US" dirty="0" smtClean="0"/>
            </a:br>
            <a:r>
              <a:rPr lang="en-US" dirty="0" smtClean="0"/>
              <a:t>	double angle;</a:t>
            </a:r>
          </a:p>
          <a:p>
            <a:r>
              <a:rPr lang="en-US" dirty="0" smtClean="0"/>
              <a:t>Don't forget to initialize it.</a:t>
            </a:r>
          </a:p>
          <a:p>
            <a:r>
              <a:rPr lang="en-US" dirty="0" smtClean="0"/>
              <a:t>Increment in Interval</a:t>
            </a:r>
          </a:p>
          <a:p>
            <a:r>
              <a:rPr lang="en-US" dirty="0" smtClean="0"/>
              <a:t>And then,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0459" y="1873250"/>
            <a:ext cx="547778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</a:t>
            </a:r>
            <a:r>
              <a:rPr lang="en-US" sz="1200" dirty="0" err="1"/>
              <a:t>glClear</a:t>
            </a:r>
            <a:r>
              <a:rPr lang="en-US" sz="1200" dirty="0"/>
              <a:t>(GL_COLOR_BUFFER_BIT|GL_DEPTH_BUFFER_BIT);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glEnable</a:t>
            </a:r>
            <a:r>
              <a:rPr lang="en-US" sz="1200" dirty="0"/>
              <a:t>(GL_DEPTH_TEST);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wid,hei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FsGetWindowSize</a:t>
            </a:r>
            <a:r>
              <a:rPr lang="en-US" sz="1200" dirty="0"/>
              <a:t>(</a:t>
            </a:r>
            <a:r>
              <a:rPr lang="en-US" sz="1200" dirty="0" err="1"/>
              <a:t>wid,hei</a:t>
            </a:r>
            <a:r>
              <a:rPr lang="en-US" sz="1200" dirty="0"/>
              <a:t>);</a:t>
            </a:r>
          </a:p>
          <a:p>
            <a:r>
              <a:rPr lang="en-US" sz="1200" dirty="0"/>
              <a:t>	auto aspect=(double)</a:t>
            </a:r>
            <a:r>
              <a:rPr lang="en-US" sz="1200" dirty="0" err="1"/>
              <a:t>wid</a:t>
            </a:r>
            <a:r>
              <a:rPr lang="en-US" sz="1200" dirty="0"/>
              <a:t>/(double)</a:t>
            </a:r>
            <a:r>
              <a:rPr lang="en-US" sz="1200" dirty="0" err="1"/>
              <a:t>hei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glViewport</a:t>
            </a:r>
            <a:r>
              <a:rPr lang="en-US" sz="1200" dirty="0"/>
              <a:t>(0,0,wid,hei);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glMatrixMode</a:t>
            </a:r>
            <a:r>
              <a:rPr lang="en-US" sz="1200" dirty="0"/>
              <a:t>(GL_PROJECTION);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glLoadIdentity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gluPerspective</a:t>
            </a:r>
            <a:r>
              <a:rPr lang="en-US" sz="1200" dirty="0"/>
              <a:t>(45.0,aspect,0.1,20.0);</a:t>
            </a:r>
          </a:p>
          <a:p>
            <a:endParaRPr lang="en-US" sz="1200" dirty="0"/>
          </a:p>
          <a:p>
            <a:r>
              <a:rPr lang="en-US" sz="1200" dirty="0"/>
              <a:t>	YsMatrix4x4 </a:t>
            </a:r>
            <a:r>
              <a:rPr lang="en-US" sz="1200" dirty="0" err="1"/>
              <a:t>modelView</a:t>
            </a:r>
            <a:r>
              <a:rPr lang="en-US" sz="1200" dirty="0"/>
              <a:t>;  // need #include </a:t>
            </a:r>
            <a:r>
              <a:rPr lang="en-US" sz="1200" dirty="0" err="1"/>
              <a:t>ysclass.h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modelView.Translate</a:t>
            </a:r>
            <a:r>
              <a:rPr lang="en-US" sz="1200" dirty="0"/>
              <a:t>(0,0,-10);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modelView.RotateXZ</a:t>
            </a:r>
            <a:r>
              <a:rPr lang="en-US" sz="1200" dirty="0"/>
              <a:t>(angle);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GLfloat</a:t>
            </a:r>
            <a:r>
              <a:rPr lang="en-US" sz="1200" dirty="0"/>
              <a:t> </a:t>
            </a:r>
            <a:r>
              <a:rPr lang="en-US" sz="1200" dirty="0" err="1"/>
              <a:t>modelViewGl</a:t>
            </a:r>
            <a:r>
              <a:rPr lang="en-US" sz="1200" dirty="0"/>
              <a:t>[16];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modelView.GetOpenGlCompatibleMatrix</a:t>
            </a:r>
            <a:r>
              <a:rPr lang="en-US" sz="1200" dirty="0"/>
              <a:t>(</a:t>
            </a:r>
            <a:r>
              <a:rPr lang="en-US" sz="1200" dirty="0" err="1"/>
              <a:t>modelViewGl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glMatrixMode</a:t>
            </a:r>
            <a:r>
              <a:rPr lang="en-US" sz="1200" dirty="0"/>
              <a:t>(GL_MODELVIEW);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glLoadIdentity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glMultMatrixf</a:t>
            </a:r>
            <a:r>
              <a:rPr lang="en-US" sz="1200" dirty="0"/>
              <a:t>(</a:t>
            </a:r>
            <a:r>
              <a:rPr lang="en-US" sz="1200" dirty="0" err="1"/>
              <a:t>modelViewGl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DrawCube</a:t>
            </a:r>
            <a:r>
              <a:rPr lang="en-US" sz="1200" dirty="0"/>
              <a:t>(-3,-3,-3,3,3,3);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FsSwapBuffers</a:t>
            </a:r>
            <a:r>
              <a:rPr lang="en-US" sz="1200" dirty="0"/>
              <a:t>();</a:t>
            </a:r>
          </a:p>
          <a:p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41550" y="2990850"/>
            <a:ext cx="2203450" cy="154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61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define a view point?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Point of Interest (Target)</a:t>
            </a:r>
          </a:p>
          <a:p>
            <a:pPr lvl="1"/>
            <a:r>
              <a:rPr lang="en-US" dirty="0" smtClean="0"/>
              <a:t>Distance from the target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45" y="1570460"/>
            <a:ext cx="1996155" cy="36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07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4781550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55700" y="1930400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500" y="21844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8089109">
            <a:off x="3067050" y="3600450"/>
            <a:ext cx="203200" cy="291005"/>
            <a:chOff x="3067050" y="3600450"/>
            <a:chExt cx="203200" cy="291005"/>
          </a:xfrm>
        </p:grpSpPr>
        <p:sp>
          <p:nvSpPr>
            <p:cNvPr id="9" name="Isosceles Triangle 8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8" idx="1"/>
            <a:endCxn id="8" idx="3"/>
          </p:cNvCxnSpPr>
          <p:nvPr/>
        </p:nvCxnSpPr>
        <p:spPr>
          <a:xfrm>
            <a:off x="1460500" y="24447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8" idx="2"/>
          </p:cNvCxnSpPr>
          <p:nvPr/>
        </p:nvCxnSpPr>
        <p:spPr>
          <a:xfrm>
            <a:off x="1749425" y="21844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49425" y="1752600"/>
            <a:ext cx="479425" cy="69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27275" y="1568451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of Interest (Target) t</a:t>
            </a:r>
            <a:endParaRPr lang="en-US" dirty="0"/>
          </a:p>
        </p:txBody>
      </p:sp>
      <p:cxnSp>
        <p:nvCxnSpPr>
          <p:cNvPr id="28" name="Straight Connector 27"/>
          <p:cNvCxnSpPr>
            <a:stCxn id="10" idx="2"/>
            <a:endCxn id="10" idx="0"/>
          </p:cNvCxnSpPr>
          <p:nvPr/>
        </p:nvCxnSpPr>
        <p:spPr>
          <a:xfrm>
            <a:off x="3127723" y="37052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  <a:endCxn id="10" idx="1"/>
          </p:cNvCxnSpPr>
          <p:nvPr/>
        </p:nvCxnSpPr>
        <p:spPr>
          <a:xfrm flipV="1">
            <a:off x="3128178" y="37048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73186" y="3793729"/>
            <a:ext cx="422020" cy="147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7358" y="51943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Position c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597150" y="3778250"/>
            <a:ext cx="1403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</p:cNvCxnSpPr>
          <p:nvPr/>
        </p:nvCxnSpPr>
        <p:spPr>
          <a:xfrm flipH="1" flipV="1">
            <a:off x="1749425" y="24447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950735" y="3525923"/>
            <a:ext cx="501949" cy="501949"/>
          </a:xfrm>
          <a:prstGeom prst="arc">
            <a:avLst>
              <a:gd name="adj1" fmla="val 13346767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298901" y="2705100"/>
            <a:ext cx="44575" cy="82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97655" y="23822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orientation R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 rot="18728163">
            <a:off x="2238546" y="2298136"/>
            <a:ext cx="248700" cy="18970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 flipV="1">
            <a:off x="1184624" y="3338893"/>
            <a:ext cx="1094846" cy="2430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678" y="5720318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Distance d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 rot="2845805">
            <a:off x="6223274" y="2872545"/>
            <a:ext cx="1853652" cy="1664567"/>
            <a:chOff x="5626100" y="3073145"/>
            <a:chExt cx="1853652" cy="1664567"/>
          </a:xfrm>
        </p:grpSpPr>
        <p:sp>
          <p:nvSpPr>
            <p:cNvPr id="46" name="Rectangle 45"/>
            <p:cNvSpPr/>
            <p:nvPr/>
          </p:nvSpPr>
          <p:spPr>
            <a:xfrm>
              <a:off x="5626100" y="3073145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8089109">
              <a:off x="7232650" y="4489195"/>
              <a:ext cx="203200" cy="291005"/>
              <a:chOff x="3067050" y="3600450"/>
              <a:chExt cx="203200" cy="291005"/>
            </a:xfrm>
          </p:grpSpPr>
          <p:sp>
            <p:nvSpPr>
              <p:cNvPr id="48" name="Isosceles Triangle 47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/>
            <p:cNvCxnSpPr>
              <a:stCxn id="49" idx="3"/>
              <a:endCxn id="49" idx="1"/>
            </p:cNvCxnSpPr>
            <p:nvPr/>
          </p:nvCxnSpPr>
          <p:spPr>
            <a:xfrm flipV="1">
              <a:off x="7293778" y="4593574"/>
              <a:ext cx="143228" cy="144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 flipH="1" flipV="1">
              <a:off x="5915025" y="333349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5384800" y="4813387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50100" y="1971279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4317241" y="4566505"/>
            <a:ext cx="514350" cy="43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1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 Translate by -t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" y="4781550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55700" y="1930400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60500" y="21844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089109">
            <a:off x="3067050" y="3600450"/>
            <a:ext cx="203200" cy="291005"/>
            <a:chOff x="3067050" y="3600450"/>
            <a:chExt cx="203200" cy="291005"/>
          </a:xfrm>
        </p:grpSpPr>
        <p:sp>
          <p:nvSpPr>
            <p:cNvPr id="23" name="Isosceles Triangle 22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>
            <a:stCxn id="21" idx="1"/>
            <a:endCxn id="21" idx="3"/>
          </p:cNvCxnSpPr>
          <p:nvPr/>
        </p:nvCxnSpPr>
        <p:spPr>
          <a:xfrm>
            <a:off x="1460500" y="24447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0"/>
            <a:endCxn id="21" idx="2"/>
          </p:cNvCxnSpPr>
          <p:nvPr/>
        </p:nvCxnSpPr>
        <p:spPr>
          <a:xfrm>
            <a:off x="1749425" y="21844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4" idx="0"/>
          </p:cNvCxnSpPr>
          <p:nvPr/>
        </p:nvCxnSpPr>
        <p:spPr>
          <a:xfrm>
            <a:off x="3127723" y="37052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4" idx="1"/>
          </p:cNvCxnSpPr>
          <p:nvPr/>
        </p:nvCxnSpPr>
        <p:spPr>
          <a:xfrm flipV="1">
            <a:off x="3128178" y="37048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flipH="1" flipV="1">
            <a:off x="1749425" y="24447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867150" y="3219450"/>
            <a:ext cx="546100" cy="4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94300" y="4781551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92800" y="1930401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03875" y="45212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rot="8089109">
            <a:off x="7210425" y="5937250"/>
            <a:ext cx="203200" cy="291005"/>
            <a:chOff x="3067050" y="3600450"/>
            <a:chExt cx="203200" cy="291005"/>
          </a:xfrm>
        </p:grpSpPr>
        <p:sp>
          <p:nvSpPr>
            <p:cNvPr id="39" name="Isosceles Triangle 38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>
            <a:stCxn id="37" idx="1"/>
            <a:endCxn id="37" idx="3"/>
          </p:cNvCxnSpPr>
          <p:nvPr/>
        </p:nvCxnSpPr>
        <p:spPr>
          <a:xfrm>
            <a:off x="5603875" y="47815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7" idx="2"/>
          </p:cNvCxnSpPr>
          <p:nvPr/>
        </p:nvCxnSpPr>
        <p:spPr>
          <a:xfrm>
            <a:off x="5892800" y="45212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2"/>
            <a:endCxn id="40" idx="0"/>
          </p:cNvCxnSpPr>
          <p:nvPr/>
        </p:nvCxnSpPr>
        <p:spPr>
          <a:xfrm>
            <a:off x="7271098" y="60420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40" idx="1"/>
          </p:cNvCxnSpPr>
          <p:nvPr/>
        </p:nvCxnSpPr>
        <p:spPr>
          <a:xfrm flipV="1">
            <a:off x="7271553" y="60416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</p:cNvCxnSpPr>
          <p:nvPr/>
        </p:nvCxnSpPr>
        <p:spPr>
          <a:xfrm flipH="1" flipV="1">
            <a:off x="5892800" y="47815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02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Rotate by R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7500" y="3746501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16000" y="895351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7075" y="348615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8089109">
            <a:off x="2333625" y="4902200"/>
            <a:ext cx="203200" cy="291005"/>
            <a:chOff x="3067050" y="3600450"/>
            <a:chExt cx="203200" cy="291005"/>
          </a:xfrm>
        </p:grpSpPr>
        <p:sp>
          <p:nvSpPr>
            <p:cNvPr id="8" name="Isosceles Triangle 7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727075" y="374650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6" idx="2"/>
          </p:cNvCxnSpPr>
          <p:nvPr/>
        </p:nvCxnSpPr>
        <p:spPr>
          <a:xfrm>
            <a:off x="1016000" y="348615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2"/>
            <a:endCxn id="9" idx="0"/>
          </p:cNvCxnSpPr>
          <p:nvPr/>
        </p:nvCxnSpPr>
        <p:spPr>
          <a:xfrm>
            <a:off x="2394298" y="500703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9" idx="1"/>
          </p:cNvCxnSpPr>
          <p:nvPr/>
        </p:nvCxnSpPr>
        <p:spPr>
          <a:xfrm flipV="1">
            <a:off x="2394753" y="500657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 flipV="1">
            <a:off x="1016000" y="374650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854450" y="3340100"/>
            <a:ext cx="6096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079652" y="895350"/>
            <a:ext cx="3302000" cy="4904453"/>
            <a:chOff x="5079652" y="895350"/>
            <a:chExt cx="3302000" cy="490445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079652" y="3746500"/>
              <a:ext cx="330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778152" y="895350"/>
              <a:ext cx="0" cy="34671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1"/>
              <a:endCxn id="18" idx="3"/>
            </p:cNvCxnSpPr>
            <p:nvPr/>
          </p:nvCxnSpPr>
          <p:spPr>
            <a:xfrm>
              <a:off x="5578460" y="3517950"/>
              <a:ext cx="394740" cy="42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0"/>
              <a:endCxn id="18" idx="2"/>
            </p:cNvCxnSpPr>
            <p:nvPr/>
          </p:nvCxnSpPr>
          <p:spPr>
            <a:xfrm flipH="1">
              <a:off x="5585695" y="3551104"/>
              <a:ext cx="380270" cy="355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21" idx="0"/>
            </p:cNvCxnSpPr>
            <p:nvPr/>
          </p:nvCxnSpPr>
          <p:spPr>
            <a:xfrm flipH="1">
              <a:off x="5790658" y="5596629"/>
              <a:ext cx="6136" cy="203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2814728">
              <a:off x="5486905" y="3468604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 rot="10903837">
              <a:off x="5693452" y="5508798"/>
              <a:ext cx="203200" cy="291005"/>
              <a:chOff x="3067050" y="3600450"/>
              <a:chExt cx="203200" cy="291005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stCxn id="21" idx="2"/>
            </p:cNvCxnSpPr>
            <p:nvPr/>
          </p:nvCxnSpPr>
          <p:spPr>
            <a:xfrm rot="2814728" flipH="1" flipV="1">
              <a:off x="5097163" y="403252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818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Step: Translate by -d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47302" y="1504950"/>
            <a:ext cx="3302000" cy="4904453"/>
            <a:chOff x="5079652" y="895350"/>
            <a:chExt cx="3302000" cy="490445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079652" y="3746500"/>
              <a:ext cx="330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78152" y="895350"/>
              <a:ext cx="0" cy="34671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7" idx="1"/>
              <a:endCxn id="37" idx="3"/>
            </p:cNvCxnSpPr>
            <p:nvPr/>
          </p:nvCxnSpPr>
          <p:spPr>
            <a:xfrm>
              <a:off x="5578460" y="3517950"/>
              <a:ext cx="394740" cy="42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7" idx="0"/>
              <a:endCxn id="37" idx="2"/>
            </p:cNvCxnSpPr>
            <p:nvPr/>
          </p:nvCxnSpPr>
          <p:spPr>
            <a:xfrm flipH="1">
              <a:off x="5585695" y="3551104"/>
              <a:ext cx="380270" cy="355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1" idx="2"/>
              <a:endCxn id="41" idx="0"/>
            </p:cNvCxnSpPr>
            <p:nvPr/>
          </p:nvCxnSpPr>
          <p:spPr>
            <a:xfrm flipH="1">
              <a:off x="5790658" y="5596629"/>
              <a:ext cx="6136" cy="203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rot="2814728">
              <a:off x="5486905" y="3468604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0903837">
              <a:off x="5693452" y="5508798"/>
              <a:ext cx="203200" cy="291005"/>
              <a:chOff x="3067050" y="3600450"/>
              <a:chExt cx="203200" cy="291005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/>
            <p:cNvCxnSpPr>
              <a:stCxn id="41" idx="2"/>
            </p:cNvCxnSpPr>
            <p:nvPr/>
          </p:nvCxnSpPr>
          <p:spPr>
            <a:xfrm rot="2814728" flipH="1" flipV="1">
              <a:off x="5097163" y="403252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4013200" y="3556000"/>
            <a:ext cx="7239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98702" y="4348622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97202" y="1497472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9" idx="1"/>
            <a:endCxn id="49" idx="3"/>
          </p:cNvCxnSpPr>
          <p:nvPr/>
        </p:nvCxnSpPr>
        <p:spPr>
          <a:xfrm>
            <a:off x="5589350" y="2182466"/>
            <a:ext cx="394740" cy="42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9" idx="0"/>
            <a:endCxn id="49" idx="2"/>
          </p:cNvCxnSpPr>
          <p:nvPr/>
        </p:nvCxnSpPr>
        <p:spPr>
          <a:xfrm flipH="1">
            <a:off x="5596585" y="2215620"/>
            <a:ext cx="380270" cy="3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2"/>
            <a:endCxn id="53" idx="0"/>
          </p:cNvCxnSpPr>
          <p:nvPr/>
        </p:nvCxnSpPr>
        <p:spPr>
          <a:xfrm flipH="1">
            <a:off x="5801548" y="4261145"/>
            <a:ext cx="6136" cy="203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166935" y="2104545"/>
            <a:ext cx="1260534" cy="2359774"/>
            <a:chOff x="5152143" y="2086351"/>
            <a:chExt cx="1260534" cy="2359774"/>
          </a:xfrm>
        </p:grpSpPr>
        <p:sp>
          <p:nvSpPr>
            <p:cNvPr id="49" name="Rectangle 48"/>
            <p:cNvSpPr/>
            <p:nvPr/>
          </p:nvSpPr>
          <p:spPr>
            <a:xfrm rot="2814728">
              <a:off x="5483003" y="2114926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 rot="10903837">
              <a:off x="5689550" y="4155120"/>
              <a:ext cx="203200" cy="291005"/>
              <a:chOff x="3067050" y="3600450"/>
              <a:chExt cx="203200" cy="291005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/>
            <p:cNvCxnSpPr>
              <a:stCxn id="53" idx="2"/>
            </p:cNvCxnSpPr>
            <p:nvPr/>
          </p:nvCxnSpPr>
          <p:spPr>
            <a:xfrm rot="2814728" flipH="1" flipV="1">
              <a:off x="5093261" y="2678847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100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Matrix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v'=T</a:t>
            </a:r>
            <a:r>
              <a:rPr lang="en-US" baseline="-25000" dirty="0" smtClean="0"/>
              <a:t>d</a:t>
            </a:r>
            <a:r>
              <a:rPr lang="en-US" dirty="0" smtClean="0"/>
              <a:t>R</a:t>
            </a:r>
            <a:r>
              <a:rPr lang="en-US" baseline="30000" dirty="0" smtClean="0"/>
              <a:t>-1</a:t>
            </a:r>
            <a:r>
              <a:rPr lang="en-US" dirty="0" smtClean="0"/>
              <a:t>T</a:t>
            </a:r>
            <a:r>
              <a:rPr lang="en-US" baseline="-25000" dirty="0" smtClean="0"/>
              <a:t>t</a:t>
            </a:r>
            <a:r>
              <a:rPr lang="en-US" dirty="0" smtClean="0"/>
              <a:t>v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/>
              <a:t>T</a:t>
            </a:r>
            <a:r>
              <a:rPr lang="en-US" baseline="-25000" dirty="0"/>
              <a:t>d</a:t>
            </a:r>
            <a:r>
              <a:rPr lang="en-US" dirty="0" smtClean="0"/>
              <a:t> is the translation by vector (0,0,-d),</a:t>
            </a:r>
          </a:p>
          <a:p>
            <a:r>
              <a:rPr lang="en-US" dirty="0"/>
              <a:t>R</a:t>
            </a:r>
            <a:r>
              <a:rPr lang="en-US" baseline="30000" dirty="0"/>
              <a:t>-1</a:t>
            </a:r>
            <a:r>
              <a:rPr lang="en-US" dirty="0" smtClean="0"/>
              <a:t> is the camera to global rotation, and</a:t>
            </a:r>
            <a:endParaRPr lang="en-US" dirty="0"/>
          </a:p>
          <a:p>
            <a:r>
              <a:rPr lang="en-US" dirty="0" smtClean="0"/>
              <a:t>T</a:t>
            </a:r>
            <a:r>
              <a:rPr lang="en-US" baseline="-25000" dirty="0" smtClean="0"/>
              <a:t>t</a:t>
            </a:r>
            <a:r>
              <a:rPr lang="en-US" dirty="0" smtClean="0"/>
              <a:t> is the translation by vector 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0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rotation matrix </a:t>
            </a:r>
            <a:r>
              <a:rPr lang="en-US" dirty="0" err="1" smtClean="0"/>
              <a:t>Rc</a:t>
            </a:r>
            <a:r>
              <a:rPr lang="en-US" dirty="0" smtClean="0"/>
              <a:t>,</a:t>
            </a:r>
          </a:p>
          <a:p>
            <a:r>
              <a:rPr lang="en-US" dirty="0" smtClean="0"/>
              <a:t>Target distance d, and</a:t>
            </a:r>
          </a:p>
          <a:p>
            <a:r>
              <a:rPr lang="en-US" dirty="0" smtClean="0"/>
              <a:t>Target position t.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Then rotate by arrow keys.</a:t>
            </a:r>
          </a:p>
          <a:p>
            <a:endParaRPr lang="en-US" dirty="0"/>
          </a:p>
          <a:p>
            <a:r>
              <a:rPr lang="en-US" dirty="0"/>
              <a:t>YsVec3 class:  Please see comment lines in </a:t>
            </a:r>
            <a:r>
              <a:rPr lang="en-US" dirty="0" err="1"/>
              <a:t>ysgeometry.h</a:t>
            </a:r>
            <a:r>
              <a:rPr lang="en-US" dirty="0"/>
              <a:t> for more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58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member variables: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Initialize or in the constructor: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Interval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3350" y="1113125"/>
            <a:ext cx="2601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	YsMatrix4x4 </a:t>
            </a:r>
            <a:r>
              <a:rPr lang="fr-FR" sz="1600" dirty="0" err="1"/>
              <a:t>Rc</a:t>
            </a:r>
            <a:r>
              <a:rPr lang="fr-FR" sz="1600" dirty="0"/>
              <a:t>;</a:t>
            </a:r>
          </a:p>
          <a:p>
            <a:r>
              <a:rPr lang="fr-FR" sz="1600" dirty="0"/>
              <a:t>	double d;</a:t>
            </a:r>
          </a:p>
          <a:p>
            <a:r>
              <a:rPr lang="fr-FR" sz="1600" dirty="0"/>
              <a:t>	YsVec3 t</a:t>
            </a:r>
            <a:r>
              <a:rPr lang="fr-FR" sz="1600" dirty="0" smtClean="0"/>
              <a:t>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66590" y="2435820"/>
            <a:ext cx="283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	d=10.0;</a:t>
            </a:r>
          </a:p>
          <a:p>
            <a:r>
              <a:rPr lang="en-US" sz="1600" dirty="0"/>
              <a:t>	t=YsVec3::Origin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11300" y="3590021"/>
            <a:ext cx="37657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(FSKEY_LEFT))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Rc.RotateXZ</a:t>
            </a:r>
            <a:r>
              <a:rPr lang="en-US" sz="1200" dirty="0"/>
              <a:t>(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(FSKEY_RIGHT))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Rc.RotateXZ</a:t>
            </a:r>
            <a:r>
              <a:rPr lang="en-US" sz="1200" dirty="0"/>
              <a:t>(-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(FSKEY_UP))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Rc.RotateYZ</a:t>
            </a:r>
            <a:r>
              <a:rPr lang="en-US" sz="1200" dirty="0"/>
              <a:t>(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(FSKEY_DOWN))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Rc.RotateYZ</a:t>
            </a:r>
            <a:r>
              <a:rPr lang="en-US" sz="1200" dirty="0"/>
              <a:t>(-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988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smart.  It does maintain the tree consistency.</a:t>
            </a:r>
          </a:p>
          <a:p>
            <a:r>
              <a:rPr lang="en-US" dirty="0" smtClean="0"/>
              <a:t>As long as you do not store handles outside the tree, it should be safe.</a:t>
            </a:r>
          </a:p>
          <a:p>
            <a:r>
              <a:rPr lang="en-US" dirty="0" smtClean="0"/>
              <a:t>However, when you have a handle outside the binary tree, there might be a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4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Draw function: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1530350"/>
            <a:ext cx="5128327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	</a:t>
            </a:r>
            <a:r>
              <a:rPr lang="en-US" sz="1100" dirty="0" err="1"/>
              <a:t>glClear</a:t>
            </a:r>
            <a:r>
              <a:rPr lang="en-US" sz="1100" dirty="0"/>
              <a:t>(GL_COLOR_BUFFER_BIT|GL_DEPTH_BUFFER_BIT);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glEnable</a:t>
            </a:r>
            <a:r>
              <a:rPr lang="en-US" sz="1100" dirty="0"/>
              <a:t>(GL_DEPTH_TEST);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wid,hei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FsGetWindowSize</a:t>
            </a:r>
            <a:r>
              <a:rPr lang="en-US" sz="1100" dirty="0"/>
              <a:t>(</a:t>
            </a:r>
            <a:r>
              <a:rPr lang="en-US" sz="1100" dirty="0" err="1"/>
              <a:t>wid,hei</a:t>
            </a:r>
            <a:r>
              <a:rPr lang="en-US" sz="1100" dirty="0"/>
              <a:t>);</a:t>
            </a:r>
          </a:p>
          <a:p>
            <a:r>
              <a:rPr lang="en-US" sz="1100" dirty="0"/>
              <a:t>	auto aspect=(double)</a:t>
            </a:r>
            <a:r>
              <a:rPr lang="en-US" sz="1100" dirty="0" err="1"/>
              <a:t>wid</a:t>
            </a:r>
            <a:r>
              <a:rPr lang="en-US" sz="1100" dirty="0"/>
              <a:t>/(double)</a:t>
            </a:r>
            <a:r>
              <a:rPr lang="en-US" sz="1100" dirty="0" err="1"/>
              <a:t>hei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glViewport</a:t>
            </a:r>
            <a:r>
              <a:rPr lang="en-US" sz="1100" dirty="0"/>
              <a:t>(0,0,wid,hei);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glMatrixMode</a:t>
            </a:r>
            <a:r>
              <a:rPr lang="en-US" sz="1100" dirty="0"/>
              <a:t>(GL_PROJECTION);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glLoadIdentity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gluPerspective</a:t>
            </a:r>
            <a:r>
              <a:rPr lang="en-US" sz="1100" dirty="0"/>
              <a:t>(45.0,aspect,0.1,20.0);</a:t>
            </a:r>
          </a:p>
          <a:p>
            <a:endParaRPr lang="en-US" sz="1100" dirty="0"/>
          </a:p>
          <a:p>
            <a:r>
              <a:rPr lang="en-US" sz="1100" dirty="0"/>
              <a:t>	YsMatrix4x4 </a:t>
            </a:r>
            <a:r>
              <a:rPr lang="en-US" sz="1100" dirty="0" err="1"/>
              <a:t>globalToCamera</a:t>
            </a:r>
            <a:r>
              <a:rPr lang="en-US" sz="1100" dirty="0"/>
              <a:t>=</a:t>
            </a:r>
            <a:r>
              <a:rPr lang="en-US" sz="1100" dirty="0" err="1"/>
              <a:t>Rc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globalToCamera.Invert</a:t>
            </a:r>
            <a:r>
              <a:rPr lang="en-US" sz="1100" dirty="0"/>
              <a:t>();</a:t>
            </a:r>
          </a:p>
          <a:p>
            <a:endParaRPr lang="en-US" sz="1100" dirty="0"/>
          </a:p>
          <a:p>
            <a:r>
              <a:rPr lang="en-US" sz="1100" dirty="0"/>
              <a:t>	YsMatrix4x4 </a:t>
            </a:r>
            <a:r>
              <a:rPr lang="en-US" sz="1100" dirty="0" err="1"/>
              <a:t>modelView</a:t>
            </a:r>
            <a:r>
              <a:rPr lang="en-US" sz="1100" dirty="0" smtClean="0"/>
              <a:t>;</a:t>
            </a:r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modelView.Translate</a:t>
            </a:r>
            <a:r>
              <a:rPr lang="en-US" sz="1100" dirty="0"/>
              <a:t>(0,0,-d);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</a:t>
            </a:r>
            <a:r>
              <a:rPr lang="en-US" sz="1100" dirty="0"/>
              <a:t>*=</a:t>
            </a:r>
            <a:r>
              <a:rPr lang="en-US" sz="1100" dirty="0" err="1"/>
              <a:t>globalToCamera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modelView.Translate</a:t>
            </a:r>
            <a:r>
              <a:rPr lang="en-US" sz="1100" dirty="0"/>
              <a:t>(-t);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GLfloat</a:t>
            </a:r>
            <a:r>
              <a:rPr lang="en-US" sz="1100" dirty="0"/>
              <a:t> </a:t>
            </a:r>
            <a:r>
              <a:rPr lang="en-US" sz="1100" dirty="0" err="1"/>
              <a:t>modelViewGl</a:t>
            </a:r>
            <a:r>
              <a:rPr lang="en-US" sz="1100" dirty="0"/>
              <a:t>[16];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modelView.GetOpenGlCompatibleMatrix</a:t>
            </a:r>
            <a:r>
              <a:rPr lang="en-US" sz="1100" dirty="0"/>
              <a:t>(</a:t>
            </a:r>
            <a:r>
              <a:rPr lang="en-US" sz="1100" dirty="0" err="1"/>
              <a:t>modelViewGl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glMatrixMode</a:t>
            </a:r>
            <a:r>
              <a:rPr lang="en-US" sz="1100" dirty="0"/>
              <a:t>(GL_MODELVIEW);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glLoadIdentity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glMultMatrixf</a:t>
            </a:r>
            <a:r>
              <a:rPr lang="en-US" sz="1100" dirty="0"/>
              <a:t>(</a:t>
            </a:r>
            <a:r>
              <a:rPr lang="en-US" sz="1100" dirty="0" err="1"/>
              <a:t>modelViewGl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DrawCube</a:t>
            </a:r>
            <a:r>
              <a:rPr lang="en-US" sz="1100" dirty="0"/>
              <a:t>(-3,-3,-3,3,3,3);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FsSwapBuffers</a:t>
            </a:r>
            <a:r>
              <a:rPr lang="en-US" sz="1100" dirty="0"/>
              <a:t>();</a:t>
            </a:r>
          </a:p>
          <a:p>
            <a:endParaRPr lang="en-US" sz="1100" dirty="0"/>
          </a:p>
        </p:txBody>
      </p:sp>
      <p:sp>
        <p:nvSpPr>
          <p:cNvPr id="5" name="Right Brace 4"/>
          <p:cNvSpPr/>
          <p:nvPr/>
        </p:nvSpPr>
        <p:spPr>
          <a:xfrm>
            <a:off x="3175000" y="4203700"/>
            <a:ext cx="165100" cy="4889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100" y="426350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Setting up the transformation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340100" y="3524250"/>
            <a:ext cx="19685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6950" y="3481427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 inverse of the camera to global rotation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560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DrawCube</a:t>
            </a:r>
            <a:r>
              <a:rPr lang="en-US" dirty="0" smtClean="0"/>
              <a:t> function to </a:t>
            </a:r>
            <a:r>
              <a:rPr lang="en-US" dirty="0" err="1" smtClean="0"/>
              <a:t>MakeCubeVertexArray</a:t>
            </a:r>
            <a:r>
              <a:rPr lang="en-US" dirty="0" smtClean="0"/>
              <a:t>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</a:t>
            </a:r>
            <a:r>
              <a:rPr lang="en-US" dirty="0" err="1" smtClean="0"/>
              <a:t>glBegin</a:t>
            </a:r>
            <a:r>
              <a:rPr lang="en-US" dirty="0" smtClean="0"/>
              <a:t>, </a:t>
            </a:r>
            <a:r>
              <a:rPr lang="en-US" dirty="0" err="1" smtClean="0"/>
              <a:t>glVertex</a:t>
            </a:r>
            <a:r>
              <a:rPr lang="en-US" dirty="0" smtClean="0"/>
              <a:t>, and </a:t>
            </a:r>
            <a:r>
              <a:rPr lang="en-US" dirty="0" err="1" smtClean="0"/>
              <a:t>glEnd</a:t>
            </a:r>
            <a:r>
              <a:rPr lang="en-US" dirty="0" smtClean="0"/>
              <a:t>, let's make it return </a:t>
            </a:r>
            <a:r>
              <a:rPr lang="en-US" dirty="0" err="1" smtClean="0"/>
              <a:t>std</a:t>
            </a:r>
            <a:r>
              <a:rPr lang="en-US" dirty="0" smtClean="0"/>
              <a:t>::vector of floats.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48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you need to specify:</a:t>
            </a:r>
          </a:p>
          <a:p>
            <a:r>
              <a:rPr lang="en-US" dirty="0"/>
              <a:t>Light </a:t>
            </a:r>
            <a:r>
              <a:rPr lang="en-US" dirty="0" smtClean="0"/>
              <a:t>source (Light direction)</a:t>
            </a:r>
          </a:p>
          <a:p>
            <a:pPr lvl="1"/>
            <a:r>
              <a:rPr lang="en-US" dirty="0" smtClean="0"/>
              <a:t>Light source is internally stored in the view (camera) coordinate system, because lighting is calculated in the view coordinate.</a:t>
            </a:r>
          </a:p>
          <a:p>
            <a:pPr lvl="1"/>
            <a:endParaRPr lang="en-US" dirty="0"/>
          </a:p>
          <a:p>
            <a:r>
              <a:rPr lang="en-US" dirty="0" smtClean="0"/>
              <a:t>Normal vectors</a:t>
            </a:r>
          </a:p>
          <a:p>
            <a:pPr lvl="1"/>
            <a:r>
              <a:rPr lang="en-US" dirty="0" smtClean="0"/>
              <a:t>To calculate reflection intensity, a normal vector needs to be assigned to each vertex.</a:t>
            </a:r>
          </a:p>
        </p:txBody>
      </p:sp>
    </p:spTree>
    <p:extLst>
      <p:ext uri="{BB962C8B-B14F-4D97-AF65-F5344CB8AC3E}">
        <p14:creationId xmlns:p14="http://schemas.microsoft.com/office/powerpoint/2010/main" val="1636484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Commonly-used lighting model - Four types of lights.</a:t>
            </a:r>
          </a:p>
          <a:p>
            <a:r>
              <a:rPr lang="en-US" dirty="0" smtClean="0"/>
              <a:t>Diffuse reflection</a:t>
            </a:r>
          </a:p>
          <a:p>
            <a:r>
              <a:rPr lang="en-US" dirty="0" smtClean="0"/>
              <a:t>Specular reflection</a:t>
            </a:r>
          </a:p>
          <a:p>
            <a:r>
              <a:rPr lang="en-US" dirty="0"/>
              <a:t>Ambient</a:t>
            </a:r>
          </a:p>
          <a:p>
            <a:r>
              <a:rPr lang="en-US" dirty="0" smtClean="0"/>
              <a:t>Emission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089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Diffuse reflection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When a light-ray hits a surface, some fraction of light is reflected uniformly to every direction, or diffused.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reflection is brighter when the normal vector is closer to the vector to the light source.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429000" y="6126163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10000" y="4983163"/>
            <a:ext cx="10668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24200" y="4373563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the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373563"/>
                <a:ext cx="1447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79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876800" y="4602163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0" y="3983765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Normal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83765"/>
                <a:ext cx="14478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36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4419601" y="5662506"/>
            <a:ext cx="914400" cy="914400"/>
          </a:xfrm>
          <a:prstGeom prst="arc">
            <a:avLst>
              <a:gd name="adj1" fmla="val 13672976"/>
              <a:gd name="adj2" fmla="val 162390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22449" y="5367033"/>
                <a:ext cx="530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49" y="5367033"/>
                <a:ext cx="5305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90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Specular reflection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Reflection like a mirror.  The intensity is the highest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 smtClean="0"/>
                  <a:t> is equal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 smtClean="0"/>
                  <a:t>.  Also the high-intensity area should be small.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𝐋𝐂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𝑒𝑥𝑝𝑜𝑛𝑒𝑛𝑡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914400" y="6180998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95400" y="5037998"/>
            <a:ext cx="10668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4428398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the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28398"/>
                <a:ext cx="1447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3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362200" y="4656998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3948303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Normal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948303"/>
                <a:ext cx="14478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79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2362200" y="5418998"/>
            <a:ext cx="15240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71901" y="5239434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the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1" y="5239434"/>
                <a:ext cx="14478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79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2362200" y="4751563"/>
            <a:ext cx="304800" cy="1429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02250" y="4203248"/>
                <a:ext cx="1641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50" y="4203248"/>
                <a:ext cx="1641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96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912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</a:p>
          <a:p>
            <a:pPr marL="0" indent="0">
              <a:buNone/>
            </a:pPr>
            <a:r>
              <a:rPr lang="en-US" dirty="0" smtClean="0"/>
              <a:t>In the bright environment, a primitive that is not directly facing the light source may not be completely dark due to reflections from surrounding objects.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Emission</a:t>
            </a:r>
          </a:p>
          <a:p>
            <a:pPr marL="0" indent="0">
              <a:buNone/>
            </a:pPr>
            <a:r>
              <a:rPr lang="en-US" dirty="0" smtClean="0"/>
              <a:t>The color that the primitive is emitting.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homework: Why not swapping key and value when deleting a node?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thinking that you are deleting</a:t>
            </a:r>
          </a:p>
          <a:p>
            <a:r>
              <a:rPr lang="en-US" dirty="0" smtClean="0"/>
              <a:t>But, what's actually deleted is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64045" y="2265454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71567" y="3157666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06474" y="3157666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4370759" y="4281768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922968" y="4295214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2729284" y="2796864"/>
            <a:ext cx="425937" cy="36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3595455" y="2796864"/>
            <a:ext cx="1714329" cy="360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4686765" y="3606830"/>
            <a:ext cx="623019" cy="674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5309784" y="3606830"/>
            <a:ext cx="867334" cy="68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3865050" y="5323916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4942260" y="5323916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4301922" y="4913780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4686765" y="4913780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4750547" y="6231591"/>
            <a:ext cx="459518" cy="3832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1"/>
            <a:endCxn id="19" idx="0"/>
          </p:cNvCxnSpPr>
          <p:nvPr/>
        </p:nvCxnSpPr>
        <p:spPr>
          <a:xfrm flipH="1">
            <a:off x="4980306" y="5700434"/>
            <a:ext cx="229760" cy="53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309784" y="5545792"/>
            <a:ext cx="1319616" cy="221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96050" y="569629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simple-</a:t>
            </a:r>
            <a:r>
              <a:rPr lang="en-US" dirty="0" err="1" smtClean="0"/>
              <a:t>deletable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5207000" y="3403600"/>
            <a:ext cx="396274" cy="2114550"/>
          </a:xfrm>
          <a:custGeom>
            <a:avLst/>
            <a:gdLst>
              <a:gd name="connsiteX0" fmla="*/ 139700 w 396274"/>
              <a:gd name="connsiteY0" fmla="*/ 0 h 2114550"/>
              <a:gd name="connsiteX1" fmla="*/ 393700 w 396274"/>
              <a:gd name="connsiteY1" fmla="*/ 1003300 h 2114550"/>
              <a:gd name="connsiteX2" fmla="*/ 0 w 396274"/>
              <a:gd name="connsiteY2" fmla="*/ 211455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74" h="2114550">
                <a:moveTo>
                  <a:pt x="139700" y="0"/>
                </a:moveTo>
                <a:cubicBezTo>
                  <a:pt x="278341" y="325437"/>
                  <a:pt x="416983" y="650875"/>
                  <a:pt x="393700" y="1003300"/>
                </a:cubicBezTo>
                <a:cubicBezTo>
                  <a:pt x="370417" y="1355725"/>
                  <a:pt x="185208" y="1735137"/>
                  <a:pt x="0" y="2114550"/>
                </a:cubicBez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565279" y="3441700"/>
            <a:ext cx="1081369" cy="57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53150" y="315766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Swap keys and values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95841" y="2723147"/>
            <a:ext cx="20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this!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405137" y="3051966"/>
            <a:ext cx="198137" cy="23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20903" y="1101328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Diagonal Corner Rectangle 28"/>
          <p:cNvSpPr/>
          <p:nvPr/>
        </p:nvSpPr>
        <p:spPr>
          <a:xfrm>
            <a:off x="5012390" y="155531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 your code won't know which node is actually deleted.</a:t>
            </a:r>
          </a:p>
          <a:p>
            <a:r>
              <a:rPr lang="en-US" dirty="0" smtClean="0"/>
              <a:t>Currently, it will always be right-most-of-left.  But, you can later change the implementation so that left-most-of-right is deleted.</a:t>
            </a:r>
          </a:p>
          <a:p>
            <a:r>
              <a:rPr lang="en-US" dirty="0" smtClean="0"/>
              <a:t>You can use a map (hash table) to connect a handle to a node rather than storing a pointer in the handle.  When you delete a node, you can re-map         to        .  But, the cost for accessing a node from a handle will increase.  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5691840" y="384131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42474" y="3804991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Unbalanced tree is inefficient.  Want to transform an unbalanced tree into a balanced tree.</a:t>
            </a:r>
          </a:p>
          <a:p>
            <a:r>
              <a:rPr lang="en-US" dirty="0" smtClean="0"/>
              <a:t>Transform a binary tree without breaking the node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left sub-tree of node B is between nodes A and B.  I.e., every node in the sub-tree’s key must be between the keys of A and B.  Therefore,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55430" y="3354803"/>
            <a:ext cx="622586" cy="6225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7434" y="4231714"/>
            <a:ext cx="476434" cy="449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7709" y="4231714"/>
            <a:ext cx="445620" cy="445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6332129" y="5053256"/>
            <a:ext cx="632012" cy="6320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7884338" y="5066702"/>
            <a:ext cx="508300" cy="484096"/>
          </a:xfrm>
          <a:prstGeom prst="pent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3"/>
            <a:endCxn id="6" idx="0"/>
          </p:cNvCxnSpPr>
          <p:nvPr/>
        </p:nvCxnSpPr>
        <p:spPr>
          <a:xfrm flipH="1">
            <a:off x="4590519" y="3886213"/>
            <a:ext cx="356087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5386840" y="3886213"/>
            <a:ext cx="1888811" cy="34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 flipH="1">
            <a:off x="6648135" y="4680878"/>
            <a:ext cx="627516" cy="37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8" idx="0"/>
          </p:cNvCxnSpPr>
          <p:nvPr/>
        </p:nvCxnSpPr>
        <p:spPr>
          <a:xfrm>
            <a:off x="7275651" y="4680878"/>
            <a:ext cx="862837" cy="38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5826420" y="6095404"/>
            <a:ext cx="547810" cy="443753"/>
          </a:xfrm>
          <a:prstGeom prst="hexag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6903630" y="6095404"/>
            <a:ext cx="535611" cy="376518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7" idx="2"/>
            <a:endCxn id="13" idx="5"/>
          </p:cNvCxnSpPr>
          <p:nvPr/>
        </p:nvCxnSpPr>
        <p:spPr>
          <a:xfrm flipH="1">
            <a:off x="6263292" y="5685268"/>
            <a:ext cx="384843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3"/>
          </p:cNvCxnSpPr>
          <p:nvPr/>
        </p:nvCxnSpPr>
        <p:spPr>
          <a:xfrm>
            <a:off x="6648135" y="5685268"/>
            <a:ext cx="523301" cy="410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85183" y="4977516"/>
            <a:ext cx="1828686" cy="17174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66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2142</Words>
  <Application>Microsoft Office PowerPoint</Application>
  <PresentationFormat>On-screen Show (4:3)</PresentationFormat>
  <Paragraphs>506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굴림</vt:lpstr>
      <vt:lpstr>Arial</vt:lpstr>
      <vt:lpstr>Calibri</vt:lpstr>
      <vt:lpstr>Cambria Math</vt:lpstr>
      <vt:lpstr>Consolas</vt:lpstr>
      <vt:lpstr>Default Design</vt:lpstr>
      <vt:lpstr>24-783 Lecture 11</vt:lpstr>
      <vt:lpstr>Finalizing Project Topic</vt:lpstr>
      <vt:lpstr>PowerPoint Presentation</vt:lpstr>
      <vt:lpstr>My homework: Why not swapping key and value when deleting a node?</vt:lpstr>
      <vt:lpstr>PowerPoint Presentation</vt:lpstr>
      <vt:lpstr>My homework: Why not swapping key and value when deleting a node?</vt:lpstr>
      <vt:lpstr>PowerPoint Presentation</vt:lpstr>
      <vt:lpstr>Tree Rotation</vt:lpstr>
      <vt:lpstr>Tree rotation.</vt:lpstr>
      <vt:lpstr>Tree rotation.</vt:lpstr>
      <vt:lpstr>Left rotation</vt:lpstr>
      <vt:lpstr>PowerPoint Presentation</vt:lpstr>
      <vt:lpstr>PowerPoint Presentation</vt:lpstr>
      <vt:lpstr>Problem Set 4-1: Re-balancing a Binary Tree</vt:lpstr>
      <vt:lpstr>Tree to Vine</vt:lpstr>
      <vt:lpstr>Compress</vt:lpstr>
      <vt:lpstr>Vine to Tree</vt:lpstr>
      <vt:lpstr>PowerPoint Presentation</vt:lpstr>
      <vt:lpstr>PowerPoint Presentation</vt:lpstr>
      <vt:lpstr>Problem Set 4-2: AVL-Tree</vt:lpstr>
      <vt:lpstr>PowerPoint Presentation</vt:lpstr>
      <vt:lpstr>Re-balancing Left-Left case </vt:lpstr>
      <vt:lpstr>Re-balancing Left-Right case</vt:lpstr>
      <vt:lpstr>Observation and Solution of L-R case</vt:lpstr>
      <vt:lpstr>Right-heavy situations</vt:lpstr>
      <vt:lpstr>Which nodes need to be re-balanced?</vt:lpstr>
      <vt:lpstr>Need to Keep Track of Node Heights</vt:lpstr>
      <vt:lpstr>PowerPoint Presentation</vt:lpstr>
      <vt:lpstr>Modern 3D Graphics APIs</vt:lpstr>
      <vt:lpstr>Difference between Older and Modern 3D Graphics APIs</vt:lpstr>
      <vt:lpstr>Let's Gradually Transition to the Modern 3D Graphics API</vt:lpstr>
      <vt:lpstr>Organizing Everything in Arrays</vt:lpstr>
      <vt:lpstr>OpenGL functions to use</vt:lpstr>
      <vt:lpstr>PowerPoint Presentation</vt:lpstr>
      <vt:lpstr>This is good and bad.</vt:lpstr>
      <vt:lpstr>Practice:  Click to draw line segments</vt:lpstr>
      <vt:lpstr>View Control</vt:lpstr>
      <vt:lpstr>YS-Class library and YsMatrix4x4 class</vt:lpstr>
      <vt:lpstr>DrawCube function from 24-780</vt:lpstr>
      <vt:lpstr>PowerPoint Presentation</vt:lpstr>
      <vt:lpstr>Let's spin it.</vt:lpstr>
      <vt:lpstr>View Control</vt:lpstr>
      <vt:lpstr>View Transformation</vt:lpstr>
      <vt:lpstr>1st Step:  Translate by -t</vt:lpstr>
      <vt:lpstr>2nd Step: Rotate by R-1</vt:lpstr>
      <vt:lpstr>3rd Step: Translate by -d</vt:lpstr>
      <vt:lpstr>In a Matrix form</vt:lpstr>
      <vt:lpstr>Let's define</vt:lpstr>
      <vt:lpstr>PowerPoint Presentation</vt:lpstr>
      <vt:lpstr>PowerPoint Presentation</vt:lpstr>
      <vt:lpstr>Modify DrawCube function to MakeCubeVertexArray function.</vt:lpstr>
      <vt:lpstr>Lighting</vt:lpstr>
      <vt:lpstr>Lighting</vt:lpstr>
      <vt:lpstr>Lighting</vt:lpstr>
      <vt:lpstr>Lighting</vt:lpstr>
      <vt:lpstr>Lighting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</cp:lastModifiedBy>
  <cp:revision>542</cp:revision>
  <dcterms:created xsi:type="dcterms:W3CDTF">2009-08-19T14:18:47Z</dcterms:created>
  <dcterms:modified xsi:type="dcterms:W3CDTF">2017-02-27T05:07:25Z</dcterms:modified>
</cp:coreProperties>
</file>