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83" r:id="rId2"/>
    <p:sldId id="264" r:id="rId3"/>
    <p:sldId id="510" r:id="rId4"/>
    <p:sldId id="513" r:id="rId5"/>
    <p:sldId id="514" r:id="rId6"/>
    <p:sldId id="515"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8" r:id="rId20"/>
    <p:sldId id="529" r:id="rId21"/>
    <p:sldId id="530" r:id="rId22"/>
    <p:sldId id="531" r:id="rId23"/>
    <p:sldId id="532" r:id="rId24"/>
    <p:sldId id="533" r:id="rId25"/>
    <p:sldId id="534" r:id="rId26"/>
    <p:sldId id="535" r:id="rId27"/>
    <p:sldId id="536" r:id="rId28"/>
    <p:sldId id="537" r:id="rId29"/>
    <p:sldId id="538" r:id="rId30"/>
    <p:sldId id="599" r:id="rId31"/>
    <p:sldId id="600" r:id="rId32"/>
    <p:sldId id="539" r:id="rId33"/>
    <p:sldId id="540" r:id="rId34"/>
    <p:sldId id="541" r:id="rId35"/>
    <p:sldId id="542" r:id="rId36"/>
    <p:sldId id="543" r:id="rId37"/>
    <p:sldId id="598"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51" d="100"/>
          <a:sy n="151" d="100"/>
        </p:scale>
        <p:origin x="222" y="1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CB6D5-09E4-4610-88CA-DFB2CE3AAC59}" type="datetimeFigureOut">
              <a:rPr lang="en-US" smtClean="0"/>
              <a:t>2/27/2017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EA0FF-337F-4458-917A-769BA419EB7C}" type="slidenum">
              <a:rPr lang="en-US" smtClean="0"/>
              <a:t>‹#›</a:t>
            </a:fld>
            <a:endParaRPr lang="en-US"/>
          </a:p>
        </p:txBody>
      </p:sp>
    </p:spTree>
    <p:extLst>
      <p:ext uri="{BB962C8B-B14F-4D97-AF65-F5344CB8AC3E}">
        <p14:creationId xmlns:p14="http://schemas.microsoft.com/office/powerpoint/2010/main" val="3431292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8CFA322-6F3F-4DC0-87DD-C2243BD40E52}" type="slidenum">
              <a:rPr lang="en-US" altLang="ko-KR"/>
              <a:pPr>
                <a:defRPr/>
              </a:pPr>
              <a:t>‹#›</a:t>
            </a:fld>
            <a:endParaRPr lang="en-US" altLang="ko-KR"/>
          </a:p>
        </p:txBody>
      </p:sp>
    </p:spTree>
    <p:extLst>
      <p:ext uri="{BB962C8B-B14F-4D97-AF65-F5344CB8AC3E}">
        <p14:creationId xmlns:p14="http://schemas.microsoft.com/office/powerpoint/2010/main" val="119357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75F19005-ABF8-4206-A7D8-6B64D35F117C}" type="slidenum">
              <a:rPr lang="en-US" altLang="ko-KR"/>
              <a:pPr>
                <a:defRPr/>
              </a:pPr>
              <a:t>‹#›</a:t>
            </a:fld>
            <a:endParaRPr lang="en-US" altLang="ko-KR"/>
          </a:p>
        </p:txBody>
      </p:sp>
    </p:spTree>
    <p:extLst>
      <p:ext uri="{BB962C8B-B14F-4D97-AF65-F5344CB8AC3E}">
        <p14:creationId xmlns:p14="http://schemas.microsoft.com/office/powerpoint/2010/main" val="281499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8911E539-E3A0-4ACA-8410-6BBB64C7316C}" type="slidenum">
              <a:rPr lang="en-US" altLang="ko-KR"/>
              <a:pPr>
                <a:defRPr/>
              </a:pPr>
              <a:t>‹#›</a:t>
            </a:fld>
            <a:endParaRPr lang="en-US" altLang="ko-KR"/>
          </a:p>
        </p:txBody>
      </p:sp>
    </p:spTree>
    <p:extLst>
      <p:ext uri="{BB962C8B-B14F-4D97-AF65-F5344CB8AC3E}">
        <p14:creationId xmlns:p14="http://schemas.microsoft.com/office/powerpoint/2010/main" val="2464055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FA2BEA70-0706-42DF-B69B-B92068D80B29}" type="slidenum">
              <a:rPr lang="en-US" altLang="ko-KR"/>
              <a:pPr>
                <a:defRPr/>
              </a:pPr>
              <a:t>‹#›</a:t>
            </a:fld>
            <a:endParaRPr lang="en-US" altLang="ko-KR"/>
          </a:p>
        </p:txBody>
      </p:sp>
    </p:spTree>
    <p:extLst>
      <p:ext uri="{BB962C8B-B14F-4D97-AF65-F5344CB8AC3E}">
        <p14:creationId xmlns:p14="http://schemas.microsoft.com/office/powerpoint/2010/main" val="394480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BB2500B-4EAB-4352-950A-83638A46CB1F}" type="slidenum">
              <a:rPr lang="en-US" altLang="ko-KR"/>
              <a:pPr>
                <a:defRPr/>
              </a:pPr>
              <a:t>‹#›</a:t>
            </a:fld>
            <a:endParaRPr lang="en-US" altLang="ko-KR"/>
          </a:p>
        </p:txBody>
      </p:sp>
    </p:spTree>
    <p:extLst>
      <p:ext uri="{BB962C8B-B14F-4D97-AF65-F5344CB8AC3E}">
        <p14:creationId xmlns:p14="http://schemas.microsoft.com/office/powerpoint/2010/main" val="49437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9A4AD067-94AF-4CC4-A3F4-94BC22933865}" type="slidenum">
              <a:rPr lang="en-US" altLang="ko-KR"/>
              <a:pPr>
                <a:defRPr/>
              </a:pPr>
              <a:t>‹#›</a:t>
            </a:fld>
            <a:endParaRPr lang="en-US" altLang="ko-KR"/>
          </a:p>
        </p:txBody>
      </p:sp>
    </p:spTree>
    <p:extLst>
      <p:ext uri="{BB962C8B-B14F-4D97-AF65-F5344CB8AC3E}">
        <p14:creationId xmlns:p14="http://schemas.microsoft.com/office/powerpoint/2010/main" val="381754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AC5F1812-1DE0-4021-BADA-FFAFA5A10F0D}" type="slidenum">
              <a:rPr lang="en-US" altLang="ko-KR"/>
              <a:pPr>
                <a:defRPr/>
              </a:pPr>
              <a:t>‹#›</a:t>
            </a:fld>
            <a:endParaRPr lang="en-US" altLang="ko-KR"/>
          </a:p>
        </p:txBody>
      </p:sp>
    </p:spTree>
    <p:extLst>
      <p:ext uri="{BB962C8B-B14F-4D97-AF65-F5344CB8AC3E}">
        <p14:creationId xmlns:p14="http://schemas.microsoft.com/office/powerpoint/2010/main" val="111308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6"/>
          <p:cNvSpPr>
            <a:spLocks noGrp="1" noChangeArrowheads="1"/>
          </p:cNvSpPr>
          <p:nvPr>
            <p:ph type="sldNum" sz="quarter" idx="12"/>
          </p:nvPr>
        </p:nvSpPr>
        <p:spPr>
          <a:ln/>
        </p:spPr>
        <p:txBody>
          <a:bodyPr/>
          <a:lstStyle>
            <a:lvl1pPr>
              <a:defRPr/>
            </a:lvl1pPr>
          </a:lstStyle>
          <a:p>
            <a:pPr>
              <a:defRPr/>
            </a:pPr>
            <a:fld id="{8C83109A-EB99-4320-890D-5E8814322824}" type="slidenum">
              <a:rPr lang="en-US" altLang="ko-KR"/>
              <a:pPr>
                <a:defRPr/>
              </a:pPr>
              <a:t>‹#›</a:t>
            </a:fld>
            <a:endParaRPr lang="en-US" altLang="ko-KR"/>
          </a:p>
        </p:txBody>
      </p:sp>
    </p:spTree>
    <p:extLst>
      <p:ext uri="{BB962C8B-B14F-4D97-AF65-F5344CB8AC3E}">
        <p14:creationId xmlns:p14="http://schemas.microsoft.com/office/powerpoint/2010/main" val="134415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p:cNvSpPr>
            <a:spLocks noGrp="1" noChangeArrowheads="1"/>
          </p:cNvSpPr>
          <p:nvPr>
            <p:ph type="sldNum" sz="quarter" idx="12"/>
          </p:nvPr>
        </p:nvSpPr>
        <p:spPr>
          <a:ln/>
        </p:spPr>
        <p:txBody>
          <a:bodyPr/>
          <a:lstStyle>
            <a:lvl1pPr>
              <a:defRPr/>
            </a:lvl1pPr>
          </a:lstStyle>
          <a:p>
            <a:pPr>
              <a:defRPr/>
            </a:pPr>
            <a:fld id="{6DC6F314-25DC-4377-AD01-A920945A2208}" type="slidenum">
              <a:rPr lang="en-US" altLang="ko-KR"/>
              <a:pPr>
                <a:defRPr/>
              </a:pPr>
              <a:t>‹#›</a:t>
            </a:fld>
            <a:endParaRPr lang="en-US" altLang="ko-KR"/>
          </a:p>
        </p:txBody>
      </p:sp>
    </p:spTree>
    <p:extLst>
      <p:ext uri="{BB962C8B-B14F-4D97-AF65-F5344CB8AC3E}">
        <p14:creationId xmlns:p14="http://schemas.microsoft.com/office/powerpoint/2010/main" val="330991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6"/>
          <p:cNvSpPr>
            <a:spLocks noGrp="1" noChangeArrowheads="1"/>
          </p:cNvSpPr>
          <p:nvPr>
            <p:ph type="sldNum" sz="quarter" idx="12"/>
          </p:nvPr>
        </p:nvSpPr>
        <p:spPr>
          <a:ln/>
        </p:spPr>
        <p:txBody>
          <a:bodyPr/>
          <a:lstStyle>
            <a:lvl1pPr>
              <a:defRPr/>
            </a:lvl1pPr>
          </a:lstStyle>
          <a:p>
            <a:pPr>
              <a:defRPr/>
            </a:pPr>
            <a:fld id="{2C10ED3A-E24C-4B6A-90A2-C196FD3C6786}" type="slidenum">
              <a:rPr lang="en-US" altLang="ko-KR"/>
              <a:pPr>
                <a:defRPr/>
              </a:pPr>
              <a:t>‹#›</a:t>
            </a:fld>
            <a:endParaRPr lang="en-US" altLang="ko-KR"/>
          </a:p>
        </p:txBody>
      </p:sp>
    </p:spTree>
    <p:extLst>
      <p:ext uri="{BB962C8B-B14F-4D97-AF65-F5344CB8AC3E}">
        <p14:creationId xmlns:p14="http://schemas.microsoft.com/office/powerpoint/2010/main" val="383329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A6225BB-6760-4477-80E2-E9464DB153A4}" type="slidenum">
              <a:rPr lang="en-US" altLang="ko-KR"/>
              <a:pPr>
                <a:defRPr/>
              </a:pPr>
              <a:t>‹#›</a:t>
            </a:fld>
            <a:endParaRPr lang="en-US" altLang="ko-KR"/>
          </a:p>
        </p:txBody>
      </p:sp>
    </p:spTree>
    <p:extLst>
      <p:ext uri="{BB962C8B-B14F-4D97-AF65-F5344CB8AC3E}">
        <p14:creationId xmlns:p14="http://schemas.microsoft.com/office/powerpoint/2010/main" val="58516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F79013F-5B2C-4E9D-9745-5981D3CFC251}" type="slidenum">
              <a:rPr lang="en-US" altLang="ko-KR"/>
              <a:pPr>
                <a:defRPr/>
              </a:pPr>
              <a:t>‹#›</a:t>
            </a:fld>
            <a:endParaRPr lang="en-US" altLang="ko-KR"/>
          </a:p>
        </p:txBody>
      </p:sp>
    </p:spTree>
    <p:extLst>
      <p:ext uri="{BB962C8B-B14F-4D97-AF65-F5344CB8AC3E}">
        <p14:creationId xmlns:p14="http://schemas.microsoft.com/office/powerpoint/2010/main" val="423059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27"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굴림" charset="-127"/>
              </a:defRPr>
            </a:lvl1pPr>
          </a:lstStyle>
          <a:p>
            <a:pPr>
              <a:defRPr/>
            </a:pPr>
            <a:endParaRPr lang="en-US" altLang="ko-K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굴림" charset="-127"/>
              </a:defRPr>
            </a:lvl1pPr>
          </a:lstStyle>
          <a:p>
            <a:pPr>
              <a:defRPr/>
            </a:pPr>
            <a:endParaRPr lang="en-US" altLang="ko-K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굴림" charset="-127"/>
              </a:defRPr>
            </a:lvl1pPr>
          </a:lstStyle>
          <a:p>
            <a:pPr>
              <a:defRPr/>
            </a:pPr>
            <a:fld id="{E37565C6-0CEA-42B8-A9C2-60D46C6627E9}"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Arial" charset="0"/>
        </a:defRPr>
      </a:lvl2pPr>
      <a:lvl3pPr algn="ctr" rtl="0" eaLnBrk="0" fontAlgn="base" hangingPunct="0">
        <a:spcBef>
          <a:spcPct val="0"/>
        </a:spcBef>
        <a:spcAft>
          <a:spcPct val="0"/>
        </a:spcAft>
        <a:defRPr sz="2000">
          <a:solidFill>
            <a:schemeClr val="tx2"/>
          </a:solidFill>
          <a:latin typeface="Arial" charset="0"/>
        </a:defRPr>
      </a:lvl3pPr>
      <a:lvl4pPr algn="ctr" rtl="0" eaLnBrk="0" fontAlgn="base" hangingPunct="0">
        <a:spcBef>
          <a:spcPct val="0"/>
        </a:spcBef>
        <a:spcAft>
          <a:spcPct val="0"/>
        </a:spcAft>
        <a:defRPr sz="2000">
          <a:solidFill>
            <a:schemeClr val="tx2"/>
          </a:solidFill>
          <a:latin typeface="Arial" charset="0"/>
        </a:defRPr>
      </a:lvl4pPr>
      <a:lvl5pPr algn="ctr" rtl="0" eaLnBrk="0" fontAlgn="base" hangingPunct="0">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521"/>
            <a:ext cx="7772400" cy="1470025"/>
          </a:xfrm>
        </p:spPr>
        <p:txBody>
          <a:bodyPr/>
          <a:lstStyle/>
          <a:p>
            <a:r>
              <a:rPr lang="en-US" dirty="0" smtClean="0"/>
              <a:t>24-783 Lecture 12</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8468" y="2603498"/>
            <a:ext cx="4047064" cy="3035302"/>
          </a:xfrm>
          <a:prstGeom prst="rect">
            <a:avLst/>
          </a:prstGeom>
        </p:spPr>
      </p:pic>
    </p:spTree>
    <p:extLst>
      <p:ext uri="{BB962C8B-B14F-4D97-AF65-F5344CB8AC3E}">
        <p14:creationId xmlns:p14="http://schemas.microsoft.com/office/powerpoint/2010/main" val="3601743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Control</a:t>
            </a:r>
            <a:endParaRPr lang="en-US" dirty="0"/>
          </a:p>
        </p:txBody>
      </p:sp>
      <p:sp>
        <p:nvSpPr>
          <p:cNvPr id="3" name="Content Placeholder 2"/>
          <p:cNvSpPr>
            <a:spLocks noGrp="1"/>
          </p:cNvSpPr>
          <p:nvPr>
            <p:ph idx="1"/>
          </p:nvPr>
        </p:nvSpPr>
        <p:spPr/>
        <p:txBody>
          <a:bodyPr/>
          <a:lstStyle/>
          <a:p>
            <a:r>
              <a:rPr lang="en-US" dirty="0" smtClean="0"/>
              <a:t>Modern 3D Graphics APIs do not maintain transformation matrices for you.</a:t>
            </a:r>
          </a:p>
          <a:p>
            <a:r>
              <a:rPr lang="en-US" dirty="0" smtClean="0"/>
              <a:t>OpenGL 1.x's Projection and </a:t>
            </a:r>
            <a:r>
              <a:rPr lang="en-US" dirty="0" err="1" smtClean="0"/>
              <a:t>ModelView</a:t>
            </a:r>
            <a:r>
              <a:rPr lang="en-US" dirty="0" smtClean="0"/>
              <a:t> matrices are only one kind of transformation model.</a:t>
            </a:r>
          </a:p>
          <a:p>
            <a:r>
              <a:rPr lang="en-US" dirty="0" smtClean="0"/>
              <a:t>There can be more possible transformation models.</a:t>
            </a:r>
          </a:p>
          <a:p>
            <a:r>
              <a:rPr lang="en-US" dirty="0" smtClean="0"/>
              <a:t>No </a:t>
            </a:r>
            <a:r>
              <a:rPr lang="en-US" dirty="0" err="1" smtClean="0"/>
              <a:t>glPerspective</a:t>
            </a:r>
            <a:r>
              <a:rPr lang="en-US" dirty="0" smtClean="0"/>
              <a:t>, </a:t>
            </a:r>
            <a:r>
              <a:rPr lang="en-US" dirty="0" err="1" smtClean="0"/>
              <a:t>glRotate</a:t>
            </a:r>
            <a:r>
              <a:rPr lang="en-US" dirty="0" smtClean="0"/>
              <a:t>, </a:t>
            </a:r>
            <a:r>
              <a:rPr lang="en-US" dirty="0" err="1" smtClean="0"/>
              <a:t>glTranslate</a:t>
            </a:r>
            <a:r>
              <a:rPr lang="en-US" dirty="0" smtClean="0"/>
              <a:t>, </a:t>
            </a:r>
            <a:r>
              <a:rPr lang="en-US" dirty="0" err="1" smtClean="0"/>
              <a:t>glScale</a:t>
            </a:r>
            <a:r>
              <a:rPr lang="en-US" dirty="0" smtClean="0"/>
              <a:t>.</a:t>
            </a:r>
          </a:p>
          <a:p>
            <a:endParaRPr lang="en-US" dirty="0"/>
          </a:p>
          <a:p>
            <a:r>
              <a:rPr lang="en-US" dirty="0" smtClean="0"/>
              <a:t>Good news is OpenGL can mix the old and modern ways.</a:t>
            </a:r>
          </a:p>
          <a:p>
            <a:r>
              <a:rPr lang="en-US" dirty="0" smtClean="0"/>
              <a:t>Let's replace </a:t>
            </a:r>
            <a:r>
              <a:rPr lang="en-US" dirty="0" err="1" smtClean="0"/>
              <a:t>glRotate</a:t>
            </a:r>
            <a:r>
              <a:rPr lang="en-US" dirty="0" smtClean="0"/>
              <a:t>, </a:t>
            </a:r>
            <a:r>
              <a:rPr lang="en-US" dirty="0" err="1" smtClean="0"/>
              <a:t>glTranslate</a:t>
            </a:r>
            <a:r>
              <a:rPr lang="en-US" dirty="0" smtClean="0"/>
              <a:t>, and </a:t>
            </a:r>
            <a:r>
              <a:rPr lang="en-US" dirty="0" err="1" smtClean="0"/>
              <a:t>glScale</a:t>
            </a:r>
            <a:r>
              <a:rPr lang="en-US" dirty="0" smtClean="0"/>
              <a:t> with CPU computation.</a:t>
            </a:r>
          </a:p>
          <a:p>
            <a:r>
              <a:rPr lang="en-US" dirty="0" smtClean="0"/>
              <a:t>We still let OpenGL take care of projection.</a:t>
            </a:r>
            <a:endParaRPr lang="en-US" dirty="0"/>
          </a:p>
        </p:txBody>
      </p:sp>
    </p:spTree>
    <p:extLst>
      <p:ext uri="{BB962C8B-B14F-4D97-AF65-F5344CB8AC3E}">
        <p14:creationId xmlns:p14="http://schemas.microsoft.com/office/powerpoint/2010/main" val="563747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YS-Class library and YsMatrix4x4 class</a:t>
            </a:r>
            <a:endParaRPr lang="en-US" dirty="0"/>
          </a:p>
        </p:txBody>
      </p:sp>
      <p:sp>
        <p:nvSpPr>
          <p:cNvPr id="3" name="Content Placeholder 2"/>
          <p:cNvSpPr>
            <a:spLocks noGrp="1"/>
          </p:cNvSpPr>
          <p:nvPr>
            <p:ph idx="1"/>
          </p:nvPr>
        </p:nvSpPr>
        <p:spPr/>
        <p:txBody>
          <a:bodyPr/>
          <a:lstStyle/>
          <a:p>
            <a:r>
              <a:rPr lang="en-US" dirty="0" smtClean="0"/>
              <a:t>I assume you know how to write a 4x4 matrix class.</a:t>
            </a:r>
          </a:p>
          <a:p>
            <a:r>
              <a:rPr lang="en-US" dirty="0" smtClean="0"/>
              <a:t>Let's use YS-Class library for the matrix and vector calculations.</a:t>
            </a:r>
          </a:p>
          <a:p>
            <a:r>
              <a:rPr lang="en-US" dirty="0" smtClean="0"/>
              <a:t>For the documentation of YsMatrix4x4 class, please look at </a:t>
            </a:r>
            <a:r>
              <a:rPr lang="en-US" dirty="0" err="1" smtClean="0"/>
              <a:t>ysgeometry.h</a:t>
            </a:r>
            <a:endParaRPr lang="en-US" dirty="0" smtClean="0"/>
          </a:p>
          <a:p>
            <a:endParaRPr lang="en-US" dirty="0"/>
          </a:p>
          <a:p>
            <a:r>
              <a:rPr lang="en-US" dirty="0" smtClean="0"/>
              <a:t>YS-Class library is a collection of functions and classes I wrote since I was an undergrad.  I could only do it because C++ is well-thought, expandable language.</a:t>
            </a:r>
          </a:p>
          <a:p>
            <a:r>
              <a:rPr lang="en-US" dirty="0" smtClean="0"/>
              <a:t>Open Source, and free for commercial or non-commercial purposes.</a:t>
            </a:r>
            <a:endParaRPr lang="en-US" dirty="0"/>
          </a:p>
        </p:txBody>
      </p:sp>
    </p:spTree>
    <p:extLst>
      <p:ext uri="{BB962C8B-B14F-4D97-AF65-F5344CB8AC3E}">
        <p14:creationId xmlns:p14="http://schemas.microsoft.com/office/powerpoint/2010/main" val="2657157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DrawCube</a:t>
            </a:r>
            <a:r>
              <a:rPr lang="en-US" dirty="0" smtClean="0"/>
              <a:t> function from 24-780</a:t>
            </a:r>
            <a:endParaRPr lang="en-US" dirty="0"/>
          </a:p>
        </p:txBody>
      </p:sp>
      <p:sp>
        <p:nvSpPr>
          <p:cNvPr id="4" name="TextBox 3"/>
          <p:cNvSpPr txBox="1"/>
          <p:nvPr/>
        </p:nvSpPr>
        <p:spPr>
          <a:xfrm>
            <a:off x="552450" y="810191"/>
            <a:ext cx="4929555" cy="6047809"/>
          </a:xfrm>
          <a:prstGeom prst="rect">
            <a:avLst/>
          </a:prstGeom>
          <a:noFill/>
        </p:spPr>
        <p:txBody>
          <a:bodyPr wrap="none" rtlCol="0">
            <a:spAutoFit/>
          </a:bodyPr>
          <a:lstStyle/>
          <a:p>
            <a:r>
              <a:rPr lang="en-US" sz="900" dirty="0">
                <a:latin typeface="Consolas" panose="020B0609020204030204" pitchFamily="49" charset="0"/>
              </a:rPr>
              <a:t>void </a:t>
            </a:r>
            <a:r>
              <a:rPr lang="en-US" sz="900" dirty="0" err="1">
                <a:latin typeface="Consolas" panose="020B0609020204030204" pitchFamily="49" charset="0"/>
              </a:rPr>
              <a:t>DrawCube</a:t>
            </a:r>
            <a:r>
              <a:rPr lang="en-US" sz="900" dirty="0">
                <a:latin typeface="Consolas" panose="020B0609020204030204" pitchFamily="49" charset="0"/>
              </a:rPr>
              <a:t>(double x1,double y1,double z1,double x2,double y2,double z2)</a:t>
            </a:r>
          </a:p>
          <a:p>
            <a:r>
              <a:rPr lang="en-US" sz="900" dirty="0">
                <a:latin typeface="Consolas" panose="020B0609020204030204" pitchFamily="49" charset="0"/>
              </a:rPr>
              <a:t>{</a:t>
            </a:r>
          </a:p>
          <a:p>
            <a:r>
              <a:rPr lang="en-US" sz="900" dirty="0">
                <a:latin typeface="Consolas" panose="020B0609020204030204" pitchFamily="49" charset="0"/>
              </a:rPr>
              <a:t>    </a:t>
            </a:r>
            <a:r>
              <a:rPr lang="en-US" sz="900" dirty="0" err="1">
                <a:latin typeface="Consolas" panose="020B0609020204030204" pitchFamily="49" charset="0"/>
              </a:rPr>
              <a:t>glBegin</a:t>
            </a:r>
            <a:r>
              <a:rPr lang="en-US" sz="900" dirty="0">
                <a:latin typeface="Consolas" panose="020B0609020204030204" pitchFamily="49" charset="0"/>
              </a:rPr>
              <a:t>(GL_QUADS);</a:t>
            </a:r>
          </a:p>
          <a:p>
            <a:endParaRPr lang="en-US" sz="900" dirty="0">
              <a:latin typeface="Consolas" panose="020B0609020204030204" pitchFamily="49" charset="0"/>
            </a:endParaRPr>
          </a:p>
          <a:p>
            <a:r>
              <a:rPr lang="en-US" sz="900" dirty="0">
                <a:latin typeface="Consolas" panose="020B0609020204030204" pitchFamily="49" charset="0"/>
              </a:rPr>
              <a:t>    glColor3ub(0,0,255);</a:t>
            </a:r>
          </a:p>
          <a:p>
            <a:r>
              <a:rPr lang="en-US" sz="900" dirty="0">
                <a:latin typeface="Consolas" panose="020B0609020204030204" pitchFamily="49" charset="0"/>
              </a:rPr>
              <a:t>    glVertex3d(x1,y1,z1);</a:t>
            </a:r>
          </a:p>
          <a:p>
            <a:r>
              <a:rPr lang="en-US" sz="900" dirty="0">
                <a:latin typeface="Consolas" panose="020B0609020204030204" pitchFamily="49" charset="0"/>
              </a:rPr>
              <a:t>    glVertex3d(x2,y1,z1);</a:t>
            </a:r>
          </a:p>
          <a:p>
            <a:r>
              <a:rPr lang="en-US" sz="900" dirty="0">
                <a:latin typeface="Consolas" panose="020B0609020204030204" pitchFamily="49" charset="0"/>
              </a:rPr>
              <a:t>    glVertex3d(x2,y2,z1);</a:t>
            </a:r>
          </a:p>
          <a:p>
            <a:r>
              <a:rPr lang="en-US" sz="900" dirty="0">
                <a:latin typeface="Consolas" panose="020B0609020204030204" pitchFamily="49" charset="0"/>
              </a:rPr>
              <a:t>    glVertex3d(x1,y2,z1);</a:t>
            </a:r>
          </a:p>
          <a:p>
            <a:endParaRPr lang="en-US" sz="900" dirty="0">
              <a:latin typeface="Consolas" panose="020B0609020204030204" pitchFamily="49" charset="0"/>
            </a:endParaRPr>
          </a:p>
          <a:p>
            <a:r>
              <a:rPr lang="en-US" sz="900" dirty="0">
                <a:latin typeface="Consolas" panose="020B0609020204030204" pitchFamily="49" charset="0"/>
              </a:rPr>
              <a:t>    glColor3ub(0,255,0);</a:t>
            </a:r>
          </a:p>
          <a:p>
            <a:r>
              <a:rPr lang="en-US" sz="900" dirty="0">
                <a:latin typeface="Consolas" panose="020B0609020204030204" pitchFamily="49" charset="0"/>
              </a:rPr>
              <a:t>    glVertex3d(x1,y1,z2);</a:t>
            </a:r>
          </a:p>
          <a:p>
            <a:r>
              <a:rPr lang="en-US" sz="900" dirty="0">
                <a:latin typeface="Consolas" panose="020B0609020204030204" pitchFamily="49" charset="0"/>
              </a:rPr>
              <a:t>    glVertex3d(x2,y1,z2);</a:t>
            </a:r>
          </a:p>
          <a:p>
            <a:r>
              <a:rPr lang="en-US" sz="900" dirty="0">
                <a:latin typeface="Consolas" panose="020B0609020204030204" pitchFamily="49" charset="0"/>
              </a:rPr>
              <a:t>    glVertex3d(x2,y2,z2);</a:t>
            </a:r>
          </a:p>
          <a:p>
            <a:r>
              <a:rPr lang="en-US" sz="900" dirty="0">
                <a:latin typeface="Consolas" panose="020B0609020204030204" pitchFamily="49" charset="0"/>
              </a:rPr>
              <a:t>    glVertex3d(x1,y2,z2);</a:t>
            </a:r>
          </a:p>
          <a:p>
            <a:endParaRPr lang="en-US" sz="900" dirty="0">
              <a:latin typeface="Consolas" panose="020B0609020204030204" pitchFamily="49" charset="0"/>
            </a:endParaRPr>
          </a:p>
          <a:p>
            <a:r>
              <a:rPr lang="en-US" sz="900" dirty="0">
                <a:latin typeface="Consolas" panose="020B0609020204030204" pitchFamily="49" charset="0"/>
              </a:rPr>
              <a:t>    glColor3ub(0,255,255);</a:t>
            </a:r>
          </a:p>
          <a:p>
            <a:r>
              <a:rPr lang="en-US" sz="900" dirty="0">
                <a:latin typeface="Consolas" panose="020B0609020204030204" pitchFamily="49" charset="0"/>
              </a:rPr>
              <a:t>    glVertex3d(x1,y1,z1);</a:t>
            </a:r>
          </a:p>
          <a:p>
            <a:r>
              <a:rPr lang="en-US" sz="900" dirty="0">
                <a:latin typeface="Consolas" panose="020B0609020204030204" pitchFamily="49" charset="0"/>
              </a:rPr>
              <a:t>    glVertex3d(x2,y1,z1);</a:t>
            </a:r>
          </a:p>
          <a:p>
            <a:r>
              <a:rPr lang="en-US" sz="900" dirty="0">
                <a:latin typeface="Consolas" panose="020B0609020204030204" pitchFamily="49" charset="0"/>
              </a:rPr>
              <a:t>    glVertex3d(x2,y1,z2);</a:t>
            </a:r>
          </a:p>
          <a:p>
            <a:r>
              <a:rPr lang="en-US" sz="900" dirty="0">
                <a:latin typeface="Consolas" panose="020B0609020204030204" pitchFamily="49" charset="0"/>
              </a:rPr>
              <a:t>    glVertex3d(x1,y1,z2);</a:t>
            </a:r>
          </a:p>
          <a:p>
            <a:endParaRPr lang="en-US" sz="900" dirty="0">
              <a:latin typeface="Consolas" panose="020B0609020204030204" pitchFamily="49" charset="0"/>
            </a:endParaRPr>
          </a:p>
          <a:p>
            <a:r>
              <a:rPr lang="en-US" sz="900" dirty="0">
                <a:latin typeface="Consolas" panose="020B0609020204030204" pitchFamily="49" charset="0"/>
              </a:rPr>
              <a:t>    glColor3ub(255,0,0);</a:t>
            </a:r>
          </a:p>
          <a:p>
            <a:r>
              <a:rPr lang="en-US" sz="900" dirty="0">
                <a:latin typeface="Consolas" panose="020B0609020204030204" pitchFamily="49" charset="0"/>
              </a:rPr>
              <a:t>    glVertex3d(x1,y2,z1);</a:t>
            </a:r>
          </a:p>
          <a:p>
            <a:r>
              <a:rPr lang="en-US" sz="900" dirty="0">
                <a:latin typeface="Consolas" panose="020B0609020204030204" pitchFamily="49" charset="0"/>
              </a:rPr>
              <a:t>    glVertex3d(x2,y2,z1);</a:t>
            </a:r>
          </a:p>
          <a:p>
            <a:r>
              <a:rPr lang="en-US" sz="900" dirty="0">
                <a:latin typeface="Consolas" panose="020B0609020204030204" pitchFamily="49" charset="0"/>
              </a:rPr>
              <a:t>    glVertex3d(x2,y2,z2);</a:t>
            </a:r>
          </a:p>
          <a:p>
            <a:r>
              <a:rPr lang="en-US" sz="900" dirty="0">
                <a:latin typeface="Consolas" panose="020B0609020204030204" pitchFamily="49" charset="0"/>
              </a:rPr>
              <a:t>    glVertex3d(x1,y2,z2);</a:t>
            </a:r>
          </a:p>
          <a:p>
            <a:endParaRPr lang="en-US" sz="900" dirty="0">
              <a:latin typeface="Consolas" panose="020B0609020204030204" pitchFamily="49" charset="0"/>
            </a:endParaRPr>
          </a:p>
          <a:p>
            <a:r>
              <a:rPr lang="en-US" sz="900" dirty="0">
                <a:latin typeface="Consolas" panose="020B0609020204030204" pitchFamily="49" charset="0"/>
              </a:rPr>
              <a:t>    glColor3ub(255,0,255);</a:t>
            </a:r>
          </a:p>
          <a:p>
            <a:r>
              <a:rPr lang="en-US" sz="900" dirty="0">
                <a:latin typeface="Consolas" panose="020B0609020204030204" pitchFamily="49" charset="0"/>
              </a:rPr>
              <a:t>    glVertex3d(x1,y1,z1);</a:t>
            </a:r>
          </a:p>
          <a:p>
            <a:r>
              <a:rPr lang="en-US" sz="900" dirty="0">
                <a:latin typeface="Consolas" panose="020B0609020204030204" pitchFamily="49" charset="0"/>
              </a:rPr>
              <a:t>    glVertex3d(x1,y2,z1);</a:t>
            </a:r>
          </a:p>
          <a:p>
            <a:r>
              <a:rPr lang="en-US" sz="900" dirty="0">
                <a:latin typeface="Consolas" panose="020B0609020204030204" pitchFamily="49" charset="0"/>
              </a:rPr>
              <a:t>    glVertex3d(x1,y2,z2);</a:t>
            </a:r>
          </a:p>
          <a:p>
            <a:r>
              <a:rPr lang="en-US" sz="900" dirty="0">
                <a:latin typeface="Consolas" panose="020B0609020204030204" pitchFamily="49" charset="0"/>
              </a:rPr>
              <a:t>    glVertex3d(x1,y1,z2);</a:t>
            </a:r>
          </a:p>
          <a:p>
            <a:endParaRPr lang="en-US" sz="900" dirty="0">
              <a:latin typeface="Consolas" panose="020B0609020204030204" pitchFamily="49" charset="0"/>
            </a:endParaRPr>
          </a:p>
          <a:p>
            <a:r>
              <a:rPr lang="en-US" sz="900" dirty="0">
                <a:latin typeface="Consolas" panose="020B0609020204030204" pitchFamily="49" charset="0"/>
              </a:rPr>
              <a:t>    glColor3ub(255,255,0);</a:t>
            </a:r>
          </a:p>
          <a:p>
            <a:r>
              <a:rPr lang="en-US" sz="900" dirty="0">
                <a:latin typeface="Consolas" panose="020B0609020204030204" pitchFamily="49" charset="0"/>
              </a:rPr>
              <a:t>    glVertex3d(x2,y1,z1);</a:t>
            </a:r>
          </a:p>
          <a:p>
            <a:r>
              <a:rPr lang="en-US" sz="900" dirty="0">
                <a:latin typeface="Consolas" panose="020B0609020204030204" pitchFamily="49" charset="0"/>
              </a:rPr>
              <a:t>    glVertex3d(x2,y2,z1);</a:t>
            </a:r>
          </a:p>
          <a:p>
            <a:r>
              <a:rPr lang="en-US" sz="900" dirty="0">
                <a:latin typeface="Consolas" panose="020B0609020204030204" pitchFamily="49" charset="0"/>
              </a:rPr>
              <a:t>    glVertex3d(x2,y2,z2);</a:t>
            </a:r>
          </a:p>
          <a:p>
            <a:r>
              <a:rPr lang="en-US" sz="900" dirty="0">
                <a:latin typeface="Consolas" panose="020B0609020204030204" pitchFamily="49" charset="0"/>
              </a:rPr>
              <a:t>    glVertex3d(x2,y1,z2);</a:t>
            </a:r>
          </a:p>
          <a:p>
            <a:endParaRPr lang="en-US" sz="900" dirty="0">
              <a:latin typeface="Consolas" panose="020B0609020204030204" pitchFamily="49" charset="0"/>
            </a:endParaRPr>
          </a:p>
          <a:p>
            <a:r>
              <a:rPr lang="en-US" sz="900" dirty="0">
                <a:latin typeface="Consolas" panose="020B0609020204030204" pitchFamily="49" charset="0"/>
              </a:rPr>
              <a:t>    </a:t>
            </a:r>
            <a:r>
              <a:rPr lang="en-US" sz="900" dirty="0" err="1">
                <a:latin typeface="Consolas" panose="020B0609020204030204" pitchFamily="49" charset="0"/>
              </a:rPr>
              <a:t>glEnd</a:t>
            </a:r>
            <a:r>
              <a:rPr lang="en-US" sz="900" dirty="0">
                <a:latin typeface="Consolas" panose="020B0609020204030204" pitchFamily="49" charset="0"/>
              </a:rPr>
              <a:t>();</a:t>
            </a:r>
          </a:p>
          <a:p>
            <a:r>
              <a:rPr lang="en-US" sz="900" dirty="0" smtClean="0">
                <a:latin typeface="Consolas" panose="020B0609020204030204" pitchFamily="49" charset="0"/>
              </a:rPr>
              <a:t>}</a:t>
            </a:r>
            <a:endParaRPr lang="en-US" sz="900" dirty="0">
              <a:latin typeface="Consolas" panose="020B0609020204030204" pitchFamily="49" charset="0"/>
            </a:endParaRPr>
          </a:p>
        </p:txBody>
      </p:sp>
    </p:spTree>
    <p:extLst>
      <p:ext uri="{BB962C8B-B14F-4D97-AF65-F5344CB8AC3E}">
        <p14:creationId xmlns:p14="http://schemas.microsoft.com/office/powerpoint/2010/main" val="4110745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Box 4"/>
          <p:cNvSpPr txBox="1"/>
          <p:nvPr/>
        </p:nvSpPr>
        <p:spPr>
          <a:xfrm>
            <a:off x="238834" y="914400"/>
            <a:ext cx="5541517" cy="5478423"/>
          </a:xfrm>
          <a:prstGeom prst="rect">
            <a:avLst/>
          </a:prstGeom>
          <a:noFill/>
        </p:spPr>
        <p:txBody>
          <a:bodyPr wrap="none" rtlCol="0">
            <a:spAutoFit/>
          </a:bodyPr>
          <a:lstStyle/>
          <a:p>
            <a:r>
              <a:rPr lang="en-US" sz="1400" dirty="0" smtClean="0">
                <a:latin typeface="Consolas" panose="020B0609020204030204" pitchFamily="49" charset="0"/>
              </a:rPr>
              <a:t>    </a:t>
            </a:r>
            <a:r>
              <a:rPr lang="en-US" sz="1400" dirty="0" err="1" smtClean="0">
                <a:latin typeface="Consolas" panose="020B0609020204030204" pitchFamily="49" charset="0"/>
              </a:rPr>
              <a:t>glClear</a:t>
            </a:r>
            <a:r>
              <a:rPr lang="en-US" sz="1400" dirty="0" smtClean="0">
                <a:latin typeface="Consolas" panose="020B0609020204030204" pitchFamily="49" charset="0"/>
              </a:rPr>
              <a:t>(GL_COLOR_BUFFER_BIT|GL_DEPTH_BUFFER_BIT</a:t>
            </a:r>
            <a:r>
              <a:rPr lang="en-US" sz="1400" dirty="0">
                <a:latin typeface="Consolas" panose="020B0609020204030204" pitchFamily="49" charset="0"/>
              </a:rPr>
              <a:t>);</a:t>
            </a:r>
          </a:p>
          <a:p>
            <a:r>
              <a:rPr lang="en-US" sz="1400" dirty="0" smtClean="0">
                <a:latin typeface="Consolas" panose="020B0609020204030204" pitchFamily="49" charset="0"/>
              </a:rPr>
              <a:t>    </a:t>
            </a:r>
            <a:r>
              <a:rPr lang="en-US" sz="1400" dirty="0" err="1" smtClean="0">
                <a:latin typeface="Consolas" panose="020B0609020204030204" pitchFamily="49" charset="0"/>
              </a:rPr>
              <a:t>glEnable</a:t>
            </a:r>
            <a:r>
              <a:rPr lang="en-US" sz="1400" dirty="0" smtClean="0">
                <a:latin typeface="Consolas" panose="020B0609020204030204" pitchFamily="49" charset="0"/>
              </a:rPr>
              <a:t>(GL_DEPTH_TEST</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smtClean="0">
                <a:latin typeface="Consolas" panose="020B0609020204030204" pitchFamily="49" charset="0"/>
              </a:rPr>
              <a:t>    </a:t>
            </a:r>
            <a:r>
              <a:rPr lang="en-US" sz="1400" dirty="0" err="1" smtClean="0">
                <a:latin typeface="Consolas" panose="020B0609020204030204" pitchFamily="49" charset="0"/>
              </a:rPr>
              <a:t>int</a:t>
            </a:r>
            <a:r>
              <a:rPr lang="en-US" sz="1400" dirty="0" smtClean="0">
                <a:latin typeface="Consolas" panose="020B0609020204030204" pitchFamily="49" charset="0"/>
              </a:rPr>
              <a:t> </a:t>
            </a:r>
            <a:r>
              <a:rPr lang="en-US" sz="1400" dirty="0" err="1">
                <a:latin typeface="Consolas" panose="020B0609020204030204" pitchFamily="49" charset="0"/>
              </a:rPr>
              <a:t>wid,hei</a:t>
            </a:r>
            <a:r>
              <a:rPr lang="en-US" sz="1400" dirty="0">
                <a:latin typeface="Consolas" panose="020B0609020204030204" pitchFamily="49" charset="0"/>
              </a:rPr>
              <a:t>;</a:t>
            </a:r>
          </a:p>
          <a:p>
            <a:r>
              <a:rPr lang="en-US" sz="1400" dirty="0" smtClean="0">
                <a:latin typeface="Consolas" panose="020B0609020204030204" pitchFamily="49" charset="0"/>
              </a:rPr>
              <a:t>    </a:t>
            </a:r>
            <a:r>
              <a:rPr lang="en-US" sz="1400" dirty="0" err="1" smtClean="0">
                <a:latin typeface="Consolas" panose="020B0609020204030204" pitchFamily="49" charset="0"/>
              </a:rPr>
              <a:t>FsGetWindowSize</a:t>
            </a:r>
            <a:r>
              <a:rPr lang="en-US" sz="1400" dirty="0" smtClean="0">
                <a:latin typeface="Consolas" panose="020B0609020204030204" pitchFamily="49" charset="0"/>
              </a:rPr>
              <a:t>(</a:t>
            </a:r>
            <a:r>
              <a:rPr lang="en-US" sz="1400" dirty="0" err="1" smtClean="0">
                <a:latin typeface="Consolas" panose="020B0609020204030204" pitchFamily="49" charset="0"/>
              </a:rPr>
              <a:t>wid,hei</a:t>
            </a:r>
            <a:r>
              <a:rPr lang="en-US" sz="1400" dirty="0">
                <a:latin typeface="Consolas" panose="020B0609020204030204" pitchFamily="49" charset="0"/>
              </a:rPr>
              <a:t>);</a:t>
            </a:r>
          </a:p>
          <a:p>
            <a:r>
              <a:rPr lang="en-US" sz="1400" dirty="0" smtClean="0">
                <a:latin typeface="Consolas" panose="020B0609020204030204" pitchFamily="49" charset="0"/>
              </a:rPr>
              <a:t>    auto </a:t>
            </a:r>
            <a:r>
              <a:rPr lang="en-US" sz="1400" dirty="0">
                <a:latin typeface="Consolas" panose="020B0609020204030204" pitchFamily="49" charset="0"/>
              </a:rPr>
              <a:t>aspect=(double)</a:t>
            </a:r>
            <a:r>
              <a:rPr lang="en-US" sz="1400" dirty="0" err="1">
                <a:latin typeface="Consolas" panose="020B0609020204030204" pitchFamily="49" charset="0"/>
              </a:rPr>
              <a:t>wid</a:t>
            </a:r>
            <a:r>
              <a:rPr lang="en-US" sz="1400" dirty="0">
                <a:latin typeface="Consolas" panose="020B0609020204030204" pitchFamily="49" charset="0"/>
              </a:rPr>
              <a:t>/(double)</a:t>
            </a:r>
            <a:r>
              <a:rPr lang="en-US" sz="1400" dirty="0" err="1">
                <a:latin typeface="Consolas" panose="020B0609020204030204" pitchFamily="49" charset="0"/>
              </a:rPr>
              <a:t>hei</a:t>
            </a:r>
            <a:r>
              <a:rPr lang="en-US" sz="1400" dirty="0">
                <a:latin typeface="Consolas" panose="020B0609020204030204" pitchFamily="49" charset="0"/>
              </a:rPr>
              <a:t>;</a:t>
            </a:r>
          </a:p>
          <a:p>
            <a:r>
              <a:rPr lang="en-US" sz="1400" dirty="0" smtClean="0">
                <a:latin typeface="Consolas" panose="020B0609020204030204" pitchFamily="49" charset="0"/>
              </a:rPr>
              <a:t>    </a:t>
            </a:r>
            <a:r>
              <a:rPr lang="en-US" sz="1400" dirty="0" err="1" smtClean="0">
                <a:latin typeface="Consolas" panose="020B0609020204030204" pitchFamily="49" charset="0"/>
              </a:rPr>
              <a:t>glViewport</a:t>
            </a:r>
            <a:r>
              <a:rPr lang="en-US" sz="1400" dirty="0" smtClean="0">
                <a:latin typeface="Consolas" panose="020B0609020204030204" pitchFamily="49" charset="0"/>
              </a:rPr>
              <a:t>(0,0,wid,hei</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smtClean="0">
                <a:latin typeface="Consolas" panose="020B0609020204030204" pitchFamily="49" charset="0"/>
              </a:rPr>
              <a:t>    </a:t>
            </a:r>
            <a:r>
              <a:rPr lang="en-US" sz="1400" dirty="0" err="1" smtClean="0">
                <a:latin typeface="Consolas" panose="020B0609020204030204" pitchFamily="49" charset="0"/>
              </a:rPr>
              <a:t>glMatrixMode</a:t>
            </a:r>
            <a:r>
              <a:rPr lang="en-US" sz="1400" dirty="0" smtClean="0">
                <a:latin typeface="Consolas" panose="020B0609020204030204" pitchFamily="49" charset="0"/>
              </a:rPr>
              <a:t>(GL_PROJECTION</a:t>
            </a:r>
            <a:r>
              <a:rPr lang="en-US" sz="1400" dirty="0">
                <a:latin typeface="Consolas" panose="020B0609020204030204" pitchFamily="49" charset="0"/>
              </a:rPr>
              <a:t>);</a:t>
            </a:r>
          </a:p>
          <a:p>
            <a:r>
              <a:rPr lang="en-US" sz="1400" dirty="0" smtClean="0">
                <a:latin typeface="Consolas" panose="020B0609020204030204" pitchFamily="49" charset="0"/>
              </a:rPr>
              <a:t>    </a:t>
            </a:r>
            <a:r>
              <a:rPr lang="en-US" sz="1400" dirty="0" err="1" smtClean="0">
                <a:latin typeface="Consolas" panose="020B0609020204030204" pitchFamily="49" charset="0"/>
              </a:rPr>
              <a:t>glLoadIdentity</a:t>
            </a:r>
            <a:r>
              <a:rPr lang="en-US" sz="1400" dirty="0">
                <a:latin typeface="Consolas" panose="020B0609020204030204" pitchFamily="49" charset="0"/>
              </a:rPr>
              <a:t>();</a:t>
            </a:r>
          </a:p>
          <a:p>
            <a:r>
              <a:rPr lang="en-US" sz="1400" dirty="0" smtClean="0">
                <a:latin typeface="Consolas" panose="020B0609020204030204" pitchFamily="49" charset="0"/>
              </a:rPr>
              <a:t>    </a:t>
            </a:r>
            <a:r>
              <a:rPr lang="en-US" sz="1400" dirty="0" err="1" smtClean="0">
                <a:latin typeface="Consolas" panose="020B0609020204030204" pitchFamily="49" charset="0"/>
              </a:rPr>
              <a:t>gluPerspective</a:t>
            </a:r>
            <a:r>
              <a:rPr lang="en-US" sz="1400" dirty="0" smtClean="0">
                <a:latin typeface="Consolas" panose="020B0609020204030204" pitchFamily="49" charset="0"/>
              </a:rPr>
              <a:t>(45.0,aspect,0.1,20.0</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smtClean="0">
                <a:latin typeface="Consolas" panose="020B0609020204030204" pitchFamily="49" charset="0"/>
              </a:rPr>
              <a:t>    YsMatrix4x4 </a:t>
            </a:r>
            <a:r>
              <a:rPr lang="en-US" sz="1400" dirty="0" err="1">
                <a:latin typeface="Consolas" panose="020B0609020204030204" pitchFamily="49" charset="0"/>
              </a:rPr>
              <a:t>modelView</a:t>
            </a:r>
            <a:r>
              <a:rPr lang="en-US" sz="1400" dirty="0">
                <a:latin typeface="Consolas" panose="020B0609020204030204" pitchFamily="49" charset="0"/>
              </a:rPr>
              <a:t>;  // need #include </a:t>
            </a:r>
            <a:r>
              <a:rPr lang="en-US" sz="1400" dirty="0" err="1">
                <a:latin typeface="Consolas" panose="020B0609020204030204" pitchFamily="49" charset="0"/>
              </a:rPr>
              <a:t>ysclass.h</a:t>
            </a:r>
            <a:endParaRPr lang="en-US" sz="1400" dirty="0">
              <a:latin typeface="Consolas" panose="020B0609020204030204" pitchFamily="49" charset="0"/>
            </a:endParaRPr>
          </a:p>
          <a:p>
            <a:r>
              <a:rPr lang="en-US" sz="1400" dirty="0" smtClean="0">
                <a:latin typeface="Consolas" panose="020B0609020204030204" pitchFamily="49" charset="0"/>
              </a:rPr>
              <a:t>    </a:t>
            </a:r>
            <a:r>
              <a:rPr lang="en-US" sz="1400" dirty="0" err="1" smtClean="0">
                <a:latin typeface="Consolas" panose="020B0609020204030204" pitchFamily="49" charset="0"/>
              </a:rPr>
              <a:t>modelView.Translate</a:t>
            </a:r>
            <a:r>
              <a:rPr lang="en-US" sz="1400" dirty="0" smtClean="0">
                <a:latin typeface="Consolas" panose="020B0609020204030204" pitchFamily="49" charset="0"/>
              </a:rPr>
              <a:t>(0,0</a:t>
            </a:r>
            <a:r>
              <a:rPr lang="en-US" sz="1400" dirty="0">
                <a:latin typeface="Consolas" panose="020B0609020204030204" pitchFamily="49" charset="0"/>
              </a:rPr>
              <a:t>,-10);</a:t>
            </a:r>
          </a:p>
          <a:p>
            <a:r>
              <a:rPr lang="en-US" sz="1400" dirty="0" smtClean="0">
                <a:latin typeface="Consolas" panose="020B0609020204030204" pitchFamily="49" charset="0"/>
              </a:rPr>
              <a:t>    </a:t>
            </a:r>
            <a:r>
              <a:rPr lang="en-US" sz="1400" dirty="0" err="1" smtClean="0">
                <a:latin typeface="Consolas" panose="020B0609020204030204" pitchFamily="49" charset="0"/>
              </a:rPr>
              <a:t>GLfloat</a:t>
            </a:r>
            <a:r>
              <a:rPr lang="en-US" sz="1400" dirty="0" smtClean="0">
                <a:latin typeface="Consolas" panose="020B0609020204030204" pitchFamily="49" charset="0"/>
              </a:rPr>
              <a:t> </a:t>
            </a:r>
            <a:r>
              <a:rPr lang="en-US" sz="1400" dirty="0" err="1">
                <a:latin typeface="Consolas" panose="020B0609020204030204" pitchFamily="49" charset="0"/>
              </a:rPr>
              <a:t>modelViewGl</a:t>
            </a:r>
            <a:r>
              <a:rPr lang="en-US" sz="1400" dirty="0">
                <a:latin typeface="Consolas" panose="020B0609020204030204" pitchFamily="49" charset="0"/>
              </a:rPr>
              <a:t>[16];</a:t>
            </a:r>
          </a:p>
          <a:p>
            <a:r>
              <a:rPr lang="en-US" sz="1400" dirty="0" smtClean="0">
                <a:latin typeface="Consolas" panose="020B0609020204030204" pitchFamily="49" charset="0"/>
              </a:rPr>
              <a:t>    </a:t>
            </a:r>
            <a:r>
              <a:rPr lang="en-US" sz="1400" dirty="0" err="1" smtClean="0">
                <a:latin typeface="Consolas" panose="020B0609020204030204" pitchFamily="49" charset="0"/>
              </a:rPr>
              <a:t>modelView.GetOpenGlCompatibleMatrix</a:t>
            </a:r>
            <a:r>
              <a:rPr lang="en-US" sz="1400" dirty="0" smtClean="0">
                <a:latin typeface="Consolas" panose="020B0609020204030204" pitchFamily="49" charset="0"/>
              </a:rPr>
              <a:t>(</a:t>
            </a:r>
            <a:r>
              <a:rPr lang="en-US" sz="1400" dirty="0" err="1" smtClean="0">
                <a:latin typeface="Consolas" panose="020B0609020204030204" pitchFamily="49" charset="0"/>
              </a:rPr>
              <a:t>modelViewGl</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smtClean="0">
                <a:latin typeface="Consolas" panose="020B0609020204030204" pitchFamily="49" charset="0"/>
              </a:rPr>
              <a:t>    </a:t>
            </a:r>
            <a:r>
              <a:rPr lang="en-US" sz="1400" dirty="0" err="1" smtClean="0">
                <a:latin typeface="Consolas" panose="020B0609020204030204" pitchFamily="49" charset="0"/>
              </a:rPr>
              <a:t>glMatrixMode</a:t>
            </a:r>
            <a:r>
              <a:rPr lang="en-US" sz="1400" dirty="0" smtClean="0">
                <a:latin typeface="Consolas" panose="020B0609020204030204" pitchFamily="49" charset="0"/>
              </a:rPr>
              <a:t>(GL_MODELVIEW</a:t>
            </a:r>
            <a:r>
              <a:rPr lang="en-US" sz="1400" dirty="0">
                <a:latin typeface="Consolas" panose="020B0609020204030204" pitchFamily="49" charset="0"/>
              </a:rPr>
              <a:t>);</a:t>
            </a:r>
          </a:p>
          <a:p>
            <a:r>
              <a:rPr lang="en-US" sz="1400" dirty="0" smtClean="0">
                <a:latin typeface="Consolas" panose="020B0609020204030204" pitchFamily="49" charset="0"/>
              </a:rPr>
              <a:t>    </a:t>
            </a:r>
            <a:r>
              <a:rPr lang="en-US" sz="1400" dirty="0" err="1" smtClean="0">
                <a:latin typeface="Consolas" panose="020B0609020204030204" pitchFamily="49" charset="0"/>
              </a:rPr>
              <a:t>glLoadIdentity</a:t>
            </a:r>
            <a:r>
              <a:rPr lang="en-US" sz="1400" dirty="0">
                <a:latin typeface="Consolas" panose="020B0609020204030204" pitchFamily="49" charset="0"/>
              </a:rPr>
              <a:t>();</a:t>
            </a:r>
          </a:p>
          <a:p>
            <a:r>
              <a:rPr lang="en-US" sz="1400" dirty="0" smtClean="0">
                <a:latin typeface="Consolas" panose="020B0609020204030204" pitchFamily="49" charset="0"/>
              </a:rPr>
              <a:t>    </a:t>
            </a:r>
            <a:r>
              <a:rPr lang="en-US" sz="1400" dirty="0" err="1" smtClean="0">
                <a:latin typeface="Consolas" panose="020B0609020204030204" pitchFamily="49" charset="0"/>
              </a:rPr>
              <a:t>glMultMatrixf</a:t>
            </a:r>
            <a:r>
              <a:rPr lang="en-US" sz="1400" dirty="0" smtClean="0">
                <a:latin typeface="Consolas" panose="020B0609020204030204" pitchFamily="49" charset="0"/>
              </a:rPr>
              <a:t>(</a:t>
            </a:r>
            <a:r>
              <a:rPr lang="en-US" sz="1400" dirty="0" err="1" smtClean="0">
                <a:latin typeface="Consolas" panose="020B0609020204030204" pitchFamily="49" charset="0"/>
              </a:rPr>
              <a:t>modelViewGl</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smtClean="0">
                <a:latin typeface="Consolas" panose="020B0609020204030204" pitchFamily="49" charset="0"/>
              </a:rPr>
              <a:t>    </a:t>
            </a:r>
            <a:r>
              <a:rPr lang="en-US" sz="1400" dirty="0" err="1" smtClean="0">
                <a:latin typeface="Consolas" panose="020B0609020204030204" pitchFamily="49" charset="0"/>
              </a:rPr>
              <a:t>DrawCube</a:t>
            </a:r>
            <a:r>
              <a:rPr lang="en-US" sz="1400" dirty="0">
                <a:latin typeface="Consolas" panose="020B0609020204030204" pitchFamily="49" charset="0"/>
              </a:rPr>
              <a:t>(-3,-3,-3,3,3,3);</a:t>
            </a:r>
          </a:p>
          <a:p>
            <a:endParaRPr lang="en-US" sz="1400" dirty="0">
              <a:latin typeface="Consolas" panose="020B0609020204030204" pitchFamily="49" charset="0"/>
            </a:endParaRPr>
          </a:p>
          <a:p>
            <a:r>
              <a:rPr lang="en-US" sz="1400" dirty="0" smtClean="0">
                <a:latin typeface="Consolas" panose="020B0609020204030204" pitchFamily="49" charset="0"/>
              </a:rPr>
              <a:t>    </a:t>
            </a:r>
            <a:r>
              <a:rPr lang="en-US" sz="1400" dirty="0" err="1" smtClean="0">
                <a:latin typeface="Consolas" panose="020B0609020204030204" pitchFamily="49" charset="0"/>
              </a:rPr>
              <a:t>FsSwapBuffers</a:t>
            </a:r>
            <a:r>
              <a:rPr lang="en-US" sz="1400" dirty="0">
                <a:latin typeface="Consolas" panose="020B0609020204030204" pitchFamily="49" charset="0"/>
              </a:rPr>
              <a:t>();</a:t>
            </a:r>
          </a:p>
          <a:p>
            <a:endParaRPr lang="en-US" sz="1400" dirty="0">
              <a:latin typeface="Consolas" panose="020B0609020204030204" pitchFamily="49" charset="0"/>
            </a:endParaRPr>
          </a:p>
        </p:txBody>
      </p:sp>
      <p:sp>
        <p:nvSpPr>
          <p:cNvPr id="6" name="Right Brace 5"/>
          <p:cNvSpPr/>
          <p:nvPr/>
        </p:nvSpPr>
        <p:spPr>
          <a:xfrm>
            <a:off x="4131384" y="2699061"/>
            <a:ext cx="165100" cy="6985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404434" y="2781611"/>
            <a:ext cx="4549066" cy="369332"/>
          </a:xfrm>
          <a:prstGeom prst="rect">
            <a:avLst/>
          </a:prstGeom>
          <a:noFill/>
        </p:spPr>
        <p:txBody>
          <a:bodyPr wrap="none" rtlCol="0">
            <a:spAutoFit/>
          </a:bodyPr>
          <a:lstStyle/>
          <a:p>
            <a:r>
              <a:rPr lang="en-US" dirty="0" smtClean="0">
                <a:solidFill>
                  <a:srgbClr val="FF0000"/>
                </a:solidFill>
              </a:rPr>
              <a:t>Still let OpenGL calculate Projection Matrix</a:t>
            </a:r>
            <a:endParaRPr lang="en-US" dirty="0">
              <a:solidFill>
                <a:srgbClr val="FF0000"/>
              </a:solidFill>
            </a:endParaRPr>
          </a:p>
        </p:txBody>
      </p:sp>
      <p:cxnSp>
        <p:nvCxnSpPr>
          <p:cNvPr id="9" name="Straight Arrow Connector 8"/>
          <p:cNvCxnSpPr>
            <a:stCxn id="10" idx="1"/>
          </p:cNvCxnSpPr>
          <p:nvPr/>
        </p:nvCxnSpPr>
        <p:spPr>
          <a:xfrm flipH="1">
            <a:off x="3244850" y="3397561"/>
            <a:ext cx="1227936" cy="3108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72786" y="3212895"/>
            <a:ext cx="4480714" cy="369332"/>
          </a:xfrm>
          <a:prstGeom prst="rect">
            <a:avLst/>
          </a:prstGeom>
          <a:noFill/>
        </p:spPr>
        <p:txBody>
          <a:bodyPr wrap="none" rtlCol="0">
            <a:spAutoFit/>
          </a:bodyPr>
          <a:lstStyle/>
          <a:p>
            <a:r>
              <a:rPr lang="en-US" dirty="0" smtClean="0">
                <a:solidFill>
                  <a:srgbClr val="FF0000"/>
                </a:solidFill>
              </a:rPr>
              <a:t>The constructor creates an identity matrix.</a:t>
            </a:r>
            <a:endParaRPr lang="en-US" dirty="0">
              <a:solidFill>
                <a:srgbClr val="FF0000"/>
              </a:solidFill>
            </a:endParaRPr>
          </a:p>
        </p:txBody>
      </p:sp>
      <p:sp>
        <p:nvSpPr>
          <p:cNvPr id="12" name="TextBox 11"/>
          <p:cNvSpPr txBox="1"/>
          <p:nvPr/>
        </p:nvSpPr>
        <p:spPr>
          <a:xfrm>
            <a:off x="4438610" y="3766893"/>
            <a:ext cx="2274982" cy="369332"/>
          </a:xfrm>
          <a:prstGeom prst="rect">
            <a:avLst/>
          </a:prstGeom>
          <a:noFill/>
        </p:spPr>
        <p:txBody>
          <a:bodyPr wrap="none" rtlCol="0">
            <a:spAutoFit/>
          </a:bodyPr>
          <a:lstStyle/>
          <a:p>
            <a:r>
              <a:rPr lang="en-US" dirty="0" smtClean="0">
                <a:solidFill>
                  <a:srgbClr val="FF0000"/>
                </a:solidFill>
              </a:rPr>
              <a:t>Multiplies translation</a:t>
            </a:r>
            <a:endParaRPr lang="en-US" dirty="0">
              <a:solidFill>
                <a:srgbClr val="FF0000"/>
              </a:solidFill>
            </a:endParaRPr>
          </a:p>
        </p:txBody>
      </p:sp>
      <p:cxnSp>
        <p:nvCxnSpPr>
          <p:cNvPr id="14" name="Straight Arrow Connector 13"/>
          <p:cNvCxnSpPr/>
          <p:nvPr/>
        </p:nvCxnSpPr>
        <p:spPr>
          <a:xfrm flipH="1" flipV="1">
            <a:off x="3600050" y="3893066"/>
            <a:ext cx="804384" cy="619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38389" y="4952947"/>
            <a:ext cx="4156229" cy="923330"/>
          </a:xfrm>
          <a:prstGeom prst="rect">
            <a:avLst/>
          </a:prstGeom>
          <a:noFill/>
        </p:spPr>
        <p:txBody>
          <a:bodyPr wrap="square" rtlCol="0">
            <a:spAutoFit/>
          </a:bodyPr>
          <a:lstStyle/>
          <a:p>
            <a:r>
              <a:rPr lang="en-US" dirty="0" smtClean="0">
                <a:solidFill>
                  <a:srgbClr val="FF0000"/>
                </a:solidFill>
              </a:rPr>
              <a:t>Make it an array of </a:t>
            </a:r>
            <a:r>
              <a:rPr lang="en-US" dirty="0" err="1" smtClean="0">
                <a:solidFill>
                  <a:srgbClr val="FF0000"/>
                </a:solidFill>
              </a:rPr>
              <a:t>GLfoat</a:t>
            </a:r>
            <a:r>
              <a:rPr lang="en-US" dirty="0" smtClean="0">
                <a:solidFill>
                  <a:srgbClr val="FF0000"/>
                </a:solidFill>
              </a:rPr>
              <a:t> to pass it to OpenGL.  OpenGL assumes that it is organized in the column-first order.</a:t>
            </a:r>
            <a:endParaRPr lang="en-US" dirty="0">
              <a:solidFill>
                <a:srgbClr val="FF0000"/>
              </a:solidFill>
            </a:endParaRPr>
          </a:p>
        </p:txBody>
      </p:sp>
      <p:cxnSp>
        <p:nvCxnSpPr>
          <p:cNvPr id="17" name="Straight Arrow Connector 16"/>
          <p:cNvCxnSpPr>
            <a:stCxn id="15" idx="1"/>
          </p:cNvCxnSpPr>
          <p:nvPr/>
        </p:nvCxnSpPr>
        <p:spPr>
          <a:xfrm flipH="1" flipV="1">
            <a:off x="3875010" y="4403237"/>
            <a:ext cx="863379" cy="1011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873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spin it.</a:t>
            </a:r>
            <a:endParaRPr lang="en-US" dirty="0"/>
          </a:p>
        </p:txBody>
      </p:sp>
      <p:sp>
        <p:nvSpPr>
          <p:cNvPr id="3" name="Content Placeholder 2"/>
          <p:cNvSpPr>
            <a:spLocks noGrp="1"/>
          </p:cNvSpPr>
          <p:nvPr>
            <p:ph idx="1"/>
          </p:nvPr>
        </p:nvSpPr>
        <p:spPr/>
        <p:txBody>
          <a:bodyPr/>
          <a:lstStyle/>
          <a:p>
            <a:r>
              <a:rPr lang="en-US" dirty="0" smtClean="0"/>
              <a:t>Add a member variable:</a:t>
            </a:r>
            <a:br>
              <a:rPr lang="en-US" dirty="0" smtClean="0"/>
            </a:br>
            <a:r>
              <a:rPr lang="en-US" dirty="0" smtClean="0"/>
              <a:t>    double angle;</a:t>
            </a:r>
          </a:p>
          <a:p>
            <a:r>
              <a:rPr lang="en-US" dirty="0" smtClean="0"/>
              <a:t>Don't forget to initialize it.</a:t>
            </a:r>
          </a:p>
          <a:p>
            <a:r>
              <a:rPr lang="en-US" dirty="0" smtClean="0"/>
              <a:t>Increment in Interval</a:t>
            </a:r>
          </a:p>
          <a:p>
            <a:r>
              <a:rPr lang="en-US" dirty="0" smtClean="0"/>
              <a:t>And then,</a:t>
            </a:r>
            <a:endParaRPr lang="en-US" dirty="0"/>
          </a:p>
        </p:txBody>
      </p:sp>
      <p:sp>
        <p:nvSpPr>
          <p:cNvPr id="4" name="TextBox 3"/>
          <p:cNvSpPr txBox="1"/>
          <p:nvPr/>
        </p:nvSpPr>
        <p:spPr>
          <a:xfrm>
            <a:off x="4113722" y="1885950"/>
            <a:ext cx="4904356" cy="4893647"/>
          </a:xfrm>
          <a:prstGeom prst="rect">
            <a:avLst/>
          </a:prstGeom>
          <a:noFill/>
        </p:spPr>
        <p:txBody>
          <a:bodyPr wrap="none" rtlCol="0">
            <a:spAutoFit/>
          </a:bodyPr>
          <a:lstStyle/>
          <a:p>
            <a:r>
              <a:rPr lang="en-US" sz="1200" dirty="0" smtClean="0">
                <a:latin typeface="Consolas" panose="020B0609020204030204" pitchFamily="49" charset="0"/>
              </a:rPr>
              <a:t>    </a:t>
            </a:r>
            <a:r>
              <a:rPr lang="en-US" sz="1200" dirty="0" err="1" smtClean="0">
                <a:latin typeface="Consolas" panose="020B0609020204030204" pitchFamily="49" charset="0"/>
              </a:rPr>
              <a:t>glClear</a:t>
            </a:r>
            <a:r>
              <a:rPr lang="en-US" sz="1200" dirty="0" smtClean="0">
                <a:latin typeface="Consolas" panose="020B0609020204030204" pitchFamily="49" charset="0"/>
              </a:rPr>
              <a:t>(GL_COLOR_BUFFER_BIT|GL_DEPTH_BUFFER_BIT</a:t>
            </a:r>
            <a:r>
              <a:rPr lang="en-US" sz="1200" dirty="0">
                <a:latin typeface="Consolas" panose="020B0609020204030204" pitchFamily="49" charset="0"/>
              </a:rPr>
              <a:t>);</a:t>
            </a:r>
          </a:p>
          <a:p>
            <a:r>
              <a:rPr lang="en-US" sz="1200" dirty="0" smtClean="0">
                <a:latin typeface="Consolas" panose="020B0609020204030204" pitchFamily="49" charset="0"/>
              </a:rPr>
              <a:t>    </a:t>
            </a:r>
            <a:r>
              <a:rPr lang="en-US" sz="1200" dirty="0" err="1" smtClean="0">
                <a:latin typeface="Consolas" panose="020B0609020204030204" pitchFamily="49" charset="0"/>
              </a:rPr>
              <a:t>glEnable</a:t>
            </a:r>
            <a:r>
              <a:rPr lang="en-US" sz="1200" dirty="0" smtClean="0">
                <a:latin typeface="Consolas" panose="020B0609020204030204" pitchFamily="49" charset="0"/>
              </a:rPr>
              <a:t>(GL_DEPTH_TEST</a:t>
            </a:r>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int</a:t>
            </a:r>
            <a:r>
              <a:rPr lang="en-US" sz="1200" dirty="0" smtClean="0">
                <a:latin typeface="Consolas" panose="020B0609020204030204" pitchFamily="49" charset="0"/>
              </a:rPr>
              <a:t> </a:t>
            </a:r>
            <a:r>
              <a:rPr lang="en-US" sz="1200" dirty="0" err="1">
                <a:latin typeface="Consolas" panose="020B0609020204030204" pitchFamily="49" charset="0"/>
              </a:rPr>
              <a:t>wid,hei</a:t>
            </a:r>
            <a:r>
              <a:rPr lang="en-US" sz="1200" dirty="0">
                <a:latin typeface="Consolas" panose="020B0609020204030204" pitchFamily="49" charset="0"/>
              </a:rPr>
              <a:t>;</a:t>
            </a:r>
          </a:p>
          <a:p>
            <a:r>
              <a:rPr lang="en-US" sz="1200" dirty="0" smtClean="0">
                <a:latin typeface="Consolas" panose="020B0609020204030204" pitchFamily="49" charset="0"/>
              </a:rPr>
              <a:t>    </a:t>
            </a:r>
            <a:r>
              <a:rPr lang="en-US" sz="1200" dirty="0" err="1" smtClean="0">
                <a:latin typeface="Consolas" panose="020B0609020204030204" pitchFamily="49" charset="0"/>
              </a:rPr>
              <a:t>FsGetWindowSize</a:t>
            </a:r>
            <a:r>
              <a:rPr lang="en-US" sz="1200" dirty="0" smtClean="0">
                <a:latin typeface="Consolas" panose="020B0609020204030204" pitchFamily="49" charset="0"/>
              </a:rPr>
              <a:t>(</a:t>
            </a:r>
            <a:r>
              <a:rPr lang="en-US" sz="1200" dirty="0" err="1" smtClean="0">
                <a:latin typeface="Consolas" panose="020B0609020204030204" pitchFamily="49" charset="0"/>
              </a:rPr>
              <a:t>wid,hei</a:t>
            </a:r>
            <a:r>
              <a:rPr lang="en-US" sz="1200" dirty="0">
                <a:latin typeface="Consolas" panose="020B0609020204030204" pitchFamily="49" charset="0"/>
              </a:rPr>
              <a:t>);</a:t>
            </a:r>
          </a:p>
          <a:p>
            <a:r>
              <a:rPr lang="en-US" sz="1200" dirty="0" smtClean="0">
                <a:latin typeface="Consolas" panose="020B0609020204030204" pitchFamily="49" charset="0"/>
              </a:rPr>
              <a:t>    auto </a:t>
            </a:r>
            <a:r>
              <a:rPr lang="en-US" sz="1200" dirty="0">
                <a:latin typeface="Consolas" panose="020B0609020204030204" pitchFamily="49" charset="0"/>
              </a:rPr>
              <a:t>aspect=(double)</a:t>
            </a:r>
            <a:r>
              <a:rPr lang="en-US" sz="1200" dirty="0" err="1">
                <a:latin typeface="Consolas" panose="020B0609020204030204" pitchFamily="49" charset="0"/>
              </a:rPr>
              <a:t>wid</a:t>
            </a:r>
            <a:r>
              <a:rPr lang="en-US" sz="1200" dirty="0">
                <a:latin typeface="Consolas" panose="020B0609020204030204" pitchFamily="49" charset="0"/>
              </a:rPr>
              <a:t>/(double)</a:t>
            </a:r>
            <a:r>
              <a:rPr lang="en-US" sz="1200" dirty="0" err="1">
                <a:latin typeface="Consolas" panose="020B0609020204030204" pitchFamily="49" charset="0"/>
              </a:rPr>
              <a:t>hei</a:t>
            </a:r>
            <a:r>
              <a:rPr lang="en-US" sz="1200" dirty="0">
                <a:latin typeface="Consolas" panose="020B0609020204030204" pitchFamily="49" charset="0"/>
              </a:rPr>
              <a:t>;</a:t>
            </a:r>
          </a:p>
          <a:p>
            <a:r>
              <a:rPr lang="en-US" sz="1200" dirty="0" smtClean="0">
                <a:latin typeface="Consolas" panose="020B0609020204030204" pitchFamily="49" charset="0"/>
              </a:rPr>
              <a:t>    </a:t>
            </a:r>
            <a:r>
              <a:rPr lang="en-US" sz="1200" dirty="0" err="1" smtClean="0">
                <a:latin typeface="Consolas" panose="020B0609020204030204" pitchFamily="49" charset="0"/>
              </a:rPr>
              <a:t>glViewport</a:t>
            </a:r>
            <a:r>
              <a:rPr lang="en-US" sz="1200" dirty="0" smtClean="0">
                <a:latin typeface="Consolas" panose="020B0609020204030204" pitchFamily="49" charset="0"/>
              </a:rPr>
              <a:t>(0,0,wid,hei</a:t>
            </a:r>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glMatrixMode</a:t>
            </a:r>
            <a:r>
              <a:rPr lang="en-US" sz="1200" dirty="0" smtClean="0">
                <a:latin typeface="Consolas" panose="020B0609020204030204" pitchFamily="49" charset="0"/>
              </a:rPr>
              <a:t>(GL_PROJECTION</a:t>
            </a:r>
            <a:r>
              <a:rPr lang="en-US" sz="1200" dirty="0">
                <a:latin typeface="Consolas" panose="020B0609020204030204" pitchFamily="49" charset="0"/>
              </a:rPr>
              <a:t>);</a:t>
            </a:r>
          </a:p>
          <a:p>
            <a:r>
              <a:rPr lang="en-US" sz="1200" dirty="0" smtClean="0">
                <a:latin typeface="Consolas" panose="020B0609020204030204" pitchFamily="49" charset="0"/>
              </a:rPr>
              <a:t>    </a:t>
            </a:r>
            <a:r>
              <a:rPr lang="en-US" sz="1200" dirty="0" err="1" smtClean="0">
                <a:latin typeface="Consolas" panose="020B0609020204030204" pitchFamily="49" charset="0"/>
              </a:rPr>
              <a:t>glLoadIdentity</a:t>
            </a:r>
            <a:r>
              <a:rPr lang="en-US" sz="1200" dirty="0">
                <a:latin typeface="Consolas" panose="020B0609020204030204" pitchFamily="49" charset="0"/>
              </a:rPr>
              <a:t>();</a:t>
            </a:r>
          </a:p>
          <a:p>
            <a:r>
              <a:rPr lang="en-US" sz="1200" dirty="0" smtClean="0">
                <a:latin typeface="Consolas" panose="020B0609020204030204" pitchFamily="49" charset="0"/>
              </a:rPr>
              <a:t>    </a:t>
            </a:r>
            <a:r>
              <a:rPr lang="en-US" sz="1200" dirty="0" err="1" smtClean="0">
                <a:latin typeface="Consolas" panose="020B0609020204030204" pitchFamily="49" charset="0"/>
              </a:rPr>
              <a:t>gluPerspective</a:t>
            </a:r>
            <a:r>
              <a:rPr lang="en-US" sz="1200" dirty="0" smtClean="0">
                <a:latin typeface="Consolas" panose="020B0609020204030204" pitchFamily="49" charset="0"/>
              </a:rPr>
              <a:t>(45.0,aspect,0.1,20.0</a:t>
            </a:r>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smtClean="0">
                <a:latin typeface="Consolas" panose="020B0609020204030204" pitchFamily="49" charset="0"/>
              </a:rPr>
              <a:t>    YsMatrix4x4 </a:t>
            </a:r>
            <a:r>
              <a:rPr lang="en-US" sz="1200" dirty="0" err="1">
                <a:latin typeface="Consolas" panose="020B0609020204030204" pitchFamily="49" charset="0"/>
              </a:rPr>
              <a:t>modelView</a:t>
            </a:r>
            <a:r>
              <a:rPr lang="en-US" sz="1200" dirty="0">
                <a:latin typeface="Consolas" panose="020B0609020204030204" pitchFamily="49" charset="0"/>
              </a:rPr>
              <a:t>;  // need #include </a:t>
            </a:r>
            <a:r>
              <a:rPr lang="en-US" sz="1200" dirty="0" err="1">
                <a:latin typeface="Consolas" panose="020B0609020204030204" pitchFamily="49" charset="0"/>
              </a:rPr>
              <a:t>ysclass.h</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modelView.Translate</a:t>
            </a:r>
            <a:r>
              <a:rPr lang="en-US" sz="1200" dirty="0" smtClean="0">
                <a:latin typeface="Consolas" panose="020B0609020204030204" pitchFamily="49" charset="0"/>
              </a:rPr>
              <a:t>(0,0</a:t>
            </a:r>
            <a:r>
              <a:rPr lang="en-US" sz="1200" dirty="0">
                <a:latin typeface="Consolas" panose="020B0609020204030204" pitchFamily="49" charset="0"/>
              </a:rPr>
              <a:t>,-10);</a:t>
            </a:r>
          </a:p>
          <a:p>
            <a:r>
              <a:rPr lang="en-US" sz="1200" dirty="0" smtClean="0">
                <a:latin typeface="Consolas" panose="020B0609020204030204" pitchFamily="49" charset="0"/>
              </a:rPr>
              <a:t>    </a:t>
            </a:r>
            <a:r>
              <a:rPr lang="en-US" sz="1200" dirty="0" err="1" smtClean="0">
                <a:latin typeface="Consolas" panose="020B0609020204030204" pitchFamily="49" charset="0"/>
              </a:rPr>
              <a:t>modelView.RotateXZ</a:t>
            </a:r>
            <a:r>
              <a:rPr lang="en-US" sz="1200" dirty="0" smtClean="0">
                <a:latin typeface="Consolas" panose="020B0609020204030204" pitchFamily="49" charset="0"/>
              </a:rPr>
              <a:t>(angle</a:t>
            </a:r>
            <a:r>
              <a:rPr lang="en-US" sz="1200" dirty="0">
                <a:latin typeface="Consolas" panose="020B0609020204030204" pitchFamily="49" charset="0"/>
              </a:rPr>
              <a:t>);</a:t>
            </a:r>
          </a:p>
          <a:p>
            <a:r>
              <a:rPr lang="en-US" sz="1200" dirty="0" smtClean="0">
                <a:latin typeface="Consolas" panose="020B0609020204030204" pitchFamily="49" charset="0"/>
              </a:rPr>
              <a:t>    </a:t>
            </a:r>
            <a:r>
              <a:rPr lang="en-US" sz="1200" dirty="0" err="1" smtClean="0">
                <a:latin typeface="Consolas" panose="020B0609020204030204" pitchFamily="49" charset="0"/>
              </a:rPr>
              <a:t>GLfloat</a:t>
            </a:r>
            <a:r>
              <a:rPr lang="en-US" sz="1200" dirty="0" smtClean="0">
                <a:latin typeface="Consolas" panose="020B0609020204030204" pitchFamily="49" charset="0"/>
              </a:rPr>
              <a:t> </a:t>
            </a:r>
            <a:r>
              <a:rPr lang="en-US" sz="1200" dirty="0" err="1">
                <a:latin typeface="Consolas" panose="020B0609020204030204" pitchFamily="49" charset="0"/>
              </a:rPr>
              <a:t>modelViewGl</a:t>
            </a:r>
            <a:r>
              <a:rPr lang="en-US" sz="1200" dirty="0">
                <a:latin typeface="Consolas" panose="020B0609020204030204" pitchFamily="49" charset="0"/>
              </a:rPr>
              <a:t>[16];</a:t>
            </a:r>
          </a:p>
          <a:p>
            <a:r>
              <a:rPr lang="en-US" sz="1200" dirty="0" smtClean="0">
                <a:latin typeface="Consolas" panose="020B0609020204030204" pitchFamily="49" charset="0"/>
              </a:rPr>
              <a:t>    </a:t>
            </a:r>
            <a:r>
              <a:rPr lang="en-US" sz="1200" dirty="0" err="1" smtClean="0">
                <a:latin typeface="Consolas" panose="020B0609020204030204" pitchFamily="49" charset="0"/>
              </a:rPr>
              <a:t>modelView.GetOpenGlCompatibleMatrix</a:t>
            </a:r>
            <a:r>
              <a:rPr lang="en-US" sz="1200" dirty="0" smtClean="0">
                <a:latin typeface="Consolas" panose="020B0609020204030204" pitchFamily="49" charset="0"/>
              </a:rPr>
              <a:t>(</a:t>
            </a:r>
            <a:r>
              <a:rPr lang="en-US" sz="1200" dirty="0" err="1" smtClean="0">
                <a:latin typeface="Consolas" panose="020B0609020204030204" pitchFamily="49" charset="0"/>
              </a:rPr>
              <a:t>modelViewGl</a:t>
            </a:r>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glMatrixMode</a:t>
            </a:r>
            <a:r>
              <a:rPr lang="en-US" sz="1200" dirty="0" smtClean="0">
                <a:latin typeface="Consolas" panose="020B0609020204030204" pitchFamily="49" charset="0"/>
              </a:rPr>
              <a:t>(GL_MODELVIEW</a:t>
            </a:r>
            <a:r>
              <a:rPr lang="en-US" sz="1200" dirty="0">
                <a:latin typeface="Consolas" panose="020B0609020204030204" pitchFamily="49" charset="0"/>
              </a:rPr>
              <a:t>);</a:t>
            </a:r>
          </a:p>
          <a:p>
            <a:r>
              <a:rPr lang="en-US" sz="1200" dirty="0" smtClean="0">
                <a:latin typeface="Consolas" panose="020B0609020204030204" pitchFamily="49" charset="0"/>
              </a:rPr>
              <a:t>    </a:t>
            </a:r>
            <a:r>
              <a:rPr lang="en-US" sz="1200" dirty="0" err="1" smtClean="0">
                <a:latin typeface="Consolas" panose="020B0609020204030204" pitchFamily="49" charset="0"/>
              </a:rPr>
              <a:t>glLoadIdentity</a:t>
            </a:r>
            <a:r>
              <a:rPr lang="en-US" sz="1200" dirty="0">
                <a:latin typeface="Consolas" panose="020B0609020204030204" pitchFamily="49" charset="0"/>
              </a:rPr>
              <a:t>();</a:t>
            </a:r>
          </a:p>
          <a:p>
            <a:r>
              <a:rPr lang="en-US" sz="1200" dirty="0" smtClean="0">
                <a:latin typeface="Consolas" panose="020B0609020204030204" pitchFamily="49" charset="0"/>
              </a:rPr>
              <a:t>    </a:t>
            </a:r>
            <a:r>
              <a:rPr lang="en-US" sz="1200" dirty="0" err="1" smtClean="0">
                <a:latin typeface="Consolas" panose="020B0609020204030204" pitchFamily="49" charset="0"/>
              </a:rPr>
              <a:t>glMultMatrixf</a:t>
            </a:r>
            <a:r>
              <a:rPr lang="en-US" sz="1200" dirty="0" smtClean="0">
                <a:latin typeface="Consolas" panose="020B0609020204030204" pitchFamily="49" charset="0"/>
              </a:rPr>
              <a:t>(</a:t>
            </a:r>
            <a:r>
              <a:rPr lang="en-US" sz="1200" dirty="0" err="1" smtClean="0">
                <a:latin typeface="Consolas" panose="020B0609020204030204" pitchFamily="49" charset="0"/>
              </a:rPr>
              <a:t>modelViewGl</a:t>
            </a:r>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DrawCube</a:t>
            </a:r>
            <a:r>
              <a:rPr lang="en-US" sz="1200" dirty="0">
                <a:latin typeface="Consolas" panose="020B0609020204030204" pitchFamily="49" charset="0"/>
              </a:rPr>
              <a:t>(-3,-3,-3,3,3,3);</a:t>
            </a:r>
          </a:p>
          <a:p>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FsSwapBuffers</a:t>
            </a:r>
            <a:r>
              <a:rPr lang="en-US" sz="1200" dirty="0">
                <a:latin typeface="Consolas" panose="020B0609020204030204" pitchFamily="49" charset="0"/>
              </a:rPr>
              <a:t>();</a:t>
            </a:r>
          </a:p>
          <a:p>
            <a:endParaRPr lang="en-US" sz="1200" dirty="0">
              <a:latin typeface="Consolas" panose="020B0609020204030204" pitchFamily="49" charset="0"/>
            </a:endParaRPr>
          </a:p>
        </p:txBody>
      </p:sp>
      <p:cxnSp>
        <p:nvCxnSpPr>
          <p:cNvPr id="6" name="Straight Arrow Connector 5"/>
          <p:cNvCxnSpPr/>
          <p:nvPr/>
        </p:nvCxnSpPr>
        <p:spPr>
          <a:xfrm>
            <a:off x="2241550" y="2990850"/>
            <a:ext cx="2203450" cy="1549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46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Control</a:t>
            </a:r>
            <a:endParaRPr lang="en-US" dirty="0"/>
          </a:p>
        </p:txBody>
      </p:sp>
      <p:sp>
        <p:nvSpPr>
          <p:cNvPr id="3" name="Content Placeholder 2"/>
          <p:cNvSpPr>
            <a:spLocks noGrp="1"/>
          </p:cNvSpPr>
          <p:nvPr>
            <p:ph idx="1"/>
          </p:nvPr>
        </p:nvSpPr>
        <p:spPr/>
        <p:txBody>
          <a:bodyPr/>
          <a:lstStyle/>
          <a:p>
            <a:r>
              <a:rPr lang="en-US" dirty="0" smtClean="0"/>
              <a:t>How to define a view point?</a:t>
            </a:r>
          </a:p>
          <a:p>
            <a:pPr lvl="1"/>
            <a:r>
              <a:rPr lang="en-US" dirty="0" smtClean="0"/>
              <a:t>Orientation</a:t>
            </a:r>
          </a:p>
          <a:p>
            <a:pPr lvl="1"/>
            <a:r>
              <a:rPr lang="en-US" dirty="0" smtClean="0"/>
              <a:t>Point of Interest (Target)</a:t>
            </a:r>
          </a:p>
          <a:p>
            <a:pPr lvl="1"/>
            <a:r>
              <a:rPr lang="en-US" dirty="0" smtClean="0"/>
              <a:t>Distance from the target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0645" y="1570460"/>
            <a:ext cx="1996155" cy="3640987"/>
          </a:xfrm>
          <a:prstGeom prst="rect">
            <a:avLst/>
          </a:prstGeom>
        </p:spPr>
      </p:pic>
    </p:spTree>
    <p:extLst>
      <p:ext uri="{BB962C8B-B14F-4D97-AF65-F5344CB8AC3E}">
        <p14:creationId xmlns:p14="http://schemas.microsoft.com/office/powerpoint/2010/main" val="3578607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Transformation</a:t>
            </a:r>
            <a:endParaRPr lang="en-US" dirty="0"/>
          </a:p>
        </p:txBody>
      </p:sp>
      <p:cxnSp>
        <p:nvCxnSpPr>
          <p:cNvPr id="5" name="Straight Arrow Connector 4"/>
          <p:cNvCxnSpPr/>
          <p:nvPr/>
        </p:nvCxnSpPr>
        <p:spPr>
          <a:xfrm>
            <a:off x="457200" y="4781550"/>
            <a:ext cx="330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1155700" y="1930400"/>
            <a:ext cx="0" cy="34671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460500" y="2184400"/>
            <a:ext cx="577850"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rot="8089109">
            <a:off x="3067050" y="3600450"/>
            <a:ext cx="203200" cy="291005"/>
            <a:chOff x="3067050" y="3600450"/>
            <a:chExt cx="203200" cy="291005"/>
          </a:xfrm>
        </p:grpSpPr>
        <p:sp>
          <p:nvSpPr>
            <p:cNvPr id="9" name="Isosceles Triangle 8"/>
            <p:cNvSpPr/>
            <p:nvPr/>
          </p:nvSpPr>
          <p:spPr>
            <a:xfrm>
              <a:off x="3098800" y="3765550"/>
              <a:ext cx="146050" cy="1259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067050" y="3600450"/>
              <a:ext cx="203200" cy="20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Connector 18"/>
          <p:cNvCxnSpPr>
            <a:stCxn id="8" idx="1"/>
            <a:endCxn id="8" idx="3"/>
          </p:cNvCxnSpPr>
          <p:nvPr/>
        </p:nvCxnSpPr>
        <p:spPr>
          <a:xfrm>
            <a:off x="1460500" y="2444750"/>
            <a:ext cx="57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0"/>
            <a:endCxn id="8" idx="2"/>
          </p:cNvCxnSpPr>
          <p:nvPr/>
        </p:nvCxnSpPr>
        <p:spPr>
          <a:xfrm>
            <a:off x="1749425" y="2184400"/>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749425" y="1752600"/>
            <a:ext cx="479425" cy="692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327275" y="1568451"/>
            <a:ext cx="2788007" cy="369332"/>
          </a:xfrm>
          <a:prstGeom prst="rect">
            <a:avLst/>
          </a:prstGeom>
          <a:noFill/>
        </p:spPr>
        <p:txBody>
          <a:bodyPr wrap="none" rtlCol="0">
            <a:spAutoFit/>
          </a:bodyPr>
          <a:lstStyle/>
          <a:p>
            <a:r>
              <a:rPr lang="en-US" dirty="0" smtClean="0"/>
              <a:t>Point of Interest (Target) t</a:t>
            </a:r>
            <a:endParaRPr lang="en-US" dirty="0"/>
          </a:p>
        </p:txBody>
      </p:sp>
      <p:cxnSp>
        <p:nvCxnSpPr>
          <p:cNvPr id="28" name="Straight Connector 27"/>
          <p:cNvCxnSpPr>
            <a:stCxn id="10" idx="2"/>
            <a:endCxn id="10" idx="0"/>
          </p:cNvCxnSpPr>
          <p:nvPr/>
        </p:nvCxnSpPr>
        <p:spPr>
          <a:xfrm>
            <a:off x="3127723" y="3705284"/>
            <a:ext cx="144138" cy="1432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3"/>
            <a:endCxn id="10" idx="1"/>
          </p:cNvCxnSpPr>
          <p:nvPr/>
        </p:nvCxnSpPr>
        <p:spPr>
          <a:xfrm flipV="1">
            <a:off x="3128178" y="3704829"/>
            <a:ext cx="143228" cy="1441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2773186" y="3793729"/>
            <a:ext cx="422020" cy="14704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627358" y="5194300"/>
            <a:ext cx="2069797" cy="369332"/>
          </a:xfrm>
          <a:prstGeom prst="rect">
            <a:avLst/>
          </a:prstGeom>
          <a:noFill/>
        </p:spPr>
        <p:txBody>
          <a:bodyPr wrap="none" rtlCol="0">
            <a:spAutoFit/>
          </a:bodyPr>
          <a:lstStyle/>
          <a:p>
            <a:r>
              <a:rPr lang="en-US" dirty="0" smtClean="0"/>
              <a:t>Camera Position c</a:t>
            </a:r>
            <a:endParaRPr lang="en-US" dirty="0"/>
          </a:p>
        </p:txBody>
      </p:sp>
      <p:cxnSp>
        <p:nvCxnSpPr>
          <p:cNvPr id="35" name="Straight Connector 34"/>
          <p:cNvCxnSpPr/>
          <p:nvPr/>
        </p:nvCxnSpPr>
        <p:spPr>
          <a:xfrm>
            <a:off x="2597150" y="3778250"/>
            <a:ext cx="14035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0" idx="2"/>
          </p:cNvCxnSpPr>
          <p:nvPr/>
        </p:nvCxnSpPr>
        <p:spPr>
          <a:xfrm flipH="1" flipV="1">
            <a:off x="1749425" y="2444750"/>
            <a:ext cx="1378298" cy="1260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Arc 37"/>
          <p:cNvSpPr/>
          <p:nvPr/>
        </p:nvSpPr>
        <p:spPr>
          <a:xfrm>
            <a:off x="2950735" y="3525923"/>
            <a:ext cx="501949" cy="501949"/>
          </a:xfrm>
          <a:prstGeom prst="arc">
            <a:avLst>
              <a:gd name="adj1" fmla="val 13346767"/>
              <a:gd name="adj2" fmla="val 0"/>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Arrow Connector 39"/>
          <p:cNvCxnSpPr/>
          <p:nvPr/>
        </p:nvCxnSpPr>
        <p:spPr>
          <a:xfrm flipH="1">
            <a:off x="3298901" y="2705100"/>
            <a:ext cx="44575" cy="8208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497655" y="2382284"/>
            <a:ext cx="2377574" cy="369332"/>
          </a:xfrm>
          <a:prstGeom prst="rect">
            <a:avLst/>
          </a:prstGeom>
          <a:noFill/>
        </p:spPr>
        <p:txBody>
          <a:bodyPr wrap="none" rtlCol="0">
            <a:spAutoFit/>
          </a:bodyPr>
          <a:lstStyle/>
          <a:p>
            <a:r>
              <a:rPr lang="en-US" dirty="0" smtClean="0"/>
              <a:t>Camera orientation R</a:t>
            </a:r>
            <a:endParaRPr lang="en-US" dirty="0"/>
          </a:p>
        </p:txBody>
      </p:sp>
      <p:sp>
        <p:nvSpPr>
          <p:cNvPr id="42" name="Left Brace 41"/>
          <p:cNvSpPr/>
          <p:nvPr/>
        </p:nvSpPr>
        <p:spPr>
          <a:xfrm rot="18728163">
            <a:off x="2238546" y="2298136"/>
            <a:ext cx="248700" cy="189709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4" name="Straight Arrow Connector 43"/>
          <p:cNvCxnSpPr>
            <a:endCxn id="42" idx="1"/>
          </p:cNvCxnSpPr>
          <p:nvPr/>
        </p:nvCxnSpPr>
        <p:spPr>
          <a:xfrm flipV="1">
            <a:off x="1184624" y="3338893"/>
            <a:ext cx="1094846" cy="24304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678" y="5720318"/>
            <a:ext cx="1980094" cy="369332"/>
          </a:xfrm>
          <a:prstGeom prst="rect">
            <a:avLst/>
          </a:prstGeom>
          <a:noFill/>
        </p:spPr>
        <p:txBody>
          <a:bodyPr wrap="none" rtlCol="0">
            <a:spAutoFit/>
          </a:bodyPr>
          <a:lstStyle/>
          <a:p>
            <a:r>
              <a:rPr lang="en-US" dirty="0" smtClean="0"/>
              <a:t>Target Distance d</a:t>
            </a:r>
            <a:endParaRPr lang="en-US" dirty="0"/>
          </a:p>
        </p:txBody>
      </p:sp>
      <p:grpSp>
        <p:nvGrpSpPr>
          <p:cNvPr id="52" name="Group 51"/>
          <p:cNvGrpSpPr/>
          <p:nvPr/>
        </p:nvGrpSpPr>
        <p:grpSpPr>
          <a:xfrm rot="2845805">
            <a:off x="6223274" y="2872545"/>
            <a:ext cx="1853652" cy="1664567"/>
            <a:chOff x="5626100" y="3073145"/>
            <a:chExt cx="1853652" cy="1664567"/>
          </a:xfrm>
        </p:grpSpPr>
        <p:sp>
          <p:nvSpPr>
            <p:cNvPr id="46" name="Rectangle 45"/>
            <p:cNvSpPr/>
            <p:nvPr/>
          </p:nvSpPr>
          <p:spPr>
            <a:xfrm>
              <a:off x="5626100" y="3073145"/>
              <a:ext cx="577850"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rot="8089109">
              <a:off x="7232650" y="4489195"/>
              <a:ext cx="203200" cy="291005"/>
              <a:chOff x="3067050" y="3600450"/>
              <a:chExt cx="203200" cy="291005"/>
            </a:xfrm>
          </p:grpSpPr>
          <p:sp>
            <p:nvSpPr>
              <p:cNvPr id="48" name="Isosceles Triangle 47"/>
              <p:cNvSpPr/>
              <p:nvPr/>
            </p:nvSpPr>
            <p:spPr>
              <a:xfrm>
                <a:off x="3098800" y="3765550"/>
                <a:ext cx="146050" cy="1259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067050" y="3600450"/>
                <a:ext cx="203200" cy="20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0" name="Straight Connector 49"/>
            <p:cNvCxnSpPr>
              <a:stCxn id="49" idx="3"/>
              <a:endCxn id="49" idx="1"/>
            </p:cNvCxnSpPr>
            <p:nvPr/>
          </p:nvCxnSpPr>
          <p:spPr>
            <a:xfrm flipV="1">
              <a:off x="7293778" y="4593574"/>
              <a:ext cx="143228" cy="1441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2"/>
            </p:cNvCxnSpPr>
            <p:nvPr/>
          </p:nvCxnSpPr>
          <p:spPr>
            <a:xfrm flipH="1" flipV="1">
              <a:off x="5915025" y="3333495"/>
              <a:ext cx="1378298" cy="1260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 name="Straight Arrow Connector 52"/>
          <p:cNvCxnSpPr/>
          <p:nvPr/>
        </p:nvCxnSpPr>
        <p:spPr>
          <a:xfrm>
            <a:off x="5384800" y="4813387"/>
            <a:ext cx="330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7150100" y="1971279"/>
            <a:ext cx="0" cy="34671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Right Arrow 54"/>
          <p:cNvSpPr/>
          <p:nvPr/>
        </p:nvSpPr>
        <p:spPr>
          <a:xfrm>
            <a:off x="4317241" y="4566505"/>
            <a:ext cx="514350" cy="430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402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baseline="30000" dirty="0" smtClean="0"/>
              <a:t>st</a:t>
            </a:r>
            <a:r>
              <a:rPr lang="en-US" dirty="0" smtClean="0"/>
              <a:t> Step:  Translate by -t</a:t>
            </a:r>
            <a:endParaRPr lang="en-US" dirty="0"/>
          </a:p>
        </p:txBody>
      </p:sp>
      <p:cxnSp>
        <p:nvCxnSpPr>
          <p:cNvPr id="19" name="Straight Arrow Connector 18"/>
          <p:cNvCxnSpPr/>
          <p:nvPr/>
        </p:nvCxnSpPr>
        <p:spPr>
          <a:xfrm>
            <a:off x="457200" y="4781550"/>
            <a:ext cx="330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155700" y="1930400"/>
            <a:ext cx="0" cy="34671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460500" y="2184400"/>
            <a:ext cx="577850"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rot="8089109">
            <a:off x="3067050" y="3600450"/>
            <a:ext cx="203200" cy="291005"/>
            <a:chOff x="3067050" y="3600450"/>
            <a:chExt cx="203200" cy="291005"/>
          </a:xfrm>
        </p:grpSpPr>
        <p:sp>
          <p:nvSpPr>
            <p:cNvPr id="23" name="Isosceles Triangle 22"/>
            <p:cNvSpPr/>
            <p:nvPr/>
          </p:nvSpPr>
          <p:spPr>
            <a:xfrm>
              <a:off x="3098800" y="3765550"/>
              <a:ext cx="146050" cy="1259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067050" y="3600450"/>
              <a:ext cx="203200" cy="20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 name="Straight Connector 24"/>
          <p:cNvCxnSpPr>
            <a:stCxn id="21" idx="1"/>
            <a:endCxn id="21" idx="3"/>
          </p:cNvCxnSpPr>
          <p:nvPr/>
        </p:nvCxnSpPr>
        <p:spPr>
          <a:xfrm>
            <a:off x="1460500" y="2444750"/>
            <a:ext cx="57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1" idx="0"/>
            <a:endCxn id="21" idx="2"/>
          </p:cNvCxnSpPr>
          <p:nvPr/>
        </p:nvCxnSpPr>
        <p:spPr>
          <a:xfrm>
            <a:off x="1749425" y="2184400"/>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2"/>
            <a:endCxn id="24" idx="0"/>
          </p:cNvCxnSpPr>
          <p:nvPr/>
        </p:nvCxnSpPr>
        <p:spPr>
          <a:xfrm>
            <a:off x="3127723" y="3705284"/>
            <a:ext cx="144138" cy="1432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4" idx="3"/>
            <a:endCxn id="24" idx="1"/>
          </p:cNvCxnSpPr>
          <p:nvPr/>
        </p:nvCxnSpPr>
        <p:spPr>
          <a:xfrm flipV="1">
            <a:off x="3128178" y="3704829"/>
            <a:ext cx="143228" cy="1441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2"/>
          </p:cNvCxnSpPr>
          <p:nvPr/>
        </p:nvCxnSpPr>
        <p:spPr>
          <a:xfrm flipH="1" flipV="1">
            <a:off x="1749425" y="2444750"/>
            <a:ext cx="1378298" cy="1260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ight Arrow 33"/>
          <p:cNvSpPr/>
          <p:nvPr/>
        </p:nvSpPr>
        <p:spPr>
          <a:xfrm>
            <a:off x="3867150" y="3219450"/>
            <a:ext cx="546100" cy="413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a:off x="5194300" y="4781551"/>
            <a:ext cx="330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892800" y="1930401"/>
            <a:ext cx="0" cy="34671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603875" y="4521200"/>
            <a:ext cx="577850"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rot="8089109">
            <a:off x="7210425" y="5937250"/>
            <a:ext cx="203200" cy="291005"/>
            <a:chOff x="3067050" y="3600450"/>
            <a:chExt cx="203200" cy="291005"/>
          </a:xfrm>
        </p:grpSpPr>
        <p:sp>
          <p:nvSpPr>
            <p:cNvPr id="39" name="Isosceles Triangle 38"/>
            <p:cNvSpPr/>
            <p:nvPr/>
          </p:nvSpPr>
          <p:spPr>
            <a:xfrm>
              <a:off x="3098800" y="3765550"/>
              <a:ext cx="146050" cy="1259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067050" y="3600450"/>
              <a:ext cx="203200" cy="20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1" name="Straight Connector 40"/>
          <p:cNvCxnSpPr>
            <a:stCxn id="37" idx="1"/>
            <a:endCxn id="37" idx="3"/>
          </p:cNvCxnSpPr>
          <p:nvPr/>
        </p:nvCxnSpPr>
        <p:spPr>
          <a:xfrm>
            <a:off x="5603875" y="4781550"/>
            <a:ext cx="57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0"/>
            <a:endCxn id="37" idx="2"/>
          </p:cNvCxnSpPr>
          <p:nvPr/>
        </p:nvCxnSpPr>
        <p:spPr>
          <a:xfrm>
            <a:off x="5892800" y="4521200"/>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2"/>
            <a:endCxn id="40" idx="0"/>
          </p:cNvCxnSpPr>
          <p:nvPr/>
        </p:nvCxnSpPr>
        <p:spPr>
          <a:xfrm>
            <a:off x="7271098" y="6042084"/>
            <a:ext cx="144138" cy="1432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0" idx="3"/>
            <a:endCxn id="40" idx="1"/>
          </p:cNvCxnSpPr>
          <p:nvPr/>
        </p:nvCxnSpPr>
        <p:spPr>
          <a:xfrm flipV="1">
            <a:off x="7271553" y="6041629"/>
            <a:ext cx="143228" cy="1441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2"/>
          </p:cNvCxnSpPr>
          <p:nvPr/>
        </p:nvCxnSpPr>
        <p:spPr>
          <a:xfrm flipH="1" flipV="1">
            <a:off x="5892800" y="4781550"/>
            <a:ext cx="1378298" cy="1260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402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aseline="30000" dirty="0" smtClean="0"/>
              <a:t>nd</a:t>
            </a:r>
            <a:r>
              <a:rPr lang="en-US" dirty="0" smtClean="0"/>
              <a:t> Step: Rotate by R</a:t>
            </a:r>
            <a:r>
              <a:rPr lang="en-US" baseline="30000" dirty="0" smtClean="0"/>
              <a:t>-1</a:t>
            </a:r>
            <a:endParaRPr lang="en-US" baseline="30000" dirty="0"/>
          </a:p>
        </p:txBody>
      </p:sp>
      <p:cxnSp>
        <p:nvCxnSpPr>
          <p:cNvPr id="4" name="Straight Arrow Connector 3"/>
          <p:cNvCxnSpPr/>
          <p:nvPr/>
        </p:nvCxnSpPr>
        <p:spPr>
          <a:xfrm>
            <a:off x="317500" y="3746501"/>
            <a:ext cx="330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16000" y="895351"/>
            <a:ext cx="0" cy="34671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27075" y="3486150"/>
            <a:ext cx="577850"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rot="8089109">
            <a:off x="2333625" y="4902200"/>
            <a:ext cx="203200" cy="291005"/>
            <a:chOff x="3067050" y="3600450"/>
            <a:chExt cx="203200" cy="291005"/>
          </a:xfrm>
        </p:grpSpPr>
        <p:sp>
          <p:nvSpPr>
            <p:cNvPr id="8" name="Isosceles Triangle 7"/>
            <p:cNvSpPr/>
            <p:nvPr/>
          </p:nvSpPr>
          <p:spPr>
            <a:xfrm>
              <a:off x="3098800" y="3765550"/>
              <a:ext cx="146050" cy="1259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67050" y="3600450"/>
              <a:ext cx="203200" cy="20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a:stCxn id="6" idx="1"/>
            <a:endCxn id="6" idx="3"/>
          </p:cNvCxnSpPr>
          <p:nvPr/>
        </p:nvCxnSpPr>
        <p:spPr>
          <a:xfrm>
            <a:off x="727075" y="3746500"/>
            <a:ext cx="57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0"/>
            <a:endCxn id="6" idx="2"/>
          </p:cNvCxnSpPr>
          <p:nvPr/>
        </p:nvCxnSpPr>
        <p:spPr>
          <a:xfrm>
            <a:off x="1016000" y="3486150"/>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2"/>
            <a:endCxn id="9" idx="0"/>
          </p:cNvCxnSpPr>
          <p:nvPr/>
        </p:nvCxnSpPr>
        <p:spPr>
          <a:xfrm>
            <a:off x="2394298" y="5007034"/>
            <a:ext cx="144138" cy="1432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3"/>
            <a:endCxn id="9" idx="1"/>
          </p:cNvCxnSpPr>
          <p:nvPr/>
        </p:nvCxnSpPr>
        <p:spPr>
          <a:xfrm flipV="1">
            <a:off x="2394753" y="5006579"/>
            <a:ext cx="143228" cy="1441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p:cNvCxnSpPr>
          <p:nvPr/>
        </p:nvCxnSpPr>
        <p:spPr>
          <a:xfrm flipH="1" flipV="1">
            <a:off x="1016000" y="3746500"/>
            <a:ext cx="1378298" cy="1260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ight Arrow 14"/>
          <p:cNvSpPr/>
          <p:nvPr/>
        </p:nvSpPr>
        <p:spPr>
          <a:xfrm>
            <a:off x="3854450" y="3340100"/>
            <a:ext cx="609600" cy="520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5079652" y="895350"/>
            <a:ext cx="3302000" cy="4904453"/>
            <a:chOff x="5079652" y="895350"/>
            <a:chExt cx="3302000" cy="4904453"/>
          </a:xfrm>
        </p:grpSpPr>
        <p:cxnSp>
          <p:nvCxnSpPr>
            <p:cNvPr id="16" name="Straight Arrow Connector 15"/>
            <p:cNvCxnSpPr/>
            <p:nvPr/>
          </p:nvCxnSpPr>
          <p:spPr>
            <a:xfrm>
              <a:off x="5079652" y="3746500"/>
              <a:ext cx="330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778152" y="895350"/>
              <a:ext cx="0" cy="34671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1"/>
              <a:endCxn id="18" idx="3"/>
            </p:cNvCxnSpPr>
            <p:nvPr/>
          </p:nvCxnSpPr>
          <p:spPr>
            <a:xfrm>
              <a:off x="5578460" y="3517950"/>
              <a:ext cx="394740" cy="42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0"/>
              <a:endCxn id="18" idx="2"/>
            </p:cNvCxnSpPr>
            <p:nvPr/>
          </p:nvCxnSpPr>
          <p:spPr>
            <a:xfrm flipH="1">
              <a:off x="5585695" y="3551104"/>
              <a:ext cx="380270" cy="355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2"/>
              <a:endCxn id="21" idx="0"/>
            </p:cNvCxnSpPr>
            <p:nvPr/>
          </p:nvCxnSpPr>
          <p:spPr>
            <a:xfrm flipH="1">
              <a:off x="5790658" y="5596629"/>
              <a:ext cx="6136" cy="2031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rot="2814728">
              <a:off x="5486905" y="3468604"/>
              <a:ext cx="577850"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rot="10903837">
              <a:off x="5693452" y="5508798"/>
              <a:ext cx="203200" cy="291005"/>
              <a:chOff x="3067050" y="3600450"/>
              <a:chExt cx="203200" cy="291005"/>
            </a:xfrm>
          </p:grpSpPr>
          <p:sp>
            <p:nvSpPr>
              <p:cNvPr id="20" name="Isosceles Triangle 19"/>
              <p:cNvSpPr/>
              <p:nvPr/>
            </p:nvSpPr>
            <p:spPr>
              <a:xfrm>
                <a:off x="3098800" y="3765550"/>
                <a:ext cx="146050" cy="1259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067050" y="3600450"/>
                <a:ext cx="203200" cy="20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Straight Arrow Connector 25"/>
            <p:cNvCxnSpPr>
              <a:stCxn id="21" idx="2"/>
            </p:cNvCxnSpPr>
            <p:nvPr/>
          </p:nvCxnSpPr>
          <p:spPr>
            <a:xfrm rot="2814728" flipH="1" flipV="1">
              <a:off x="5097163" y="4032525"/>
              <a:ext cx="1378298" cy="1260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59818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baseline="30000" dirty="0" smtClean="0"/>
              <a:t>rd</a:t>
            </a:r>
            <a:r>
              <a:rPr lang="en-US" dirty="0" smtClean="0"/>
              <a:t> Step: Translate by -d</a:t>
            </a:r>
            <a:endParaRPr lang="en-US" dirty="0"/>
          </a:p>
        </p:txBody>
      </p:sp>
      <p:grpSp>
        <p:nvGrpSpPr>
          <p:cNvPr id="31" name="Group 30"/>
          <p:cNvGrpSpPr/>
          <p:nvPr/>
        </p:nvGrpSpPr>
        <p:grpSpPr>
          <a:xfrm>
            <a:off x="247302" y="1504950"/>
            <a:ext cx="3302000" cy="4904453"/>
            <a:chOff x="5079652" y="895350"/>
            <a:chExt cx="3302000" cy="4904453"/>
          </a:xfrm>
        </p:grpSpPr>
        <p:cxnSp>
          <p:nvCxnSpPr>
            <p:cNvPr id="32" name="Straight Arrow Connector 31"/>
            <p:cNvCxnSpPr/>
            <p:nvPr/>
          </p:nvCxnSpPr>
          <p:spPr>
            <a:xfrm>
              <a:off x="5079652" y="3746500"/>
              <a:ext cx="330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778152" y="895350"/>
              <a:ext cx="0" cy="34671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7" idx="1"/>
              <a:endCxn id="37" idx="3"/>
            </p:cNvCxnSpPr>
            <p:nvPr/>
          </p:nvCxnSpPr>
          <p:spPr>
            <a:xfrm>
              <a:off x="5578460" y="3517950"/>
              <a:ext cx="394740" cy="42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7" idx="0"/>
              <a:endCxn id="37" idx="2"/>
            </p:cNvCxnSpPr>
            <p:nvPr/>
          </p:nvCxnSpPr>
          <p:spPr>
            <a:xfrm flipH="1">
              <a:off x="5585695" y="3551104"/>
              <a:ext cx="380270" cy="355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1" idx="2"/>
              <a:endCxn id="41" idx="0"/>
            </p:cNvCxnSpPr>
            <p:nvPr/>
          </p:nvCxnSpPr>
          <p:spPr>
            <a:xfrm flipH="1">
              <a:off x="5790658" y="5596629"/>
              <a:ext cx="6136" cy="2031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rot="2814728">
              <a:off x="5486905" y="3468604"/>
              <a:ext cx="577850"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rot="10903837">
              <a:off x="5693452" y="5508798"/>
              <a:ext cx="203200" cy="291005"/>
              <a:chOff x="3067050" y="3600450"/>
              <a:chExt cx="203200" cy="291005"/>
            </a:xfrm>
          </p:grpSpPr>
          <p:sp>
            <p:nvSpPr>
              <p:cNvPr id="40" name="Isosceles Triangle 39"/>
              <p:cNvSpPr/>
              <p:nvPr/>
            </p:nvSpPr>
            <p:spPr>
              <a:xfrm>
                <a:off x="3098800" y="3765550"/>
                <a:ext cx="146050" cy="1259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067050" y="3600450"/>
                <a:ext cx="203200" cy="20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Arrow Connector 38"/>
            <p:cNvCxnSpPr>
              <a:stCxn id="41" idx="2"/>
            </p:cNvCxnSpPr>
            <p:nvPr/>
          </p:nvCxnSpPr>
          <p:spPr>
            <a:xfrm rot="2814728" flipH="1" flipV="1">
              <a:off x="5097163" y="4032525"/>
              <a:ext cx="1378298" cy="1260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Right Arrow 41"/>
          <p:cNvSpPr/>
          <p:nvPr/>
        </p:nvSpPr>
        <p:spPr>
          <a:xfrm>
            <a:off x="4013200" y="3556000"/>
            <a:ext cx="723900" cy="482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p:nvPr/>
        </p:nvCxnSpPr>
        <p:spPr>
          <a:xfrm>
            <a:off x="5098702" y="4348622"/>
            <a:ext cx="330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797202" y="1497472"/>
            <a:ext cx="0" cy="34671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9" idx="1"/>
            <a:endCxn id="49" idx="3"/>
          </p:cNvCxnSpPr>
          <p:nvPr/>
        </p:nvCxnSpPr>
        <p:spPr>
          <a:xfrm>
            <a:off x="5589350" y="2182466"/>
            <a:ext cx="394740" cy="42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9" idx="0"/>
            <a:endCxn id="49" idx="2"/>
          </p:cNvCxnSpPr>
          <p:nvPr/>
        </p:nvCxnSpPr>
        <p:spPr>
          <a:xfrm flipH="1">
            <a:off x="5596585" y="2215620"/>
            <a:ext cx="380270" cy="355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53" idx="2"/>
            <a:endCxn id="53" idx="0"/>
          </p:cNvCxnSpPr>
          <p:nvPr/>
        </p:nvCxnSpPr>
        <p:spPr>
          <a:xfrm flipH="1">
            <a:off x="5801548" y="4261145"/>
            <a:ext cx="6136" cy="2031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5166935" y="2104545"/>
            <a:ext cx="1260534" cy="2359774"/>
            <a:chOff x="5152143" y="2086351"/>
            <a:chExt cx="1260534" cy="2359774"/>
          </a:xfrm>
        </p:grpSpPr>
        <p:sp>
          <p:nvSpPr>
            <p:cNvPr id="49" name="Rectangle 48"/>
            <p:cNvSpPr/>
            <p:nvPr/>
          </p:nvSpPr>
          <p:spPr>
            <a:xfrm rot="2814728">
              <a:off x="5483003" y="2114926"/>
              <a:ext cx="577850"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rot="10903837">
              <a:off x="5689550" y="4155120"/>
              <a:ext cx="203200" cy="291005"/>
              <a:chOff x="3067050" y="3600450"/>
              <a:chExt cx="203200" cy="291005"/>
            </a:xfrm>
          </p:grpSpPr>
          <p:sp>
            <p:nvSpPr>
              <p:cNvPr id="52" name="Isosceles Triangle 51"/>
              <p:cNvSpPr/>
              <p:nvPr/>
            </p:nvSpPr>
            <p:spPr>
              <a:xfrm>
                <a:off x="3098800" y="3765550"/>
                <a:ext cx="146050" cy="1259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067050" y="3600450"/>
                <a:ext cx="203200" cy="20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1" name="Straight Arrow Connector 50"/>
            <p:cNvCxnSpPr>
              <a:stCxn id="53" idx="2"/>
            </p:cNvCxnSpPr>
            <p:nvPr/>
          </p:nvCxnSpPr>
          <p:spPr>
            <a:xfrm rot="2814728" flipH="1" flipV="1">
              <a:off x="5093261" y="2678847"/>
              <a:ext cx="1378298" cy="1260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510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Binary Tree</a:t>
            </a:r>
          </a:p>
          <a:p>
            <a:r>
              <a:rPr lang="en-US" dirty="0" smtClean="0"/>
              <a:t>3D Graphics</a:t>
            </a:r>
          </a:p>
          <a:p>
            <a:pPr lvl="1"/>
            <a:r>
              <a:rPr lang="en-US" dirty="0"/>
              <a:t>Modern 3D Graphics APIs</a:t>
            </a:r>
          </a:p>
          <a:p>
            <a:pPr lvl="1"/>
            <a:r>
              <a:rPr lang="en-US" dirty="0"/>
              <a:t>Vertex and Color Arrays</a:t>
            </a:r>
          </a:p>
          <a:p>
            <a:pPr lvl="1"/>
            <a:r>
              <a:rPr lang="en-US" dirty="0"/>
              <a:t>View </a:t>
            </a:r>
            <a:r>
              <a:rPr lang="en-US" dirty="0" smtClean="0"/>
              <a:t>Control</a:t>
            </a:r>
          </a:p>
          <a:p>
            <a:pPr lvl="1"/>
            <a:r>
              <a:rPr lang="en-US" dirty="0" smtClean="0"/>
              <a:t>Lighting</a:t>
            </a:r>
          </a:p>
          <a:p>
            <a:r>
              <a:rPr lang="en-US" dirty="0" smtClean="0"/>
              <a:t>Binary STL</a:t>
            </a:r>
          </a:p>
          <a:p>
            <a:endParaRPr lang="en-US" dirty="0"/>
          </a:p>
        </p:txBody>
      </p:sp>
    </p:spTree>
    <p:extLst>
      <p:ext uri="{BB962C8B-B14F-4D97-AF65-F5344CB8AC3E}">
        <p14:creationId xmlns:p14="http://schemas.microsoft.com/office/powerpoint/2010/main" val="170813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 Matrix form</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v'=T</a:t>
            </a:r>
            <a:r>
              <a:rPr lang="en-US" baseline="-25000" dirty="0" smtClean="0"/>
              <a:t>d</a:t>
            </a:r>
            <a:r>
              <a:rPr lang="en-US" dirty="0" smtClean="0"/>
              <a:t>R</a:t>
            </a:r>
            <a:r>
              <a:rPr lang="en-US" baseline="30000" dirty="0" smtClean="0"/>
              <a:t>-1</a:t>
            </a:r>
            <a:r>
              <a:rPr lang="en-US" dirty="0" smtClean="0"/>
              <a:t>T</a:t>
            </a:r>
            <a:r>
              <a:rPr lang="en-US" baseline="-25000" dirty="0" smtClean="0"/>
              <a:t>t</a:t>
            </a:r>
            <a:r>
              <a:rPr lang="en-US" dirty="0" smtClean="0"/>
              <a:t>v</a:t>
            </a:r>
          </a:p>
          <a:p>
            <a:pPr marL="0" indent="0">
              <a:buNone/>
            </a:pPr>
            <a:endParaRPr lang="en-US" dirty="0" smtClean="0"/>
          </a:p>
          <a:p>
            <a:pPr marL="0" indent="0">
              <a:buNone/>
            </a:pPr>
            <a:r>
              <a:rPr lang="en-US" dirty="0" smtClean="0"/>
              <a:t>Where</a:t>
            </a:r>
          </a:p>
          <a:p>
            <a:r>
              <a:rPr lang="en-US" dirty="0"/>
              <a:t>T</a:t>
            </a:r>
            <a:r>
              <a:rPr lang="en-US" baseline="-25000" dirty="0"/>
              <a:t>d</a:t>
            </a:r>
            <a:r>
              <a:rPr lang="en-US" dirty="0" smtClean="0"/>
              <a:t> is the translation by vector (0,0,-d),</a:t>
            </a:r>
          </a:p>
          <a:p>
            <a:r>
              <a:rPr lang="en-US" dirty="0"/>
              <a:t>R</a:t>
            </a:r>
            <a:r>
              <a:rPr lang="en-US" baseline="30000" dirty="0"/>
              <a:t>-1</a:t>
            </a:r>
            <a:r>
              <a:rPr lang="en-US" dirty="0" smtClean="0"/>
              <a:t> is the camera to global rotation, and</a:t>
            </a:r>
            <a:endParaRPr lang="en-US" dirty="0"/>
          </a:p>
          <a:p>
            <a:r>
              <a:rPr lang="en-US" dirty="0" smtClean="0"/>
              <a:t>T</a:t>
            </a:r>
            <a:r>
              <a:rPr lang="en-US" baseline="-25000" dirty="0" smtClean="0"/>
              <a:t>t</a:t>
            </a:r>
            <a:r>
              <a:rPr lang="en-US" dirty="0" smtClean="0"/>
              <a:t> is the translation by vector -t</a:t>
            </a:r>
            <a:endParaRPr lang="en-US" dirty="0"/>
          </a:p>
        </p:txBody>
      </p:sp>
    </p:spTree>
    <p:extLst>
      <p:ext uri="{BB962C8B-B14F-4D97-AF65-F5344CB8AC3E}">
        <p14:creationId xmlns:p14="http://schemas.microsoft.com/office/powerpoint/2010/main" val="2981880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define</a:t>
            </a:r>
            <a:endParaRPr lang="en-US" dirty="0"/>
          </a:p>
        </p:txBody>
      </p:sp>
      <p:sp>
        <p:nvSpPr>
          <p:cNvPr id="3" name="Content Placeholder 2"/>
          <p:cNvSpPr>
            <a:spLocks noGrp="1"/>
          </p:cNvSpPr>
          <p:nvPr>
            <p:ph idx="1"/>
          </p:nvPr>
        </p:nvSpPr>
        <p:spPr/>
        <p:txBody>
          <a:bodyPr/>
          <a:lstStyle/>
          <a:p>
            <a:r>
              <a:rPr lang="en-US" dirty="0" smtClean="0"/>
              <a:t>Camera rotation matrix </a:t>
            </a:r>
            <a:r>
              <a:rPr lang="en-US" dirty="0" err="1" smtClean="0"/>
              <a:t>Rc</a:t>
            </a:r>
            <a:r>
              <a:rPr lang="en-US" dirty="0" smtClean="0"/>
              <a:t>,</a:t>
            </a:r>
          </a:p>
          <a:p>
            <a:r>
              <a:rPr lang="en-US" dirty="0" smtClean="0"/>
              <a:t>Target distance d, and</a:t>
            </a:r>
          </a:p>
          <a:p>
            <a:r>
              <a:rPr lang="en-US" dirty="0" smtClean="0"/>
              <a:t>Target position t.</a:t>
            </a:r>
            <a:br>
              <a:rPr lang="en-US" dirty="0" smtClean="0"/>
            </a:br>
            <a:endParaRPr lang="en-US" dirty="0"/>
          </a:p>
          <a:p>
            <a:r>
              <a:rPr lang="en-US" dirty="0" smtClean="0"/>
              <a:t>Then rotate by arrow keys.</a:t>
            </a:r>
          </a:p>
          <a:p>
            <a:endParaRPr lang="en-US" dirty="0"/>
          </a:p>
          <a:p>
            <a:r>
              <a:rPr lang="en-US" dirty="0"/>
              <a:t>YsVec3 class:  Please see comment lines in </a:t>
            </a:r>
            <a:r>
              <a:rPr lang="en-US" dirty="0" err="1"/>
              <a:t>ysgeometry.h</a:t>
            </a:r>
            <a:r>
              <a:rPr lang="en-US" dirty="0"/>
              <a:t> for more details.</a:t>
            </a:r>
          </a:p>
          <a:p>
            <a:endParaRPr lang="en-US" dirty="0"/>
          </a:p>
        </p:txBody>
      </p:sp>
    </p:spTree>
    <p:extLst>
      <p:ext uri="{BB962C8B-B14F-4D97-AF65-F5344CB8AC3E}">
        <p14:creationId xmlns:p14="http://schemas.microsoft.com/office/powerpoint/2010/main" val="1523758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New member variables:</a:t>
            </a:r>
          </a:p>
          <a:p>
            <a:endParaRPr lang="en-US" dirty="0"/>
          </a:p>
          <a:p>
            <a:endParaRPr lang="en-US" dirty="0" smtClean="0"/>
          </a:p>
          <a:p>
            <a:r>
              <a:rPr lang="en-US" dirty="0" smtClean="0"/>
              <a:t>In Initialize or in the constructor:</a:t>
            </a:r>
            <a:br>
              <a:rPr lang="en-US" dirty="0" smtClean="0"/>
            </a:br>
            <a:endParaRPr lang="en-US" dirty="0" smtClean="0"/>
          </a:p>
          <a:p>
            <a:endParaRPr lang="en-US" dirty="0" smtClean="0"/>
          </a:p>
          <a:p>
            <a:r>
              <a:rPr lang="en-US" dirty="0" smtClean="0"/>
              <a:t>In Interval</a:t>
            </a:r>
            <a:endParaRPr lang="en-US" dirty="0"/>
          </a:p>
        </p:txBody>
      </p:sp>
      <p:sp>
        <p:nvSpPr>
          <p:cNvPr id="4" name="TextBox 3"/>
          <p:cNvSpPr txBox="1"/>
          <p:nvPr/>
        </p:nvSpPr>
        <p:spPr>
          <a:xfrm>
            <a:off x="4829550" y="1066800"/>
            <a:ext cx="2316660" cy="830997"/>
          </a:xfrm>
          <a:prstGeom prst="rect">
            <a:avLst/>
          </a:prstGeom>
          <a:noFill/>
        </p:spPr>
        <p:txBody>
          <a:bodyPr wrap="none" rtlCol="0">
            <a:spAutoFit/>
          </a:bodyPr>
          <a:lstStyle/>
          <a:p>
            <a:r>
              <a:rPr lang="fr-FR" sz="1600" dirty="0" smtClean="0">
                <a:latin typeface="Consolas" panose="020B0609020204030204" pitchFamily="49" charset="0"/>
              </a:rPr>
              <a:t>    YsMatrix4x4 </a:t>
            </a:r>
            <a:r>
              <a:rPr lang="fr-FR" sz="1600" dirty="0" err="1">
                <a:latin typeface="Consolas" panose="020B0609020204030204" pitchFamily="49" charset="0"/>
              </a:rPr>
              <a:t>Rc</a:t>
            </a:r>
            <a:r>
              <a:rPr lang="fr-FR" sz="1600" dirty="0">
                <a:latin typeface="Consolas" panose="020B0609020204030204" pitchFamily="49" charset="0"/>
              </a:rPr>
              <a:t>;</a:t>
            </a:r>
          </a:p>
          <a:p>
            <a:r>
              <a:rPr lang="fr-FR" sz="1600" dirty="0" smtClean="0">
                <a:latin typeface="Consolas" panose="020B0609020204030204" pitchFamily="49" charset="0"/>
              </a:rPr>
              <a:t>    double </a:t>
            </a:r>
            <a:r>
              <a:rPr lang="fr-FR" sz="1600" dirty="0">
                <a:latin typeface="Consolas" panose="020B0609020204030204" pitchFamily="49" charset="0"/>
              </a:rPr>
              <a:t>d;</a:t>
            </a:r>
          </a:p>
          <a:p>
            <a:r>
              <a:rPr lang="fr-FR" sz="1600" dirty="0" smtClean="0">
                <a:latin typeface="Consolas" panose="020B0609020204030204" pitchFamily="49" charset="0"/>
              </a:rPr>
              <a:t>    YsVec3 </a:t>
            </a:r>
            <a:r>
              <a:rPr lang="fr-FR" sz="1600" dirty="0">
                <a:latin typeface="Consolas" panose="020B0609020204030204" pitchFamily="49" charset="0"/>
              </a:rPr>
              <a:t>t</a:t>
            </a:r>
            <a:r>
              <a:rPr lang="fr-FR" sz="1600" dirty="0" smtClean="0">
                <a:latin typeface="Consolas" panose="020B0609020204030204" pitchFamily="49" charset="0"/>
              </a:rPr>
              <a:t>;</a:t>
            </a:r>
            <a:endParaRPr lang="en-US" sz="1600" dirty="0">
              <a:latin typeface="Consolas" panose="020B0609020204030204" pitchFamily="49" charset="0"/>
            </a:endParaRPr>
          </a:p>
        </p:txBody>
      </p:sp>
      <p:sp>
        <p:nvSpPr>
          <p:cNvPr id="5" name="TextBox 4"/>
          <p:cNvSpPr txBox="1"/>
          <p:nvPr/>
        </p:nvSpPr>
        <p:spPr>
          <a:xfrm>
            <a:off x="6012790" y="2389495"/>
            <a:ext cx="2765501" cy="584775"/>
          </a:xfrm>
          <a:prstGeom prst="rect">
            <a:avLst/>
          </a:prstGeom>
          <a:noFill/>
        </p:spPr>
        <p:txBody>
          <a:bodyPr wrap="none" rtlCol="0">
            <a:spAutoFit/>
          </a:bodyPr>
          <a:lstStyle/>
          <a:p>
            <a:r>
              <a:rPr lang="en-US" sz="1600" dirty="0" smtClean="0">
                <a:latin typeface="Consolas" panose="020B0609020204030204" pitchFamily="49" charset="0"/>
              </a:rPr>
              <a:t>    d=10.0</a:t>
            </a:r>
            <a:r>
              <a:rPr lang="en-US" sz="1600" dirty="0">
                <a:latin typeface="Consolas" panose="020B0609020204030204" pitchFamily="49" charset="0"/>
              </a:rPr>
              <a:t>;</a:t>
            </a:r>
          </a:p>
          <a:p>
            <a:r>
              <a:rPr lang="en-US" sz="1600" dirty="0" smtClean="0">
                <a:latin typeface="Consolas" panose="020B0609020204030204" pitchFamily="49" charset="0"/>
              </a:rPr>
              <a:t>    t=YsVec3</a:t>
            </a:r>
            <a:r>
              <a:rPr lang="en-US" sz="1600" dirty="0">
                <a:latin typeface="Consolas" panose="020B0609020204030204" pitchFamily="49" charset="0"/>
              </a:rPr>
              <a:t>::Origin</a:t>
            </a:r>
            <a:r>
              <a:rPr lang="en-US" sz="1600" dirty="0" smtClean="0">
                <a:latin typeface="Consolas" panose="020B0609020204030204" pitchFamily="49" charset="0"/>
              </a:rPr>
              <a:t>();</a:t>
            </a:r>
            <a:endParaRPr lang="en-US" sz="1600" dirty="0">
              <a:latin typeface="Consolas" panose="020B0609020204030204" pitchFamily="49" charset="0"/>
            </a:endParaRPr>
          </a:p>
        </p:txBody>
      </p:sp>
      <p:sp>
        <p:nvSpPr>
          <p:cNvPr id="6" name="TextBox 5"/>
          <p:cNvSpPr txBox="1"/>
          <p:nvPr/>
        </p:nvSpPr>
        <p:spPr>
          <a:xfrm>
            <a:off x="2615997" y="3450321"/>
            <a:ext cx="3073277" cy="3046988"/>
          </a:xfrm>
          <a:prstGeom prst="rect">
            <a:avLst/>
          </a:prstGeom>
          <a:noFill/>
        </p:spPr>
        <p:txBody>
          <a:bodyPr wrap="none" rtlCol="0">
            <a:spAutoFit/>
          </a:bodyPr>
          <a:lstStyle/>
          <a:p>
            <a:r>
              <a:rPr lang="en-US" sz="1200" dirty="0" smtClean="0">
                <a:latin typeface="Consolas" panose="020B0609020204030204" pitchFamily="49" charset="0"/>
              </a:rPr>
              <a:t>    if(</a:t>
            </a:r>
            <a:r>
              <a:rPr lang="en-US" sz="1200" dirty="0" err="1" smtClean="0">
                <a:latin typeface="Consolas" panose="020B0609020204030204" pitchFamily="49" charset="0"/>
              </a:rPr>
              <a:t>FsGetKeyState</a:t>
            </a:r>
            <a:r>
              <a:rPr lang="en-US" sz="1200" dirty="0" smtClean="0">
                <a:latin typeface="Consolas" panose="020B0609020204030204" pitchFamily="49" charset="0"/>
              </a:rPr>
              <a:t>(FSKEY_LEFT</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Rc.RotateXZ</a:t>
            </a:r>
            <a:r>
              <a:rPr lang="en-US" sz="1200" dirty="0" smtClean="0">
                <a:latin typeface="Consolas" panose="020B0609020204030204" pitchFamily="49" charset="0"/>
              </a:rPr>
              <a:t>(</a:t>
            </a:r>
            <a:r>
              <a:rPr lang="en-US" sz="1200" dirty="0" err="1" smtClean="0">
                <a:latin typeface="Consolas" panose="020B0609020204030204" pitchFamily="49" charset="0"/>
              </a:rPr>
              <a:t>YsPi</a:t>
            </a:r>
            <a:r>
              <a:rPr lang="en-US" sz="1200" dirty="0" smtClean="0">
                <a:latin typeface="Consolas" panose="020B0609020204030204" pitchFamily="49" charset="0"/>
              </a:rPr>
              <a:t>/60.0</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if(</a:t>
            </a:r>
            <a:r>
              <a:rPr lang="en-US" sz="1200" dirty="0" err="1" smtClean="0">
                <a:latin typeface="Consolas" panose="020B0609020204030204" pitchFamily="49" charset="0"/>
              </a:rPr>
              <a:t>FsGetKeyState</a:t>
            </a:r>
            <a:r>
              <a:rPr lang="en-US" sz="1200" dirty="0" smtClean="0">
                <a:latin typeface="Consolas" panose="020B0609020204030204" pitchFamily="49" charset="0"/>
              </a:rPr>
              <a:t>(FSKEY_RIGHT</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Rc.RotateXZ</a:t>
            </a:r>
            <a:r>
              <a:rPr lang="en-US" sz="1200" dirty="0">
                <a:latin typeface="Consolas" panose="020B0609020204030204" pitchFamily="49" charset="0"/>
              </a:rPr>
              <a:t>(-</a:t>
            </a:r>
            <a:r>
              <a:rPr lang="en-US" sz="1200" dirty="0" err="1">
                <a:latin typeface="Consolas" panose="020B0609020204030204" pitchFamily="49" charset="0"/>
              </a:rPr>
              <a:t>YsPi</a:t>
            </a:r>
            <a:r>
              <a:rPr lang="en-US" sz="1200" dirty="0">
                <a:latin typeface="Consolas" panose="020B0609020204030204" pitchFamily="49" charset="0"/>
              </a:rPr>
              <a:t>/60.0);</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if(</a:t>
            </a:r>
            <a:r>
              <a:rPr lang="en-US" sz="1200" dirty="0" err="1" smtClean="0">
                <a:latin typeface="Consolas" panose="020B0609020204030204" pitchFamily="49" charset="0"/>
              </a:rPr>
              <a:t>FsGetKeyState</a:t>
            </a:r>
            <a:r>
              <a:rPr lang="en-US" sz="1200" dirty="0" smtClean="0">
                <a:latin typeface="Consolas" panose="020B0609020204030204" pitchFamily="49" charset="0"/>
              </a:rPr>
              <a:t>(FSKEY_UP</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Rc.RotateYZ</a:t>
            </a:r>
            <a:r>
              <a:rPr lang="en-US" sz="1200" dirty="0" smtClean="0">
                <a:latin typeface="Consolas" panose="020B0609020204030204" pitchFamily="49" charset="0"/>
              </a:rPr>
              <a:t>(</a:t>
            </a:r>
            <a:r>
              <a:rPr lang="en-US" sz="1200" dirty="0" err="1" smtClean="0">
                <a:latin typeface="Consolas" panose="020B0609020204030204" pitchFamily="49" charset="0"/>
              </a:rPr>
              <a:t>YsPi</a:t>
            </a:r>
            <a:r>
              <a:rPr lang="en-US" sz="1200" dirty="0" smtClean="0">
                <a:latin typeface="Consolas" panose="020B0609020204030204" pitchFamily="49" charset="0"/>
              </a:rPr>
              <a:t>/60.0</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if(</a:t>
            </a:r>
            <a:r>
              <a:rPr lang="en-US" sz="1200" dirty="0" err="1" smtClean="0">
                <a:latin typeface="Consolas" panose="020B0609020204030204" pitchFamily="49" charset="0"/>
              </a:rPr>
              <a:t>FsGetKeyState</a:t>
            </a:r>
            <a:r>
              <a:rPr lang="en-US" sz="1200" dirty="0" smtClean="0">
                <a:latin typeface="Consolas" panose="020B0609020204030204" pitchFamily="49" charset="0"/>
              </a:rPr>
              <a:t>(FSKEY_DOWN</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Rc.RotateYZ</a:t>
            </a:r>
            <a:r>
              <a:rPr lang="en-US" sz="1200" dirty="0">
                <a:latin typeface="Consolas" panose="020B0609020204030204" pitchFamily="49" charset="0"/>
              </a:rPr>
              <a:t>(-</a:t>
            </a:r>
            <a:r>
              <a:rPr lang="en-US" sz="1200" dirty="0" err="1">
                <a:latin typeface="Consolas" panose="020B0609020204030204" pitchFamily="49" charset="0"/>
              </a:rPr>
              <a:t>YsPi</a:t>
            </a:r>
            <a:r>
              <a:rPr lang="en-US" sz="1200" dirty="0">
                <a:latin typeface="Consolas" panose="020B0609020204030204" pitchFamily="49" charset="0"/>
              </a:rPr>
              <a:t>/60.0);</a:t>
            </a:r>
          </a:p>
          <a:p>
            <a:r>
              <a:rPr lang="en-US" sz="1200" dirty="0" smtClean="0">
                <a:latin typeface="Consolas" panose="020B0609020204030204" pitchFamily="49" charset="0"/>
              </a:rPr>
              <a:t>    }</a:t>
            </a:r>
            <a:endParaRPr lang="en-US" sz="1200" dirty="0">
              <a:latin typeface="Consolas" panose="020B0609020204030204" pitchFamily="49" charset="0"/>
            </a:endParaRPr>
          </a:p>
        </p:txBody>
      </p:sp>
    </p:spTree>
    <p:extLst>
      <p:ext uri="{BB962C8B-B14F-4D97-AF65-F5344CB8AC3E}">
        <p14:creationId xmlns:p14="http://schemas.microsoft.com/office/powerpoint/2010/main" val="4129884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Draw function:</a:t>
            </a:r>
          </a:p>
          <a:p>
            <a:endParaRPr lang="en-US" dirty="0"/>
          </a:p>
        </p:txBody>
      </p:sp>
      <p:sp>
        <p:nvSpPr>
          <p:cNvPr id="4" name="TextBox 3"/>
          <p:cNvSpPr txBox="1"/>
          <p:nvPr/>
        </p:nvSpPr>
        <p:spPr>
          <a:xfrm>
            <a:off x="254000" y="1530350"/>
            <a:ext cx="4358886" cy="5339923"/>
          </a:xfrm>
          <a:prstGeom prst="rect">
            <a:avLst/>
          </a:prstGeom>
          <a:noFill/>
        </p:spPr>
        <p:txBody>
          <a:bodyPr wrap="none" rtlCol="0">
            <a:spAutoFit/>
          </a:bodyPr>
          <a:lstStyle/>
          <a:p>
            <a:r>
              <a:rPr lang="en-US" sz="1100" dirty="0" smtClean="0"/>
              <a:t>    </a:t>
            </a:r>
            <a:r>
              <a:rPr lang="en-US" sz="1100" dirty="0" err="1" smtClean="0"/>
              <a:t>glClear</a:t>
            </a:r>
            <a:r>
              <a:rPr lang="en-US" sz="1100" dirty="0" smtClean="0"/>
              <a:t>(GL_COLOR_BUFFER_BIT|GL_DEPTH_BUFFER_BIT</a:t>
            </a:r>
            <a:r>
              <a:rPr lang="en-US" sz="1100" dirty="0"/>
              <a:t>);</a:t>
            </a:r>
          </a:p>
          <a:p>
            <a:r>
              <a:rPr lang="en-US" sz="1100" dirty="0" smtClean="0"/>
              <a:t>    </a:t>
            </a:r>
            <a:r>
              <a:rPr lang="en-US" sz="1100" dirty="0" err="1" smtClean="0"/>
              <a:t>glEnable</a:t>
            </a:r>
            <a:r>
              <a:rPr lang="en-US" sz="1100" dirty="0" smtClean="0"/>
              <a:t>(GL_DEPTH_TEST</a:t>
            </a:r>
            <a:r>
              <a:rPr lang="en-US" sz="1100" dirty="0"/>
              <a:t>);</a:t>
            </a:r>
          </a:p>
          <a:p>
            <a:endParaRPr lang="en-US" sz="1100" dirty="0"/>
          </a:p>
          <a:p>
            <a:r>
              <a:rPr lang="en-US" sz="1100" dirty="0" smtClean="0"/>
              <a:t>    </a:t>
            </a:r>
            <a:r>
              <a:rPr lang="en-US" sz="1100" dirty="0" err="1" smtClean="0"/>
              <a:t>int</a:t>
            </a:r>
            <a:r>
              <a:rPr lang="en-US" sz="1100" dirty="0" smtClean="0"/>
              <a:t> </a:t>
            </a:r>
            <a:r>
              <a:rPr lang="en-US" sz="1100" dirty="0" err="1"/>
              <a:t>wid,hei</a:t>
            </a:r>
            <a:r>
              <a:rPr lang="en-US" sz="1100" dirty="0"/>
              <a:t>;</a:t>
            </a:r>
          </a:p>
          <a:p>
            <a:r>
              <a:rPr lang="en-US" sz="1100" dirty="0" smtClean="0"/>
              <a:t>    </a:t>
            </a:r>
            <a:r>
              <a:rPr lang="en-US" sz="1100" dirty="0" err="1" smtClean="0"/>
              <a:t>FsGetWindowSize</a:t>
            </a:r>
            <a:r>
              <a:rPr lang="en-US" sz="1100" dirty="0" smtClean="0"/>
              <a:t>(</a:t>
            </a:r>
            <a:r>
              <a:rPr lang="en-US" sz="1100" dirty="0" err="1" smtClean="0"/>
              <a:t>wid,hei</a:t>
            </a:r>
            <a:r>
              <a:rPr lang="en-US" sz="1100" dirty="0"/>
              <a:t>);</a:t>
            </a:r>
          </a:p>
          <a:p>
            <a:r>
              <a:rPr lang="en-US" sz="1100" dirty="0" smtClean="0"/>
              <a:t>    auto </a:t>
            </a:r>
            <a:r>
              <a:rPr lang="en-US" sz="1100" dirty="0"/>
              <a:t>aspect=(double)</a:t>
            </a:r>
            <a:r>
              <a:rPr lang="en-US" sz="1100" dirty="0" err="1"/>
              <a:t>wid</a:t>
            </a:r>
            <a:r>
              <a:rPr lang="en-US" sz="1100" dirty="0"/>
              <a:t>/(double)</a:t>
            </a:r>
            <a:r>
              <a:rPr lang="en-US" sz="1100" dirty="0" err="1"/>
              <a:t>hei</a:t>
            </a:r>
            <a:r>
              <a:rPr lang="en-US" sz="1100" dirty="0"/>
              <a:t>;</a:t>
            </a:r>
          </a:p>
          <a:p>
            <a:r>
              <a:rPr lang="en-US" sz="1100" dirty="0" smtClean="0"/>
              <a:t>    </a:t>
            </a:r>
            <a:r>
              <a:rPr lang="en-US" sz="1100" dirty="0" err="1" smtClean="0"/>
              <a:t>glViewport</a:t>
            </a:r>
            <a:r>
              <a:rPr lang="en-US" sz="1100" dirty="0" smtClean="0"/>
              <a:t>(0,0,wid,hei</a:t>
            </a:r>
            <a:r>
              <a:rPr lang="en-US" sz="1100" dirty="0"/>
              <a:t>);</a:t>
            </a:r>
          </a:p>
          <a:p>
            <a:endParaRPr lang="en-US" sz="1100" dirty="0"/>
          </a:p>
          <a:p>
            <a:r>
              <a:rPr lang="en-US" sz="1100" dirty="0" smtClean="0"/>
              <a:t>    </a:t>
            </a:r>
            <a:r>
              <a:rPr lang="en-US" sz="1100" dirty="0" err="1" smtClean="0"/>
              <a:t>glMatrixMode</a:t>
            </a:r>
            <a:r>
              <a:rPr lang="en-US" sz="1100" dirty="0" smtClean="0"/>
              <a:t>(GL_PROJECTION</a:t>
            </a:r>
            <a:r>
              <a:rPr lang="en-US" sz="1100" dirty="0"/>
              <a:t>);</a:t>
            </a:r>
          </a:p>
          <a:p>
            <a:r>
              <a:rPr lang="en-US" sz="1100" dirty="0" smtClean="0"/>
              <a:t>    </a:t>
            </a:r>
            <a:r>
              <a:rPr lang="en-US" sz="1100" dirty="0" err="1" smtClean="0"/>
              <a:t>glLoadIdentity</a:t>
            </a:r>
            <a:r>
              <a:rPr lang="en-US" sz="1100" dirty="0"/>
              <a:t>();</a:t>
            </a:r>
          </a:p>
          <a:p>
            <a:r>
              <a:rPr lang="en-US" sz="1100" dirty="0" smtClean="0"/>
              <a:t>    </a:t>
            </a:r>
            <a:r>
              <a:rPr lang="en-US" sz="1100" dirty="0" err="1" smtClean="0"/>
              <a:t>gluPerspective</a:t>
            </a:r>
            <a:r>
              <a:rPr lang="en-US" sz="1100" dirty="0" smtClean="0"/>
              <a:t>(45.0,aspect,0.1,20.0</a:t>
            </a:r>
            <a:r>
              <a:rPr lang="en-US" sz="1100" dirty="0"/>
              <a:t>);</a:t>
            </a:r>
          </a:p>
          <a:p>
            <a:endParaRPr lang="en-US" sz="1100" dirty="0"/>
          </a:p>
          <a:p>
            <a:r>
              <a:rPr lang="en-US" sz="1100" dirty="0" smtClean="0"/>
              <a:t>    YsMatrix4x4 </a:t>
            </a:r>
            <a:r>
              <a:rPr lang="en-US" sz="1100" dirty="0" err="1"/>
              <a:t>globalToCamera</a:t>
            </a:r>
            <a:r>
              <a:rPr lang="en-US" sz="1100" dirty="0"/>
              <a:t>=</a:t>
            </a:r>
            <a:r>
              <a:rPr lang="en-US" sz="1100" dirty="0" err="1"/>
              <a:t>Rc</a:t>
            </a:r>
            <a:r>
              <a:rPr lang="en-US" sz="1100" dirty="0"/>
              <a:t>;</a:t>
            </a:r>
          </a:p>
          <a:p>
            <a:r>
              <a:rPr lang="en-US" sz="1100" dirty="0" smtClean="0"/>
              <a:t>    </a:t>
            </a:r>
            <a:r>
              <a:rPr lang="en-US" sz="1100" dirty="0" err="1" smtClean="0"/>
              <a:t>globalToCamera.Invert</a:t>
            </a:r>
            <a:r>
              <a:rPr lang="en-US" sz="1100" dirty="0"/>
              <a:t>();</a:t>
            </a:r>
          </a:p>
          <a:p>
            <a:endParaRPr lang="en-US" sz="1100" dirty="0"/>
          </a:p>
          <a:p>
            <a:r>
              <a:rPr lang="en-US" sz="1100" dirty="0" smtClean="0"/>
              <a:t>    YsMatrix4x4 </a:t>
            </a:r>
            <a:r>
              <a:rPr lang="en-US" sz="1100" dirty="0" err="1"/>
              <a:t>modelView</a:t>
            </a:r>
            <a:r>
              <a:rPr lang="en-US" sz="1100" dirty="0" smtClean="0"/>
              <a:t>;</a:t>
            </a:r>
            <a:endParaRPr lang="en-US" sz="1100" dirty="0"/>
          </a:p>
          <a:p>
            <a:r>
              <a:rPr lang="en-US" sz="1100" dirty="0" smtClean="0"/>
              <a:t>    </a:t>
            </a:r>
            <a:r>
              <a:rPr lang="en-US" sz="1100" dirty="0" err="1" smtClean="0"/>
              <a:t>modelView.Translate</a:t>
            </a:r>
            <a:r>
              <a:rPr lang="en-US" sz="1100" dirty="0" smtClean="0"/>
              <a:t>(0,0</a:t>
            </a:r>
            <a:r>
              <a:rPr lang="en-US" sz="1100" dirty="0"/>
              <a:t>,-d);</a:t>
            </a:r>
          </a:p>
          <a:p>
            <a:r>
              <a:rPr lang="en-US" sz="1100" dirty="0" smtClean="0"/>
              <a:t>    </a:t>
            </a:r>
            <a:r>
              <a:rPr lang="en-US" sz="1100" dirty="0" err="1" smtClean="0"/>
              <a:t>modelView</a:t>
            </a:r>
            <a:r>
              <a:rPr lang="en-US" sz="1100" dirty="0"/>
              <a:t>*=</a:t>
            </a:r>
            <a:r>
              <a:rPr lang="en-US" sz="1100" dirty="0" err="1"/>
              <a:t>globalToCamera</a:t>
            </a:r>
            <a:r>
              <a:rPr lang="en-US" sz="1100" dirty="0"/>
              <a:t>;</a:t>
            </a:r>
          </a:p>
          <a:p>
            <a:r>
              <a:rPr lang="en-US" sz="1100" dirty="0" smtClean="0"/>
              <a:t>    </a:t>
            </a:r>
            <a:r>
              <a:rPr lang="en-US" sz="1100" dirty="0" err="1" smtClean="0"/>
              <a:t>modelView.Translate</a:t>
            </a:r>
            <a:r>
              <a:rPr lang="en-US" sz="1100" dirty="0"/>
              <a:t>(-t);</a:t>
            </a:r>
          </a:p>
          <a:p>
            <a:endParaRPr lang="en-US" sz="1100" dirty="0"/>
          </a:p>
          <a:p>
            <a:r>
              <a:rPr lang="en-US" sz="1100" dirty="0" smtClean="0"/>
              <a:t>    </a:t>
            </a:r>
            <a:r>
              <a:rPr lang="en-US" sz="1100" dirty="0" err="1" smtClean="0"/>
              <a:t>GLfloat</a:t>
            </a:r>
            <a:r>
              <a:rPr lang="en-US" sz="1100" dirty="0" smtClean="0"/>
              <a:t> </a:t>
            </a:r>
            <a:r>
              <a:rPr lang="en-US" sz="1100" dirty="0" err="1"/>
              <a:t>modelViewGl</a:t>
            </a:r>
            <a:r>
              <a:rPr lang="en-US" sz="1100" dirty="0"/>
              <a:t>[16];</a:t>
            </a:r>
          </a:p>
          <a:p>
            <a:r>
              <a:rPr lang="en-US" sz="1100" dirty="0" smtClean="0"/>
              <a:t>    </a:t>
            </a:r>
            <a:r>
              <a:rPr lang="en-US" sz="1100" dirty="0" err="1" smtClean="0"/>
              <a:t>modelView.GetOpenGlCompatibleMatrix</a:t>
            </a:r>
            <a:r>
              <a:rPr lang="en-US" sz="1100" dirty="0" smtClean="0"/>
              <a:t>(</a:t>
            </a:r>
            <a:r>
              <a:rPr lang="en-US" sz="1100" dirty="0" err="1" smtClean="0"/>
              <a:t>modelViewGl</a:t>
            </a:r>
            <a:r>
              <a:rPr lang="en-US" sz="1100" dirty="0"/>
              <a:t>);</a:t>
            </a:r>
          </a:p>
          <a:p>
            <a:endParaRPr lang="en-US" sz="1100" dirty="0"/>
          </a:p>
          <a:p>
            <a:r>
              <a:rPr lang="en-US" sz="1100" dirty="0" smtClean="0"/>
              <a:t>    </a:t>
            </a:r>
            <a:r>
              <a:rPr lang="en-US" sz="1100" dirty="0" err="1" smtClean="0"/>
              <a:t>glMatrixMode</a:t>
            </a:r>
            <a:r>
              <a:rPr lang="en-US" sz="1100" dirty="0" smtClean="0"/>
              <a:t>(GL_MODELVIEW</a:t>
            </a:r>
            <a:r>
              <a:rPr lang="en-US" sz="1100" dirty="0"/>
              <a:t>);</a:t>
            </a:r>
          </a:p>
          <a:p>
            <a:r>
              <a:rPr lang="en-US" sz="1100" dirty="0" smtClean="0"/>
              <a:t>    </a:t>
            </a:r>
            <a:r>
              <a:rPr lang="en-US" sz="1100" dirty="0" err="1" smtClean="0"/>
              <a:t>glLoadIdentity</a:t>
            </a:r>
            <a:r>
              <a:rPr lang="en-US" sz="1100" dirty="0"/>
              <a:t>();</a:t>
            </a:r>
          </a:p>
          <a:p>
            <a:r>
              <a:rPr lang="en-US" sz="1100" dirty="0" smtClean="0"/>
              <a:t>    </a:t>
            </a:r>
            <a:r>
              <a:rPr lang="en-US" sz="1100" dirty="0" err="1" smtClean="0"/>
              <a:t>glMultMatrixf</a:t>
            </a:r>
            <a:r>
              <a:rPr lang="en-US" sz="1100" dirty="0" smtClean="0"/>
              <a:t>(</a:t>
            </a:r>
            <a:r>
              <a:rPr lang="en-US" sz="1100" dirty="0" err="1" smtClean="0"/>
              <a:t>modelViewGl</a:t>
            </a:r>
            <a:r>
              <a:rPr lang="en-US" sz="1100" dirty="0"/>
              <a:t>);</a:t>
            </a:r>
          </a:p>
          <a:p>
            <a:endParaRPr lang="en-US" sz="1100" dirty="0"/>
          </a:p>
          <a:p>
            <a:r>
              <a:rPr lang="en-US" sz="1100" dirty="0" smtClean="0"/>
              <a:t>    </a:t>
            </a:r>
            <a:r>
              <a:rPr lang="en-US" sz="1100" dirty="0" err="1" smtClean="0"/>
              <a:t>DrawCube</a:t>
            </a:r>
            <a:r>
              <a:rPr lang="en-US" sz="1100" dirty="0"/>
              <a:t>(-3,-3,-3,3,3,3);</a:t>
            </a:r>
          </a:p>
          <a:p>
            <a:endParaRPr lang="en-US" sz="1100" dirty="0"/>
          </a:p>
          <a:p>
            <a:r>
              <a:rPr lang="en-US" sz="1100" dirty="0" smtClean="0"/>
              <a:t>    </a:t>
            </a:r>
            <a:r>
              <a:rPr lang="en-US" sz="1100" dirty="0" err="1" smtClean="0"/>
              <a:t>FsSwapBuffers</a:t>
            </a:r>
            <a:r>
              <a:rPr lang="en-US" sz="1100" dirty="0"/>
              <a:t>();</a:t>
            </a:r>
          </a:p>
          <a:p>
            <a:endParaRPr lang="en-US" sz="1100" dirty="0"/>
          </a:p>
        </p:txBody>
      </p:sp>
      <p:sp>
        <p:nvSpPr>
          <p:cNvPr id="5" name="Right Brace 4"/>
          <p:cNvSpPr/>
          <p:nvPr/>
        </p:nvSpPr>
        <p:spPr>
          <a:xfrm>
            <a:off x="3175000" y="4203700"/>
            <a:ext cx="165100" cy="48895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340100" y="4263509"/>
            <a:ext cx="3147015" cy="369332"/>
          </a:xfrm>
          <a:prstGeom prst="rect">
            <a:avLst/>
          </a:prstGeom>
          <a:noFill/>
        </p:spPr>
        <p:txBody>
          <a:bodyPr wrap="none" rtlCol="0">
            <a:spAutoFit/>
          </a:bodyPr>
          <a:lstStyle/>
          <a:p>
            <a:r>
              <a:rPr lang="en-US" dirty="0" smtClean="0">
                <a:solidFill>
                  <a:srgbClr val="FF0000"/>
                </a:solidFill>
              </a:rPr>
              <a:t>Setting up the transformation</a:t>
            </a:r>
            <a:endParaRPr lang="en-US" dirty="0">
              <a:solidFill>
                <a:srgbClr val="FF0000"/>
              </a:solidFill>
            </a:endParaRPr>
          </a:p>
        </p:txBody>
      </p:sp>
      <p:sp>
        <p:nvSpPr>
          <p:cNvPr id="7" name="Right Brace 6"/>
          <p:cNvSpPr/>
          <p:nvPr/>
        </p:nvSpPr>
        <p:spPr>
          <a:xfrm>
            <a:off x="3340100" y="3524250"/>
            <a:ext cx="196850" cy="3048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536950" y="3481427"/>
            <a:ext cx="4788490" cy="369332"/>
          </a:xfrm>
          <a:prstGeom prst="rect">
            <a:avLst/>
          </a:prstGeom>
          <a:noFill/>
        </p:spPr>
        <p:txBody>
          <a:bodyPr wrap="none" rtlCol="0">
            <a:spAutoFit/>
          </a:bodyPr>
          <a:lstStyle/>
          <a:p>
            <a:r>
              <a:rPr lang="en-US" dirty="0" smtClean="0">
                <a:solidFill>
                  <a:srgbClr val="FF0000"/>
                </a:solidFill>
              </a:rPr>
              <a:t>Need inverse of the camera to global rotation</a:t>
            </a:r>
            <a:endParaRPr lang="en-US" dirty="0">
              <a:solidFill>
                <a:srgbClr val="FF0000"/>
              </a:solidFill>
            </a:endParaRPr>
          </a:p>
        </p:txBody>
      </p:sp>
    </p:spTree>
    <p:extLst>
      <p:ext uri="{BB962C8B-B14F-4D97-AF65-F5344CB8AC3E}">
        <p14:creationId xmlns:p14="http://schemas.microsoft.com/office/powerpoint/2010/main" val="1202560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a:t>
            </a:r>
            <a:r>
              <a:rPr lang="en-US" dirty="0" err="1" smtClean="0"/>
              <a:t>DrawCube</a:t>
            </a:r>
            <a:r>
              <a:rPr lang="en-US" dirty="0" smtClean="0"/>
              <a:t> function to </a:t>
            </a:r>
            <a:r>
              <a:rPr lang="en-US" dirty="0" err="1" smtClean="0"/>
              <a:t>MakeCubeVertexArray</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Instead of using </a:t>
            </a:r>
            <a:r>
              <a:rPr lang="en-US" dirty="0" err="1" smtClean="0"/>
              <a:t>glBegin</a:t>
            </a:r>
            <a:r>
              <a:rPr lang="en-US" dirty="0" smtClean="0"/>
              <a:t>, </a:t>
            </a:r>
            <a:r>
              <a:rPr lang="en-US" dirty="0" err="1" smtClean="0"/>
              <a:t>glVertex</a:t>
            </a:r>
            <a:r>
              <a:rPr lang="en-US" dirty="0" smtClean="0"/>
              <a:t>, and </a:t>
            </a:r>
            <a:r>
              <a:rPr lang="en-US" dirty="0" err="1" smtClean="0"/>
              <a:t>glEnd</a:t>
            </a:r>
            <a:r>
              <a:rPr lang="en-US" dirty="0" smtClean="0"/>
              <a:t>, let's make it return </a:t>
            </a:r>
            <a:r>
              <a:rPr lang="en-US" dirty="0" err="1" smtClean="0"/>
              <a:t>std</a:t>
            </a:r>
            <a:r>
              <a:rPr lang="en-US" dirty="0" smtClean="0"/>
              <a:t>::vector of floats.</a:t>
            </a:r>
            <a:endParaRPr lang="en-US" dirty="0"/>
          </a:p>
        </p:txBody>
      </p:sp>
    </p:spTree>
    <p:extLst>
      <p:ext uri="{BB962C8B-B14F-4D97-AF65-F5344CB8AC3E}">
        <p14:creationId xmlns:p14="http://schemas.microsoft.com/office/powerpoint/2010/main" val="921348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a:t>
            </a:r>
            <a:endParaRPr lang="en-US" dirty="0"/>
          </a:p>
        </p:txBody>
      </p:sp>
      <p:sp>
        <p:nvSpPr>
          <p:cNvPr id="3" name="Content Placeholder 2"/>
          <p:cNvSpPr>
            <a:spLocks noGrp="1"/>
          </p:cNvSpPr>
          <p:nvPr>
            <p:ph idx="1"/>
          </p:nvPr>
        </p:nvSpPr>
        <p:spPr/>
        <p:txBody>
          <a:bodyPr/>
          <a:lstStyle/>
          <a:p>
            <a:pPr marL="0" indent="0">
              <a:buNone/>
            </a:pPr>
            <a:r>
              <a:rPr lang="en-US" dirty="0" smtClean="0"/>
              <a:t>What you need to specify:</a:t>
            </a:r>
          </a:p>
          <a:p>
            <a:r>
              <a:rPr lang="en-US" dirty="0"/>
              <a:t>Light </a:t>
            </a:r>
            <a:r>
              <a:rPr lang="en-US" dirty="0" smtClean="0"/>
              <a:t>source (Light direction)</a:t>
            </a:r>
          </a:p>
          <a:p>
            <a:pPr lvl="1"/>
            <a:r>
              <a:rPr lang="en-US" dirty="0" smtClean="0"/>
              <a:t>Light source is internally stored in the view (camera) coordinate system, because lighting is calculated in the view coordinate.</a:t>
            </a:r>
          </a:p>
          <a:p>
            <a:pPr lvl="1"/>
            <a:endParaRPr lang="en-US" dirty="0"/>
          </a:p>
          <a:p>
            <a:r>
              <a:rPr lang="en-US" dirty="0" smtClean="0"/>
              <a:t>Normal vectors</a:t>
            </a:r>
          </a:p>
          <a:p>
            <a:pPr lvl="1"/>
            <a:r>
              <a:rPr lang="en-US" dirty="0" smtClean="0"/>
              <a:t>To calculate reflection intensity, a normal vector needs to be assigned to each vertex.</a:t>
            </a:r>
          </a:p>
        </p:txBody>
      </p:sp>
    </p:spTree>
    <p:extLst>
      <p:ext uri="{BB962C8B-B14F-4D97-AF65-F5344CB8AC3E}">
        <p14:creationId xmlns:p14="http://schemas.microsoft.com/office/powerpoint/2010/main" val="1636484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a:t>
            </a:r>
            <a:endParaRPr lang="en-US" dirty="0"/>
          </a:p>
        </p:txBody>
      </p:sp>
      <p:sp>
        <p:nvSpPr>
          <p:cNvPr id="3" name="Content Placeholder 2"/>
          <p:cNvSpPr>
            <a:spLocks noGrp="1"/>
          </p:cNvSpPr>
          <p:nvPr>
            <p:ph idx="1"/>
          </p:nvPr>
        </p:nvSpPr>
        <p:spPr/>
        <p:txBody>
          <a:bodyPr/>
          <a:lstStyle/>
          <a:p>
            <a:pPr marL="0" indent="0">
              <a:buNone/>
            </a:pPr>
            <a:r>
              <a:rPr lang="en-US" dirty="0" smtClean="0"/>
              <a:t>Commonly-used lighting model - Four types of lights.</a:t>
            </a:r>
          </a:p>
          <a:p>
            <a:r>
              <a:rPr lang="en-US" dirty="0" smtClean="0"/>
              <a:t>Diffuse reflection</a:t>
            </a:r>
          </a:p>
          <a:p>
            <a:r>
              <a:rPr lang="en-US" dirty="0" smtClean="0"/>
              <a:t>Specular reflection</a:t>
            </a:r>
          </a:p>
          <a:p>
            <a:r>
              <a:rPr lang="en-US" dirty="0"/>
              <a:t>Ambient</a:t>
            </a:r>
          </a:p>
          <a:p>
            <a:r>
              <a:rPr lang="en-US" dirty="0" smtClean="0"/>
              <a:t>Emission</a:t>
            </a:r>
            <a:endParaRPr lang="en-US" dirty="0"/>
          </a:p>
        </p:txBody>
      </p:sp>
    </p:spTree>
    <p:extLst>
      <p:ext uri="{BB962C8B-B14F-4D97-AF65-F5344CB8AC3E}">
        <p14:creationId xmlns:p14="http://schemas.microsoft.com/office/powerpoint/2010/main" val="2131908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Diffuse reflection</a:t>
                </a:r>
              </a:p>
              <a:p>
                <a:pPr marL="0" indent="0">
                  <a:buNone/>
                </a:pPr>
                <a:r>
                  <a:rPr lang="en-US" dirty="0" smtClean="0"/>
                  <a:t>When a light-ray hits a surface, some fraction of light is reflected uniformly to every direction, or diffused.</a:t>
                </a:r>
              </a:p>
              <a:p>
                <a:pPr marL="0" indent="0">
                  <a:buNone/>
                </a:pPr>
                <a:r>
                  <a:rPr lang="en-US" dirty="0" smtClean="0"/>
                  <a:t>The reflection is brighter when the normal vector is closer to the vector to the light source.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𝑑𝑖𝑓𝑓𝑢𝑠𝑒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𝑑𝑖𝑓𝑓𝑢𝑠𝑒</m:t>
                          </m:r>
                        </m:sub>
                      </m:sSub>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0" smtClean="0">
                              <a:latin typeface="Cambria Math" panose="02040503050406030204" pitchFamily="18" charset="0"/>
                            </a:rPr>
                            <m:t>𝐯</m:t>
                          </m:r>
                        </m:e>
                        <m:sub>
                          <m:r>
                            <a:rPr lang="en-US" b="1" i="0" smtClean="0">
                              <a:latin typeface="Cambria Math" panose="02040503050406030204" pitchFamily="18" charset="0"/>
                            </a:rPr>
                            <m:t>𝐋</m:t>
                          </m:r>
                        </m:sub>
                      </m:sSub>
                      <m:r>
                        <a:rPr lang="en-US" b="1"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𝐧</m:t>
                      </m:r>
                      <m:r>
                        <a:rPr lang="en-US" b="1" i="1" smtClean="0">
                          <a:latin typeface="Cambria Math" panose="02040503050406030204" pitchFamily="18" charset="0"/>
                          <a:ea typeface="Cambria Math" panose="02040503050406030204" pitchFamily="18" charset="0"/>
                        </a:rPr>
                        <m:t>)</m:t>
                      </m:r>
                    </m:oMath>
                  </m:oMathPara>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1" t="-843"/>
                </a:stretch>
              </a:blipFill>
            </p:spPr>
            <p:txBody>
              <a:bodyPr/>
              <a:lstStyle/>
              <a:p>
                <a:r>
                  <a:rPr lang="en-US">
                    <a:noFill/>
                  </a:rPr>
                  <a:t> </a:t>
                </a:r>
              </a:p>
            </p:txBody>
          </p:sp>
        </mc:Fallback>
      </mc:AlternateContent>
      <p:cxnSp>
        <p:nvCxnSpPr>
          <p:cNvPr id="5" name="Straight Connector 4"/>
          <p:cNvCxnSpPr/>
          <p:nvPr/>
        </p:nvCxnSpPr>
        <p:spPr>
          <a:xfrm>
            <a:off x="3429000" y="6126163"/>
            <a:ext cx="320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810000" y="4983163"/>
            <a:ext cx="1066800" cy="1143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3124200" y="4373563"/>
                <a:ext cx="1447800" cy="646331"/>
              </a:xfrm>
              <a:prstGeom prst="rect">
                <a:avLst/>
              </a:prstGeom>
              <a:noFill/>
            </p:spPr>
            <p:txBody>
              <a:bodyPr wrap="square" rtlCol="0">
                <a:spAutoFit/>
              </a:bodyPr>
              <a:lstStyle/>
              <a:p>
                <a:r>
                  <a:rPr lang="en-US" dirty="0" smtClean="0"/>
                  <a:t>To the light source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m:rPr>
                            <m:sty m:val="p"/>
                          </m:rPr>
                          <a:rPr lang="en-US" b="0" i="0" smtClean="0">
                            <a:latin typeface="Cambria Math" panose="02040503050406030204" pitchFamily="18" charset="0"/>
                          </a:rPr>
                          <m:t>L</m:t>
                        </m:r>
                      </m:sub>
                    </m:sSub>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124200" y="4373563"/>
                <a:ext cx="1447800" cy="646331"/>
              </a:xfrm>
              <a:prstGeom prst="rect">
                <a:avLst/>
              </a:prstGeom>
              <a:blipFill rotWithShape="0">
                <a:blip r:embed="rId3"/>
                <a:stretch>
                  <a:fillRect l="-3797" t="-4717" b="-14151"/>
                </a:stretch>
              </a:blipFill>
            </p:spPr>
            <p:txBody>
              <a:bodyPr/>
              <a:lstStyle/>
              <a:p>
                <a:r>
                  <a:rPr lang="en-US">
                    <a:noFill/>
                  </a:rPr>
                  <a:t> </a:t>
                </a:r>
              </a:p>
            </p:txBody>
          </p:sp>
        </mc:Fallback>
      </mc:AlternateContent>
      <p:cxnSp>
        <p:nvCxnSpPr>
          <p:cNvPr id="16" name="Straight Arrow Connector 15"/>
          <p:cNvCxnSpPr/>
          <p:nvPr/>
        </p:nvCxnSpPr>
        <p:spPr>
          <a:xfrm flipV="1">
            <a:off x="4876800" y="4602163"/>
            <a:ext cx="0" cy="1524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4572000" y="3983765"/>
                <a:ext cx="1447800" cy="646331"/>
              </a:xfrm>
              <a:prstGeom prst="rect">
                <a:avLst/>
              </a:prstGeom>
              <a:noFill/>
            </p:spPr>
            <p:txBody>
              <a:bodyPr wrap="square" rtlCol="0">
                <a:spAutoFit/>
              </a:bodyPr>
              <a:lstStyle/>
              <a:p>
                <a:r>
                  <a:rPr lang="en-US" dirty="0" smtClean="0"/>
                  <a:t>Normal vector </a:t>
                </a:r>
                <a14:m>
                  <m:oMath xmlns:m="http://schemas.openxmlformats.org/officeDocument/2006/math">
                    <m:r>
                      <a:rPr lang="en-US" b="1" i="0" smtClean="0">
                        <a:latin typeface="Cambria Math" panose="02040503050406030204" pitchFamily="18" charset="0"/>
                      </a:rPr>
                      <m:t>𝐧</m:t>
                    </m:r>
                  </m:oMath>
                </a14:m>
                <a:endParaRPr lang="en-US"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4572000" y="3983765"/>
                <a:ext cx="1447800" cy="646331"/>
              </a:xfrm>
              <a:prstGeom prst="rect">
                <a:avLst/>
              </a:prstGeom>
              <a:blipFill rotWithShape="0">
                <a:blip r:embed="rId4"/>
                <a:stretch>
                  <a:fillRect l="-3361" t="-5660" b="-14151"/>
                </a:stretch>
              </a:blipFill>
            </p:spPr>
            <p:txBody>
              <a:bodyPr/>
              <a:lstStyle/>
              <a:p>
                <a:r>
                  <a:rPr lang="en-US">
                    <a:noFill/>
                  </a:rPr>
                  <a:t> </a:t>
                </a:r>
              </a:p>
            </p:txBody>
          </p:sp>
        </mc:Fallback>
      </mc:AlternateContent>
      <p:sp>
        <p:nvSpPr>
          <p:cNvPr id="20" name="Arc 19"/>
          <p:cNvSpPr/>
          <p:nvPr/>
        </p:nvSpPr>
        <p:spPr>
          <a:xfrm>
            <a:off x="4419601" y="5662506"/>
            <a:ext cx="914400" cy="914400"/>
          </a:xfrm>
          <a:prstGeom prst="arc">
            <a:avLst>
              <a:gd name="adj1" fmla="val 13672976"/>
              <a:gd name="adj2" fmla="val 1623906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4422449" y="5367033"/>
                <a:ext cx="5305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422449" y="5367033"/>
                <a:ext cx="530551" cy="369332"/>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24290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Specular reflection</a:t>
                </a:r>
              </a:p>
              <a:p>
                <a:pPr marL="0" indent="0">
                  <a:buNone/>
                </a:pPr>
                <a:r>
                  <a:rPr lang="en-US" dirty="0" smtClean="0"/>
                  <a:t>Reflection like a mirror.  The intensity is the highest when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𝐯</m:t>
                        </m:r>
                      </m:e>
                      <m:sub>
                        <m:r>
                          <m:rPr>
                            <m:sty m:val="p"/>
                          </m:rPr>
                          <a:rPr lang="en-US" b="0" i="0" smtClean="0">
                            <a:latin typeface="Cambria Math" panose="02040503050406030204" pitchFamily="18" charset="0"/>
                          </a:rPr>
                          <m:t>L</m:t>
                        </m:r>
                        <m:r>
                          <m:rPr>
                            <m:sty m:val="p"/>
                          </m:rPr>
                          <a:rPr lang="en-US">
                            <a:latin typeface="Cambria Math" panose="02040503050406030204" pitchFamily="18" charset="0"/>
                          </a:rPr>
                          <m:t>C</m:t>
                        </m:r>
                      </m:sub>
                    </m:sSub>
                  </m:oMath>
                </a14:m>
                <a:r>
                  <a:rPr lang="en-US" dirty="0" smtClean="0"/>
                  <a:t> is equal to </a:t>
                </a:r>
                <a14:m>
                  <m:oMath xmlns:m="http://schemas.openxmlformats.org/officeDocument/2006/math">
                    <m:r>
                      <a:rPr lang="en-US" b="1">
                        <a:latin typeface="Cambria Math" panose="02040503050406030204" pitchFamily="18" charset="0"/>
                      </a:rPr>
                      <m:t>𝐧</m:t>
                    </m:r>
                  </m:oMath>
                </a14:m>
                <a:r>
                  <a:rPr lang="en-US" dirty="0" smtClean="0"/>
                  <a:t>.  Also the high-intensity area should be small.</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𝑠𝑝𝑒𝑐𝑢𝑙𝑎𝑟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𝑠𝑝𝑒𝑐𝑢𝑙𝑎𝑟</m:t>
                          </m:r>
                        </m:sub>
                      </m:sSub>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b="1">
                                  <a:latin typeface="Cambria Math" panose="02040503050406030204" pitchFamily="18" charset="0"/>
                                </a:rPr>
                                <m:t>𝐋𝐂</m:t>
                              </m:r>
                            </m:sub>
                          </m:sSub>
                          <m:r>
                            <a:rPr lang="en-US" b="1"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𝐧</m:t>
                          </m:r>
                          <m:r>
                            <a:rPr lang="en-US" b="1"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𝑠𝑝𝑒𝑐𝑢𝑙𝑎𝑟</m:t>
                          </m:r>
                          <m:r>
                            <a:rPr lang="en-US" i="1">
                              <a:latin typeface="Cambria Math" panose="02040503050406030204" pitchFamily="18" charset="0"/>
                            </a:rPr>
                            <m:t>_</m:t>
                          </m:r>
                          <m:r>
                            <a:rPr lang="en-US" i="1">
                              <a:latin typeface="Cambria Math" panose="02040503050406030204" pitchFamily="18" charset="0"/>
                            </a:rPr>
                            <m:t>𝑒𝑥𝑝𝑜𝑛𝑒𝑛𝑡</m:t>
                          </m:r>
                        </m:sup>
                      </m:sSup>
                    </m:oMath>
                  </m:oMathPara>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1" t="-843"/>
                </a:stretch>
              </a:blipFill>
            </p:spPr>
            <p:txBody>
              <a:bodyPr/>
              <a:lstStyle/>
              <a:p>
                <a:r>
                  <a:rPr lang="en-US">
                    <a:noFill/>
                  </a:rPr>
                  <a:t> </a:t>
                </a:r>
              </a:p>
            </p:txBody>
          </p:sp>
        </mc:Fallback>
      </mc:AlternateContent>
      <p:cxnSp>
        <p:nvCxnSpPr>
          <p:cNvPr id="10" name="Straight Connector 9"/>
          <p:cNvCxnSpPr/>
          <p:nvPr/>
        </p:nvCxnSpPr>
        <p:spPr>
          <a:xfrm>
            <a:off x="914400" y="6180998"/>
            <a:ext cx="320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1295400" y="5037998"/>
            <a:ext cx="1066800" cy="1143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609600" y="4428398"/>
                <a:ext cx="1447800" cy="646331"/>
              </a:xfrm>
              <a:prstGeom prst="rect">
                <a:avLst/>
              </a:prstGeom>
              <a:noFill/>
            </p:spPr>
            <p:txBody>
              <a:bodyPr wrap="square" rtlCol="0">
                <a:spAutoFit/>
              </a:bodyPr>
              <a:lstStyle/>
              <a:p>
                <a:r>
                  <a:rPr lang="en-US" dirty="0" smtClean="0"/>
                  <a:t>To the light source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m:rPr>
                            <m:sty m:val="p"/>
                          </m:rPr>
                          <a:rPr lang="en-US" b="0" i="0" smtClean="0">
                            <a:latin typeface="Cambria Math" panose="02040503050406030204" pitchFamily="18" charset="0"/>
                          </a:rPr>
                          <m:t>L</m:t>
                        </m:r>
                      </m:sub>
                    </m:sSub>
                  </m:oMath>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09600" y="4428398"/>
                <a:ext cx="1447800" cy="646331"/>
              </a:xfrm>
              <a:prstGeom prst="rect">
                <a:avLst/>
              </a:prstGeom>
              <a:blipFill rotWithShape="0">
                <a:blip r:embed="rId3"/>
                <a:stretch>
                  <a:fillRect l="-3361" t="-4717" b="-14151"/>
                </a:stretch>
              </a:blipFill>
            </p:spPr>
            <p:txBody>
              <a:bodyPr/>
              <a:lstStyle/>
              <a:p>
                <a:r>
                  <a:rPr lang="en-US">
                    <a:noFill/>
                  </a:rPr>
                  <a:t> </a:t>
                </a:r>
              </a:p>
            </p:txBody>
          </p:sp>
        </mc:Fallback>
      </mc:AlternateContent>
      <p:cxnSp>
        <p:nvCxnSpPr>
          <p:cNvPr id="13" name="Straight Arrow Connector 12"/>
          <p:cNvCxnSpPr/>
          <p:nvPr/>
        </p:nvCxnSpPr>
        <p:spPr>
          <a:xfrm flipV="1">
            <a:off x="2362200" y="4656998"/>
            <a:ext cx="0" cy="1524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1638300" y="3948303"/>
                <a:ext cx="1447800" cy="646331"/>
              </a:xfrm>
              <a:prstGeom prst="rect">
                <a:avLst/>
              </a:prstGeom>
              <a:noFill/>
            </p:spPr>
            <p:txBody>
              <a:bodyPr wrap="square" rtlCol="0">
                <a:spAutoFit/>
              </a:bodyPr>
              <a:lstStyle/>
              <a:p>
                <a:r>
                  <a:rPr lang="en-US" dirty="0" smtClean="0"/>
                  <a:t>Normal vector </a:t>
                </a:r>
                <a14:m>
                  <m:oMath xmlns:m="http://schemas.openxmlformats.org/officeDocument/2006/math">
                    <m:r>
                      <a:rPr lang="en-US" b="1" i="0" smtClean="0">
                        <a:latin typeface="Cambria Math" panose="02040503050406030204" pitchFamily="18" charset="0"/>
                      </a:rPr>
                      <m:t>𝐧</m:t>
                    </m:r>
                  </m:oMath>
                </a14:m>
                <a:endParaRPr lang="en-US"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1638300" y="3948303"/>
                <a:ext cx="1447800" cy="646331"/>
              </a:xfrm>
              <a:prstGeom prst="rect">
                <a:avLst/>
              </a:prstGeom>
              <a:blipFill rotWithShape="0">
                <a:blip r:embed="rId4"/>
                <a:stretch>
                  <a:fillRect l="-3797" t="-5660" b="-14151"/>
                </a:stretch>
              </a:blipFill>
            </p:spPr>
            <p:txBody>
              <a:bodyPr/>
              <a:lstStyle/>
              <a:p>
                <a:r>
                  <a:rPr lang="en-US">
                    <a:noFill/>
                  </a:rPr>
                  <a:t> </a:t>
                </a:r>
              </a:p>
            </p:txBody>
          </p:sp>
        </mc:Fallback>
      </mc:AlternateContent>
      <p:cxnSp>
        <p:nvCxnSpPr>
          <p:cNvPr id="18" name="Straight Arrow Connector 17"/>
          <p:cNvCxnSpPr/>
          <p:nvPr/>
        </p:nvCxnSpPr>
        <p:spPr>
          <a:xfrm flipV="1">
            <a:off x="2362200" y="5418998"/>
            <a:ext cx="1524000"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3771901" y="5239434"/>
                <a:ext cx="1447800" cy="646331"/>
              </a:xfrm>
              <a:prstGeom prst="rect">
                <a:avLst/>
              </a:prstGeom>
              <a:noFill/>
            </p:spPr>
            <p:txBody>
              <a:bodyPr wrap="square" rtlCol="0">
                <a:spAutoFit/>
              </a:bodyPr>
              <a:lstStyle/>
              <a:p>
                <a:r>
                  <a:rPr lang="en-US" dirty="0" smtClean="0"/>
                  <a:t>To the camera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m:rPr>
                            <m:sty m:val="p"/>
                          </m:rPr>
                          <a:rPr lang="en-US" b="0" i="0" smtClean="0">
                            <a:latin typeface="Cambria Math" panose="02040503050406030204" pitchFamily="18" charset="0"/>
                          </a:rPr>
                          <m:t>C</m:t>
                        </m:r>
                      </m:sub>
                    </m:sSub>
                  </m:oMath>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771901" y="5239434"/>
                <a:ext cx="1447800" cy="646331"/>
              </a:xfrm>
              <a:prstGeom prst="rect">
                <a:avLst/>
              </a:prstGeom>
              <a:blipFill rotWithShape="0">
                <a:blip r:embed="rId5"/>
                <a:stretch>
                  <a:fillRect l="-3797" t="-4673" b="-13084"/>
                </a:stretch>
              </a:blipFill>
            </p:spPr>
            <p:txBody>
              <a:bodyPr/>
              <a:lstStyle/>
              <a:p>
                <a:r>
                  <a:rPr lang="en-US">
                    <a:noFill/>
                  </a:rPr>
                  <a:t> </a:t>
                </a:r>
              </a:p>
            </p:txBody>
          </p:sp>
        </mc:Fallback>
      </mc:AlternateContent>
      <p:cxnSp>
        <p:nvCxnSpPr>
          <p:cNvPr id="22" name="Straight Arrow Connector 21"/>
          <p:cNvCxnSpPr/>
          <p:nvPr/>
        </p:nvCxnSpPr>
        <p:spPr>
          <a:xfrm flipV="1">
            <a:off x="2362200" y="4751563"/>
            <a:ext cx="304800" cy="14294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2702250" y="4203248"/>
                <a:ext cx="1641150" cy="646331"/>
              </a:xfrm>
              <a:prstGeom prst="rect">
                <a:avLst/>
              </a:prstGeom>
              <a:noFill/>
            </p:spPr>
            <p:txBody>
              <a:bodyPr wrap="square" rtlCol="0">
                <a:spAutoFit/>
              </a:bodyPr>
              <a:lstStyle/>
              <a:p>
                <a:r>
                  <a:rPr lang="en-US" dirty="0" smtClean="0"/>
                  <a:t>Average of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𝐯</m:t>
                        </m:r>
                      </m:e>
                      <m:sub>
                        <m:r>
                          <m:rPr>
                            <m:sty m:val="p"/>
                          </m:rPr>
                          <a:rPr lang="en-US">
                            <a:latin typeface="Cambria Math" panose="02040503050406030204" pitchFamily="18" charset="0"/>
                          </a:rPr>
                          <m:t>L</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m:rPr>
                            <m:sty m:val="p"/>
                          </m:rPr>
                          <a:rPr lang="en-US" b="0" i="0" smtClean="0">
                            <a:latin typeface="Cambria Math" panose="02040503050406030204" pitchFamily="18" charset="0"/>
                          </a:rPr>
                          <m:t>C</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𝐯</m:t>
                        </m:r>
                      </m:e>
                      <m:sub>
                        <m:r>
                          <m:rPr>
                            <m:sty m:val="p"/>
                          </m:rPr>
                          <a:rPr lang="en-US" b="0" i="0" smtClean="0">
                            <a:latin typeface="Cambria Math" panose="02040503050406030204" pitchFamily="18" charset="0"/>
                          </a:rPr>
                          <m:t>L</m:t>
                        </m:r>
                        <m:r>
                          <m:rPr>
                            <m:sty m:val="p"/>
                          </m:rPr>
                          <a:rPr lang="en-US">
                            <a:latin typeface="Cambria Math" panose="02040503050406030204" pitchFamily="18" charset="0"/>
                          </a:rPr>
                          <m:t>C</m:t>
                        </m:r>
                      </m:sub>
                    </m:sSub>
                  </m:oMath>
                </a14:m>
                <a:r>
                  <a:rPr lang="en-US" dirty="0" smtClean="0"/>
                  <a:t>)</a:t>
                </a:r>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2702250" y="4203248"/>
                <a:ext cx="1641150" cy="646331"/>
              </a:xfrm>
              <a:prstGeom prst="rect">
                <a:avLst/>
              </a:prstGeom>
              <a:blipFill rotWithShape="0">
                <a:blip r:embed="rId6"/>
                <a:stretch>
                  <a:fillRect l="-2963"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849912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a:t>
            </a:r>
            <a:endParaRPr lang="en-US" dirty="0"/>
          </a:p>
        </p:txBody>
      </p:sp>
      <p:sp>
        <p:nvSpPr>
          <p:cNvPr id="3" name="Content Placeholder 2"/>
          <p:cNvSpPr>
            <a:spLocks noGrp="1"/>
          </p:cNvSpPr>
          <p:nvPr>
            <p:ph idx="1"/>
          </p:nvPr>
        </p:nvSpPr>
        <p:spPr/>
        <p:txBody>
          <a:bodyPr/>
          <a:lstStyle/>
          <a:p>
            <a:r>
              <a:rPr lang="en-US" dirty="0" smtClean="0"/>
              <a:t>Ambient light</a:t>
            </a:r>
          </a:p>
          <a:p>
            <a:pPr marL="0" indent="0">
              <a:buNone/>
            </a:pPr>
            <a:r>
              <a:rPr lang="en-US" dirty="0" smtClean="0"/>
              <a:t>In the bright environment, a primitive that is not directly facing the light source may not be completely dark due to reflections from surrounding objects.</a:t>
            </a:r>
          </a:p>
          <a:p>
            <a:pPr marL="0" indent="0">
              <a:buNone/>
            </a:pPr>
            <a:endParaRPr lang="en-US" dirty="0" smtClean="0"/>
          </a:p>
          <a:p>
            <a:r>
              <a:rPr lang="en-US" dirty="0" smtClean="0"/>
              <a:t>Emission</a:t>
            </a:r>
          </a:p>
          <a:p>
            <a:pPr marL="0" indent="0">
              <a:buNone/>
            </a:pPr>
            <a:r>
              <a:rPr lang="en-US" dirty="0" smtClean="0"/>
              <a:t>The color that the primitive is emitting.</a:t>
            </a:r>
            <a:endParaRPr lang="en-US" dirty="0"/>
          </a:p>
        </p:txBody>
      </p:sp>
    </p:spTree>
    <p:extLst>
      <p:ext uri="{BB962C8B-B14F-4D97-AF65-F5344CB8AC3E}">
        <p14:creationId xmlns:p14="http://schemas.microsoft.com/office/powerpoint/2010/main" val="98306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Modern 3D Graphics APIs</a:t>
            </a:r>
          </a:p>
          <a:p>
            <a:r>
              <a:rPr lang="en-US" dirty="0" smtClean="0"/>
              <a:t>Vertex and Color Arrays</a:t>
            </a:r>
          </a:p>
          <a:p>
            <a:r>
              <a:rPr lang="en-US" dirty="0" smtClean="0"/>
              <a:t>View Control</a:t>
            </a:r>
            <a:endParaRPr lang="en-US" dirty="0"/>
          </a:p>
        </p:txBody>
      </p:sp>
    </p:spTree>
    <p:extLst>
      <p:ext uri="{BB962C8B-B14F-4D97-AF65-F5344CB8AC3E}">
        <p14:creationId xmlns:p14="http://schemas.microsoft.com/office/powerpoint/2010/main" val="3722745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 with OpenGL</a:t>
            </a:r>
            <a:endParaRPr lang="en-US" dirty="0"/>
          </a:p>
        </p:txBody>
      </p:sp>
      <p:sp>
        <p:nvSpPr>
          <p:cNvPr id="4" name="TextBox 3"/>
          <p:cNvSpPr txBox="1"/>
          <p:nvPr/>
        </p:nvSpPr>
        <p:spPr>
          <a:xfrm>
            <a:off x="774700" y="1035050"/>
            <a:ext cx="4570482" cy="3985706"/>
          </a:xfrm>
          <a:prstGeom prst="rect">
            <a:avLst/>
          </a:prstGeom>
          <a:noFill/>
        </p:spPr>
        <p:txBody>
          <a:bodyPr wrap="none" rtlCol="0">
            <a:spAutoFit/>
          </a:bodyPr>
          <a:lstStyle/>
          <a:p>
            <a:r>
              <a:rPr lang="en-US" sz="1100" dirty="0">
                <a:latin typeface="Consolas" panose="020B0609020204030204" pitchFamily="49" charset="0"/>
              </a:rPr>
              <a:t>void </a:t>
            </a:r>
            <a:r>
              <a:rPr lang="en-US" sz="1100" dirty="0" err="1">
                <a:latin typeface="Consolas" panose="020B0609020204030204" pitchFamily="49" charset="0"/>
              </a:rPr>
              <a:t>FsLazyWindowApplication</a:t>
            </a:r>
            <a:r>
              <a:rPr lang="en-US" sz="1100" dirty="0">
                <a:latin typeface="Consolas" panose="020B0609020204030204" pitchFamily="49" charset="0"/>
              </a:rPr>
              <a:t>::</a:t>
            </a:r>
            <a:r>
              <a:rPr lang="en-US" sz="1100" dirty="0" err="1">
                <a:latin typeface="Consolas" panose="020B0609020204030204" pitchFamily="49" charset="0"/>
              </a:rPr>
              <a:t>SetUpHeadLight</a:t>
            </a:r>
            <a:r>
              <a:rPr lang="en-US" sz="1100" dirty="0">
                <a:latin typeface="Consolas" panose="020B0609020204030204" pitchFamily="49" charset="0"/>
              </a:rPr>
              <a:t>(void)</a:t>
            </a:r>
          </a:p>
          <a:p>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GLfloat</a:t>
            </a:r>
            <a:r>
              <a:rPr lang="en-US" sz="1100" dirty="0" smtClean="0">
                <a:latin typeface="Consolas" panose="020B0609020204030204" pitchFamily="49" charset="0"/>
              </a:rPr>
              <a:t> </a:t>
            </a:r>
            <a:r>
              <a:rPr lang="en-US" sz="1100" dirty="0" err="1">
                <a:latin typeface="Consolas" panose="020B0609020204030204" pitchFamily="49" charset="0"/>
              </a:rPr>
              <a:t>lightDir</a:t>
            </a:r>
            <a:r>
              <a:rPr lang="en-US" sz="1100" dirty="0">
                <a:latin typeface="Consolas" panose="020B0609020204030204" pitchFamily="49" charset="0"/>
              </a:rPr>
              <a:t>[]={0,1/</a:t>
            </a:r>
            <a:r>
              <a:rPr lang="en-US" sz="1100" dirty="0" err="1">
                <a:latin typeface="Consolas" panose="020B0609020204030204" pitchFamily="49" charset="0"/>
              </a:rPr>
              <a:t>sqrt</a:t>
            </a:r>
            <a:r>
              <a:rPr lang="en-US" sz="1100" dirty="0">
                <a:latin typeface="Consolas" panose="020B0609020204030204" pitchFamily="49" charset="0"/>
              </a:rPr>
              <a:t>(2.0f),1/</a:t>
            </a:r>
            <a:r>
              <a:rPr lang="en-US" sz="1100" dirty="0" err="1">
                <a:latin typeface="Consolas" panose="020B0609020204030204" pitchFamily="49" charset="0"/>
              </a:rPr>
              <a:t>sqrt</a:t>
            </a:r>
            <a:r>
              <a:rPr lang="en-US" sz="1100" dirty="0">
                <a:latin typeface="Consolas" panose="020B0609020204030204" pitchFamily="49" charset="0"/>
              </a:rPr>
              <a:t>(2.0f),0};</a:t>
            </a:r>
          </a:p>
          <a:p>
            <a:r>
              <a:rPr lang="en-US" sz="1100" dirty="0" smtClean="0">
                <a:latin typeface="Consolas" panose="020B0609020204030204" pitchFamily="49" charset="0"/>
              </a:rPr>
              <a:t>    </a:t>
            </a:r>
            <a:r>
              <a:rPr lang="en-US" sz="1100" dirty="0" err="1" smtClean="0">
                <a:latin typeface="Consolas" panose="020B0609020204030204" pitchFamily="49" charset="0"/>
              </a:rPr>
              <a:t>glLightfv</a:t>
            </a:r>
            <a:r>
              <a:rPr lang="en-US" sz="1100" dirty="0" smtClean="0">
                <a:latin typeface="Consolas" panose="020B0609020204030204" pitchFamily="49" charset="0"/>
              </a:rPr>
              <a:t>(GL_LIGHT0,GL_POSITION,lightDir</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glEnable</a:t>
            </a:r>
            <a:r>
              <a:rPr lang="en-US" sz="1100" dirty="0" smtClean="0">
                <a:latin typeface="Consolas" panose="020B0609020204030204" pitchFamily="49" charset="0"/>
              </a:rPr>
              <a:t>(GL_COLOR_MATERIAL</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glEnable</a:t>
            </a:r>
            <a:r>
              <a:rPr lang="en-US" sz="1100" dirty="0" smtClean="0">
                <a:latin typeface="Consolas" panose="020B0609020204030204" pitchFamily="49" charset="0"/>
              </a:rPr>
              <a:t>(GL_LIGHTING</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glEnable</a:t>
            </a:r>
            <a:r>
              <a:rPr lang="en-US" sz="1100" dirty="0" smtClean="0">
                <a:latin typeface="Consolas" panose="020B0609020204030204" pitchFamily="49" charset="0"/>
              </a:rPr>
              <a:t>(GL_LIGHT0</a:t>
            </a:r>
            <a:r>
              <a:rPr lang="en-US" sz="1100" dirty="0">
                <a:latin typeface="Consolas" panose="020B0609020204030204" pitchFamily="49" charset="0"/>
              </a:rPr>
              <a:t>);</a:t>
            </a:r>
          </a:p>
          <a:p>
            <a:r>
              <a:rPr lang="en-US" sz="1100" dirty="0" smtClean="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void </a:t>
            </a:r>
            <a:r>
              <a:rPr lang="en-US" sz="1100" dirty="0" err="1">
                <a:latin typeface="Consolas" panose="020B0609020204030204" pitchFamily="49" charset="0"/>
              </a:rPr>
              <a:t>FsLazyWindowApplication</a:t>
            </a:r>
            <a:r>
              <a:rPr lang="en-US" sz="1100" dirty="0">
                <a:latin typeface="Consolas" panose="020B0609020204030204" pitchFamily="49" charset="0"/>
              </a:rPr>
              <a:t>::</a:t>
            </a:r>
            <a:r>
              <a:rPr lang="en-US" sz="1100" dirty="0" err="1">
                <a:latin typeface="Consolas" panose="020B0609020204030204" pitchFamily="49" charset="0"/>
              </a:rPr>
              <a:t>DrawGeometry</a:t>
            </a:r>
            <a:r>
              <a:rPr lang="en-US" sz="1100" dirty="0">
                <a:latin typeface="Consolas" panose="020B0609020204030204" pitchFamily="49" charset="0"/>
              </a:rPr>
              <a:t>(void) </a:t>
            </a:r>
            <a:r>
              <a:rPr lang="en-US" sz="1100" dirty="0" err="1">
                <a:latin typeface="Consolas" panose="020B0609020204030204" pitchFamily="49" charset="0"/>
              </a:rPr>
              <a:t>const</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glEnableClientState</a:t>
            </a:r>
            <a:r>
              <a:rPr lang="en-US" sz="1100" dirty="0" smtClean="0">
                <a:latin typeface="Consolas" panose="020B0609020204030204" pitchFamily="49" charset="0"/>
              </a:rPr>
              <a:t>(GL_VERTEX_ARRAY</a:t>
            </a:r>
            <a:r>
              <a:rPr lang="en-US" sz="1100" dirty="0">
                <a:latin typeface="Consolas" panose="020B0609020204030204" pitchFamily="49" charset="0"/>
              </a:rPr>
              <a:t>);</a:t>
            </a:r>
          </a:p>
          <a:p>
            <a:r>
              <a:rPr lang="en-US" sz="1100" dirty="0" smtClean="0">
                <a:solidFill>
                  <a:srgbClr val="FF0000"/>
                </a:solidFill>
                <a:latin typeface="Consolas" panose="020B0609020204030204" pitchFamily="49" charset="0"/>
              </a:rPr>
              <a:t>    </a:t>
            </a:r>
            <a:r>
              <a:rPr lang="en-US" sz="1100" dirty="0" err="1" smtClean="0">
                <a:solidFill>
                  <a:srgbClr val="FF0000"/>
                </a:solidFill>
                <a:latin typeface="Consolas" panose="020B0609020204030204" pitchFamily="49" charset="0"/>
              </a:rPr>
              <a:t>glEnableClientState</a:t>
            </a:r>
            <a:r>
              <a:rPr lang="en-US" sz="1100" dirty="0" smtClean="0">
                <a:solidFill>
                  <a:srgbClr val="FF0000"/>
                </a:solidFill>
                <a:latin typeface="Consolas" panose="020B0609020204030204" pitchFamily="49" charset="0"/>
              </a:rPr>
              <a:t>(GL_NORMAL_ARRAY</a:t>
            </a:r>
            <a:r>
              <a:rPr lang="en-US" sz="1100" dirty="0">
                <a:solidFill>
                  <a:srgbClr val="FF0000"/>
                </a:solidFill>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glEnableClientState</a:t>
            </a:r>
            <a:r>
              <a:rPr lang="en-US" sz="1100" dirty="0" smtClean="0">
                <a:latin typeface="Consolas" panose="020B0609020204030204" pitchFamily="49" charset="0"/>
              </a:rPr>
              <a:t>(GL_COLOR_ARRAY</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glColorPointer</a:t>
            </a:r>
            <a:r>
              <a:rPr lang="en-US" sz="1100" dirty="0" smtClean="0">
                <a:latin typeface="Consolas" panose="020B0609020204030204" pitchFamily="49" charset="0"/>
              </a:rPr>
              <a:t>(4,GL_FLOAT,0,cubeCol.data</a:t>
            </a:r>
            <a:r>
              <a:rPr lang="en-US" sz="1100" dirty="0">
                <a:latin typeface="Consolas" panose="020B0609020204030204" pitchFamily="49" charset="0"/>
              </a:rPr>
              <a:t>());</a:t>
            </a:r>
          </a:p>
          <a:p>
            <a:r>
              <a:rPr lang="en-US" sz="1100" dirty="0" smtClean="0">
                <a:solidFill>
                  <a:srgbClr val="FF0000"/>
                </a:solidFill>
                <a:latin typeface="Consolas" panose="020B0609020204030204" pitchFamily="49" charset="0"/>
              </a:rPr>
              <a:t>    </a:t>
            </a:r>
            <a:r>
              <a:rPr lang="en-US" sz="1100" dirty="0" err="1" smtClean="0">
                <a:solidFill>
                  <a:srgbClr val="FF0000"/>
                </a:solidFill>
                <a:latin typeface="Consolas" panose="020B0609020204030204" pitchFamily="49" charset="0"/>
              </a:rPr>
              <a:t>glNormalPointer</a:t>
            </a:r>
            <a:r>
              <a:rPr lang="en-US" sz="1100" dirty="0" smtClean="0">
                <a:solidFill>
                  <a:srgbClr val="FF0000"/>
                </a:solidFill>
                <a:latin typeface="Consolas" panose="020B0609020204030204" pitchFamily="49" charset="0"/>
              </a:rPr>
              <a:t>(GL_FLOAT,0,cubeNom.data</a:t>
            </a:r>
            <a:r>
              <a:rPr lang="en-US" sz="1100" dirty="0">
                <a:solidFill>
                  <a:srgbClr val="FF0000"/>
                </a:solidFill>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glVertexPointer</a:t>
            </a:r>
            <a:r>
              <a:rPr lang="en-US" sz="1100" dirty="0" smtClean="0">
                <a:latin typeface="Consolas" panose="020B0609020204030204" pitchFamily="49" charset="0"/>
              </a:rPr>
              <a:t>(3,GL_FLOAT,0,cubeVtx.data</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glDrawArrays</a:t>
            </a:r>
            <a:r>
              <a:rPr lang="en-US" sz="1100" dirty="0" smtClean="0">
                <a:latin typeface="Consolas" panose="020B0609020204030204" pitchFamily="49" charset="0"/>
              </a:rPr>
              <a:t>(GL_QUADS,0,cubeVtx.size</a:t>
            </a:r>
            <a:r>
              <a:rPr lang="en-US" sz="1100" dirty="0">
                <a:latin typeface="Consolas" panose="020B0609020204030204" pitchFamily="49" charset="0"/>
              </a:rPr>
              <a:t>()/3);</a:t>
            </a:r>
          </a:p>
          <a:p>
            <a:r>
              <a:rPr lang="en-US" sz="1100" dirty="0" smtClean="0">
                <a:latin typeface="Consolas" panose="020B0609020204030204" pitchFamily="49" charset="0"/>
              </a:rPr>
              <a:t>    </a:t>
            </a:r>
            <a:r>
              <a:rPr lang="en-US" sz="1100" dirty="0" err="1" smtClean="0">
                <a:latin typeface="Consolas" panose="020B0609020204030204" pitchFamily="49" charset="0"/>
              </a:rPr>
              <a:t>glDisableClientState</a:t>
            </a:r>
            <a:r>
              <a:rPr lang="en-US" sz="1100" dirty="0" smtClean="0">
                <a:latin typeface="Consolas" panose="020B0609020204030204" pitchFamily="49" charset="0"/>
              </a:rPr>
              <a:t>(GL_VERTEX_ARRAY</a:t>
            </a:r>
            <a:r>
              <a:rPr lang="en-US" sz="1100" dirty="0">
                <a:latin typeface="Consolas" panose="020B0609020204030204" pitchFamily="49" charset="0"/>
              </a:rPr>
              <a:t>);</a:t>
            </a:r>
          </a:p>
          <a:p>
            <a:r>
              <a:rPr lang="en-US" sz="1100" dirty="0" smtClean="0">
                <a:solidFill>
                  <a:srgbClr val="FF0000"/>
                </a:solidFill>
                <a:latin typeface="Consolas" panose="020B0609020204030204" pitchFamily="49" charset="0"/>
              </a:rPr>
              <a:t>    </a:t>
            </a:r>
            <a:r>
              <a:rPr lang="en-US" sz="1100" dirty="0" err="1" smtClean="0">
                <a:solidFill>
                  <a:srgbClr val="FF0000"/>
                </a:solidFill>
                <a:latin typeface="Consolas" panose="020B0609020204030204" pitchFamily="49" charset="0"/>
              </a:rPr>
              <a:t>glDisableClientState</a:t>
            </a:r>
            <a:r>
              <a:rPr lang="en-US" sz="1100" dirty="0" smtClean="0">
                <a:solidFill>
                  <a:srgbClr val="FF0000"/>
                </a:solidFill>
                <a:latin typeface="Consolas" panose="020B0609020204030204" pitchFamily="49" charset="0"/>
              </a:rPr>
              <a:t>(GL_NORMAL_ARRAY</a:t>
            </a:r>
            <a:r>
              <a:rPr lang="en-US" sz="1100" dirty="0">
                <a:solidFill>
                  <a:srgbClr val="FF0000"/>
                </a:solidFill>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glDisableClientState</a:t>
            </a:r>
            <a:r>
              <a:rPr lang="en-US" sz="1100" dirty="0" smtClean="0">
                <a:latin typeface="Consolas" panose="020B0609020204030204" pitchFamily="49" charset="0"/>
              </a:rPr>
              <a:t>(GL_COLOR_ARRAY</a:t>
            </a:r>
            <a:r>
              <a:rPr lang="en-US" sz="1100" dirty="0">
                <a:latin typeface="Consolas" panose="020B0609020204030204" pitchFamily="49" charset="0"/>
              </a:rPr>
              <a:t>);</a:t>
            </a: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490503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 with OpenGL</a:t>
            </a:r>
            <a:endParaRPr lang="en-US" dirty="0"/>
          </a:p>
        </p:txBody>
      </p:sp>
      <p:sp>
        <p:nvSpPr>
          <p:cNvPr id="4" name="TextBox 3"/>
          <p:cNvSpPr txBox="1"/>
          <p:nvPr/>
        </p:nvSpPr>
        <p:spPr>
          <a:xfrm>
            <a:off x="787400" y="850900"/>
            <a:ext cx="4955203" cy="6017032"/>
          </a:xfrm>
          <a:prstGeom prst="rect">
            <a:avLst/>
          </a:prstGeom>
          <a:noFill/>
        </p:spPr>
        <p:txBody>
          <a:bodyPr wrap="none" rtlCol="0">
            <a:spAutoFit/>
          </a:bodyPr>
          <a:lstStyle/>
          <a:p>
            <a:r>
              <a:rPr lang="en-US" sz="1100" dirty="0">
                <a:latin typeface="Consolas" panose="020B0609020204030204" pitchFamily="49" charset="0"/>
              </a:rPr>
              <a:t>	</a:t>
            </a:r>
            <a:r>
              <a:rPr lang="en-US" sz="1100" dirty="0" err="1">
                <a:latin typeface="Consolas" panose="020B0609020204030204" pitchFamily="49" charset="0"/>
              </a:rPr>
              <a:t>glClear</a:t>
            </a:r>
            <a:r>
              <a:rPr lang="en-US" sz="1100" dirty="0">
                <a:latin typeface="Consolas" panose="020B0609020204030204" pitchFamily="49" charset="0"/>
              </a:rPr>
              <a:t>(GL_COLOR_BUFFER_BIT|GL_DEPTH_BUFFER_BIT);</a:t>
            </a:r>
          </a:p>
          <a:p>
            <a:r>
              <a:rPr lang="en-US" sz="1100" dirty="0">
                <a:latin typeface="Consolas" panose="020B0609020204030204" pitchFamily="49" charset="0"/>
              </a:rPr>
              <a:t>	</a:t>
            </a:r>
            <a:r>
              <a:rPr lang="en-US" sz="1100" dirty="0" err="1">
                <a:latin typeface="Consolas" panose="020B0609020204030204" pitchFamily="49" charset="0"/>
              </a:rPr>
              <a:t>glEnable</a:t>
            </a:r>
            <a:r>
              <a:rPr lang="en-US" sz="1100" dirty="0">
                <a:latin typeface="Consolas" panose="020B0609020204030204" pitchFamily="49" charset="0"/>
              </a:rPr>
              <a:t>(GL_DEPTH_TEST);</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wid,hei</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FsGetWindowSize</a:t>
            </a:r>
            <a:r>
              <a:rPr lang="en-US" sz="1100" dirty="0">
                <a:latin typeface="Consolas" panose="020B0609020204030204" pitchFamily="49" charset="0"/>
              </a:rPr>
              <a:t>(</a:t>
            </a:r>
            <a:r>
              <a:rPr lang="en-US" sz="1100" dirty="0" err="1">
                <a:latin typeface="Consolas" panose="020B0609020204030204" pitchFamily="49" charset="0"/>
              </a:rPr>
              <a:t>wid,hei</a:t>
            </a:r>
            <a:r>
              <a:rPr lang="en-US" sz="1100" dirty="0">
                <a:latin typeface="Consolas" panose="020B0609020204030204" pitchFamily="49" charset="0"/>
              </a:rPr>
              <a:t>);</a:t>
            </a:r>
          </a:p>
          <a:p>
            <a:r>
              <a:rPr lang="en-US" sz="1100" dirty="0">
                <a:latin typeface="Consolas" panose="020B0609020204030204" pitchFamily="49" charset="0"/>
              </a:rPr>
              <a:t>	auto aspect=(double)</a:t>
            </a:r>
            <a:r>
              <a:rPr lang="en-US" sz="1100" dirty="0" err="1">
                <a:latin typeface="Consolas" panose="020B0609020204030204" pitchFamily="49" charset="0"/>
              </a:rPr>
              <a:t>wid</a:t>
            </a:r>
            <a:r>
              <a:rPr lang="en-US" sz="1100" dirty="0">
                <a:latin typeface="Consolas" panose="020B0609020204030204" pitchFamily="49" charset="0"/>
              </a:rPr>
              <a:t>/(double)</a:t>
            </a:r>
            <a:r>
              <a:rPr lang="en-US" sz="1100" dirty="0" err="1">
                <a:latin typeface="Consolas" panose="020B0609020204030204" pitchFamily="49" charset="0"/>
              </a:rPr>
              <a:t>hei</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glViewport</a:t>
            </a:r>
            <a:r>
              <a:rPr lang="en-US" sz="1100" dirty="0">
                <a:latin typeface="Consolas" panose="020B0609020204030204" pitchFamily="49" charset="0"/>
              </a:rPr>
              <a:t>(0,0,wid,hei);</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glMatrixMode</a:t>
            </a:r>
            <a:r>
              <a:rPr lang="en-US" sz="1100" dirty="0">
                <a:latin typeface="Consolas" panose="020B0609020204030204" pitchFamily="49" charset="0"/>
              </a:rPr>
              <a:t>(GL_PROJECTION);</a:t>
            </a:r>
          </a:p>
          <a:p>
            <a:r>
              <a:rPr lang="en-US" sz="1100" dirty="0">
                <a:latin typeface="Consolas" panose="020B0609020204030204" pitchFamily="49" charset="0"/>
              </a:rPr>
              <a:t>	</a:t>
            </a:r>
            <a:r>
              <a:rPr lang="en-US" sz="1100" dirty="0" err="1">
                <a:latin typeface="Consolas" panose="020B0609020204030204" pitchFamily="49" charset="0"/>
              </a:rPr>
              <a:t>glLoadIdentity</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gluPerspective</a:t>
            </a:r>
            <a:r>
              <a:rPr lang="en-US" sz="1100" dirty="0">
                <a:latin typeface="Consolas" panose="020B0609020204030204" pitchFamily="49" charset="0"/>
              </a:rPr>
              <a:t>(45.0,aspect,0.1,20.0);</a:t>
            </a:r>
          </a:p>
          <a:p>
            <a:endParaRPr lang="en-US" sz="1100" dirty="0">
              <a:latin typeface="Consolas" panose="020B0609020204030204" pitchFamily="49" charset="0"/>
            </a:endParaRPr>
          </a:p>
          <a:p>
            <a:r>
              <a:rPr lang="en-US" sz="1100" dirty="0">
                <a:latin typeface="Consolas" panose="020B0609020204030204" pitchFamily="49" charset="0"/>
              </a:rPr>
              <a:t>	YsMatrix4x4 </a:t>
            </a:r>
            <a:r>
              <a:rPr lang="en-US" sz="1100" dirty="0" err="1">
                <a:latin typeface="Consolas" panose="020B0609020204030204" pitchFamily="49" charset="0"/>
              </a:rPr>
              <a:t>globalToCamera</a:t>
            </a:r>
            <a:r>
              <a:rPr lang="en-US" sz="1100" dirty="0">
                <a:latin typeface="Consolas" panose="020B0609020204030204" pitchFamily="49" charset="0"/>
              </a:rPr>
              <a:t>=</a:t>
            </a:r>
            <a:r>
              <a:rPr lang="en-US" sz="1100" dirty="0" err="1">
                <a:latin typeface="Consolas" panose="020B0609020204030204" pitchFamily="49" charset="0"/>
              </a:rPr>
              <a:t>Rc</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globalToCamera.Invert</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YsMatrix4x4 </a:t>
            </a:r>
            <a:r>
              <a:rPr lang="en-US" sz="1100" dirty="0" err="1">
                <a:latin typeface="Consolas" panose="020B0609020204030204" pitchFamily="49" charset="0"/>
              </a:rPr>
              <a:t>modelView</a:t>
            </a:r>
            <a:r>
              <a:rPr lang="en-US" sz="1100" dirty="0">
                <a:latin typeface="Consolas" panose="020B0609020204030204" pitchFamily="49" charset="0"/>
              </a:rPr>
              <a:t>;  // need #include </a:t>
            </a:r>
            <a:r>
              <a:rPr lang="en-US" sz="1100" dirty="0" err="1">
                <a:latin typeface="Consolas" panose="020B0609020204030204" pitchFamily="49" charset="0"/>
              </a:rPr>
              <a:t>ysclass.h</a:t>
            </a:r>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modelView.Translate</a:t>
            </a:r>
            <a:r>
              <a:rPr lang="en-US" sz="1100" dirty="0">
                <a:latin typeface="Consolas" panose="020B0609020204030204" pitchFamily="49" charset="0"/>
              </a:rPr>
              <a:t>(0,0,-d);</a:t>
            </a:r>
          </a:p>
          <a:p>
            <a:r>
              <a:rPr lang="en-US" sz="1100" dirty="0">
                <a:latin typeface="Consolas" panose="020B0609020204030204" pitchFamily="49" charset="0"/>
              </a:rPr>
              <a:t>	</a:t>
            </a:r>
            <a:r>
              <a:rPr lang="en-US" sz="1100" dirty="0" err="1">
                <a:latin typeface="Consolas" panose="020B0609020204030204" pitchFamily="49" charset="0"/>
              </a:rPr>
              <a:t>modelView</a:t>
            </a:r>
            <a:r>
              <a:rPr lang="en-US" sz="1100" dirty="0">
                <a:latin typeface="Consolas" panose="020B0609020204030204" pitchFamily="49" charset="0"/>
              </a:rPr>
              <a:t>*=</a:t>
            </a:r>
            <a:r>
              <a:rPr lang="en-US" sz="1100" dirty="0" err="1">
                <a:latin typeface="Consolas" panose="020B0609020204030204" pitchFamily="49" charset="0"/>
              </a:rPr>
              <a:t>globalToCamera</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modelView.Translate</a:t>
            </a:r>
            <a:r>
              <a:rPr lang="en-US" sz="1100" dirty="0">
                <a:latin typeface="Consolas" panose="020B0609020204030204" pitchFamily="49" charset="0"/>
              </a:rPr>
              <a:t>(-t);</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GLfloat</a:t>
            </a:r>
            <a:r>
              <a:rPr lang="en-US" sz="1100" dirty="0">
                <a:latin typeface="Consolas" panose="020B0609020204030204" pitchFamily="49" charset="0"/>
              </a:rPr>
              <a:t> </a:t>
            </a:r>
            <a:r>
              <a:rPr lang="en-US" sz="1100" dirty="0" err="1">
                <a:latin typeface="Consolas" panose="020B0609020204030204" pitchFamily="49" charset="0"/>
              </a:rPr>
              <a:t>modelViewGl</a:t>
            </a:r>
            <a:r>
              <a:rPr lang="en-US" sz="1100" dirty="0">
                <a:latin typeface="Consolas" panose="020B0609020204030204" pitchFamily="49" charset="0"/>
              </a:rPr>
              <a:t>[16];</a:t>
            </a:r>
          </a:p>
          <a:p>
            <a:r>
              <a:rPr lang="en-US" sz="1100" dirty="0">
                <a:latin typeface="Consolas" panose="020B0609020204030204" pitchFamily="49" charset="0"/>
              </a:rPr>
              <a:t>	</a:t>
            </a:r>
            <a:r>
              <a:rPr lang="en-US" sz="1100" dirty="0" err="1">
                <a:latin typeface="Consolas" panose="020B0609020204030204" pitchFamily="49" charset="0"/>
              </a:rPr>
              <a:t>modelView.GetOpenGlCompatibleMatrix</a:t>
            </a:r>
            <a:r>
              <a:rPr lang="en-US" sz="1100" dirty="0">
                <a:latin typeface="Consolas" panose="020B0609020204030204" pitchFamily="49" charset="0"/>
              </a:rPr>
              <a:t>(</a:t>
            </a:r>
            <a:r>
              <a:rPr lang="en-US" sz="1100" dirty="0" err="1">
                <a:latin typeface="Consolas" panose="020B0609020204030204" pitchFamily="49" charset="0"/>
              </a:rPr>
              <a:t>modelViewGl</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glMatrixMode</a:t>
            </a:r>
            <a:r>
              <a:rPr lang="en-US" sz="1100" dirty="0">
                <a:latin typeface="Consolas" panose="020B0609020204030204" pitchFamily="49" charset="0"/>
              </a:rPr>
              <a:t>(GL_MODELVIEW);</a:t>
            </a:r>
          </a:p>
          <a:p>
            <a:r>
              <a:rPr lang="en-US" sz="1100" dirty="0">
                <a:latin typeface="Consolas" panose="020B0609020204030204" pitchFamily="49" charset="0"/>
              </a:rPr>
              <a:t>	</a:t>
            </a:r>
            <a:r>
              <a:rPr lang="en-US" sz="1100" dirty="0" err="1">
                <a:latin typeface="Consolas" panose="020B0609020204030204" pitchFamily="49" charset="0"/>
              </a:rPr>
              <a:t>glLoadIdentity</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SetUpHeadLight</a:t>
            </a:r>
            <a:r>
              <a:rPr lang="en-US" sz="1100" dirty="0">
                <a:solidFill>
                  <a:srgbClr val="FF0000"/>
                </a:solidFill>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glMultMatrixf</a:t>
            </a:r>
            <a:r>
              <a:rPr lang="en-US" sz="1100" dirty="0">
                <a:latin typeface="Consolas" panose="020B0609020204030204" pitchFamily="49" charset="0"/>
              </a:rPr>
              <a:t>(</a:t>
            </a:r>
            <a:r>
              <a:rPr lang="en-US" sz="1100" dirty="0" err="1">
                <a:latin typeface="Consolas" panose="020B0609020204030204" pitchFamily="49" charset="0"/>
              </a:rPr>
              <a:t>modelViewGl</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DrawGeometry</a:t>
            </a:r>
            <a:r>
              <a:rPr lang="en-US" sz="1100" dirty="0">
                <a:solidFill>
                  <a:srgbClr val="FF0000"/>
                </a:solidFill>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FsSwapBuffers</a:t>
            </a:r>
            <a:r>
              <a:rPr lang="en-US" sz="1100" dirty="0">
                <a:latin typeface="Consolas" panose="020B0609020204030204" pitchFamily="49" charset="0"/>
              </a:rPr>
              <a:t>();</a:t>
            </a:r>
          </a:p>
          <a:p>
            <a:endParaRPr lang="en-US" sz="1100" dirty="0">
              <a:latin typeface="Consolas" panose="020B0609020204030204" pitchFamily="49" charset="0"/>
            </a:endParaRPr>
          </a:p>
        </p:txBody>
      </p:sp>
      <p:cxnSp>
        <p:nvCxnSpPr>
          <p:cNvPr id="6" name="Straight Arrow Connector 5"/>
          <p:cNvCxnSpPr/>
          <p:nvPr/>
        </p:nvCxnSpPr>
        <p:spPr>
          <a:xfrm flipH="1">
            <a:off x="3124200" y="4940300"/>
            <a:ext cx="1543050"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43451" y="4667250"/>
            <a:ext cx="3422650" cy="1200329"/>
          </a:xfrm>
          <a:prstGeom prst="rect">
            <a:avLst/>
          </a:prstGeom>
          <a:noFill/>
        </p:spPr>
        <p:txBody>
          <a:bodyPr wrap="square" rtlCol="0">
            <a:spAutoFit/>
          </a:bodyPr>
          <a:lstStyle/>
          <a:p>
            <a:r>
              <a:rPr lang="en-US" dirty="0" smtClean="0">
                <a:solidFill>
                  <a:srgbClr val="FF0000"/>
                </a:solidFill>
              </a:rPr>
              <a:t>To define a light that is attached to the camera, light must be defined when model-view transformation is identity.</a:t>
            </a:r>
            <a:endParaRPr lang="en-US" dirty="0">
              <a:solidFill>
                <a:srgbClr val="FF0000"/>
              </a:solidFill>
            </a:endParaRPr>
          </a:p>
        </p:txBody>
      </p:sp>
    </p:spTree>
    <p:extLst>
      <p:ext uri="{BB962C8B-B14F-4D97-AF65-F5344CB8AC3E}">
        <p14:creationId xmlns:p14="http://schemas.microsoft.com/office/powerpoint/2010/main" val="4273852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a binary data file</a:t>
            </a:r>
            <a:endParaRPr lang="en-US" dirty="0"/>
          </a:p>
        </p:txBody>
      </p:sp>
      <p:sp>
        <p:nvSpPr>
          <p:cNvPr id="3" name="Content Placeholder 2"/>
          <p:cNvSpPr>
            <a:spLocks noGrp="1"/>
          </p:cNvSpPr>
          <p:nvPr>
            <p:ph idx="1"/>
          </p:nvPr>
        </p:nvSpPr>
        <p:spPr>
          <a:xfrm>
            <a:off x="457200" y="1066801"/>
            <a:ext cx="8229600" cy="2286000"/>
          </a:xfrm>
        </p:spPr>
        <p:txBody>
          <a:bodyPr/>
          <a:lstStyle/>
          <a:p>
            <a:pPr marL="0" indent="0">
              <a:buNone/>
            </a:pPr>
            <a:r>
              <a:rPr lang="en-US" dirty="0" smtClean="0"/>
              <a:t>Binary file</a:t>
            </a:r>
          </a:p>
          <a:p>
            <a:r>
              <a:rPr lang="en-US" dirty="0" smtClean="0"/>
              <a:t>Just a sequence of numbers.</a:t>
            </a:r>
          </a:p>
          <a:p>
            <a:r>
              <a:rPr lang="en-US" dirty="0" smtClean="0"/>
              <a:t>Not in the human-readable format.</a:t>
            </a:r>
          </a:p>
          <a:p>
            <a:r>
              <a:rPr lang="en-US" dirty="0" smtClean="0"/>
              <a:t>Program needs to interpret.</a:t>
            </a:r>
            <a:endParaRPr lang="en-US" dirty="0"/>
          </a:p>
        </p:txBody>
      </p:sp>
    </p:spTree>
    <p:extLst>
      <p:ext uri="{BB962C8B-B14F-4D97-AF65-F5344CB8AC3E}">
        <p14:creationId xmlns:p14="http://schemas.microsoft.com/office/powerpoint/2010/main" val="10885428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dump</a:t>
            </a:r>
            <a:endParaRPr lang="en-US" dirty="0"/>
          </a:p>
        </p:txBody>
      </p:sp>
      <p:sp>
        <p:nvSpPr>
          <p:cNvPr id="3" name="Content Placeholder 2"/>
          <p:cNvSpPr>
            <a:spLocks noGrp="1"/>
          </p:cNvSpPr>
          <p:nvPr>
            <p:ph idx="1"/>
          </p:nvPr>
        </p:nvSpPr>
        <p:spPr>
          <a:xfrm>
            <a:off x="457200" y="1066800"/>
            <a:ext cx="8229600" cy="2965269"/>
          </a:xfrm>
        </p:spPr>
        <p:txBody>
          <a:bodyPr/>
          <a:lstStyle/>
          <a:p>
            <a:r>
              <a:rPr lang="en-US" dirty="0" smtClean="0"/>
              <a:t>Often used for inspecting a binary file.</a:t>
            </a:r>
          </a:p>
          <a:p>
            <a:r>
              <a:rPr lang="en-US" dirty="0" smtClean="0"/>
              <a:t>Prints 256 numbers per chunk, 16 numbers per line.</a:t>
            </a:r>
          </a:p>
          <a:p>
            <a:r>
              <a:rPr lang="en-US" dirty="0" smtClean="0"/>
              <a:t>Numbers shown in hexa-decimal number.</a:t>
            </a:r>
            <a:endParaRPr lang="en-US" dirty="0"/>
          </a:p>
        </p:txBody>
      </p:sp>
      <p:sp>
        <p:nvSpPr>
          <p:cNvPr id="4" name="TextBox 3"/>
          <p:cNvSpPr txBox="1"/>
          <p:nvPr/>
        </p:nvSpPr>
        <p:spPr>
          <a:xfrm>
            <a:off x="1418732" y="2760617"/>
            <a:ext cx="6306535" cy="3539430"/>
          </a:xfrm>
          <a:prstGeom prst="rect">
            <a:avLst/>
          </a:prstGeom>
          <a:noFill/>
        </p:spPr>
        <p:txBody>
          <a:bodyPr wrap="none" rtlCol="0">
            <a:spAutoFit/>
          </a:bodyPr>
          <a:lstStyle/>
          <a:p>
            <a:r>
              <a:rPr lang="en-US" sz="1400" dirty="0">
                <a:latin typeface="Lucida Console" panose="020B0609040504020204" pitchFamily="49" charset="0"/>
              </a:rPr>
              <a:t>00000000| 64 86 06 00 7e 57 9e 56 3f 05 00 00 24 00 00 00</a:t>
            </a:r>
          </a:p>
          <a:p>
            <a:r>
              <a:rPr lang="en-US" sz="1400" dirty="0">
                <a:latin typeface="Lucida Console" panose="020B0609040504020204" pitchFamily="49" charset="0"/>
              </a:rPr>
              <a:t>00000010| 00 00 00 00 2e 64 72 65 63 74 76 65 00 00 00 00</a:t>
            </a:r>
          </a:p>
          <a:p>
            <a:r>
              <a:rPr lang="en-US" sz="1400" dirty="0">
                <a:latin typeface="Lucida Console" panose="020B0609040504020204" pitchFamily="49" charset="0"/>
              </a:rPr>
              <a:t>00000020| 00 00 00 00 2f 00 00 00 04 01 00 00 00 00 00 00</a:t>
            </a:r>
          </a:p>
          <a:p>
            <a:r>
              <a:rPr lang="en-US" sz="1400" dirty="0">
                <a:latin typeface="Lucida Console" panose="020B0609040504020204" pitchFamily="49" charset="0"/>
              </a:rPr>
              <a:t>00000030| 00 00 00 00 00 00 00 00 00 0a 10 00 2e 64 65 62</a:t>
            </a:r>
          </a:p>
          <a:p>
            <a:r>
              <a:rPr lang="en-US" sz="1400" dirty="0">
                <a:latin typeface="Lucida Console" panose="020B0609040504020204" pitchFamily="49" charset="0"/>
              </a:rPr>
              <a:t>00000040| 75 67 24 53 00 00 00 00 00 00 00 00 </a:t>
            </a:r>
            <a:r>
              <a:rPr lang="en-US" sz="1400" dirty="0" err="1">
                <a:latin typeface="Lucida Console" panose="020B0609040504020204" pitchFamily="49" charset="0"/>
              </a:rPr>
              <a:t>bc</a:t>
            </a:r>
            <a:r>
              <a:rPr lang="en-US" sz="1400" dirty="0">
                <a:latin typeface="Lucida Console" panose="020B0609040504020204" pitchFamily="49" charset="0"/>
              </a:rPr>
              <a:t> 00 00 00</a:t>
            </a:r>
          </a:p>
          <a:p>
            <a:r>
              <a:rPr lang="en-US" sz="1400" dirty="0">
                <a:latin typeface="Lucida Console" panose="020B0609040504020204" pitchFamily="49" charset="0"/>
              </a:rPr>
              <a:t>00000050| 33 01 00 00 00 00 00 00 00 00 00 00 00 00 00 00</a:t>
            </a:r>
          </a:p>
          <a:p>
            <a:r>
              <a:rPr lang="en-US" sz="1400" dirty="0">
                <a:latin typeface="Lucida Console" panose="020B0609040504020204" pitchFamily="49" charset="0"/>
              </a:rPr>
              <a:t>00000060| 40 00 10 42 2e 72 64 61 74 61 00 00 00 00 00 00</a:t>
            </a:r>
          </a:p>
          <a:p>
            <a:r>
              <a:rPr lang="en-US" sz="1400" dirty="0">
                <a:latin typeface="Lucida Console" panose="020B0609040504020204" pitchFamily="49" charset="0"/>
              </a:rPr>
              <a:t>00000070| 00 00 00 00 54 00 00 00 </a:t>
            </a:r>
            <a:r>
              <a:rPr lang="en-US" sz="1400" dirty="0" err="1">
                <a:latin typeface="Lucida Console" panose="020B0609040504020204" pitchFamily="49" charset="0"/>
              </a:rPr>
              <a:t>ef</a:t>
            </a:r>
            <a:r>
              <a:rPr lang="en-US" sz="1400" dirty="0">
                <a:latin typeface="Lucida Console" panose="020B0609040504020204" pitchFamily="49" charset="0"/>
              </a:rPr>
              <a:t> 01 00 00 00 00 00 00</a:t>
            </a:r>
          </a:p>
          <a:p>
            <a:r>
              <a:rPr lang="en-US" sz="1400" dirty="0">
                <a:latin typeface="Lucida Console" panose="020B0609040504020204" pitchFamily="49" charset="0"/>
              </a:rPr>
              <a:t>00000080| 00 00 00 00 00 00 00 00 40 00 40 40 2e 74 65 78</a:t>
            </a:r>
          </a:p>
          <a:p>
            <a:r>
              <a:rPr lang="en-US" sz="1400" dirty="0">
                <a:latin typeface="Lucida Console" panose="020B0609040504020204" pitchFamily="49" charset="0"/>
              </a:rPr>
              <a:t>00000090| 74 24 6d 6e 00 00 00 00 00 00 00 00 c8 01 00 00</a:t>
            </a:r>
          </a:p>
          <a:p>
            <a:r>
              <a:rPr lang="en-US" sz="1400" dirty="0">
                <a:latin typeface="Lucida Console" panose="020B0609040504020204" pitchFamily="49" charset="0"/>
              </a:rPr>
              <a:t>000000a0| 43 02 00 00 0b 04 00 00 00 00 00 00 13 00 00 00</a:t>
            </a:r>
          </a:p>
          <a:p>
            <a:r>
              <a:rPr lang="en-US" sz="1400" dirty="0">
                <a:latin typeface="Lucida Console" panose="020B0609040504020204" pitchFamily="49" charset="0"/>
              </a:rPr>
              <a:t>000000b0| 20 00 50 60 2e 78 64 61 74 61 00 00 00 00 00 00</a:t>
            </a:r>
          </a:p>
          <a:p>
            <a:r>
              <a:rPr lang="en-US" sz="1400" dirty="0">
                <a:latin typeface="Lucida Console" panose="020B0609040504020204" pitchFamily="49" charset="0"/>
              </a:rPr>
              <a:t>000000c0| 00 00 00 00 18 00 00 00 c9 04 00 00 e1 04 00 00</a:t>
            </a:r>
          </a:p>
          <a:p>
            <a:r>
              <a:rPr lang="en-US" sz="1400" dirty="0">
                <a:latin typeface="Lucida Console" panose="020B0609040504020204" pitchFamily="49" charset="0"/>
              </a:rPr>
              <a:t>000000d0| 00 00 00 00 01 00 00 00 40 00 30 40 2e 70 64 61</a:t>
            </a:r>
          </a:p>
          <a:p>
            <a:r>
              <a:rPr lang="en-US" sz="1400" dirty="0">
                <a:latin typeface="Lucida Console" panose="020B0609040504020204" pitchFamily="49" charset="0"/>
              </a:rPr>
              <a:t>000000e0| 74 61 00 00 00 00 00 00 00 00 00 00 18 00 00 00</a:t>
            </a:r>
          </a:p>
          <a:p>
            <a:r>
              <a:rPr lang="en-US" sz="1400" dirty="0">
                <a:latin typeface="Lucida Console" panose="020B0609040504020204" pitchFamily="49" charset="0"/>
              </a:rPr>
              <a:t>000000f0| </a:t>
            </a:r>
            <a:r>
              <a:rPr lang="en-US" sz="1400" dirty="0" err="1">
                <a:latin typeface="Lucida Console" panose="020B0609040504020204" pitchFamily="49" charset="0"/>
              </a:rPr>
              <a:t>eb</a:t>
            </a:r>
            <a:r>
              <a:rPr lang="en-US" sz="1400" dirty="0">
                <a:latin typeface="Lucida Console" panose="020B0609040504020204" pitchFamily="49" charset="0"/>
              </a:rPr>
              <a:t> 04 00 00 03 05 00 00 00 00 00 00 06 00 00 00</a:t>
            </a:r>
          </a:p>
        </p:txBody>
      </p:sp>
    </p:spTree>
    <p:extLst>
      <p:ext uri="{BB962C8B-B14F-4D97-AF65-F5344CB8AC3E}">
        <p14:creationId xmlns:p14="http://schemas.microsoft.com/office/powerpoint/2010/main" val="3346825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dump program.</a:t>
            </a:r>
            <a:endParaRPr lang="en-US" dirty="0"/>
          </a:p>
        </p:txBody>
      </p:sp>
      <p:sp>
        <p:nvSpPr>
          <p:cNvPr id="4" name="TextBox 3"/>
          <p:cNvSpPr txBox="1"/>
          <p:nvPr/>
        </p:nvSpPr>
        <p:spPr>
          <a:xfrm>
            <a:off x="313509" y="1071154"/>
            <a:ext cx="3910148" cy="5632311"/>
          </a:xfrm>
          <a:prstGeom prst="rect">
            <a:avLst/>
          </a:prstGeom>
          <a:noFill/>
        </p:spPr>
        <p:txBody>
          <a:bodyPr wrap="square" rtlCol="0">
            <a:spAutoFit/>
          </a:bodyPr>
          <a:lstStyle/>
          <a:p>
            <a:r>
              <a:rPr lang="en-US" sz="1000" dirty="0">
                <a:latin typeface="Lucida Console" panose="020B0609040504020204" pitchFamily="49" charset="0"/>
              </a:rPr>
              <a:t>#include &lt;</a:t>
            </a:r>
            <a:r>
              <a:rPr lang="en-US" sz="1000" dirty="0" err="1">
                <a:latin typeface="Lucida Console" panose="020B0609040504020204" pitchFamily="49" charset="0"/>
              </a:rPr>
              <a:t>stdio.h</a:t>
            </a:r>
            <a:r>
              <a:rPr lang="en-US" sz="1000" dirty="0">
                <a:latin typeface="Lucida Console" panose="020B0609040504020204" pitchFamily="49" charset="0"/>
              </a:rPr>
              <a:t>&gt;</a:t>
            </a:r>
          </a:p>
          <a:p>
            <a:endParaRPr lang="en-US" sz="1000" dirty="0">
              <a:latin typeface="Lucida Console" panose="020B0609040504020204" pitchFamily="49" charset="0"/>
            </a:endParaRPr>
          </a:p>
          <a:p>
            <a:endParaRPr lang="en-US" sz="1000" dirty="0">
              <a:latin typeface="Lucida Console" panose="020B0609040504020204" pitchFamily="49" charset="0"/>
            </a:endParaRPr>
          </a:p>
          <a:p>
            <a:r>
              <a:rPr lang="en-US" sz="1000" dirty="0">
                <a:latin typeface="Lucida Console" panose="020B0609040504020204" pitchFamily="49" charset="0"/>
              </a:rPr>
              <a:t>void </a:t>
            </a:r>
            <a:r>
              <a:rPr lang="en-US" sz="1000" dirty="0" err="1">
                <a:latin typeface="Lucida Console" panose="020B0609040504020204" pitchFamily="49" charset="0"/>
              </a:rPr>
              <a:t>PrintDump</a:t>
            </a:r>
            <a:r>
              <a:rPr lang="en-US" sz="1000" dirty="0">
                <a:latin typeface="Lucida Console" panose="020B0609040504020204" pitchFamily="49" charset="0"/>
              </a:rPr>
              <a:t>(</a:t>
            </a:r>
            <a:r>
              <a:rPr lang="en-US" sz="1000" dirty="0" err="1">
                <a:latin typeface="Lucida Console" panose="020B0609040504020204" pitchFamily="49" charset="0"/>
              </a:rPr>
              <a:t>const</a:t>
            </a:r>
            <a:r>
              <a:rPr lang="en-US" sz="1000" dirty="0">
                <a:latin typeface="Lucida Console" panose="020B0609040504020204" pitchFamily="49" charset="0"/>
              </a:rPr>
              <a:t> char </a:t>
            </a:r>
            <a:r>
              <a:rPr lang="en-US" sz="1000" dirty="0" err="1">
                <a:latin typeface="Lucida Console" panose="020B0609040504020204" pitchFamily="49" charset="0"/>
              </a:rPr>
              <a:t>fn</a:t>
            </a:r>
            <a:r>
              <a:rPr lang="en-US" sz="1000" dirty="0">
                <a:latin typeface="Lucida Console" panose="020B0609040504020204" pitchFamily="49" charset="0"/>
              </a:rPr>
              <a:t>[])</a:t>
            </a:r>
          </a:p>
          <a:p>
            <a:r>
              <a:rPr lang="en-US" sz="1000" dirty="0">
                <a:latin typeface="Lucida Console" panose="020B0609040504020204" pitchFamily="49" charset="0"/>
              </a:rPr>
              <a:t>{</a:t>
            </a:r>
          </a:p>
          <a:p>
            <a:r>
              <a:rPr lang="en-US" sz="1000" dirty="0">
                <a:latin typeface="Lucida Console" panose="020B0609040504020204" pitchFamily="49" charset="0"/>
              </a:rPr>
              <a:t>    FILE *</a:t>
            </a:r>
            <a:r>
              <a:rPr lang="en-US" sz="1000" dirty="0" err="1">
                <a:latin typeface="Lucida Console" panose="020B0609040504020204" pitchFamily="49" charset="0"/>
              </a:rPr>
              <a:t>fp</a:t>
            </a:r>
            <a:r>
              <a:rPr lang="en-US" sz="1000" dirty="0">
                <a:latin typeface="Lucida Console" panose="020B0609040504020204" pitchFamily="49" charset="0"/>
              </a:rPr>
              <a:t>=</a:t>
            </a:r>
            <a:r>
              <a:rPr lang="en-US" sz="1000" dirty="0" err="1">
                <a:latin typeface="Lucida Console" panose="020B0609040504020204" pitchFamily="49" charset="0"/>
              </a:rPr>
              <a:t>fopen</a:t>
            </a:r>
            <a:r>
              <a:rPr lang="en-US" sz="1000" dirty="0">
                <a:latin typeface="Lucida Console" panose="020B0609040504020204" pitchFamily="49" charset="0"/>
              </a:rPr>
              <a:t>(</a:t>
            </a:r>
            <a:r>
              <a:rPr lang="en-US" sz="1000" dirty="0" err="1">
                <a:latin typeface="Lucida Console" panose="020B0609040504020204" pitchFamily="49" charset="0"/>
              </a:rPr>
              <a:t>fn</a:t>
            </a:r>
            <a:r>
              <a:rPr lang="en-US" sz="1000" dirty="0">
                <a:latin typeface="Lucida Console" panose="020B0609040504020204" pitchFamily="49" charset="0"/>
              </a:rPr>
              <a:t>,"</a:t>
            </a:r>
            <a:r>
              <a:rPr lang="en-US" sz="1000" dirty="0" err="1">
                <a:latin typeface="Lucida Console" panose="020B0609040504020204" pitchFamily="49" charset="0"/>
              </a:rPr>
              <a:t>rb</a:t>
            </a:r>
            <a:r>
              <a:rPr lang="en-US" sz="1000" dirty="0">
                <a:latin typeface="Lucida Console" panose="020B0609040504020204" pitchFamily="49" charset="0"/>
              </a:rPr>
              <a:t>");</a:t>
            </a:r>
          </a:p>
          <a:p>
            <a:r>
              <a:rPr lang="en-US" sz="1000" dirty="0">
                <a:latin typeface="Lucida Console" panose="020B0609040504020204" pitchFamily="49" charset="0"/>
              </a:rPr>
              <a:t>    if(</a:t>
            </a:r>
            <a:r>
              <a:rPr lang="en-US" sz="1000" dirty="0" err="1">
                <a:latin typeface="Lucida Console" panose="020B0609040504020204" pitchFamily="49" charset="0"/>
              </a:rPr>
              <a:t>nullptr</a:t>
            </a:r>
            <a:r>
              <a:rPr lang="en-US" sz="1000" dirty="0">
                <a:latin typeface="Lucida Console" panose="020B0609040504020204" pitchFamily="49" charset="0"/>
              </a:rPr>
              <a:t>!=</a:t>
            </a:r>
            <a:r>
              <a:rPr lang="en-US" sz="1000" dirty="0" err="1">
                <a:latin typeface="Lucida Console" panose="020B0609040504020204" pitchFamily="49" charset="0"/>
              </a:rPr>
              <a:t>fp</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long </a:t>
            </a:r>
            <a:r>
              <a:rPr lang="en-US" sz="1000" dirty="0" err="1">
                <a:latin typeface="Lucida Console" panose="020B0609040504020204" pitchFamily="49" charset="0"/>
              </a:rPr>
              <a:t>long</a:t>
            </a:r>
            <a:r>
              <a:rPr lang="en-US" sz="1000" dirty="0">
                <a:latin typeface="Lucida Console" panose="020B0609040504020204" pitchFamily="49" charset="0"/>
              </a:rPr>
              <a:t> </a:t>
            </a:r>
            <a:r>
              <a:rPr lang="en-US" sz="1000" dirty="0" err="1">
                <a:latin typeface="Lucida Console" panose="020B0609040504020204" pitchFamily="49" charset="0"/>
              </a:rPr>
              <a:t>int</a:t>
            </a:r>
            <a:r>
              <a:rPr lang="en-US" sz="1000" dirty="0">
                <a:latin typeface="Lucida Console" panose="020B0609040504020204" pitchFamily="49" charset="0"/>
              </a:rPr>
              <a:t> offset=0,readSize;</a:t>
            </a:r>
          </a:p>
          <a:p>
            <a:r>
              <a:rPr lang="en-US" sz="1000" dirty="0">
                <a:latin typeface="Lucida Console" panose="020B0609040504020204" pitchFamily="49" charset="0"/>
              </a:rPr>
              <a:t>        unsigned char </a:t>
            </a:r>
            <a:r>
              <a:rPr lang="en-US" sz="1000" dirty="0" err="1">
                <a:latin typeface="Lucida Console" panose="020B0609040504020204" pitchFamily="49" charset="0"/>
              </a:rPr>
              <a:t>buf</a:t>
            </a:r>
            <a:r>
              <a:rPr lang="en-US" sz="1000" dirty="0">
                <a:latin typeface="Lucida Console" panose="020B0609040504020204" pitchFamily="49" charset="0"/>
              </a:rPr>
              <a:t>[256];</a:t>
            </a:r>
          </a:p>
          <a:p>
            <a:r>
              <a:rPr lang="en-US" sz="1000" dirty="0">
                <a:latin typeface="Lucida Console" panose="020B0609040504020204" pitchFamily="49" charset="0"/>
              </a:rPr>
              <a:t>        while(0&lt;(</a:t>
            </a:r>
            <a:r>
              <a:rPr lang="en-US" sz="1000" dirty="0" err="1">
                <a:latin typeface="Lucida Console" panose="020B0609040504020204" pitchFamily="49" charset="0"/>
              </a:rPr>
              <a:t>readSize</a:t>
            </a:r>
            <a:r>
              <a:rPr lang="en-US" sz="1000" dirty="0">
                <a:latin typeface="Lucida Console" panose="020B0609040504020204" pitchFamily="49" charset="0"/>
              </a:rPr>
              <a:t>=</a:t>
            </a:r>
            <a:r>
              <a:rPr lang="en-US" sz="1000" dirty="0" err="1">
                <a:latin typeface="Lucida Console" panose="020B0609040504020204" pitchFamily="49" charset="0"/>
              </a:rPr>
              <a:t>fread</a:t>
            </a:r>
            <a:r>
              <a:rPr lang="en-US" sz="1000" dirty="0">
                <a:latin typeface="Lucida Console" panose="020B0609040504020204" pitchFamily="49" charset="0"/>
              </a:rPr>
              <a:t>(buf,1,256,fp)))</a:t>
            </a:r>
          </a:p>
          <a:p>
            <a:r>
              <a:rPr lang="en-US" sz="1000" dirty="0">
                <a:latin typeface="Lucida Console" panose="020B0609040504020204" pitchFamily="49" charset="0"/>
              </a:rPr>
              <a:t>        {</a:t>
            </a:r>
          </a:p>
          <a:p>
            <a:r>
              <a:rPr lang="en-US" sz="1000" dirty="0">
                <a:latin typeface="Lucida Console" panose="020B0609040504020204" pitchFamily="49" charset="0"/>
              </a:rPr>
              <a:t>            for(</a:t>
            </a:r>
            <a:r>
              <a:rPr lang="en-US" sz="1000" dirty="0" err="1">
                <a:latin typeface="Lucida Console" panose="020B0609040504020204" pitchFamily="49" charset="0"/>
              </a:rPr>
              <a:t>int</a:t>
            </a:r>
            <a:r>
              <a:rPr lang="en-US" sz="1000" dirty="0">
                <a:latin typeface="Lucida Console" panose="020B0609040504020204" pitchFamily="49" charset="0"/>
              </a:rPr>
              <a:t> </a:t>
            </a:r>
            <a:r>
              <a:rPr lang="en-US" sz="1000" dirty="0" err="1">
                <a:latin typeface="Lucida Console" panose="020B0609040504020204" pitchFamily="49" charset="0"/>
              </a:rPr>
              <a:t>i</a:t>
            </a:r>
            <a:r>
              <a:rPr lang="en-US" sz="1000" dirty="0">
                <a:latin typeface="Lucida Console" panose="020B0609040504020204" pitchFamily="49" charset="0"/>
              </a:rPr>
              <a:t>=0; </a:t>
            </a:r>
            <a:r>
              <a:rPr lang="en-US" sz="1000" dirty="0" err="1">
                <a:latin typeface="Lucida Console" panose="020B0609040504020204" pitchFamily="49" charset="0"/>
              </a:rPr>
              <a:t>i</a:t>
            </a:r>
            <a:r>
              <a:rPr lang="en-US" sz="1000" dirty="0">
                <a:latin typeface="Lucida Console" panose="020B0609040504020204" pitchFamily="49" charset="0"/>
              </a:rPr>
              <a:t>&lt;256; </a:t>
            </a:r>
            <a:r>
              <a:rPr lang="en-US" sz="1000" dirty="0" err="1">
                <a:latin typeface="Lucida Console" panose="020B0609040504020204" pitchFamily="49" charset="0"/>
              </a:rPr>
              <a:t>i</a:t>
            </a:r>
            <a:r>
              <a:rPr lang="en-US" sz="1000" dirty="0">
                <a:latin typeface="Lucida Console" panose="020B0609040504020204" pitchFamily="49" charset="0"/>
              </a:rPr>
              <a:t>+=16)</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printf</a:t>
            </a:r>
            <a:r>
              <a:rPr lang="en-US" sz="1000" dirty="0">
                <a:latin typeface="Lucida Console" panose="020B0609040504020204" pitchFamily="49" charset="0"/>
              </a:rPr>
              <a:t>("%08llx|",offset+i);</a:t>
            </a:r>
          </a:p>
          <a:p>
            <a:r>
              <a:rPr lang="en-US" sz="1000" dirty="0">
                <a:latin typeface="Lucida Console" panose="020B0609040504020204" pitchFamily="49" charset="0"/>
              </a:rPr>
              <a:t>                for(</a:t>
            </a:r>
            <a:r>
              <a:rPr lang="en-US" sz="1000" dirty="0" err="1">
                <a:latin typeface="Lucida Console" panose="020B0609040504020204" pitchFamily="49" charset="0"/>
              </a:rPr>
              <a:t>int</a:t>
            </a:r>
            <a:r>
              <a:rPr lang="en-US" sz="1000" dirty="0">
                <a:latin typeface="Lucida Console" panose="020B0609040504020204" pitchFamily="49" charset="0"/>
              </a:rPr>
              <a:t> j=0; j&lt;16; ++j)</a:t>
            </a:r>
          </a:p>
          <a:p>
            <a:r>
              <a:rPr lang="en-US" sz="1000" dirty="0">
                <a:latin typeface="Lucida Console" panose="020B0609040504020204" pitchFamily="49" charset="0"/>
              </a:rPr>
              <a:t>                {</a:t>
            </a:r>
          </a:p>
          <a:p>
            <a:r>
              <a:rPr lang="en-US" sz="1000" dirty="0">
                <a:latin typeface="Lucida Console" panose="020B0609040504020204" pitchFamily="49" charset="0"/>
              </a:rPr>
              <a:t>                    if(</a:t>
            </a:r>
            <a:r>
              <a:rPr lang="en-US" sz="1000" dirty="0" err="1">
                <a:latin typeface="Lucida Console" panose="020B0609040504020204" pitchFamily="49" charset="0"/>
              </a:rPr>
              <a:t>readSize</a:t>
            </a:r>
            <a:r>
              <a:rPr lang="en-US" sz="1000" dirty="0">
                <a:latin typeface="Lucida Console" panose="020B0609040504020204" pitchFamily="49" charset="0"/>
              </a:rPr>
              <a:t>&lt;=</a:t>
            </a:r>
            <a:r>
              <a:rPr lang="en-US" sz="1000" dirty="0" err="1">
                <a:latin typeface="Lucida Console" panose="020B0609040504020204" pitchFamily="49" charset="0"/>
              </a:rPr>
              <a:t>i+j</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break;</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printf</a:t>
            </a:r>
            <a:r>
              <a:rPr lang="en-US" sz="1000" dirty="0">
                <a:latin typeface="Lucida Console" panose="020B0609040504020204" pitchFamily="49" charset="0"/>
              </a:rPr>
              <a:t>(" %02x",buf[</a:t>
            </a:r>
            <a:r>
              <a:rPr lang="en-US" sz="1000" dirty="0" err="1">
                <a:latin typeface="Lucida Console" panose="020B0609040504020204" pitchFamily="49" charset="0"/>
              </a:rPr>
              <a:t>i+j</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printf</a:t>
            </a:r>
            <a:r>
              <a:rPr lang="en-US" sz="1000" dirty="0">
                <a:latin typeface="Lucida Console" panose="020B0609040504020204" pitchFamily="49" charset="0"/>
              </a:rPr>
              <a:t>("\n");</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printf</a:t>
            </a:r>
            <a:r>
              <a:rPr lang="en-US" sz="1000" dirty="0">
                <a:latin typeface="Lucida Console" panose="020B0609040504020204" pitchFamily="49" charset="0"/>
              </a:rPr>
              <a:t>("\n");</a:t>
            </a:r>
          </a:p>
          <a:p>
            <a:r>
              <a:rPr lang="en-US" sz="1000" dirty="0">
                <a:latin typeface="Lucida Console" panose="020B0609040504020204" pitchFamily="49" charset="0"/>
              </a:rPr>
              <a:t>            offset+=256;</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fclose</a:t>
            </a:r>
            <a:r>
              <a:rPr lang="en-US" sz="1000" dirty="0">
                <a:latin typeface="Lucida Console" panose="020B0609040504020204" pitchFamily="49" charset="0"/>
              </a:rPr>
              <a:t>(</a:t>
            </a:r>
            <a:r>
              <a:rPr lang="en-US" sz="1000" dirty="0" err="1">
                <a:latin typeface="Lucida Console" panose="020B0609040504020204" pitchFamily="49" charset="0"/>
              </a:rPr>
              <a:t>fp</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else</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printf</a:t>
            </a:r>
            <a:r>
              <a:rPr lang="en-US" sz="1000" dirty="0">
                <a:latin typeface="Lucida Console" panose="020B0609040504020204" pitchFamily="49" charset="0"/>
              </a:rPr>
              <a:t>("Cannot open file.\n");</a:t>
            </a:r>
          </a:p>
          <a:p>
            <a:r>
              <a:rPr lang="en-US" sz="1000" dirty="0">
                <a:latin typeface="Lucida Console" panose="020B0609040504020204" pitchFamily="49" charset="0"/>
              </a:rPr>
              <a:t>    }</a:t>
            </a:r>
          </a:p>
          <a:p>
            <a:r>
              <a:rPr lang="en-US" sz="1000" dirty="0">
                <a:latin typeface="Lucida Console" panose="020B0609040504020204" pitchFamily="49" charset="0"/>
              </a:rPr>
              <a:t>}</a:t>
            </a:r>
          </a:p>
          <a:p>
            <a:endParaRPr lang="en-US" sz="1000" dirty="0">
              <a:latin typeface="Lucida Console" panose="020B0609040504020204" pitchFamily="49" charset="0"/>
            </a:endParaRPr>
          </a:p>
        </p:txBody>
      </p:sp>
      <p:sp>
        <p:nvSpPr>
          <p:cNvPr id="5" name="TextBox 4"/>
          <p:cNvSpPr txBox="1"/>
          <p:nvPr/>
        </p:nvSpPr>
        <p:spPr>
          <a:xfrm>
            <a:off x="5016137" y="1071154"/>
            <a:ext cx="3801041" cy="2092881"/>
          </a:xfrm>
          <a:prstGeom prst="rect">
            <a:avLst/>
          </a:prstGeom>
          <a:noFill/>
        </p:spPr>
        <p:txBody>
          <a:bodyPr wrap="none" rtlCol="0">
            <a:spAutoFit/>
          </a:bodyPr>
          <a:lstStyle/>
          <a:p>
            <a:r>
              <a:rPr lang="en-US" sz="1000" dirty="0" err="1">
                <a:latin typeface="Lucida Console" panose="020B0609040504020204" pitchFamily="49" charset="0"/>
              </a:rPr>
              <a:t>int</a:t>
            </a:r>
            <a:r>
              <a:rPr lang="en-US" sz="1000" dirty="0">
                <a:latin typeface="Lucida Console" panose="020B0609040504020204" pitchFamily="49" charset="0"/>
              </a:rPr>
              <a:t> main(</a:t>
            </a:r>
            <a:r>
              <a:rPr lang="en-US" sz="1000" dirty="0" err="1">
                <a:latin typeface="Lucida Console" panose="020B0609040504020204" pitchFamily="49" charset="0"/>
              </a:rPr>
              <a:t>int</a:t>
            </a:r>
            <a:r>
              <a:rPr lang="en-US" sz="1000" dirty="0">
                <a:latin typeface="Lucida Console" panose="020B0609040504020204" pitchFamily="49" charset="0"/>
              </a:rPr>
              <a:t> </a:t>
            </a:r>
            <a:r>
              <a:rPr lang="en-US" sz="1000" dirty="0" err="1">
                <a:latin typeface="Lucida Console" panose="020B0609040504020204" pitchFamily="49" charset="0"/>
              </a:rPr>
              <a:t>argc,char</a:t>
            </a:r>
            <a:r>
              <a:rPr lang="en-US" sz="1000" dirty="0">
                <a:latin typeface="Lucida Console" panose="020B0609040504020204" pitchFamily="49" charset="0"/>
              </a:rPr>
              <a:t> *</a:t>
            </a:r>
            <a:r>
              <a:rPr lang="en-US" sz="1000" dirty="0" err="1">
                <a:latin typeface="Lucida Console" panose="020B0609040504020204" pitchFamily="49" charset="0"/>
              </a:rPr>
              <a:t>argv</a:t>
            </a:r>
            <a:r>
              <a:rPr lang="en-US" sz="1000" dirty="0">
                <a:latin typeface="Lucida Console" panose="020B0609040504020204" pitchFamily="49" charset="0"/>
              </a:rPr>
              <a:t>[])</a:t>
            </a:r>
          </a:p>
          <a:p>
            <a:r>
              <a:rPr lang="en-US" sz="1000" dirty="0">
                <a:latin typeface="Lucida Console" panose="020B0609040504020204" pitchFamily="49" charset="0"/>
              </a:rPr>
              <a:t>{</a:t>
            </a:r>
          </a:p>
          <a:p>
            <a:r>
              <a:rPr lang="en-US" sz="1000" dirty="0">
                <a:latin typeface="Lucida Console" panose="020B0609040504020204" pitchFamily="49" charset="0"/>
              </a:rPr>
              <a:t>    if(2==</a:t>
            </a:r>
            <a:r>
              <a:rPr lang="en-US" sz="1000" dirty="0" err="1">
                <a:latin typeface="Lucida Console" panose="020B0609040504020204" pitchFamily="49" charset="0"/>
              </a:rPr>
              <a:t>argc</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PrintDump</a:t>
            </a:r>
            <a:r>
              <a:rPr lang="en-US" sz="1000" dirty="0">
                <a:latin typeface="Lucida Console" panose="020B0609040504020204" pitchFamily="49" charset="0"/>
              </a:rPr>
              <a:t>(</a:t>
            </a:r>
            <a:r>
              <a:rPr lang="en-US" sz="1000" dirty="0" err="1">
                <a:latin typeface="Lucida Console" panose="020B0609040504020204" pitchFamily="49" charset="0"/>
              </a:rPr>
              <a:t>argv</a:t>
            </a:r>
            <a:r>
              <a:rPr lang="en-US" sz="1000" dirty="0">
                <a:latin typeface="Lucida Console" panose="020B0609040504020204" pitchFamily="49" charset="0"/>
              </a:rPr>
              <a:t>[1]);</a:t>
            </a:r>
          </a:p>
          <a:p>
            <a:r>
              <a:rPr lang="en-US" sz="1000" dirty="0">
                <a:latin typeface="Lucida Console" panose="020B0609040504020204" pitchFamily="49" charset="0"/>
              </a:rPr>
              <a:t>    }</a:t>
            </a:r>
          </a:p>
          <a:p>
            <a:r>
              <a:rPr lang="en-US" sz="1000" dirty="0">
                <a:latin typeface="Lucida Console" panose="020B0609040504020204" pitchFamily="49" charset="0"/>
              </a:rPr>
              <a:t>    else</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printf</a:t>
            </a:r>
            <a:r>
              <a:rPr lang="en-US" sz="1000" dirty="0">
                <a:latin typeface="Lucida Console" panose="020B0609040504020204" pitchFamily="49" charset="0"/>
              </a:rPr>
              <a:t>("Usage: dump.exe &lt;filename&gt;\n");</a:t>
            </a:r>
          </a:p>
          <a:p>
            <a:r>
              <a:rPr lang="en-US" sz="1000" dirty="0">
                <a:latin typeface="Lucida Console" panose="020B0609040504020204" pitchFamily="49" charset="0"/>
              </a:rPr>
              <a:t>        return 0;</a:t>
            </a:r>
          </a:p>
          <a:p>
            <a:r>
              <a:rPr lang="en-US" sz="1000" dirty="0">
                <a:latin typeface="Lucida Console" panose="020B0609040504020204" pitchFamily="49" charset="0"/>
              </a:rPr>
              <a:t>    }</a:t>
            </a:r>
          </a:p>
          <a:p>
            <a:r>
              <a:rPr lang="en-US" sz="1000" dirty="0">
                <a:latin typeface="Lucida Console" panose="020B0609040504020204" pitchFamily="49" charset="0"/>
              </a:rPr>
              <a:t>}</a:t>
            </a:r>
          </a:p>
          <a:p>
            <a:endParaRPr lang="en-US" sz="1000" dirty="0">
              <a:latin typeface="Lucida Console" panose="020B0609040504020204" pitchFamily="49" charset="0"/>
            </a:endParaRPr>
          </a:p>
        </p:txBody>
      </p:sp>
    </p:spTree>
    <p:extLst>
      <p:ext uri="{BB962C8B-B14F-4D97-AF65-F5344CB8AC3E}">
        <p14:creationId xmlns:p14="http://schemas.microsoft.com/office/powerpoint/2010/main" val="2588044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number</a:t>
            </a:r>
            <a:endParaRPr lang="en-US" dirty="0"/>
          </a:p>
        </p:txBody>
      </p:sp>
      <p:sp>
        <p:nvSpPr>
          <p:cNvPr id="3" name="Content Placeholder 2"/>
          <p:cNvSpPr>
            <a:spLocks noGrp="1"/>
          </p:cNvSpPr>
          <p:nvPr>
            <p:ph idx="1"/>
          </p:nvPr>
        </p:nvSpPr>
        <p:spPr/>
        <p:txBody>
          <a:bodyPr/>
          <a:lstStyle/>
          <a:p>
            <a:r>
              <a:rPr lang="en-US" dirty="0" smtClean="0"/>
              <a:t>1 digit represents from 0-15.</a:t>
            </a:r>
            <a:br>
              <a:rPr lang="en-US" dirty="0" smtClean="0"/>
            </a:br>
            <a:r>
              <a:rPr lang="en-US" sz="1400" dirty="0" smtClean="0">
                <a:latin typeface="Lucida Console" panose="020B0609040504020204" pitchFamily="49" charset="0"/>
              </a:rPr>
              <a:t>0  </a:t>
            </a:r>
            <a:r>
              <a:rPr lang="en-US" sz="1400" dirty="0">
                <a:latin typeface="Lucida Console" panose="020B0609040504020204" pitchFamily="49" charset="0"/>
              </a:rPr>
              <a:t>=&gt;  </a:t>
            </a:r>
            <a:r>
              <a:rPr lang="en-US" sz="1400" dirty="0" smtClean="0">
                <a:latin typeface="Lucida Console" panose="020B0609040504020204" pitchFamily="49" charset="0"/>
              </a:rPr>
              <a:t>0        8  </a:t>
            </a:r>
            <a:r>
              <a:rPr lang="en-US" sz="1400" dirty="0">
                <a:latin typeface="Lucida Console" panose="020B0609040504020204" pitchFamily="49" charset="0"/>
              </a:rPr>
              <a:t>=&gt;  </a:t>
            </a:r>
            <a:r>
              <a:rPr lang="en-US" sz="1400" dirty="0" smtClean="0">
                <a:latin typeface="Lucida Console" panose="020B0609040504020204" pitchFamily="49" charset="0"/>
              </a:rPr>
              <a:t>8</a:t>
            </a:r>
            <a:br>
              <a:rPr lang="en-US" sz="1400" dirty="0" smtClean="0">
                <a:latin typeface="Lucida Console" panose="020B0609040504020204" pitchFamily="49" charset="0"/>
              </a:rPr>
            </a:br>
            <a:r>
              <a:rPr lang="en-US" sz="1400" dirty="0" smtClean="0">
                <a:latin typeface="Lucida Console" panose="020B0609040504020204" pitchFamily="49" charset="0"/>
              </a:rPr>
              <a:t>1  </a:t>
            </a:r>
            <a:r>
              <a:rPr lang="en-US" sz="1400" dirty="0">
                <a:latin typeface="Lucida Console" panose="020B0609040504020204" pitchFamily="49" charset="0"/>
              </a:rPr>
              <a:t>=&gt;  </a:t>
            </a:r>
            <a:r>
              <a:rPr lang="en-US" sz="1400" dirty="0" smtClean="0">
                <a:latin typeface="Lucida Console" panose="020B0609040504020204" pitchFamily="49" charset="0"/>
              </a:rPr>
              <a:t>1        9  </a:t>
            </a:r>
            <a:r>
              <a:rPr lang="en-US" sz="1400" dirty="0">
                <a:latin typeface="Lucida Console" panose="020B0609040504020204" pitchFamily="49" charset="0"/>
              </a:rPr>
              <a:t>=&gt;  </a:t>
            </a:r>
            <a:r>
              <a:rPr lang="en-US" sz="1400" dirty="0" smtClean="0">
                <a:latin typeface="Lucida Console" panose="020B0609040504020204" pitchFamily="49" charset="0"/>
              </a:rPr>
              <a:t>9</a:t>
            </a:r>
            <a:br>
              <a:rPr lang="en-US" sz="1400" dirty="0" smtClean="0">
                <a:latin typeface="Lucida Console" panose="020B0609040504020204" pitchFamily="49" charset="0"/>
              </a:rPr>
            </a:br>
            <a:r>
              <a:rPr lang="en-US" sz="1400" dirty="0" smtClean="0">
                <a:latin typeface="Lucida Console" panose="020B0609040504020204" pitchFamily="49" charset="0"/>
              </a:rPr>
              <a:t>2  </a:t>
            </a:r>
            <a:r>
              <a:rPr lang="en-US" sz="1400" dirty="0">
                <a:latin typeface="Lucida Console" panose="020B0609040504020204" pitchFamily="49" charset="0"/>
              </a:rPr>
              <a:t>=&gt;  </a:t>
            </a:r>
            <a:r>
              <a:rPr lang="en-US" sz="1400" dirty="0" smtClean="0">
                <a:latin typeface="Lucida Console" panose="020B0609040504020204" pitchFamily="49" charset="0"/>
              </a:rPr>
              <a:t>2        A  </a:t>
            </a:r>
            <a:r>
              <a:rPr lang="en-US" sz="1400" dirty="0">
                <a:latin typeface="Lucida Console" panose="020B0609040504020204" pitchFamily="49" charset="0"/>
              </a:rPr>
              <a:t>=&gt;  </a:t>
            </a:r>
            <a:r>
              <a:rPr lang="en-US" sz="1400" dirty="0" smtClean="0">
                <a:latin typeface="Lucida Console" panose="020B0609040504020204" pitchFamily="49" charset="0"/>
              </a:rPr>
              <a:t>10</a:t>
            </a:r>
            <a:br>
              <a:rPr lang="en-US" sz="1400" dirty="0" smtClean="0">
                <a:latin typeface="Lucida Console" panose="020B0609040504020204" pitchFamily="49" charset="0"/>
              </a:rPr>
            </a:br>
            <a:r>
              <a:rPr lang="en-US" sz="1400" dirty="0" smtClean="0">
                <a:latin typeface="Lucida Console" panose="020B0609040504020204" pitchFamily="49" charset="0"/>
              </a:rPr>
              <a:t>3  </a:t>
            </a:r>
            <a:r>
              <a:rPr lang="en-US" sz="1400" dirty="0">
                <a:latin typeface="Lucida Console" panose="020B0609040504020204" pitchFamily="49" charset="0"/>
              </a:rPr>
              <a:t>=&gt;  </a:t>
            </a:r>
            <a:r>
              <a:rPr lang="en-US" sz="1400" dirty="0" smtClean="0">
                <a:latin typeface="Lucida Console" panose="020B0609040504020204" pitchFamily="49" charset="0"/>
              </a:rPr>
              <a:t>3        B  </a:t>
            </a:r>
            <a:r>
              <a:rPr lang="en-US" sz="1400" dirty="0">
                <a:latin typeface="Lucida Console" panose="020B0609040504020204" pitchFamily="49" charset="0"/>
              </a:rPr>
              <a:t>=&gt;  </a:t>
            </a:r>
            <a:r>
              <a:rPr lang="en-US" sz="1400" dirty="0" smtClean="0">
                <a:latin typeface="Lucida Console" panose="020B0609040504020204" pitchFamily="49" charset="0"/>
              </a:rPr>
              <a:t>11</a:t>
            </a:r>
            <a:br>
              <a:rPr lang="en-US" sz="1400" dirty="0" smtClean="0">
                <a:latin typeface="Lucida Console" panose="020B0609040504020204" pitchFamily="49" charset="0"/>
              </a:rPr>
            </a:br>
            <a:r>
              <a:rPr lang="en-US" sz="1400" dirty="0" smtClean="0">
                <a:latin typeface="Lucida Console" panose="020B0609040504020204" pitchFamily="49" charset="0"/>
              </a:rPr>
              <a:t>4  </a:t>
            </a:r>
            <a:r>
              <a:rPr lang="en-US" sz="1400" dirty="0">
                <a:latin typeface="Lucida Console" panose="020B0609040504020204" pitchFamily="49" charset="0"/>
              </a:rPr>
              <a:t>=&gt;  </a:t>
            </a:r>
            <a:r>
              <a:rPr lang="en-US" sz="1400" dirty="0" smtClean="0">
                <a:latin typeface="Lucida Console" panose="020B0609040504020204" pitchFamily="49" charset="0"/>
              </a:rPr>
              <a:t>4        C  </a:t>
            </a:r>
            <a:r>
              <a:rPr lang="en-US" sz="1400" dirty="0">
                <a:latin typeface="Lucida Console" panose="020B0609040504020204" pitchFamily="49" charset="0"/>
              </a:rPr>
              <a:t>=&gt;  </a:t>
            </a:r>
            <a:r>
              <a:rPr lang="en-US" sz="1400" dirty="0" smtClean="0">
                <a:latin typeface="Lucida Console" panose="020B0609040504020204" pitchFamily="49" charset="0"/>
              </a:rPr>
              <a:t>12</a:t>
            </a:r>
            <a:br>
              <a:rPr lang="en-US" sz="1400" dirty="0" smtClean="0">
                <a:latin typeface="Lucida Console" panose="020B0609040504020204" pitchFamily="49" charset="0"/>
              </a:rPr>
            </a:br>
            <a:r>
              <a:rPr lang="en-US" sz="1400" dirty="0" smtClean="0">
                <a:latin typeface="Lucida Console" panose="020B0609040504020204" pitchFamily="49" charset="0"/>
              </a:rPr>
              <a:t>5  </a:t>
            </a:r>
            <a:r>
              <a:rPr lang="en-US" sz="1400" dirty="0">
                <a:latin typeface="Lucida Console" panose="020B0609040504020204" pitchFamily="49" charset="0"/>
              </a:rPr>
              <a:t>=&gt;  </a:t>
            </a:r>
            <a:r>
              <a:rPr lang="en-US" sz="1400" dirty="0" smtClean="0">
                <a:latin typeface="Lucida Console" panose="020B0609040504020204" pitchFamily="49" charset="0"/>
              </a:rPr>
              <a:t>5        D  </a:t>
            </a:r>
            <a:r>
              <a:rPr lang="en-US" sz="1400" dirty="0">
                <a:latin typeface="Lucida Console" panose="020B0609040504020204" pitchFamily="49" charset="0"/>
              </a:rPr>
              <a:t>=&gt;  </a:t>
            </a:r>
            <a:r>
              <a:rPr lang="en-US" sz="1400" dirty="0" smtClean="0">
                <a:latin typeface="Lucida Console" panose="020B0609040504020204" pitchFamily="49" charset="0"/>
              </a:rPr>
              <a:t>13</a:t>
            </a:r>
            <a:br>
              <a:rPr lang="en-US" sz="1400" dirty="0" smtClean="0">
                <a:latin typeface="Lucida Console" panose="020B0609040504020204" pitchFamily="49" charset="0"/>
              </a:rPr>
            </a:br>
            <a:r>
              <a:rPr lang="en-US" sz="1400" dirty="0" smtClean="0">
                <a:latin typeface="Lucida Console" panose="020B0609040504020204" pitchFamily="49" charset="0"/>
              </a:rPr>
              <a:t>6  </a:t>
            </a:r>
            <a:r>
              <a:rPr lang="en-US" sz="1400" dirty="0">
                <a:latin typeface="Lucida Console" panose="020B0609040504020204" pitchFamily="49" charset="0"/>
              </a:rPr>
              <a:t>=&gt;  </a:t>
            </a:r>
            <a:r>
              <a:rPr lang="en-US" sz="1400" dirty="0" smtClean="0">
                <a:latin typeface="Lucida Console" panose="020B0609040504020204" pitchFamily="49" charset="0"/>
              </a:rPr>
              <a:t>6        E  </a:t>
            </a:r>
            <a:r>
              <a:rPr lang="en-US" sz="1400" dirty="0">
                <a:latin typeface="Lucida Console" panose="020B0609040504020204" pitchFamily="49" charset="0"/>
              </a:rPr>
              <a:t>=&gt;  </a:t>
            </a:r>
            <a:r>
              <a:rPr lang="en-US" sz="1400" dirty="0" smtClean="0">
                <a:latin typeface="Lucida Console" panose="020B0609040504020204" pitchFamily="49" charset="0"/>
              </a:rPr>
              <a:t>14</a:t>
            </a:r>
            <a:br>
              <a:rPr lang="en-US" sz="1400" dirty="0" smtClean="0">
                <a:latin typeface="Lucida Console" panose="020B0609040504020204" pitchFamily="49" charset="0"/>
              </a:rPr>
            </a:br>
            <a:r>
              <a:rPr lang="en-US" sz="1400" dirty="0" smtClean="0">
                <a:latin typeface="Lucida Console" panose="020B0609040504020204" pitchFamily="49" charset="0"/>
              </a:rPr>
              <a:t>7  </a:t>
            </a:r>
            <a:r>
              <a:rPr lang="en-US" sz="1400" dirty="0">
                <a:latin typeface="Lucida Console" panose="020B0609040504020204" pitchFamily="49" charset="0"/>
              </a:rPr>
              <a:t>=&gt;  </a:t>
            </a:r>
            <a:r>
              <a:rPr lang="en-US" sz="1400" dirty="0" smtClean="0">
                <a:latin typeface="Lucida Console" panose="020B0609040504020204" pitchFamily="49" charset="0"/>
              </a:rPr>
              <a:t>7        F  </a:t>
            </a:r>
            <a:r>
              <a:rPr lang="en-US" sz="1400" dirty="0">
                <a:latin typeface="Lucida Console" panose="020B0609040504020204" pitchFamily="49" charset="0"/>
              </a:rPr>
              <a:t>=&gt;  15</a:t>
            </a:r>
          </a:p>
          <a:p>
            <a:r>
              <a:rPr lang="en-US" dirty="0"/>
              <a:t>In C++, you can write a hexadecimal number by adding 0x in front.</a:t>
            </a:r>
          </a:p>
          <a:p>
            <a:r>
              <a:rPr lang="en-US" dirty="0" smtClean="0"/>
              <a:t>Example:</a:t>
            </a:r>
            <a:br>
              <a:rPr lang="en-US" dirty="0" smtClean="0"/>
            </a:br>
            <a:r>
              <a:rPr lang="en-US" sz="1800" dirty="0" smtClean="0"/>
              <a:t>Hexa-Decimal        Decimal</a:t>
            </a:r>
            <a:br>
              <a:rPr lang="en-US" sz="1800" dirty="0" smtClean="0"/>
            </a:br>
            <a:r>
              <a:rPr lang="en-US" sz="1800" dirty="0" smtClean="0"/>
              <a:t>0x0A          =&gt;              0*16</a:t>
            </a:r>
            <a:r>
              <a:rPr lang="en-US" sz="1800" baseline="30000" dirty="0" smtClean="0"/>
              <a:t>1</a:t>
            </a:r>
            <a:r>
              <a:rPr lang="en-US" sz="1800" dirty="0" smtClean="0"/>
              <a:t> + 10*16</a:t>
            </a:r>
            <a:r>
              <a:rPr lang="en-US" sz="1800" baseline="30000" dirty="0" smtClean="0"/>
              <a:t>0</a:t>
            </a:r>
            <a:r>
              <a:rPr lang="en-US" sz="1800" dirty="0" smtClean="0"/>
              <a:t>    =     10</a:t>
            </a:r>
            <a:br>
              <a:rPr lang="en-US" sz="1800" dirty="0" smtClean="0"/>
            </a:br>
            <a:r>
              <a:rPr lang="en-US" sz="1800" dirty="0"/>
              <a:t>0x80          </a:t>
            </a:r>
            <a:r>
              <a:rPr lang="en-US" sz="1800" dirty="0" smtClean="0"/>
              <a:t>=&gt;                8*16</a:t>
            </a:r>
            <a:r>
              <a:rPr lang="en-US" sz="1800" baseline="30000" dirty="0" smtClean="0"/>
              <a:t>1</a:t>
            </a:r>
            <a:r>
              <a:rPr lang="en-US" sz="1800" dirty="0" smtClean="0"/>
              <a:t> +      0*16</a:t>
            </a:r>
            <a:r>
              <a:rPr lang="en-US" sz="1800" baseline="30000" dirty="0" smtClean="0"/>
              <a:t>0</a:t>
            </a:r>
            <a:r>
              <a:rPr lang="en-US" sz="1800" dirty="0" smtClean="0"/>
              <a:t>    =     128</a:t>
            </a:r>
            <a:br>
              <a:rPr lang="en-US" sz="1800" dirty="0" smtClean="0"/>
            </a:br>
            <a:r>
              <a:rPr lang="en-US" sz="1800" dirty="0"/>
              <a:t>0xA0          </a:t>
            </a:r>
            <a:r>
              <a:rPr lang="en-US" sz="1800" dirty="0" smtClean="0"/>
              <a:t>=&gt;            10*16</a:t>
            </a:r>
            <a:r>
              <a:rPr lang="en-US" sz="1800" baseline="30000" dirty="0" smtClean="0"/>
              <a:t>1</a:t>
            </a:r>
            <a:r>
              <a:rPr lang="en-US" sz="1800" dirty="0" smtClean="0"/>
              <a:t> +   0*16</a:t>
            </a:r>
            <a:r>
              <a:rPr lang="en-US" sz="1800" baseline="30000" dirty="0" smtClean="0"/>
              <a:t>0</a:t>
            </a:r>
            <a:r>
              <a:rPr lang="en-US" sz="1800" dirty="0" smtClean="0"/>
              <a:t>    =     160</a:t>
            </a:r>
            <a:br>
              <a:rPr lang="en-US" sz="1800" dirty="0" smtClean="0"/>
            </a:br>
            <a:r>
              <a:rPr lang="en-US" sz="1800" dirty="0"/>
              <a:t>0xFF          </a:t>
            </a:r>
            <a:r>
              <a:rPr lang="en-US" sz="1800" dirty="0" smtClean="0"/>
              <a:t>=&gt;            15*16</a:t>
            </a:r>
            <a:r>
              <a:rPr lang="en-US" sz="1800" baseline="30000" dirty="0" smtClean="0"/>
              <a:t>1</a:t>
            </a:r>
            <a:r>
              <a:rPr lang="en-US" sz="1800" dirty="0" smtClean="0"/>
              <a:t> + 15*16</a:t>
            </a:r>
            <a:r>
              <a:rPr lang="en-US" sz="1800" baseline="30000" dirty="0"/>
              <a:t>0</a:t>
            </a:r>
            <a:r>
              <a:rPr lang="en-US" sz="1800" dirty="0" smtClean="0"/>
              <a:t>    =     255</a:t>
            </a:r>
            <a:br>
              <a:rPr lang="en-US" sz="1800" dirty="0" smtClean="0"/>
            </a:br>
            <a:r>
              <a:rPr lang="en-US" sz="1800" dirty="0"/>
              <a:t>0x100        </a:t>
            </a:r>
            <a:r>
              <a:rPr lang="en-US" sz="1800" dirty="0" smtClean="0"/>
              <a:t>=&gt;         1*16</a:t>
            </a:r>
            <a:r>
              <a:rPr lang="en-US" sz="1800" baseline="30000" dirty="0" smtClean="0"/>
              <a:t>2</a:t>
            </a:r>
            <a:r>
              <a:rPr lang="en-US" sz="1800" dirty="0" smtClean="0"/>
              <a:t> +       0*16</a:t>
            </a:r>
            <a:r>
              <a:rPr lang="en-US" sz="1800" baseline="30000" dirty="0" smtClean="0"/>
              <a:t>1</a:t>
            </a:r>
            <a:r>
              <a:rPr lang="en-US" sz="1800" dirty="0" smtClean="0"/>
              <a:t> +   0*16</a:t>
            </a:r>
            <a:r>
              <a:rPr lang="en-US" sz="1800" baseline="30000" dirty="0" smtClean="0"/>
              <a:t>0</a:t>
            </a:r>
            <a:r>
              <a:rPr lang="en-US" sz="1800" dirty="0" smtClean="0"/>
              <a:t>    =    256</a:t>
            </a:r>
          </a:p>
          <a:p>
            <a:endParaRPr lang="en-US" dirty="0" smtClean="0"/>
          </a:p>
          <a:p>
            <a:endParaRPr lang="en-US" dirty="0"/>
          </a:p>
        </p:txBody>
      </p:sp>
    </p:spTree>
    <p:extLst>
      <p:ext uri="{BB962C8B-B14F-4D97-AF65-F5344CB8AC3E}">
        <p14:creationId xmlns:p14="http://schemas.microsoft.com/office/powerpoint/2010/main" val="2971603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STL file</a:t>
            </a:r>
            <a:endParaRPr lang="en-US" dirty="0"/>
          </a:p>
        </p:txBody>
      </p:sp>
      <p:sp>
        <p:nvSpPr>
          <p:cNvPr id="3" name="Content Placeholder 2"/>
          <p:cNvSpPr>
            <a:spLocks noGrp="1"/>
          </p:cNvSpPr>
          <p:nvPr>
            <p:ph idx="1"/>
          </p:nvPr>
        </p:nvSpPr>
        <p:spPr/>
        <p:txBody>
          <a:bodyPr/>
          <a:lstStyle/>
          <a:p>
            <a:r>
              <a:rPr lang="en-US" dirty="0"/>
              <a:t>Change directory to ~/24783 and type</a:t>
            </a:r>
            <a:r>
              <a:rPr lang="en-US" dirty="0" smtClean="0"/>
              <a:t>:</a:t>
            </a:r>
            <a:r>
              <a:rPr lang="en-US" dirty="0"/>
              <a:t/>
            </a:r>
            <a:br>
              <a:rPr lang="en-US" dirty="0"/>
            </a:br>
            <a:r>
              <a:rPr lang="en-US" sz="1700" dirty="0" err="1" smtClean="0">
                <a:latin typeface="Consolas" panose="020B0609020204030204" pitchFamily="49" charset="0"/>
              </a:rPr>
              <a:t>svn</a:t>
            </a:r>
            <a:r>
              <a:rPr lang="en-US" sz="1700" dirty="0" smtClean="0">
                <a:latin typeface="Consolas" panose="020B0609020204030204" pitchFamily="49" charset="0"/>
              </a:rPr>
              <a:t> </a:t>
            </a:r>
            <a:r>
              <a:rPr lang="en-US" sz="1700" dirty="0">
                <a:latin typeface="Consolas" panose="020B0609020204030204" pitchFamily="49" charset="0"/>
              </a:rPr>
              <a:t>checkout https://ramennoodle.me.cmu.edu/svn/teaching/data</a:t>
            </a:r>
          </a:p>
          <a:p>
            <a:endParaRPr lang="en-US" dirty="0" smtClean="0"/>
          </a:p>
          <a:p>
            <a:r>
              <a:rPr lang="en-US" dirty="0" smtClean="0"/>
              <a:t>You can download some sample STLs (ASCII and Binary)</a:t>
            </a:r>
          </a:p>
          <a:p>
            <a:r>
              <a:rPr lang="en-US" dirty="0" smtClean="0"/>
              <a:t>We will add more sample data files.  When you start an assignment, you can change directory to ~/24783/data, and type:</a:t>
            </a:r>
            <a:br>
              <a:rPr lang="en-US" dirty="0" smtClean="0"/>
            </a:br>
            <a:r>
              <a:rPr lang="en-US" sz="1700" dirty="0" smtClean="0">
                <a:latin typeface="Consolas" panose="020B0609020204030204" pitchFamily="49" charset="0"/>
              </a:rPr>
              <a:t>    </a:t>
            </a:r>
            <a:r>
              <a:rPr lang="en-US" sz="1700" dirty="0" err="1" smtClean="0">
                <a:latin typeface="Consolas" panose="020B0609020204030204" pitchFamily="49" charset="0"/>
              </a:rPr>
              <a:t>svn</a:t>
            </a:r>
            <a:r>
              <a:rPr lang="en-US" sz="1700" dirty="0" smtClean="0">
                <a:latin typeface="Consolas" panose="020B0609020204030204" pitchFamily="49" charset="0"/>
              </a:rPr>
              <a:t> update</a:t>
            </a:r>
          </a:p>
          <a:p>
            <a:endParaRPr lang="en-US" dirty="0"/>
          </a:p>
        </p:txBody>
      </p:sp>
    </p:spTree>
    <p:extLst>
      <p:ext uri="{BB962C8B-B14F-4D97-AF65-F5344CB8AC3E}">
        <p14:creationId xmlns:p14="http://schemas.microsoft.com/office/powerpoint/2010/main" val="945406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STL</a:t>
            </a:r>
            <a:endParaRPr lang="en-US" dirty="0"/>
          </a:p>
        </p:txBody>
      </p:sp>
      <p:sp>
        <p:nvSpPr>
          <p:cNvPr id="3" name="Content Placeholder 2"/>
          <p:cNvSpPr>
            <a:spLocks noGrp="1"/>
          </p:cNvSpPr>
          <p:nvPr>
            <p:ph idx="1"/>
          </p:nvPr>
        </p:nvSpPr>
        <p:spPr/>
        <p:txBody>
          <a:bodyPr/>
          <a:lstStyle/>
          <a:p>
            <a:r>
              <a:rPr lang="en-US" dirty="0" smtClean="0"/>
              <a:t>STL:  Probably THE WORST possible data format for representing a polygonal-mesh geometry.</a:t>
            </a:r>
          </a:p>
          <a:p>
            <a:r>
              <a:rPr lang="en-US" dirty="0" smtClean="0"/>
              <a:t>No color, no topological information, only grouping up to 65536 groups (and most CAD packages do not bother writing a grouping information).</a:t>
            </a:r>
          </a:p>
          <a:p>
            <a:r>
              <a:rPr lang="en-US" dirty="0" smtClean="0"/>
              <a:t>Binary STL format is limited to the single-precision.</a:t>
            </a:r>
          </a:p>
          <a:p>
            <a:r>
              <a:rPr lang="en-US" dirty="0" smtClean="0"/>
              <a:t>Only advantage: Easy to display.  Absolutely no other advantage.</a:t>
            </a:r>
          </a:p>
          <a:p>
            <a:endParaRPr lang="en-US" dirty="0"/>
          </a:p>
          <a:p>
            <a:r>
              <a:rPr lang="en-US" dirty="0"/>
              <a:t>As usual, the worst possible data format becomes a industry standard.</a:t>
            </a:r>
          </a:p>
          <a:p>
            <a:endParaRPr lang="en-US" dirty="0"/>
          </a:p>
        </p:txBody>
      </p:sp>
    </p:spTree>
    <p:extLst>
      <p:ext uri="{BB962C8B-B14F-4D97-AF65-F5344CB8AC3E}">
        <p14:creationId xmlns:p14="http://schemas.microsoft.com/office/powerpoint/2010/main" val="981200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STL file</a:t>
            </a:r>
            <a:endParaRPr lang="en-US" dirty="0"/>
          </a:p>
        </p:txBody>
      </p:sp>
      <p:sp>
        <p:nvSpPr>
          <p:cNvPr id="3" name="Content Placeholder 2"/>
          <p:cNvSpPr>
            <a:spLocks noGrp="1"/>
          </p:cNvSpPr>
          <p:nvPr>
            <p:ph idx="1"/>
          </p:nvPr>
        </p:nvSpPr>
        <p:spPr>
          <a:xfrm>
            <a:off x="457200" y="1066801"/>
            <a:ext cx="8229600" cy="2146662"/>
          </a:xfrm>
        </p:spPr>
        <p:txBody>
          <a:bodyPr/>
          <a:lstStyle/>
          <a:p>
            <a:pPr marL="0" indent="0">
              <a:buNone/>
            </a:pPr>
            <a:r>
              <a:rPr lang="en-US" dirty="0" smtClean="0"/>
              <a:t>80 bytes    Comment in ASCII characters</a:t>
            </a:r>
          </a:p>
          <a:p>
            <a:pPr marL="0" indent="0">
              <a:buNone/>
            </a:pPr>
            <a:r>
              <a:rPr lang="en-US" dirty="0" smtClean="0"/>
              <a:t>4 bytes    Number of triangles</a:t>
            </a:r>
          </a:p>
          <a:p>
            <a:pPr marL="0" indent="0">
              <a:buNone/>
            </a:pPr>
            <a:r>
              <a:rPr lang="en-US" dirty="0" smtClean="0"/>
              <a:t>50 bytes    Normal, Three (</a:t>
            </a:r>
            <a:r>
              <a:rPr lang="en-US" dirty="0" err="1" smtClean="0"/>
              <a:t>x,y,z</a:t>
            </a:r>
            <a:r>
              <a:rPr lang="en-US" dirty="0" smtClean="0"/>
              <a:t>) </a:t>
            </a:r>
            <a:r>
              <a:rPr lang="en-US" dirty="0" err="1" smtClean="0"/>
              <a:t>coords</a:t>
            </a:r>
            <a:r>
              <a:rPr lang="en-US" dirty="0" smtClean="0"/>
              <a:t>, and volume id.</a:t>
            </a:r>
          </a:p>
          <a:p>
            <a:pPr marL="0" indent="0">
              <a:buNone/>
            </a:pPr>
            <a:r>
              <a:rPr lang="en-US" dirty="0"/>
              <a:t>50 </a:t>
            </a:r>
            <a:r>
              <a:rPr lang="en-US" dirty="0" smtClean="0"/>
              <a:t>bytes    Normal</a:t>
            </a:r>
            <a:r>
              <a:rPr lang="en-US" dirty="0"/>
              <a:t>, Three (</a:t>
            </a:r>
            <a:r>
              <a:rPr lang="en-US" dirty="0" err="1"/>
              <a:t>x,y,z</a:t>
            </a:r>
            <a:r>
              <a:rPr lang="en-US" dirty="0"/>
              <a:t>) </a:t>
            </a:r>
            <a:r>
              <a:rPr lang="en-US" dirty="0" err="1"/>
              <a:t>coords</a:t>
            </a:r>
            <a:r>
              <a:rPr lang="en-US" dirty="0"/>
              <a:t>, and volume id.</a:t>
            </a:r>
          </a:p>
          <a:p>
            <a:pPr marL="0" indent="0">
              <a:buNone/>
            </a:pPr>
            <a:r>
              <a:rPr lang="en-US" dirty="0" smtClean="0"/>
              <a:t>                            :</a:t>
            </a:r>
            <a:endParaRPr lang="en-US" dirty="0"/>
          </a:p>
        </p:txBody>
      </p:sp>
      <p:sp>
        <p:nvSpPr>
          <p:cNvPr id="4" name="TextBox 3"/>
          <p:cNvSpPr txBox="1"/>
          <p:nvPr/>
        </p:nvSpPr>
        <p:spPr>
          <a:xfrm>
            <a:off x="2020388" y="3570514"/>
            <a:ext cx="4570482" cy="2554545"/>
          </a:xfrm>
          <a:prstGeom prst="rect">
            <a:avLst/>
          </a:prstGeom>
          <a:noFill/>
        </p:spPr>
        <p:txBody>
          <a:bodyPr wrap="none" rtlCol="0">
            <a:spAutoFit/>
          </a:bodyPr>
          <a:lstStyle/>
          <a:p>
            <a:r>
              <a:rPr lang="en-US" sz="1000" dirty="0">
                <a:latin typeface="Lucida Console" panose="020B0609040504020204" pitchFamily="49" charset="0"/>
              </a:rPr>
              <a:t>00000000| 62 69 6e 73 74 6c 53 54 4c 20 67 65 6e 65 72 61</a:t>
            </a:r>
          </a:p>
          <a:p>
            <a:r>
              <a:rPr lang="en-US" sz="1000" dirty="0">
                <a:latin typeface="Lucida Console" panose="020B0609040504020204" pitchFamily="49" charset="0"/>
              </a:rPr>
              <a:t>00000010| 74 65 64 20 62 79 20 50 6f 6c 79 67 6f 6e 43 72</a:t>
            </a:r>
          </a:p>
          <a:p>
            <a:r>
              <a:rPr lang="en-US" sz="1000" dirty="0">
                <a:latin typeface="Lucida Console" panose="020B0609040504020204" pitchFamily="49" charset="0"/>
              </a:rPr>
              <a:t>00000020| 65 73 74 20 65 64 69 74 6f 72 2e 20 20 20 20 20</a:t>
            </a:r>
          </a:p>
          <a:p>
            <a:r>
              <a:rPr lang="en-US" sz="1000" dirty="0">
                <a:latin typeface="Lucida Console" panose="020B0609040504020204" pitchFamily="49" charset="0"/>
              </a:rPr>
              <a:t>00000030| 20 20 20 20 20 20 20 20 20 20 20 20 20 20 20 20</a:t>
            </a:r>
          </a:p>
          <a:p>
            <a:r>
              <a:rPr lang="en-US" sz="1000" dirty="0">
                <a:latin typeface="Lucida Console" panose="020B0609040504020204" pitchFamily="49" charset="0"/>
              </a:rPr>
              <a:t>00000040| 20 20 20 20 20 20 20 20 20 20 20 20 20 20 20 20</a:t>
            </a:r>
          </a:p>
          <a:p>
            <a:r>
              <a:rPr lang="en-US" sz="1000" dirty="0">
                <a:latin typeface="Lucida Console" panose="020B0609040504020204" pitchFamily="49" charset="0"/>
              </a:rPr>
              <a:t>00000050| 50 00 00 00 00 00 00 80 00 00 80 bf 00 00 00 80</a:t>
            </a:r>
          </a:p>
          <a:p>
            <a:r>
              <a:rPr lang="en-US" sz="1000" dirty="0">
                <a:latin typeface="Lucida Console" panose="020B0609040504020204" pitchFamily="49" charset="0"/>
              </a:rPr>
              <a:t>00000060| 15 </a:t>
            </a:r>
            <a:r>
              <a:rPr lang="en-US" sz="1000" dirty="0" err="1">
                <a:latin typeface="Lucida Console" panose="020B0609040504020204" pitchFamily="49" charset="0"/>
              </a:rPr>
              <a:t>ef</a:t>
            </a:r>
            <a:r>
              <a:rPr lang="en-US" sz="1000" dirty="0">
                <a:latin typeface="Lucida Console" panose="020B0609040504020204" pitchFamily="49" charset="0"/>
              </a:rPr>
              <a:t> c3 be 00 00 80 bf 5e 83 6c bf f3 04 35 bf</a:t>
            </a:r>
          </a:p>
          <a:p>
            <a:r>
              <a:rPr lang="en-US" sz="1000" dirty="0">
                <a:latin typeface="Lucida Console" panose="020B0609040504020204" pitchFamily="49" charset="0"/>
              </a:rPr>
              <a:t>00000070| 00 00 80 bf f3 04 35 bf 00 00 a0 c0 00 00 80 bf</a:t>
            </a:r>
          </a:p>
          <a:p>
            <a:r>
              <a:rPr lang="en-US" sz="1000" dirty="0">
                <a:latin typeface="Lucida Console" panose="020B0609040504020204" pitchFamily="49" charset="0"/>
              </a:rPr>
              <a:t>00000080| 00 00 a0 c0 00 00 00 00 00 80 00 00 00 80 00 00</a:t>
            </a:r>
          </a:p>
          <a:p>
            <a:r>
              <a:rPr lang="en-US" sz="1000" dirty="0">
                <a:latin typeface="Lucida Console" panose="020B0609040504020204" pitchFamily="49" charset="0"/>
              </a:rPr>
              <a:t>00000090| 80 bf 00 00 a0 40 00 00 80 bf 00 00 a0 c0 00 00</a:t>
            </a:r>
          </a:p>
          <a:p>
            <a:r>
              <a:rPr lang="en-US" sz="1000" dirty="0">
                <a:latin typeface="Lucida Console" panose="020B0609040504020204" pitchFamily="49" charset="0"/>
              </a:rPr>
              <a:t>000000a0| a0 c0 00 00 80 3f 00 00 a0 c0 00 00 a0 40 00 00</a:t>
            </a:r>
          </a:p>
          <a:p>
            <a:r>
              <a:rPr lang="en-US" sz="1000" dirty="0">
                <a:latin typeface="Lucida Console" panose="020B0609040504020204" pitchFamily="49" charset="0"/>
              </a:rPr>
              <a:t>000000b0| 80 3f 00 00 a0 c0 00 00 00 00 80 3f 00 00 00 00</a:t>
            </a:r>
          </a:p>
          <a:p>
            <a:r>
              <a:rPr lang="en-US" sz="1000" dirty="0">
                <a:latin typeface="Lucida Console" panose="020B0609040504020204" pitchFamily="49" charset="0"/>
              </a:rPr>
              <a:t>000000c0| 00 00 00 00 00 00 a0 40 00 00 80 bf 00 00 a0 40</a:t>
            </a:r>
          </a:p>
          <a:p>
            <a:r>
              <a:rPr lang="en-US" sz="1000" dirty="0">
                <a:latin typeface="Lucida Console" panose="020B0609040504020204" pitchFamily="49" charset="0"/>
              </a:rPr>
              <a:t>000000d0| 00 00 a0 40 00 00 80 3f 00 00 a0 c0 00 00 a0 40</a:t>
            </a:r>
          </a:p>
          <a:p>
            <a:r>
              <a:rPr lang="en-US" sz="1000" dirty="0">
                <a:latin typeface="Lucida Console" panose="020B0609040504020204" pitchFamily="49" charset="0"/>
              </a:rPr>
              <a:t>000000e0| 00 00 80 3f 00 00 a0 40 00 00 00 00 00 00 00 00</a:t>
            </a:r>
          </a:p>
          <a:p>
            <a:r>
              <a:rPr lang="en-US" sz="1000" dirty="0">
                <a:latin typeface="Lucida Console" panose="020B0609040504020204" pitchFamily="49" charset="0"/>
              </a:rPr>
              <a:t>000000f0| 00 00 00 00 80 3f 00 00 a0 c0 00 00 80 bf 00 00</a:t>
            </a:r>
          </a:p>
        </p:txBody>
      </p:sp>
      <p:sp>
        <p:nvSpPr>
          <p:cNvPr id="6" name="TextBox 5"/>
          <p:cNvSpPr txBox="1"/>
          <p:nvPr/>
        </p:nvSpPr>
        <p:spPr>
          <a:xfrm>
            <a:off x="6574965" y="3631474"/>
            <a:ext cx="2090057" cy="369332"/>
          </a:xfrm>
          <a:prstGeom prst="rect">
            <a:avLst/>
          </a:prstGeom>
          <a:noFill/>
        </p:spPr>
        <p:txBody>
          <a:bodyPr wrap="square" rtlCol="0">
            <a:spAutoFit/>
          </a:bodyPr>
          <a:lstStyle/>
          <a:p>
            <a:r>
              <a:rPr lang="en-US" dirty="0" smtClean="0">
                <a:solidFill>
                  <a:srgbClr val="FF0000"/>
                </a:solidFill>
              </a:rPr>
              <a:t>First 80 bytes</a:t>
            </a:r>
            <a:endParaRPr lang="en-US" dirty="0">
              <a:solidFill>
                <a:srgbClr val="FF0000"/>
              </a:solidFill>
            </a:endParaRPr>
          </a:p>
        </p:txBody>
      </p:sp>
      <p:sp>
        <p:nvSpPr>
          <p:cNvPr id="7" name="Rectangle 6"/>
          <p:cNvSpPr/>
          <p:nvPr/>
        </p:nvSpPr>
        <p:spPr>
          <a:xfrm>
            <a:off x="2830286" y="3570514"/>
            <a:ext cx="3675017" cy="79248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30286" y="4362994"/>
            <a:ext cx="931817" cy="148046"/>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611086" y="4188823"/>
            <a:ext cx="1219200" cy="2481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1589" y="3938419"/>
            <a:ext cx="1828799" cy="369332"/>
          </a:xfrm>
          <a:prstGeom prst="rect">
            <a:avLst/>
          </a:prstGeom>
          <a:noFill/>
        </p:spPr>
        <p:txBody>
          <a:bodyPr wrap="square" rtlCol="0">
            <a:spAutoFit/>
          </a:bodyPr>
          <a:lstStyle/>
          <a:p>
            <a:r>
              <a:rPr lang="en-US" dirty="0" smtClean="0">
                <a:solidFill>
                  <a:srgbClr val="FF0000"/>
                </a:solidFill>
              </a:rPr>
              <a:t># of triangles</a:t>
            </a:r>
            <a:endParaRPr lang="en-US" dirty="0">
              <a:solidFill>
                <a:srgbClr val="FF0000"/>
              </a:solidFill>
            </a:endParaRPr>
          </a:p>
        </p:txBody>
      </p:sp>
      <p:sp>
        <p:nvSpPr>
          <p:cNvPr id="14" name="Freeform 13"/>
          <p:cNvSpPr/>
          <p:nvPr/>
        </p:nvSpPr>
        <p:spPr>
          <a:xfrm>
            <a:off x="2865474" y="4396563"/>
            <a:ext cx="3609754" cy="563525"/>
          </a:xfrm>
          <a:custGeom>
            <a:avLst/>
            <a:gdLst>
              <a:gd name="connsiteX0" fmla="*/ 0 w 3609754"/>
              <a:gd name="connsiteY0" fmla="*/ 563525 h 563525"/>
              <a:gd name="connsiteX1" fmla="*/ 1307805 w 3609754"/>
              <a:gd name="connsiteY1" fmla="*/ 563525 h 563525"/>
              <a:gd name="connsiteX2" fmla="*/ 1307805 w 3609754"/>
              <a:gd name="connsiteY2" fmla="*/ 404037 h 563525"/>
              <a:gd name="connsiteX3" fmla="*/ 3609754 w 3609754"/>
              <a:gd name="connsiteY3" fmla="*/ 414670 h 563525"/>
              <a:gd name="connsiteX4" fmla="*/ 3609754 w 3609754"/>
              <a:gd name="connsiteY4" fmla="*/ 0 h 563525"/>
              <a:gd name="connsiteX5" fmla="*/ 930349 w 3609754"/>
              <a:gd name="connsiteY5" fmla="*/ 5316 h 563525"/>
              <a:gd name="connsiteX6" fmla="*/ 935666 w 3609754"/>
              <a:gd name="connsiteY6" fmla="*/ 148856 h 563525"/>
              <a:gd name="connsiteX7" fmla="*/ 15949 w 3609754"/>
              <a:gd name="connsiteY7" fmla="*/ 143539 h 563525"/>
              <a:gd name="connsiteX8" fmla="*/ 0 w 3609754"/>
              <a:gd name="connsiteY8" fmla="*/ 563525 h 56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9754" h="563525">
                <a:moveTo>
                  <a:pt x="0" y="563525"/>
                </a:moveTo>
                <a:lnTo>
                  <a:pt x="1307805" y="563525"/>
                </a:lnTo>
                <a:lnTo>
                  <a:pt x="1307805" y="404037"/>
                </a:lnTo>
                <a:lnTo>
                  <a:pt x="3609754" y="414670"/>
                </a:lnTo>
                <a:lnTo>
                  <a:pt x="3609754" y="0"/>
                </a:lnTo>
                <a:lnTo>
                  <a:pt x="930349" y="5316"/>
                </a:lnTo>
                <a:lnTo>
                  <a:pt x="935666" y="148856"/>
                </a:lnTo>
                <a:lnTo>
                  <a:pt x="15949" y="143539"/>
                </a:lnTo>
                <a:lnTo>
                  <a:pt x="0" y="563525"/>
                </a:lnTo>
                <a:close/>
              </a:path>
            </a:pathLst>
          </a:cu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2865474" y="4843130"/>
            <a:ext cx="3588489" cy="590107"/>
          </a:xfrm>
          <a:custGeom>
            <a:avLst/>
            <a:gdLst>
              <a:gd name="connsiteX0" fmla="*/ 0 w 3588489"/>
              <a:gd name="connsiteY0" fmla="*/ 590107 h 590107"/>
              <a:gd name="connsiteX1" fmla="*/ 1775638 w 3588489"/>
              <a:gd name="connsiteY1" fmla="*/ 579475 h 590107"/>
              <a:gd name="connsiteX2" fmla="*/ 1775638 w 3588489"/>
              <a:gd name="connsiteY2" fmla="*/ 414670 h 590107"/>
              <a:gd name="connsiteX3" fmla="*/ 3588489 w 3588489"/>
              <a:gd name="connsiteY3" fmla="*/ 419986 h 590107"/>
              <a:gd name="connsiteX4" fmla="*/ 3583173 w 3588489"/>
              <a:gd name="connsiteY4" fmla="*/ 5317 h 590107"/>
              <a:gd name="connsiteX5" fmla="*/ 1355652 w 3588489"/>
              <a:gd name="connsiteY5" fmla="*/ 0 h 590107"/>
              <a:gd name="connsiteX6" fmla="*/ 1350335 w 3588489"/>
              <a:gd name="connsiteY6" fmla="*/ 159489 h 590107"/>
              <a:gd name="connsiteX7" fmla="*/ 5317 w 3588489"/>
              <a:gd name="connsiteY7" fmla="*/ 159489 h 590107"/>
              <a:gd name="connsiteX8" fmla="*/ 0 w 3588489"/>
              <a:gd name="connsiteY8" fmla="*/ 590107 h 59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8489" h="590107">
                <a:moveTo>
                  <a:pt x="0" y="590107"/>
                </a:moveTo>
                <a:lnTo>
                  <a:pt x="1775638" y="579475"/>
                </a:lnTo>
                <a:lnTo>
                  <a:pt x="1775638" y="414670"/>
                </a:lnTo>
                <a:lnTo>
                  <a:pt x="3588489" y="419986"/>
                </a:lnTo>
                <a:lnTo>
                  <a:pt x="3583173" y="5317"/>
                </a:lnTo>
                <a:lnTo>
                  <a:pt x="1355652" y="0"/>
                </a:lnTo>
                <a:lnTo>
                  <a:pt x="1350335" y="159489"/>
                </a:lnTo>
                <a:lnTo>
                  <a:pt x="5317" y="159489"/>
                </a:lnTo>
                <a:cubicBezTo>
                  <a:pt x="3545" y="303028"/>
                  <a:pt x="1772" y="446568"/>
                  <a:pt x="0" y="590107"/>
                </a:cubicBezTo>
                <a:close/>
              </a:path>
            </a:pathLst>
          </a:cu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2865474" y="5300330"/>
            <a:ext cx="3599121" cy="584791"/>
          </a:xfrm>
          <a:custGeom>
            <a:avLst/>
            <a:gdLst>
              <a:gd name="connsiteX0" fmla="*/ 15949 w 3599121"/>
              <a:gd name="connsiteY0" fmla="*/ 584791 h 584791"/>
              <a:gd name="connsiteX1" fmla="*/ 2211573 w 3599121"/>
              <a:gd name="connsiteY1" fmla="*/ 579475 h 584791"/>
              <a:gd name="connsiteX2" fmla="*/ 2211573 w 3599121"/>
              <a:gd name="connsiteY2" fmla="*/ 430619 h 584791"/>
              <a:gd name="connsiteX3" fmla="*/ 3599121 w 3599121"/>
              <a:gd name="connsiteY3" fmla="*/ 441251 h 584791"/>
              <a:gd name="connsiteX4" fmla="*/ 3593805 w 3599121"/>
              <a:gd name="connsiteY4" fmla="*/ 0 h 584791"/>
              <a:gd name="connsiteX5" fmla="*/ 1823484 w 3599121"/>
              <a:gd name="connsiteY5" fmla="*/ 0 h 584791"/>
              <a:gd name="connsiteX6" fmla="*/ 1823484 w 3599121"/>
              <a:gd name="connsiteY6" fmla="*/ 164805 h 584791"/>
              <a:gd name="connsiteX7" fmla="*/ 0 w 3599121"/>
              <a:gd name="connsiteY7" fmla="*/ 159489 h 584791"/>
              <a:gd name="connsiteX8" fmla="*/ 15949 w 3599121"/>
              <a:gd name="connsiteY8" fmla="*/ 584791 h 58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9121" h="584791">
                <a:moveTo>
                  <a:pt x="15949" y="584791"/>
                </a:moveTo>
                <a:lnTo>
                  <a:pt x="2211573" y="579475"/>
                </a:lnTo>
                <a:lnTo>
                  <a:pt x="2211573" y="430619"/>
                </a:lnTo>
                <a:lnTo>
                  <a:pt x="3599121" y="441251"/>
                </a:lnTo>
                <a:lnTo>
                  <a:pt x="3593805" y="0"/>
                </a:lnTo>
                <a:lnTo>
                  <a:pt x="1823484" y="0"/>
                </a:lnTo>
                <a:lnTo>
                  <a:pt x="1823484" y="164805"/>
                </a:lnTo>
                <a:lnTo>
                  <a:pt x="0" y="159489"/>
                </a:lnTo>
                <a:lnTo>
                  <a:pt x="15949" y="584791"/>
                </a:lnTo>
                <a:close/>
              </a:path>
            </a:pathLst>
          </a:cu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4187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bytes for a triangle</a:t>
            </a:r>
            <a:endParaRPr lang="en-US" dirty="0"/>
          </a:p>
        </p:txBody>
      </p:sp>
      <p:sp>
        <p:nvSpPr>
          <p:cNvPr id="3" name="Content Placeholder 2"/>
          <p:cNvSpPr>
            <a:spLocks noGrp="1"/>
          </p:cNvSpPr>
          <p:nvPr>
            <p:ph idx="1"/>
          </p:nvPr>
        </p:nvSpPr>
        <p:spPr/>
        <p:txBody>
          <a:bodyPr/>
          <a:lstStyle/>
          <a:p>
            <a:pPr marL="0" indent="0">
              <a:buNone/>
            </a:pPr>
            <a:r>
              <a:rPr lang="en-US" sz="1800" dirty="0" smtClean="0"/>
              <a:t>+0    4 bytes    Normal X</a:t>
            </a:r>
          </a:p>
          <a:p>
            <a:pPr marL="0" indent="0">
              <a:buNone/>
            </a:pPr>
            <a:r>
              <a:rPr lang="en-US" sz="1800" dirty="0" smtClean="0"/>
              <a:t>+4    4 bytes    Normal Y</a:t>
            </a:r>
          </a:p>
          <a:p>
            <a:pPr marL="0" indent="0">
              <a:buNone/>
            </a:pPr>
            <a:r>
              <a:rPr lang="en-US" sz="1800" dirty="0" smtClean="0"/>
              <a:t>+8    4 bytes    Normal Z</a:t>
            </a:r>
          </a:p>
          <a:p>
            <a:pPr marL="0" indent="0">
              <a:buNone/>
            </a:pPr>
            <a:r>
              <a:rPr lang="en-US" sz="1800" dirty="0" smtClean="0"/>
              <a:t>+12    4 bytes    x0</a:t>
            </a:r>
          </a:p>
          <a:p>
            <a:pPr marL="0" indent="0">
              <a:buNone/>
            </a:pPr>
            <a:r>
              <a:rPr lang="en-US" sz="1800" dirty="0" smtClean="0"/>
              <a:t>+16    4 bytes    y0</a:t>
            </a:r>
          </a:p>
          <a:p>
            <a:pPr marL="0" indent="0">
              <a:buNone/>
            </a:pPr>
            <a:r>
              <a:rPr lang="en-US" sz="1800" dirty="0" smtClean="0"/>
              <a:t>+20    4 bytes    z0</a:t>
            </a:r>
          </a:p>
          <a:p>
            <a:pPr marL="0" indent="0">
              <a:buNone/>
            </a:pPr>
            <a:r>
              <a:rPr lang="en-US" sz="1800" dirty="0" smtClean="0"/>
              <a:t>+24    4 bytes    x1</a:t>
            </a:r>
          </a:p>
          <a:p>
            <a:pPr marL="0" indent="0">
              <a:buNone/>
            </a:pPr>
            <a:r>
              <a:rPr lang="en-US" sz="1800" dirty="0" smtClean="0"/>
              <a:t>+28    4 bytes    y1</a:t>
            </a:r>
          </a:p>
          <a:p>
            <a:pPr marL="0" indent="0">
              <a:buNone/>
            </a:pPr>
            <a:r>
              <a:rPr lang="en-US" sz="1800" dirty="0" smtClean="0"/>
              <a:t>+32    4 bytes    z1</a:t>
            </a:r>
          </a:p>
          <a:p>
            <a:pPr marL="0" indent="0">
              <a:buNone/>
            </a:pPr>
            <a:r>
              <a:rPr lang="en-US" sz="1800" dirty="0" smtClean="0"/>
              <a:t>+36    4 bytes    x2</a:t>
            </a:r>
          </a:p>
          <a:p>
            <a:pPr marL="0" indent="0">
              <a:buNone/>
            </a:pPr>
            <a:r>
              <a:rPr lang="en-US" sz="1800" dirty="0" smtClean="0"/>
              <a:t>+40    4 bytes    y2</a:t>
            </a:r>
          </a:p>
          <a:p>
            <a:pPr marL="0" indent="0">
              <a:buNone/>
            </a:pPr>
            <a:r>
              <a:rPr lang="en-US" sz="1800" dirty="0" smtClean="0"/>
              <a:t>+44    4 bytes    z2</a:t>
            </a:r>
          </a:p>
          <a:p>
            <a:pPr marL="0" indent="0">
              <a:buNone/>
            </a:pPr>
            <a:r>
              <a:rPr lang="en-US" sz="1800" dirty="0" smtClean="0"/>
              <a:t>+48    2 bytes    Volume ID</a:t>
            </a:r>
          </a:p>
          <a:p>
            <a:pPr marL="0" indent="0">
              <a:buNone/>
            </a:pPr>
            <a:endParaRPr lang="en-US" sz="1800" dirty="0"/>
          </a:p>
        </p:txBody>
      </p:sp>
    </p:spTree>
    <p:extLst>
      <p:ext uri="{BB962C8B-B14F-4D97-AF65-F5344CB8AC3E}">
        <p14:creationId xmlns:p14="http://schemas.microsoft.com/office/powerpoint/2010/main" val="274943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Gradually Transition to the Modern 3D Graphics API</a:t>
            </a:r>
            <a:endParaRPr lang="en-US" dirty="0"/>
          </a:p>
        </p:txBody>
      </p:sp>
      <p:sp>
        <p:nvSpPr>
          <p:cNvPr id="8" name="Content Placeholder 7"/>
          <p:cNvSpPr>
            <a:spLocks noGrp="1"/>
          </p:cNvSpPr>
          <p:nvPr>
            <p:ph sz="half" idx="1"/>
          </p:nvPr>
        </p:nvSpPr>
        <p:spPr/>
        <p:txBody>
          <a:bodyPr/>
          <a:lstStyle/>
          <a:p>
            <a:pPr marL="0" indent="0">
              <a:buNone/>
            </a:pPr>
            <a:r>
              <a:rPr lang="en-US" sz="2000" dirty="0" smtClean="0"/>
              <a:t>Older 3D Graphics APIs</a:t>
            </a:r>
          </a:p>
          <a:p>
            <a:r>
              <a:rPr lang="en-US" sz="2000" dirty="0" smtClean="0"/>
              <a:t>Fixed-function pipeline</a:t>
            </a:r>
          </a:p>
          <a:p>
            <a:endParaRPr lang="en-US" sz="2000" dirty="0" smtClean="0"/>
          </a:p>
          <a:p>
            <a:r>
              <a:rPr lang="en-US" sz="2000" dirty="0" smtClean="0"/>
              <a:t>A vertex consists of fixed attributes, position, color, normal, and texture coordinate.</a:t>
            </a:r>
          </a:p>
          <a:p>
            <a:r>
              <a:rPr lang="en-US" sz="2000" dirty="0" err="1" smtClean="0"/>
              <a:t>glVertex</a:t>
            </a:r>
            <a:r>
              <a:rPr lang="en-US" sz="2000" dirty="0" smtClean="0"/>
              <a:t>, </a:t>
            </a:r>
            <a:r>
              <a:rPr lang="en-US" sz="2000" dirty="0" err="1" smtClean="0"/>
              <a:t>glColor</a:t>
            </a:r>
            <a:r>
              <a:rPr lang="en-US" sz="2000" dirty="0" smtClean="0"/>
              <a:t>, </a:t>
            </a:r>
            <a:r>
              <a:rPr lang="en-US" sz="2000" dirty="0" err="1" smtClean="0"/>
              <a:t>glNormal</a:t>
            </a:r>
            <a:r>
              <a:rPr lang="en-US" sz="2000" dirty="0" smtClean="0"/>
              <a:t>, </a:t>
            </a:r>
            <a:r>
              <a:rPr lang="en-US" sz="2000" dirty="0" err="1" smtClean="0"/>
              <a:t>glTexCoord</a:t>
            </a:r>
            <a:endParaRPr lang="en-US" sz="2000" dirty="0" smtClean="0"/>
          </a:p>
          <a:p>
            <a:r>
              <a:rPr lang="en-US" sz="2000" dirty="0" smtClean="0"/>
              <a:t>GPU calculates and maintains the transformation matrices.</a:t>
            </a:r>
            <a:endParaRPr lang="en-US" sz="2000" dirty="0"/>
          </a:p>
        </p:txBody>
      </p:sp>
      <p:sp>
        <p:nvSpPr>
          <p:cNvPr id="9" name="Content Placeholder 8"/>
          <p:cNvSpPr>
            <a:spLocks noGrp="1"/>
          </p:cNvSpPr>
          <p:nvPr>
            <p:ph sz="half" idx="2"/>
          </p:nvPr>
        </p:nvSpPr>
        <p:spPr/>
        <p:txBody>
          <a:bodyPr/>
          <a:lstStyle/>
          <a:p>
            <a:pPr marL="0" indent="0">
              <a:buNone/>
            </a:pPr>
            <a:r>
              <a:rPr lang="en-US" sz="2000" dirty="0" smtClean="0"/>
              <a:t>Modern 3D Graphics APIs</a:t>
            </a:r>
          </a:p>
          <a:p>
            <a:r>
              <a:rPr lang="en-US" sz="2000" dirty="0" smtClean="0"/>
              <a:t>Programmable pipeline, or Programmable </a:t>
            </a:r>
            <a:r>
              <a:rPr lang="en-US" sz="2000" dirty="0" err="1" smtClean="0"/>
              <a:t>Shader</a:t>
            </a:r>
            <a:endParaRPr lang="en-US" sz="2000" dirty="0" smtClean="0"/>
          </a:p>
          <a:p>
            <a:r>
              <a:rPr lang="en-US" sz="2000" dirty="0" smtClean="0"/>
              <a:t>Vertex attributes are defined in the </a:t>
            </a:r>
            <a:r>
              <a:rPr lang="en-US" sz="2000" dirty="0" err="1" smtClean="0"/>
              <a:t>shader</a:t>
            </a:r>
            <a:r>
              <a:rPr lang="en-US" sz="2000" dirty="0" smtClean="0"/>
              <a:t> program.</a:t>
            </a:r>
          </a:p>
          <a:p>
            <a:endParaRPr lang="en-US" sz="2000" dirty="0"/>
          </a:p>
          <a:p>
            <a:r>
              <a:rPr lang="en-US" sz="2000" u="sng" dirty="0" smtClean="0"/>
              <a:t>Everything needs to be organized in arrays.</a:t>
            </a:r>
          </a:p>
          <a:p>
            <a:r>
              <a:rPr lang="en-US" sz="2000" u="sng" dirty="0" smtClean="0"/>
              <a:t>CPU calculates and maintains the transformation matrices.</a:t>
            </a:r>
            <a:endParaRPr lang="en-US" sz="2000" u="sng" dirty="0"/>
          </a:p>
        </p:txBody>
      </p:sp>
    </p:spTree>
    <p:extLst>
      <p:ext uri="{BB962C8B-B14F-4D97-AF65-F5344CB8AC3E}">
        <p14:creationId xmlns:p14="http://schemas.microsoft.com/office/powerpoint/2010/main" val="549939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binary data file</a:t>
            </a:r>
            <a:endParaRPr lang="en-US" dirty="0"/>
          </a:p>
        </p:txBody>
      </p:sp>
      <p:sp>
        <p:nvSpPr>
          <p:cNvPr id="3" name="Content Placeholder 2"/>
          <p:cNvSpPr>
            <a:spLocks noGrp="1"/>
          </p:cNvSpPr>
          <p:nvPr>
            <p:ph idx="1"/>
          </p:nvPr>
        </p:nvSpPr>
        <p:spPr/>
        <p:txBody>
          <a:bodyPr/>
          <a:lstStyle/>
          <a:p>
            <a:r>
              <a:rPr lang="en-US" dirty="0" smtClean="0"/>
              <a:t>Open a file with “</a:t>
            </a:r>
            <a:r>
              <a:rPr lang="en-US" dirty="0" err="1" smtClean="0"/>
              <a:t>rb</a:t>
            </a:r>
            <a:r>
              <a:rPr lang="en-US" dirty="0" smtClean="0"/>
              <a:t>” mode.</a:t>
            </a:r>
          </a:p>
          <a:p>
            <a:r>
              <a:rPr lang="en-US" dirty="0" smtClean="0"/>
              <a:t>Use </a:t>
            </a:r>
            <a:r>
              <a:rPr lang="en-US" dirty="0" err="1" smtClean="0"/>
              <a:t>fread</a:t>
            </a:r>
            <a:r>
              <a:rPr lang="en-US" dirty="0" smtClean="0"/>
              <a:t> function to read binary data.</a:t>
            </a:r>
            <a:br>
              <a:rPr lang="en-US" dirty="0" smtClean="0"/>
            </a:br>
            <a:r>
              <a:rPr lang="en-US" dirty="0" err="1" smtClean="0"/>
              <a:t>fread</a:t>
            </a:r>
            <a:r>
              <a:rPr lang="en-US" dirty="0" smtClean="0"/>
              <a:t>(</a:t>
            </a:r>
            <a:r>
              <a:rPr lang="en-US" dirty="0" err="1" smtClean="0"/>
              <a:t>buf,unit,count,fp</a:t>
            </a:r>
            <a:r>
              <a:rPr lang="en-US" dirty="0" smtClean="0"/>
              <a:t>);</a:t>
            </a:r>
            <a:br>
              <a:rPr lang="en-US" dirty="0" smtClean="0"/>
            </a:br>
            <a:r>
              <a:rPr lang="en-US" dirty="0" smtClean="0"/>
              <a:t>    </a:t>
            </a:r>
            <a:r>
              <a:rPr lang="en-US" dirty="0" err="1" smtClean="0"/>
              <a:t>buf</a:t>
            </a:r>
            <a:r>
              <a:rPr lang="en-US" dirty="0" smtClean="0"/>
              <a:t>        unsigned char pointer to the data buffer.</a:t>
            </a:r>
            <a:br>
              <a:rPr lang="en-US" dirty="0" smtClean="0"/>
            </a:br>
            <a:r>
              <a:rPr lang="en-US" dirty="0" smtClean="0"/>
              <a:t>    unit        </a:t>
            </a:r>
            <a:r>
              <a:rPr lang="en-US" dirty="0" err="1" smtClean="0"/>
              <a:t>Unit</a:t>
            </a:r>
            <a:r>
              <a:rPr lang="en-US" dirty="0" smtClean="0"/>
              <a:t> size.  Usually 1.</a:t>
            </a:r>
            <a:br>
              <a:rPr lang="en-US" dirty="0" smtClean="0"/>
            </a:br>
            <a:r>
              <a:rPr lang="en-US" dirty="0" smtClean="0"/>
              <a:t>    count    Number of units to read.</a:t>
            </a:r>
            <a:br>
              <a:rPr lang="en-US" dirty="0" smtClean="0"/>
            </a:br>
            <a:r>
              <a:rPr lang="en-US" dirty="0" smtClean="0"/>
              <a:t>    </a:t>
            </a:r>
            <a:r>
              <a:rPr lang="en-US" dirty="0" err="1" smtClean="0"/>
              <a:t>fp</a:t>
            </a:r>
            <a:r>
              <a:rPr lang="en-US" dirty="0" smtClean="0"/>
              <a:t>        File pointer.</a:t>
            </a:r>
            <a:br>
              <a:rPr lang="en-US" dirty="0" smtClean="0"/>
            </a:br>
            <a:r>
              <a:rPr lang="en-US" dirty="0" smtClean="0"/>
              <a:t>It reads unit*count bytes from the file fp.</a:t>
            </a:r>
          </a:p>
          <a:p>
            <a:endParaRPr lang="en-US" dirty="0"/>
          </a:p>
        </p:txBody>
      </p:sp>
    </p:spTree>
    <p:extLst>
      <p:ext uri="{BB962C8B-B14F-4D97-AF65-F5344CB8AC3E}">
        <p14:creationId xmlns:p14="http://schemas.microsoft.com/office/powerpoint/2010/main" val="2793591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a binary data file.</a:t>
            </a:r>
            <a:endParaRPr lang="en-US" dirty="0"/>
          </a:p>
        </p:txBody>
      </p:sp>
      <p:sp>
        <p:nvSpPr>
          <p:cNvPr id="3" name="Content Placeholder 2"/>
          <p:cNvSpPr>
            <a:spLocks noGrp="1"/>
          </p:cNvSpPr>
          <p:nvPr>
            <p:ph idx="1"/>
          </p:nvPr>
        </p:nvSpPr>
        <p:spPr/>
        <p:txBody>
          <a:bodyPr/>
          <a:lstStyle/>
          <a:p>
            <a:r>
              <a:rPr lang="en-US" dirty="0" smtClean="0"/>
              <a:t>Everything is in an array of unsigned char.</a:t>
            </a:r>
          </a:p>
          <a:p>
            <a:r>
              <a:rPr lang="en-US" dirty="0" smtClean="0"/>
              <a:t>Converting four bytes of unsigned chars to an unsigned integer:</a:t>
            </a:r>
            <a:br>
              <a:rPr lang="en-US" dirty="0" smtClean="0"/>
            </a:br>
            <a:r>
              <a:rPr lang="en-US" sz="1800" dirty="0" smtClean="0"/>
              <a:t>    (Input is </a:t>
            </a:r>
            <a:r>
              <a:rPr lang="en-US" sz="1800" dirty="0" err="1" smtClean="0"/>
              <a:t>const</a:t>
            </a:r>
            <a:r>
              <a:rPr lang="en-US" sz="1800" dirty="0" smtClean="0"/>
              <a:t> unsigned char </a:t>
            </a:r>
            <a:r>
              <a:rPr lang="en-US" sz="1800" dirty="0" err="1" smtClean="0"/>
              <a:t>dat</a:t>
            </a:r>
            <a:r>
              <a:rPr lang="en-US" sz="1800" dirty="0" smtClean="0"/>
              <a:t>[4], output is unsigned </a:t>
            </a:r>
            <a:r>
              <a:rPr lang="en-US" sz="1800" dirty="0" err="1" smtClean="0"/>
              <a:t>int</a:t>
            </a:r>
            <a:r>
              <a:rPr lang="en-US" sz="1800" dirty="0" smtClean="0"/>
              <a:t> value.)</a:t>
            </a:r>
            <a:br>
              <a:rPr lang="en-US" sz="1800" dirty="0" smtClean="0"/>
            </a:br>
            <a:r>
              <a:rPr lang="en-US" sz="1600" dirty="0" smtClean="0">
                <a:latin typeface="Lucida Console" panose="020B0609040504020204" pitchFamily="49" charset="0"/>
              </a:rPr>
              <a:t>    unsigned char b0=</a:t>
            </a:r>
            <a:r>
              <a:rPr lang="en-US" sz="1600" dirty="0" err="1" smtClean="0">
                <a:latin typeface="Lucida Console" panose="020B0609040504020204" pitchFamily="49" charset="0"/>
              </a:rPr>
              <a:t>dat</a:t>
            </a:r>
            <a:r>
              <a:rPr lang="en-US" sz="1600" dirty="0" smtClean="0">
                <a:latin typeface="Lucida Console" panose="020B0609040504020204" pitchFamily="49" charset="0"/>
              </a:rPr>
              <a:t>[0];</a:t>
            </a:r>
            <a:br>
              <a:rPr lang="en-US" sz="1600" dirty="0" smtClean="0">
                <a:latin typeface="Lucida Console" panose="020B0609040504020204" pitchFamily="49" charset="0"/>
              </a:rPr>
            </a:br>
            <a:r>
              <a:rPr lang="en-US" sz="1600" dirty="0" smtClean="0">
                <a:latin typeface="Lucida Console" panose="020B0609040504020204" pitchFamily="49" charset="0"/>
              </a:rPr>
              <a:t>    unsigned </a:t>
            </a:r>
            <a:r>
              <a:rPr lang="en-US" sz="1600" dirty="0">
                <a:latin typeface="Lucida Console" panose="020B0609040504020204" pitchFamily="49" charset="0"/>
              </a:rPr>
              <a:t>char </a:t>
            </a:r>
            <a:r>
              <a:rPr lang="en-US" sz="1600" dirty="0" smtClean="0">
                <a:latin typeface="Lucida Console" panose="020B0609040504020204" pitchFamily="49" charset="0"/>
              </a:rPr>
              <a:t>b1=</a:t>
            </a:r>
            <a:r>
              <a:rPr lang="en-US" sz="1600" dirty="0" err="1" smtClean="0">
                <a:latin typeface="Lucida Console" panose="020B0609040504020204" pitchFamily="49" charset="0"/>
              </a:rPr>
              <a:t>dat</a:t>
            </a:r>
            <a:r>
              <a:rPr lang="en-US" sz="1600" dirty="0" smtClean="0">
                <a:latin typeface="Lucida Console" panose="020B0609040504020204" pitchFamily="49" charset="0"/>
              </a:rPr>
              <a:t>[1];</a:t>
            </a:r>
            <a:br>
              <a:rPr lang="en-US" sz="1600" dirty="0" smtClean="0">
                <a:latin typeface="Lucida Console" panose="020B0609040504020204" pitchFamily="49" charset="0"/>
              </a:rPr>
            </a:br>
            <a:r>
              <a:rPr lang="en-US" sz="1600" dirty="0" smtClean="0">
                <a:latin typeface="Lucida Console" panose="020B0609040504020204" pitchFamily="49" charset="0"/>
              </a:rPr>
              <a:t>    unsigned </a:t>
            </a:r>
            <a:r>
              <a:rPr lang="en-US" sz="1600" dirty="0">
                <a:latin typeface="Lucida Console" panose="020B0609040504020204" pitchFamily="49" charset="0"/>
              </a:rPr>
              <a:t>char </a:t>
            </a:r>
            <a:r>
              <a:rPr lang="en-US" sz="1600" dirty="0" smtClean="0">
                <a:latin typeface="Lucida Console" panose="020B0609040504020204" pitchFamily="49" charset="0"/>
              </a:rPr>
              <a:t>b2=</a:t>
            </a:r>
            <a:r>
              <a:rPr lang="en-US" sz="1600" dirty="0" err="1" smtClean="0">
                <a:latin typeface="Lucida Console" panose="020B0609040504020204" pitchFamily="49" charset="0"/>
              </a:rPr>
              <a:t>dat</a:t>
            </a:r>
            <a:r>
              <a:rPr lang="en-US" sz="1600" dirty="0" smtClean="0">
                <a:latin typeface="Lucida Console" panose="020B0609040504020204" pitchFamily="49" charset="0"/>
              </a:rPr>
              <a:t>[2];</a:t>
            </a:r>
            <a:br>
              <a:rPr lang="en-US" sz="1600" dirty="0" smtClean="0">
                <a:latin typeface="Lucida Console" panose="020B0609040504020204" pitchFamily="49" charset="0"/>
              </a:rPr>
            </a:br>
            <a:r>
              <a:rPr lang="en-US" sz="1600" dirty="0" smtClean="0">
                <a:latin typeface="Lucida Console" panose="020B0609040504020204" pitchFamily="49" charset="0"/>
              </a:rPr>
              <a:t>    unsigned </a:t>
            </a:r>
            <a:r>
              <a:rPr lang="en-US" sz="1600" dirty="0">
                <a:latin typeface="Lucida Console" panose="020B0609040504020204" pitchFamily="49" charset="0"/>
              </a:rPr>
              <a:t>char </a:t>
            </a:r>
            <a:r>
              <a:rPr lang="en-US" sz="1600" dirty="0" smtClean="0">
                <a:latin typeface="Lucida Console" panose="020B0609040504020204" pitchFamily="49" charset="0"/>
              </a:rPr>
              <a:t>b3=</a:t>
            </a:r>
            <a:r>
              <a:rPr lang="en-US" sz="1600" dirty="0" err="1" smtClean="0">
                <a:latin typeface="Lucida Console" panose="020B0609040504020204" pitchFamily="49" charset="0"/>
              </a:rPr>
              <a:t>dat</a:t>
            </a:r>
            <a:r>
              <a:rPr lang="en-US" sz="1600" dirty="0" smtClean="0">
                <a:latin typeface="Lucida Console" panose="020B0609040504020204" pitchFamily="49" charset="0"/>
              </a:rPr>
              <a:t>[3];</a:t>
            </a:r>
            <a:br>
              <a:rPr lang="en-US" sz="1600" dirty="0" smtClean="0">
                <a:latin typeface="Lucida Console" panose="020B0609040504020204" pitchFamily="49" charset="0"/>
              </a:rPr>
            </a:br>
            <a:r>
              <a:rPr lang="en-US" sz="1600" dirty="0" smtClean="0">
                <a:latin typeface="Lucida Console" panose="020B0609040504020204" pitchFamily="49" charset="0"/>
              </a:rPr>
              <a:t>    unsigned </a:t>
            </a:r>
            <a:r>
              <a:rPr lang="en-US" sz="1600" dirty="0" err="1" smtClean="0">
                <a:latin typeface="Lucida Console" panose="020B0609040504020204" pitchFamily="49" charset="0"/>
              </a:rPr>
              <a:t>int</a:t>
            </a:r>
            <a:r>
              <a:rPr lang="en-US" sz="1600" dirty="0" smtClean="0">
                <a:latin typeface="Lucida Console" panose="020B0609040504020204" pitchFamily="49" charset="0"/>
              </a:rPr>
              <a:t> value=b0+b1*0x100+b2*0x10000+b3*0x1000000;</a:t>
            </a:r>
            <a:endParaRPr lang="en-US" sz="1800" dirty="0" smtClean="0">
              <a:latin typeface="Lucida Console" panose="020B0609040504020204" pitchFamily="49" charset="0"/>
            </a:endParaRPr>
          </a:p>
          <a:p>
            <a:r>
              <a:rPr lang="en-US" dirty="0" smtClean="0"/>
              <a:t>Converting four bytes of unsigned chars (in IEEE standard floating-point format) to a float:</a:t>
            </a:r>
            <a:br>
              <a:rPr lang="en-US" dirty="0" smtClean="0"/>
            </a:br>
            <a:r>
              <a:rPr lang="en-US" sz="1800" dirty="0" smtClean="0"/>
              <a:t>    (</a:t>
            </a:r>
            <a:r>
              <a:rPr lang="en-US" sz="1800" dirty="0"/>
              <a:t>Input is </a:t>
            </a:r>
            <a:r>
              <a:rPr lang="en-US" sz="1800" dirty="0" err="1"/>
              <a:t>const</a:t>
            </a:r>
            <a:r>
              <a:rPr lang="en-US" sz="1800" dirty="0"/>
              <a:t> unsigned char </a:t>
            </a:r>
            <a:r>
              <a:rPr lang="en-US" sz="1800" dirty="0" err="1"/>
              <a:t>dat</a:t>
            </a:r>
            <a:r>
              <a:rPr lang="en-US" sz="1800" dirty="0"/>
              <a:t>[4], output is </a:t>
            </a:r>
            <a:r>
              <a:rPr lang="en-US" sz="1800" dirty="0" smtClean="0"/>
              <a:t>float </a:t>
            </a:r>
            <a:r>
              <a:rPr lang="en-US" sz="1800" dirty="0"/>
              <a:t>value</a:t>
            </a:r>
            <a:r>
              <a:rPr lang="en-US" sz="1800" dirty="0" smtClean="0"/>
              <a:t>.)</a:t>
            </a:r>
            <a:br>
              <a:rPr lang="en-US" sz="1800" dirty="0" smtClean="0"/>
            </a:br>
            <a:r>
              <a:rPr lang="en-US" sz="1800" dirty="0" smtClean="0"/>
              <a:t>    </a:t>
            </a:r>
            <a:r>
              <a:rPr lang="en-US" sz="1800" dirty="0" err="1" smtClean="0"/>
              <a:t>const</a:t>
            </a:r>
            <a:r>
              <a:rPr lang="en-US" sz="1800" dirty="0" smtClean="0"/>
              <a:t> float *</a:t>
            </a:r>
            <a:r>
              <a:rPr lang="en-US" sz="1800" dirty="0" err="1" smtClean="0"/>
              <a:t>fPtr</a:t>
            </a:r>
            <a:r>
              <a:rPr lang="en-US" sz="1800" dirty="0" smtClean="0"/>
              <a:t>=(</a:t>
            </a:r>
            <a:r>
              <a:rPr lang="en-US" sz="1800" dirty="0" err="1" smtClean="0"/>
              <a:t>const</a:t>
            </a:r>
            <a:r>
              <a:rPr lang="en-US" sz="1800" dirty="0" smtClean="0"/>
              <a:t> float *)</a:t>
            </a:r>
            <a:r>
              <a:rPr lang="en-US" sz="1800" dirty="0" err="1" smtClean="0"/>
              <a:t>dat</a:t>
            </a:r>
            <a:r>
              <a:rPr lang="en-US" sz="1800" dirty="0" smtClean="0"/>
              <a:t>;</a:t>
            </a:r>
            <a:br>
              <a:rPr lang="en-US" sz="1800" dirty="0" smtClean="0"/>
            </a:br>
            <a:r>
              <a:rPr lang="en-US" sz="1800" dirty="0" smtClean="0"/>
              <a:t>    float value=*</a:t>
            </a:r>
            <a:r>
              <a:rPr lang="en-US" sz="1800" dirty="0" err="1" smtClean="0"/>
              <a:t>fPtr</a:t>
            </a:r>
            <a:r>
              <a:rPr lang="en-US" sz="1800" dirty="0" smtClean="0"/>
              <a:t>;</a:t>
            </a:r>
          </a:p>
          <a:p>
            <a:endParaRPr lang="en-US" dirty="0" smtClean="0"/>
          </a:p>
        </p:txBody>
      </p:sp>
    </p:spTree>
    <p:extLst>
      <p:ext uri="{BB962C8B-B14F-4D97-AF65-F5344CB8AC3E}">
        <p14:creationId xmlns:p14="http://schemas.microsoft.com/office/powerpoint/2010/main" val="1371250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the world </a:t>
            </a:r>
            <a:r>
              <a:rPr lang="en-US" dirty="0" smtClean="0"/>
              <a:t>is </a:t>
            </a:r>
            <a:r>
              <a:rPr lang="en-US" dirty="0"/>
              <a:t>not an Intel world</a:t>
            </a:r>
            <a:r>
              <a:rPr lang="en-US" dirty="0" smtClean="0"/>
              <a:t>?</a:t>
            </a:r>
            <a:endParaRPr lang="en-US" dirty="0"/>
          </a:p>
        </p:txBody>
      </p:sp>
      <p:sp>
        <p:nvSpPr>
          <p:cNvPr id="3" name="Content Placeholder 2"/>
          <p:cNvSpPr>
            <a:spLocks noGrp="1"/>
          </p:cNvSpPr>
          <p:nvPr>
            <p:ph idx="1"/>
          </p:nvPr>
        </p:nvSpPr>
        <p:spPr/>
        <p:txBody>
          <a:bodyPr/>
          <a:lstStyle/>
          <a:p>
            <a:r>
              <a:rPr lang="en-US" dirty="0" smtClean="0"/>
              <a:t>The byte-order problem.  (Little endian vs. Big endian.)</a:t>
            </a:r>
          </a:p>
          <a:p>
            <a:r>
              <a:rPr lang="en-US" dirty="0"/>
              <a:t>Little endian: Least-Significant Byte appears first.</a:t>
            </a:r>
            <a:br>
              <a:rPr lang="en-US" dirty="0"/>
            </a:br>
            <a:r>
              <a:rPr lang="en-US" sz="2000" dirty="0" smtClean="0"/>
              <a:t>    Hexa-decimal </a:t>
            </a:r>
            <a:r>
              <a:rPr lang="en-US" sz="2000" dirty="0"/>
              <a:t>number </a:t>
            </a:r>
            <a:r>
              <a:rPr lang="en-US" sz="2000" dirty="0" smtClean="0"/>
              <a:t>0x0102A0B0 </a:t>
            </a:r>
            <a:r>
              <a:rPr lang="en-US" sz="2000" dirty="0"/>
              <a:t>will be stored as:</a:t>
            </a:r>
            <a:br>
              <a:rPr lang="en-US" sz="2000" dirty="0"/>
            </a:br>
            <a:r>
              <a:rPr lang="en-US" sz="2000" dirty="0" smtClean="0"/>
              <a:t>    </a:t>
            </a:r>
            <a:br>
              <a:rPr lang="en-US" sz="2000" dirty="0" smtClean="0"/>
            </a:br>
            <a:r>
              <a:rPr lang="en-US" sz="2000" dirty="0" smtClean="0"/>
              <a:t>    B0 A0 </a:t>
            </a:r>
            <a:r>
              <a:rPr lang="en-US" sz="2000" dirty="0"/>
              <a:t>02 01</a:t>
            </a:r>
            <a:endParaRPr lang="en-US" dirty="0" smtClean="0"/>
          </a:p>
          <a:p>
            <a:r>
              <a:rPr lang="en-US" dirty="0" smtClean="0"/>
              <a:t>Big endian: Most-Significant Byte appears first.</a:t>
            </a:r>
            <a:br>
              <a:rPr lang="en-US" dirty="0" smtClean="0"/>
            </a:br>
            <a:r>
              <a:rPr lang="en-US" sz="2000" dirty="0" smtClean="0"/>
              <a:t>    Hexa-decimal </a:t>
            </a:r>
            <a:r>
              <a:rPr lang="en-US" sz="2000" dirty="0"/>
              <a:t>number </a:t>
            </a:r>
            <a:r>
              <a:rPr lang="en-US" sz="2000" dirty="0" smtClean="0"/>
              <a:t>0x0102A0B0 </a:t>
            </a:r>
            <a:r>
              <a:rPr lang="en-US" sz="2000" dirty="0"/>
              <a:t>will be stored as:</a:t>
            </a:r>
            <a:br>
              <a:rPr lang="en-US" sz="2000" dirty="0"/>
            </a:br>
            <a:r>
              <a:rPr lang="en-US" sz="2000" dirty="0" smtClean="0"/>
              <a:t>    </a:t>
            </a:r>
            <a:br>
              <a:rPr lang="en-US" sz="2000" dirty="0" smtClean="0"/>
            </a:br>
            <a:r>
              <a:rPr lang="en-US" sz="2000" dirty="0" smtClean="0"/>
              <a:t>    01 02 A0 B0</a:t>
            </a:r>
            <a:endParaRPr lang="en-US" sz="2000" dirty="0"/>
          </a:p>
          <a:p>
            <a:r>
              <a:rPr lang="en-US" dirty="0" smtClean="0"/>
              <a:t>To write a general-purpose binary-reading code, you need to be aware of the endian-ness of the file and the CPU.</a:t>
            </a:r>
          </a:p>
          <a:p>
            <a:endParaRPr lang="en-US" dirty="0"/>
          </a:p>
          <a:p>
            <a:endParaRPr lang="en-US" dirty="0"/>
          </a:p>
          <a:p>
            <a:endParaRPr lang="en-US" dirty="0"/>
          </a:p>
        </p:txBody>
      </p:sp>
      <p:sp>
        <p:nvSpPr>
          <p:cNvPr id="4" name="Rectangle 3"/>
          <p:cNvSpPr/>
          <p:nvPr/>
        </p:nvSpPr>
        <p:spPr>
          <a:xfrm>
            <a:off x="3997840" y="1913860"/>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288456" y="1912096"/>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95020" y="1915648"/>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06900" y="1919200"/>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89073" y="2523460"/>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59429" y="2521696"/>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35101" y="2525248"/>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78877" y="2528800"/>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85495" y="3872023"/>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55851" y="3870259"/>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94311" y="3873811"/>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75299" y="3877363"/>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997839" y="3277486"/>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288455" y="3275722"/>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595019" y="3279274"/>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906899" y="3282826"/>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4" idx="2"/>
            <a:endCxn id="11" idx="0"/>
          </p:cNvCxnSpPr>
          <p:nvPr/>
        </p:nvCxnSpPr>
        <p:spPr>
          <a:xfrm flipH="1">
            <a:off x="2417101" y="2216888"/>
            <a:ext cx="1718963" cy="3119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10" idx="0"/>
          </p:cNvCxnSpPr>
          <p:nvPr/>
        </p:nvCxnSpPr>
        <p:spPr>
          <a:xfrm flipH="1">
            <a:off x="2073325" y="2215124"/>
            <a:ext cx="2353355" cy="31012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2"/>
            <a:endCxn id="9" idx="0"/>
          </p:cNvCxnSpPr>
          <p:nvPr/>
        </p:nvCxnSpPr>
        <p:spPr>
          <a:xfrm flipH="1">
            <a:off x="1697653" y="2218676"/>
            <a:ext cx="3035591" cy="30302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2"/>
            <a:endCxn id="8" idx="0"/>
          </p:cNvCxnSpPr>
          <p:nvPr/>
        </p:nvCxnSpPr>
        <p:spPr>
          <a:xfrm flipH="1">
            <a:off x="1327297" y="2222228"/>
            <a:ext cx="3717827" cy="3012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2"/>
            <a:endCxn id="12" idx="0"/>
          </p:cNvCxnSpPr>
          <p:nvPr/>
        </p:nvCxnSpPr>
        <p:spPr>
          <a:xfrm flipH="1">
            <a:off x="1323719" y="3580514"/>
            <a:ext cx="2812344" cy="2915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2"/>
            <a:endCxn id="13" idx="0"/>
          </p:cNvCxnSpPr>
          <p:nvPr/>
        </p:nvCxnSpPr>
        <p:spPr>
          <a:xfrm flipH="1">
            <a:off x="1694075" y="3578750"/>
            <a:ext cx="2732604" cy="2915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8" idx="2"/>
            <a:endCxn id="14" idx="0"/>
          </p:cNvCxnSpPr>
          <p:nvPr/>
        </p:nvCxnSpPr>
        <p:spPr>
          <a:xfrm flipH="1">
            <a:off x="2032535" y="3582302"/>
            <a:ext cx="2700708" cy="2915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9" idx="2"/>
            <a:endCxn id="15" idx="0"/>
          </p:cNvCxnSpPr>
          <p:nvPr/>
        </p:nvCxnSpPr>
        <p:spPr>
          <a:xfrm flipH="1">
            <a:off x="2413523" y="3585854"/>
            <a:ext cx="2631600" cy="2915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9859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Historically, Intel CPUs have been using little endian, and Motorola CPUs have been using big endian.</a:t>
            </a:r>
          </a:p>
          <a:p>
            <a:r>
              <a:rPr lang="en-US" dirty="0" smtClean="0"/>
              <a:t>ARM uses bi-endian, which can switch the endian-ness.  But, probably the program may not know until run time.</a:t>
            </a:r>
          </a:p>
          <a:p>
            <a:endParaRPr lang="en-US" dirty="0" smtClean="0"/>
          </a:p>
          <a:p>
            <a:r>
              <a:rPr lang="en-US" dirty="0" smtClean="0"/>
              <a:t>Hopefully the CPU uses same endian-ness for all data types.</a:t>
            </a:r>
            <a:endParaRPr lang="en-US" dirty="0"/>
          </a:p>
          <a:p>
            <a:endParaRPr lang="en-US" dirty="0"/>
          </a:p>
        </p:txBody>
      </p:sp>
    </p:spTree>
    <p:extLst>
      <p:ext uri="{BB962C8B-B14F-4D97-AF65-F5344CB8AC3E}">
        <p14:creationId xmlns:p14="http://schemas.microsoft.com/office/powerpoint/2010/main" val="2830544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can you identify the endian-ness of the CPU in C++?</a:t>
            </a:r>
            <a:br>
              <a:rPr lang="en-US" dirty="0" smtClean="0"/>
            </a:br>
            <a:r>
              <a:rPr lang="en-US" dirty="0" smtClean="0"/>
              <a:t/>
            </a:r>
            <a:br>
              <a:rPr lang="en-US" dirty="0" smtClean="0"/>
            </a:br>
            <a:r>
              <a:rPr lang="en-US" sz="1800" dirty="0" smtClean="0">
                <a:latin typeface="Lucida Console" panose="020B0609040504020204" pitchFamily="49" charset="0"/>
              </a:rPr>
              <a:t>bool </a:t>
            </a:r>
            <a:r>
              <a:rPr lang="en-US" sz="1800" dirty="0" err="1" smtClean="0">
                <a:latin typeface="Lucida Console" panose="020B0609040504020204" pitchFamily="49" charset="0"/>
              </a:rPr>
              <a:t>CPUisLittleEndian</a:t>
            </a:r>
            <a:r>
              <a:rPr lang="en-US" sz="1800" dirty="0" smtClean="0">
                <a:latin typeface="Lucida Console" panose="020B0609040504020204" pitchFamily="49" charset="0"/>
              </a:rPr>
              <a:t>(void)</a:t>
            </a:r>
            <a:br>
              <a:rPr lang="en-US" sz="1800" dirty="0" smtClean="0">
                <a:latin typeface="Lucida Console" panose="020B0609040504020204" pitchFamily="49" charset="0"/>
              </a:rPr>
            </a:br>
            <a:r>
              <a:rPr lang="en-US" sz="1800" dirty="0" smtClean="0">
                <a:latin typeface="Lucida Console" panose="020B0609040504020204" pitchFamily="49" charset="0"/>
              </a:rPr>
              <a:t>{</a:t>
            </a:r>
            <a:br>
              <a:rPr lang="en-US" sz="1800" dirty="0" smtClean="0">
                <a:latin typeface="Lucida Console" panose="020B0609040504020204" pitchFamily="49" charset="0"/>
              </a:rPr>
            </a:br>
            <a:r>
              <a:rPr lang="en-US" sz="1800" dirty="0" smtClean="0">
                <a:latin typeface="Lucida Console" panose="020B0609040504020204" pitchFamily="49" charset="0"/>
              </a:rPr>
              <a:t>    ?</a:t>
            </a:r>
            <a:br>
              <a:rPr lang="en-US" sz="1800" dirty="0" smtClean="0">
                <a:latin typeface="Lucida Console" panose="020B0609040504020204" pitchFamily="49" charset="0"/>
              </a:rPr>
            </a:br>
            <a:r>
              <a:rPr lang="en-US" sz="1800" dirty="0" smtClean="0">
                <a:latin typeface="Lucida Console" panose="020B0609040504020204" pitchFamily="49" charset="0"/>
              </a:rPr>
              <a:t>}</a:t>
            </a:r>
          </a:p>
          <a:p>
            <a:endParaRPr lang="en-US" dirty="0"/>
          </a:p>
        </p:txBody>
      </p:sp>
    </p:spTree>
    <p:extLst>
      <p:ext uri="{BB962C8B-B14F-4D97-AF65-F5344CB8AC3E}">
        <p14:creationId xmlns:p14="http://schemas.microsoft.com/office/powerpoint/2010/main" val="3948970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Endian-ness of a Binary STL</a:t>
            </a:r>
            <a:endParaRPr lang="en-US" dirty="0"/>
          </a:p>
        </p:txBody>
      </p:sp>
      <p:sp>
        <p:nvSpPr>
          <p:cNvPr id="3" name="Content Placeholder 2"/>
          <p:cNvSpPr>
            <a:spLocks noGrp="1"/>
          </p:cNvSpPr>
          <p:nvPr>
            <p:ph idx="1"/>
          </p:nvPr>
        </p:nvSpPr>
        <p:spPr/>
        <p:txBody>
          <a:bodyPr/>
          <a:lstStyle/>
          <a:p>
            <a:r>
              <a:rPr lang="en-US" dirty="0" smtClean="0"/>
              <a:t>Known to be Little-Endian.  Compatible with Intel CPU.</a:t>
            </a:r>
          </a:p>
          <a:p>
            <a:r>
              <a:rPr lang="en-US" smtClean="0"/>
              <a:t>This integer-conversion </a:t>
            </a:r>
            <a:r>
              <a:rPr lang="en-US" dirty="0" smtClean="0"/>
              <a:t>works regardless of the CPU.</a:t>
            </a:r>
            <a:br>
              <a:rPr lang="en-US" dirty="0" smtClean="0"/>
            </a:br>
            <a:r>
              <a:rPr lang="en-US" sz="1400" dirty="0" smtClean="0"/>
              <a:t>    (</a:t>
            </a:r>
            <a:r>
              <a:rPr lang="en-US" sz="1400" dirty="0"/>
              <a:t>Input is </a:t>
            </a:r>
            <a:r>
              <a:rPr lang="en-US" sz="1400" dirty="0" err="1"/>
              <a:t>const</a:t>
            </a:r>
            <a:r>
              <a:rPr lang="en-US" sz="1400" dirty="0"/>
              <a:t> unsigned char </a:t>
            </a:r>
            <a:r>
              <a:rPr lang="en-US" sz="1400" dirty="0" err="1"/>
              <a:t>dat</a:t>
            </a:r>
            <a:r>
              <a:rPr lang="en-US" sz="1400" dirty="0"/>
              <a:t>[4], output is unsigned </a:t>
            </a:r>
            <a:r>
              <a:rPr lang="en-US" sz="1400" dirty="0" err="1"/>
              <a:t>int</a:t>
            </a:r>
            <a:r>
              <a:rPr lang="en-US" sz="1400" dirty="0"/>
              <a:t> value.)</a:t>
            </a:r>
            <a:br>
              <a:rPr lang="en-US" sz="1400" dirty="0"/>
            </a:br>
            <a:r>
              <a:rPr lang="en-US" sz="1200" dirty="0" smtClean="0">
                <a:latin typeface="Lucida Console" panose="020B0609040504020204" pitchFamily="49" charset="0"/>
              </a:rPr>
              <a:t>    unsigned </a:t>
            </a:r>
            <a:r>
              <a:rPr lang="en-US" sz="1200" dirty="0">
                <a:latin typeface="Lucida Console" panose="020B0609040504020204" pitchFamily="49" charset="0"/>
              </a:rPr>
              <a:t>char b0=</a:t>
            </a:r>
            <a:r>
              <a:rPr lang="en-US" sz="1200" dirty="0" err="1">
                <a:latin typeface="Lucida Console" panose="020B0609040504020204" pitchFamily="49" charset="0"/>
              </a:rPr>
              <a:t>dat</a:t>
            </a:r>
            <a:r>
              <a:rPr lang="en-US" sz="1200" dirty="0">
                <a:latin typeface="Lucida Console" panose="020B0609040504020204" pitchFamily="49" charset="0"/>
              </a:rPr>
              <a:t>[0];</a:t>
            </a:r>
            <a:br>
              <a:rPr lang="en-US" sz="1200" dirty="0">
                <a:latin typeface="Lucida Console" panose="020B0609040504020204" pitchFamily="49" charset="0"/>
              </a:rPr>
            </a:br>
            <a:r>
              <a:rPr lang="en-US" sz="1200" dirty="0" smtClean="0">
                <a:latin typeface="Lucida Console" panose="020B0609040504020204" pitchFamily="49" charset="0"/>
              </a:rPr>
              <a:t>    unsigned </a:t>
            </a:r>
            <a:r>
              <a:rPr lang="en-US" sz="1200" dirty="0">
                <a:latin typeface="Lucida Console" panose="020B0609040504020204" pitchFamily="49" charset="0"/>
              </a:rPr>
              <a:t>char b1=</a:t>
            </a:r>
            <a:r>
              <a:rPr lang="en-US" sz="1200" dirty="0" err="1">
                <a:latin typeface="Lucida Console" panose="020B0609040504020204" pitchFamily="49" charset="0"/>
              </a:rPr>
              <a:t>dat</a:t>
            </a:r>
            <a:r>
              <a:rPr lang="en-US" sz="1200" dirty="0">
                <a:latin typeface="Lucida Console" panose="020B0609040504020204" pitchFamily="49" charset="0"/>
              </a:rPr>
              <a:t>[1];</a:t>
            </a:r>
            <a:br>
              <a:rPr lang="en-US" sz="1200" dirty="0">
                <a:latin typeface="Lucida Console" panose="020B0609040504020204" pitchFamily="49" charset="0"/>
              </a:rPr>
            </a:br>
            <a:r>
              <a:rPr lang="en-US" sz="1200" dirty="0" smtClean="0">
                <a:latin typeface="Lucida Console" panose="020B0609040504020204" pitchFamily="49" charset="0"/>
              </a:rPr>
              <a:t>    unsigned </a:t>
            </a:r>
            <a:r>
              <a:rPr lang="en-US" sz="1200" dirty="0">
                <a:latin typeface="Lucida Console" panose="020B0609040504020204" pitchFamily="49" charset="0"/>
              </a:rPr>
              <a:t>char b2=</a:t>
            </a:r>
            <a:r>
              <a:rPr lang="en-US" sz="1200" dirty="0" err="1">
                <a:latin typeface="Lucida Console" panose="020B0609040504020204" pitchFamily="49" charset="0"/>
              </a:rPr>
              <a:t>dat</a:t>
            </a:r>
            <a:r>
              <a:rPr lang="en-US" sz="1200" dirty="0">
                <a:latin typeface="Lucida Console" panose="020B0609040504020204" pitchFamily="49" charset="0"/>
              </a:rPr>
              <a:t>[2];</a:t>
            </a:r>
            <a:br>
              <a:rPr lang="en-US" sz="1200" dirty="0">
                <a:latin typeface="Lucida Console" panose="020B0609040504020204" pitchFamily="49" charset="0"/>
              </a:rPr>
            </a:br>
            <a:r>
              <a:rPr lang="en-US" sz="1200" dirty="0" smtClean="0">
                <a:latin typeface="Lucida Console" panose="020B0609040504020204" pitchFamily="49" charset="0"/>
              </a:rPr>
              <a:t>    unsigned </a:t>
            </a:r>
            <a:r>
              <a:rPr lang="en-US" sz="1200" dirty="0">
                <a:latin typeface="Lucida Console" panose="020B0609040504020204" pitchFamily="49" charset="0"/>
              </a:rPr>
              <a:t>char b3=</a:t>
            </a:r>
            <a:r>
              <a:rPr lang="en-US" sz="1200" dirty="0" err="1">
                <a:latin typeface="Lucida Console" panose="020B0609040504020204" pitchFamily="49" charset="0"/>
              </a:rPr>
              <a:t>dat</a:t>
            </a:r>
            <a:r>
              <a:rPr lang="en-US" sz="1200" dirty="0">
                <a:latin typeface="Lucida Console" panose="020B0609040504020204" pitchFamily="49" charset="0"/>
              </a:rPr>
              <a:t>[3];</a:t>
            </a:r>
            <a:br>
              <a:rPr lang="en-US" sz="1200" dirty="0">
                <a:latin typeface="Lucida Console" panose="020B0609040504020204" pitchFamily="49" charset="0"/>
              </a:rPr>
            </a:br>
            <a:r>
              <a:rPr lang="en-US" sz="1200" dirty="0" smtClean="0">
                <a:latin typeface="Lucida Console" panose="020B0609040504020204" pitchFamily="49" charset="0"/>
              </a:rPr>
              <a:t>    unsigned </a:t>
            </a:r>
            <a:r>
              <a:rPr lang="en-US" sz="1200" dirty="0" err="1">
                <a:latin typeface="Lucida Console" panose="020B0609040504020204" pitchFamily="49" charset="0"/>
              </a:rPr>
              <a:t>int</a:t>
            </a:r>
            <a:r>
              <a:rPr lang="en-US" sz="1200" dirty="0">
                <a:latin typeface="Lucida Console" panose="020B0609040504020204" pitchFamily="49" charset="0"/>
              </a:rPr>
              <a:t> value=b0+b1*0x100+b2*0x10000+b3*0x1000000;</a:t>
            </a:r>
            <a:endParaRPr lang="en-US" dirty="0" smtClean="0"/>
          </a:p>
          <a:p>
            <a:r>
              <a:rPr lang="en-US" dirty="0" smtClean="0"/>
              <a:t>If CPU’s endian-ness is big-endian, floating-point conversion needs to be:</a:t>
            </a:r>
            <a:br>
              <a:rPr lang="en-US" dirty="0" smtClean="0"/>
            </a:br>
            <a:r>
              <a:rPr lang="en-US" sz="1100" dirty="0" smtClean="0">
                <a:latin typeface="Lucida Console" panose="020B0609040504020204" pitchFamily="49" charset="0"/>
              </a:rPr>
              <a:t>    if(true==</a:t>
            </a:r>
            <a:r>
              <a:rPr lang="en-US" sz="1100" dirty="0" err="1" smtClean="0">
                <a:latin typeface="Lucida Console" panose="020B0609040504020204" pitchFamily="49" charset="0"/>
              </a:rPr>
              <a:t>CPUisLittleEndian</a:t>
            </a:r>
            <a:r>
              <a:rPr lang="en-US" sz="1100" dirty="0" smtClean="0">
                <a:latin typeface="Lucida Console" panose="020B0609040504020204" pitchFamily="49" charset="0"/>
              </a:rPr>
              <a:t>())</a:t>
            </a:r>
            <a:br>
              <a:rPr lang="en-US" sz="1100" dirty="0" smtClean="0">
                <a:latin typeface="Lucida Console" panose="020B0609040504020204" pitchFamily="49" charset="0"/>
              </a:rPr>
            </a:br>
            <a:r>
              <a:rPr lang="en-US" sz="1100" dirty="0" smtClean="0">
                <a:latin typeface="Lucida Console" panose="020B0609040504020204" pitchFamily="49" charset="0"/>
              </a:rPr>
              <a:t>    {</a:t>
            </a:r>
            <a:br>
              <a:rPr lang="en-US" sz="1100" dirty="0" smtClean="0">
                <a:latin typeface="Lucida Console" panose="020B0609040504020204" pitchFamily="49" charset="0"/>
              </a:rPr>
            </a:br>
            <a:r>
              <a:rPr lang="en-US" sz="1100" dirty="0" smtClean="0">
                <a:latin typeface="Lucida Console" panose="020B0609040504020204" pitchFamily="49" charset="0"/>
              </a:rPr>
              <a:t>        auto *</a:t>
            </a:r>
            <a:r>
              <a:rPr lang="en-US" sz="1100" dirty="0" err="1" smtClean="0">
                <a:latin typeface="Lucida Console" panose="020B0609040504020204" pitchFamily="49" charset="0"/>
              </a:rPr>
              <a:t>fPtr</a:t>
            </a:r>
            <a:r>
              <a:rPr lang="en-US" sz="1100" dirty="0" smtClean="0">
                <a:latin typeface="Lucida Console" panose="020B0609040504020204" pitchFamily="49" charset="0"/>
              </a:rPr>
              <a:t>=(</a:t>
            </a:r>
            <a:r>
              <a:rPr lang="en-US" sz="1100" dirty="0" err="1" smtClean="0">
                <a:latin typeface="Lucida Console" panose="020B0609040504020204" pitchFamily="49" charset="0"/>
              </a:rPr>
              <a:t>const</a:t>
            </a:r>
            <a:r>
              <a:rPr lang="en-US" sz="1100" dirty="0" smtClean="0">
                <a:latin typeface="Lucida Console" panose="020B0609040504020204" pitchFamily="49" charset="0"/>
              </a:rPr>
              <a:t> float *)</a:t>
            </a:r>
            <a:r>
              <a:rPr lang="en-US" sz="1100" dirty="0" err="1" smtClean="0">
                <a:latin typeface="Lucida Console" panose="020B0609040504020204" pitchFamily="49" charset="0"/>
              </a:rPr>
              <a:t>dat</a:t>
            </a:r>
            <a:r>
              <a:rPr lang="en-US" sz="1100" dirty="0" smtClean="0">
                <a:latin typeface="Lucida Console" panose="020B0609040504020204" pitchFamily="49" charset="0"/>
              </a:rPr>
              <a:t>;</a:t>
            </a:r>
            <a:br>
              <a:rPr lang="en-US" sz="1100" dirty="0" smtClean="0">
                <a:latin typeface="Lucida Console" panose="020B0609040504020204" pitchFamily="49" charset="0"/>
              </a:rPr>
            </a:br>
            <a:r>
              <a:rPr lang="en-US" sz="1100" dirty="0" smtClean="0">
                <a:latin typeface="Lucida Console" panose="020B0609040504020204" pitchFamily="49" charset="0"/>
              </a:rPr>
              <a:t>        value=*</a:t>
            </a:r>
            <a:r>
              <a:rPr lang="en-US" sz="1100" dirty="0" err="1" smtClean="0">
                <a:latin typeface="Lucida Console" panose="020B0609040504020204" pitchFamily="49" charset="0"/>
              </a:rPr>
              <a:t>fPtr</a:t>
            </a:r>
            <a:r>
              <a:rPr lang="en-US" sz="1100" dirty="0" smtClean="0">
                <a:latin typeface="Lucida Console" panose="020B0609040504020204" pitchFamily="49" charset="0"/>
              </a:rPr>
              <a:t>;</a:t>
            </a:r>
            <a:br>
              <a:rPr lang="en-US" sz="1100" dirty="0" smtClean="0">
                <a:latin typeface="Lucida Console" panose="020B0609040504020204" pitchFamily="49" charset="0"/>
              </a:rPr>
            </a:br>
            <a:r>
              <a:rPr lang="en-US" sz="1100" dirty="0" smtClean="0">
                <a:latin typeface="Lucida Console" panose="020B0609040504020204" pitchFamily="49" charset="0"/>
              </a:rPr>
              <a:t>    }</a:t>
            </a:r>
            <a:br>
              <a:rPr lang="en-US" sz="1100" dirty="0" smtClean="0">
                <a:latin typeface="Lucida Console" panose="020B0609040504020204" pitchFamily="49" charset="0"/>
              </a:rPr>
            </a:br>
            <a:r>
              <a:rPr lang="en-US" sz="1100" dirty="0" smtClean="0">
                <a:latin typeface="Lucida Console" panose="020B0609040504020204" pitchFamily="49" charset="0"/>
              </a:rPr>
              <a:t>    else</a:t>
            </a:r>
            <a:br>
              <a:rPr lang="en-US" sz="1100" dirty="0" smtClean="0">
                <a:latin typeface="Lucida Console" panose="020B0609040504020204" pitchFamily="49" charset="0"/>
              </a:rPr>
            </a:br>
            <a:r>
              <a:rPr lang="en-US" sz="1100" dirty="0" smtClean="0">
                <a:latin typeface="Lucida Console" panose="020B0609040504020204" pitchFamily="49" charset="0"/>
              </a:rPr>
              <a:t>    {</a:t>
            </a:r>
            <a:br>
              <a:rPr lang="en-US" sz="1100" dirty="0" smtClean="0">
                <a:latin typeface="Lucida Console" panose="020B0609040504020204" pitchFamily="49" charset="0"/>
              </a:rPr>
            </a:br>
            <a:r>
              <a:rPr lang="en-US" sz="1100" dirty="0" smtClean="0">
                <a:latin typeface="Lucida Console" panose="020B0609040504020204" pitchFamily="49" charset="0"/>
              </a:rPr>
              <a:t>        auto *</a:t>
            </a:r>
            <a:r>
              <a:rPr lang="en-US" sz="1100" dirty="0" err="1" smtClean="0">
                <a:latin typeface="Lucida Console" panose="020B0609040504020204" pitchFamily="49" charset="0"/>
              </a:rPr>
              <a:t>valuePtr</a:t>
            </a:r>
            <a:r>
              <a:rPr lang="en-US" sz="1100" dirty="0" smtClean="0">
                <a:latin typeface="Lucida Console" panose="020B0609040504020204" pitchFamily="49" charset="0"/>
              </a:rPr>
              <a:t>=(unsigned char *)(&amp;value);</a:t>
            </a:r>
            <a:br>
              <a:rPr lang="en-US" sz="1100" dirty="0" smtClean="0">
                <a:latin typeface="Lucida Console" panose="020B0609040504020204" pitchFamily="49" charset="0"/>
              </a:rPr>
            </a:br>
            <a:r>
              <a:rPr lang="en-US" sz="1100" dirty="0" smtClean="0">
                <a:latin typeface="Lucida Console" panose="020B0609040504020204" pitchFamily="49" charset="0"/>
              </a:rPr>
              <a:t>        </a:t>
            </a:r>
            <a:r>
              <a:rPr lang="en-US" sz="1100" dirty="0" err="1" smtClean="0">
                <a:latin typeface="Lucida Console" panose="020B0609040504020204" pitchFamily="49" charset="0"/>
              </a:rPr>
              <a:t>valuePtr</a:t>
            </a:r>
            <a:r>
              <a:rPr lang="en-US" sz="1100" dirty="0" smtClean="0">
                <a:latin typeface="Lucida Console" panose="020B0609040504020204" pitchFamily="49" charset="0"/>
              </a:rPr>
              <a:t>[0</a:t>
            </a:r>
            <a:r>
              <a:rPr lang="en-US" sz="1100" dirty="0">
                <a:latin typeface="Lucida Console" panose="020B0609040504020204" pitchFamily="49" charset="0"/>
              </a:rPr>
              <a:t>]=</a:t>
            </a:r>
            <a:r>
              <a:rPr lang="en-US" sz="1100" dirty="0" err="1">
                <a:latin typeface="Lucida Console" panose="020B0609040504020204" pitchFamily="49" charset="0"/>
              </a:rPr>
              <a:t>dat</a:t>
            </a:r>
            <a:r>
              <a:rPr lang="en-US" sz="1100" dirty="0">
                <a:latin typeface="Lucida Console" panose="020B0609040504020204" pitchFamily="49" charset="0"/>
              </a:rPr>
              <a:t>[3];</a:t>
            </a:r>
            <a:br>
              <a:rPr lang="en-US" sz="1100" dirty="0">
                <a:latin typeface="Lucida Console" panose="020B0609040504020204" pitchFamily="49" charset="0"/>
              </a:rPr>
            </a:br>
            <a:r>
              <a:rPr lang="en-US" sz="1100" dirty="0" smtClean="0">
                <a:latin typeface="Lucida Console" panose="020B0609040504020204" pitchFamily="49" charset="0"/>
              </a:rPr>
              <a:t>        </a:t>
            </a:r>
            <a:r>
              <a:rPr lang="en-US" sz="1100" dirty="0" err="1" smtClean="0">
                <a:latin typeface="Lucida Console" panose="020B0609040504020204" pitchFamily="49" charset="0"/>
              </a:rPr>
              <a:t>valuePtr</a:t>
            </a:r>
            <a:r>
              <a:rPr lang="en-US" sz="1100" dirty="0" smtClean="0">
                <a:latin typeface="Lucida Console" panose="020B0609040504020204" pitchFamily="49" charset="0"/>
              </a:rPr>
              <a:t>[1]=</a:t>
            </a:r>
            <a:r>
              <a:rPr lang="en-US" sz="1100" dirty="0" err="1" smtClean="0">
                <a:latin typeface="Lucida Console" panose="020B0609040504020204" pitchFamily="49" charset="0"/>
              </a:rPr>
              <a:t>dat</a:t>
            </a:r>
            <a:r>
              <a:rPr lang="en-US" sz="1100" dirty="0" smtClean="0">
                <a:latin typeface="Lucida Console" panose="020B0609040504020204" pitchFamily="49" charset="0"/>
              </a:rPr>
              <a:t>[2];</a:t>
            </a:r>
            <a:r>
              <a:rPr lang="en-US" sz="1100" dirty="0">
                <a:latin typeface="Lucida Console" panose="020B0609040504020204" pitchFamily="49" charset="0"/>
              </a:rPr>
              <a:t/>
            </a:r>
            <a:br>
              <a:rPr lang="en-US" sz="1100" dirty="0">
                <a:latin typeface="Lucida Console" panose="020B0609040504020204" pitchFamily="49" charset="0"/>
              </a:rPr>
            </a:br>
            <a:r>
              <a:rPr lang="en-US" sz="1100" dirty="0" smtClean="0">
                <a:latin typeface="Lucida Console" panose="020B0609040504020204" pitchFamily="49" charset="0"/>
              </a:rPr>
              <a:t>        </a:t>
            </a:r>
            <a:r>
              <a:rPr lang="en-US" sz="1100" dirty="0" err="1" smtClean="0">
                <a:latin typeface="Lucida Console" panose="020B0609040504020204" pitchFamily="49" charset="0"/>
              </a:rPr>
              <a:t>valuePtr</a:t>
            </a:r>
            <a:r>
              <a:rPr lang="en-US" sz="1100" dirty="0" smtClean="0">
                <a:latin typeface="Lucida Console" panose="020B0609040504020204" pitchFamily="49" charset="0"/>
              </a:rPr>
              <a:t>[2]=</a:t>
            </a:r>
            <a:r>
              <a:rPr lang="en-US" sz="1100" dirty="0" err="1" smtClean="0">
                <a:latin typeface="Lucida Console" panose="020B0609040504020204" pitchFamily="49" charset="0"/>
              </a:rPr>
              <a:t>dat</a:t>
            </a:r>
            <a:r>
              <a:rPr lang="en-US" sz="1100" dirty="0" smtClean="0">
                <a:latin typeface="Lucida Console" panose="020B0609040504020204" pitchFamily="49" charset="0"/>
              </a:rPr>
              <a:t>[1];</a:t>
            </a:r>
            <a:r>
              <a:rPr lang="en-US" sz="1100" dirty="0">
                <a:latin typeface="Lucida Console" panose="020B0609040504020204" pitchFamily="49" charset="0"/>
              </a:rPr>
              <a:t/>
            </a:r>
            <a:br>
              <a:rPr lang="en-US" sz="1100" dirty="0">
                <a:latin typeface="Lucida Console" panose="020B0609040504020204" pitchFamily="49" charset="0"/>
              </a:rPr>
            </a:br>
            <a:r>
              <a:rPr lang="en-US" sz="1100" dirty="0" smtClean="0">
                <a:latin typeface="Lucida Console" panose="020B0609040504020204" pitchFamily="49" charset="0"/>
              </a:rPr>
              <a:t>        </a:t>
            </a:r>
            <a:r>
              <a:rPr lang="en-US" sz="1100" dirty="0" err="1" smtClean="0">
                <a:latin typeface="Lucida Console" panose="020B0609040504020204" pitchFamily="49" charset="0"/>
              </a:rPr>
              <a:t>valuePtr</a:t>
            </a:r>
            <a:r>
              <a:rPr lang="en-US" sz="1100" dirty="0" smtClean="0">
                <a:latin typeface="Lucida Console" panose="020B0609040504020204" pitchFamily="49" charset="0"/>
              </a:rPr>
              <a:t>[3]=</a:t>
            </a:r>
            <a:r>
              <a:rPr lang="en-US" sz="1100" dirty="0" err="1" smtClean="0">
                <a:latin typeface="Lucida Console" panose="020B0609040504020204" pitchFamily="49" charset="0"/>
              </a:rPr>
              <a:t>dat</a:t>
            </a:r>
            <a:r>
              <a:rPr lang="en-US" sz="1100" dirty="0" smtClean="0">
                <a:latin typeface="Lucida Console" panose="020B0609040504020204" pitchFamily="49" charset="0"/>
              </a:rPr>
              <a:t>[0];</a:t>
            </a:r>
            <a:r>
              <a:rPr lang="en-US" sz="1100" dirty="0">
                <a:latin typeface="Lucida Console" panose="020B0609040504020204" pitchFamily="49" charset="0"/>
              </a:rPr>
              <a:t/>
            </a:r>
            <a:br>
              <a:rPr lang="en-US" sz="1100" dirty="0">
                <a:latin typeface="Lucida Console" panose="020B0609040504020204" pitchFamily="49" charset="0"/>
              </a:rPr>
            </a:br>
            <a:r>
              <a:rPr lang="en-US" sz="1100" dirty="0" smtClean="0">
                <a:latin typeface="Lucida Console" panose="020B0609040504020204" pitchFamily="49" charset="0"/>
              </a:rPr>
              <a:t>    }</a:t>
            </a:r>
            <a:endParaRPr lang="en-US" dirty="0" smtClean="0">
              <a:latin typeface="Lucida Console" panose="020B0609040504020204" pitchFamily="49" charset="0"/>
            </a:endParaRPr>
          </a:p>
          <a:p>
            <a:endParaRPr lang="en-US" dirty="0"/>
          </a:p>
          <a:p>
            <a:endParaRPr lang="en-US" dirty="0" smtClean="0"/>
          </a:p>
          <a:p>
            <a:endParaRPr lang="en-US" dirty="0"/>
          </a:p>
        </p:txBody>
      </p:sp>
      <p:sp>
        <p:nvSpPr>
          <p:cNvPr id="4" name="Right Brace 3"/>
          <p:cNvSpPr/>
          <p:nvPr/>
        </p:nvSpPr>
        <p:spPr>
          <a:xfrm>
            <a:off x="5199321" y="5007942"/>
            <a:ext cx="196702" cy="99946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396023" y="5050472"/>
            <a:ext cx="2780414" cy="461665"/>
          </a:xfrm>
          <a:prstGeom prst="rect">
            <a:avLst/>
          </a:prstGeom>
          <a:noFill/>
        </p:spPr>
        <p:txBody>
          <a:bodyPr wrap="square" rtlCol="0">
            <a:spAutoFit/>
          </a:bodyPr>
          <a:lstStyle/>
          <a:p>
            <a:r>
              <a:rPr lang="en-US" sz="1200" dirty="0" smtClean="0">
                <a:solidFill>
                  <a:srgbClr val="FF0000"/>
                </a:solidFill>
              </a:rPr>
              <a:t>Copy byes to where the value is stored in the reverse order.</a:t>
            </a:r>
            <a:endParaRPr lang="en-US" sz="1200" dirty="0">
              <a:solidFill>
                <a:srgbClr val="FF0000"/>
              </a:solidFill>
            </a:endParaRPr>
          </a:p>
        </p:txBody>
      </p:sp>
    </p:spTree>
    <p:extLst>
      <p:ext uri="{BB962C8B-B14F-4D97-AF65-F5344CB8AC3E}">
        <p14:creationId xmlns:p14="http://schemas.microsoft.com/office/powerpoint/2010/main" val="3430670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704088" y="2566416"/>
            <a:ext cx="8180445" cy="3139321"/>
          </a:xfrm>
          <a:prstGeom prst="rect">
            <a:avLst/>
          </a:prstGeom>
          <a:noFill/>
        </p:spPr>
        <p:txBody>
          <a:bodyPr wrap="none" rtlCol="0">
            <a:spAutoFit/>
          </a:bodyPr>
          <a:lstStyle/>
          <a:p>
            <a:r>
              <a:rPr lang="en-US" dirty="0" err="1" smtClean="0"/>
              <a:t>binary_stl.h</a:t>
            </a:r>
            <a:endParaRPr lang="en-US" dirty="0" smtClean="0"/>
          </a:p>
          <a:p>
            <a:endParaRPr lang="en-US" dirty="0"/>
          </a:p>
          <a:p>
            <a:r>
              <a:rPr lang="en-US" sz="1200" dirty="0">
                <a:latin typeface="Lucida Console" panose="020B0609040504020204" pitchFamily="49" charset="0"/>
              </a:rPr>
              <a:t>#</a:t>
            </a:r>
            <a:r>
              <a:rPr lang="en-US" sz="1200" dirty="0" err="1">
                <a:latin typeface="Lucida Console" panose="020B0609040504020204" pitchFamily="49" charset="0"/>
              </a:rPr>
              <a:t>ifndef</a:t>
            </a:r>
            <a:r>
              <a:rPr lang="en-US" sz="1200" dirty="0">
                <a:latin typeface="Lucida Console" panose="020B0609040504020204" pitchFamily="49" charset="0"/>
              </a:rPr>
              <a:t> BINARY_STL_IS_INCLUDED</a:t>
            </a:r>
          </a:p>
          <a:p>
            <a:r>
              <a:rPr lang="en-US" sz="1200" dirty="0">
                <a:latin typeface="Lucida Console" panose="020B0609040504020204" pitchFamily="49" charset="0"/>
              </a:rPr>
              <a:t>#define BINARY_STL_IS_INCLUDED</a:t>
            </a:r>
          </a:p>
          <a:p>
            <a:endParaRPr lang="en-US" sz="1200" dirty="0">
              <a:latin typeface="Lucida Console" panose="020B0609040504020204" pitchFamily="49" charset="0"/>
            </a:endParaRPr>
          </a:p>
          <a:p>
            <a:r>
              <a:rPr lang="en-US" sz="1200" dirty="0">
                <a:latin typeface="Lucida Console" panose="020B0609040504020204" pitchFamily="49" charset="0"/>
              </a:rPr>
              <a:t>#include "vector"</a:t>
            </a:r>
          </a:p>
          <a:p>
            <a:r>
              <a:rPr lang="en-US" sz="1200" dirty="0">
                <a:latin typeface="Lucida Console" panose="020B0609040504020204" pitchFamily="49" charset="0"/>
              </a:rPr>
              <a:t>bool </a:t>
            </a:r>
            <a:r>
              <a:rPr lang="en-US" sz="1200" dirty="0" err="1">
                <a:latin typeface="Lucida Console" panose="020B0609040504020204" pitchFamily="49" charset="0"/>
              </a:rPr>
              <a:t>LoadBinaryStl</a:t>
            </a:r>
            <a:r>
              <a:rPr lang="en-US" sz="1200" dirty="0">
                <a:latin typeface="Lucida Console" panose="020B0609040504020204" pitchFamily="49" charset="0"/>
              </a:rPr>
              <a:t>(</a:t>
            </a:r>
            <a:r>
              <a:rPr lang="en-US" sz="1200" dirty="0" err="1">
                <a:latin typeface="Lucida Console" panose="020B0609040504020204" pitchFamily="49" charset="0"/>
              </a:rPr>
              <a:t>std</a:t>
            </a:r>
            <a:r>
              <a:rPr lang="en-US" sz="1200" dirty="0">
                <a:latin typeface="Lucida Console" panose="020B0609040504020204" pitchFamily="49" charset="0"/>
              </a:rPr>
              <a:t>::vector &lt;float&gt; &amp;</a:t>
            </a:r>
            <a:r>
              <a:rPr lang="en-US" sz="1200" dirty="0" err="1">
                <a:latin typeface="Lucida Console" panose="020B0609040504020204" pitchFamily="49" charset="0"/>
              </a:rPr>
              <a:t>vtx,std</a:t>
            </a:r>
            <a:r>
              <a:rPr lang="en-US" sz="1200" dirty="0">
                <a:latin typeface="Lucida Console" panose="020B0609040504020204" pitchFamily="49" charset="0"/>
              </a:rPr>
              <a:t>::vector &lt;float&gt; &amp;</a:t>
            </a:r>
            <a:r>
              <a:rPr lang="en-US" sz="1200" dirty="0" err="1">
                <a:latin typeface="Lucida Console" panose="020B0609040504020204" pitchFamily="49" charset="0"/>
              </a:rPr>
              <a:t>nom,const</a:t>
            </a:r>
            <a:r>
              <a:rPr lang="en-US" sz="1200" dirty="0">
                <a:latin typeface="Lucida Console" panose="020B0609040504020204" pitchFamily="49" charset="0"/>
              </a:rPr>
              <a:t> char </a:t>
            </a:r>
            <a:r>
              <a:rPr lang="en-US" sz="1200" dirty="0" err="1">
                <a:latin typeface="Lucida Console" panose="020B0609040504020204" pitchFamily="49" charset="0"/>
              </a:rPr>
              <a:t>fn</a:t>
            </a:r>
            <a:r>
              <a:rPr lang="en-US" sz="1200" dirty="0">
                <a:latin typeface="Lucida Console" panose="020B0609040504020204" pitchFamily="49" charset="0"/>
              </a:rPr>
              <a:t>[]);</a:t>
            </a:r>
          </a:p>
          <a:p>
            <a:endParaRPr lang="en-US" sz="1200" dirty="0">
              <a:latin typeface="Lucida Console" panose="020B0609040504020204" pitchFamily="49" charset="0"/>
            </a:endParaRPr>
          </a:p>
          <a:p>
            <a:r>
              <a:rPr lang="en-US" sz="1200" dirty="0">
                <a:latin typeface="Lucida Console" panose="020B0609040504020204" pitchFamily="49" charset="0"/>
              </a:rPr>
              <a:t>bool </a:t>
            </a:r>
            <a:r>
              <a:rPr lang="en-US" sz="1200" dirty="0" err="1">
                <a:latin typeface="Lucida Console" panose="020B0609040504020204" pitchFamily="49" charset="0"/>
              </a:rPr>
              <a:t>CPUisLittleEndian</a:t>
            </a:r>
            <a:r>
              <a:rPr lang="en-US" sz="1200" dirty="0">
                <a:latin typeface="Lucida Console" panose="020B0609040504020204" pitchFamily="49" charset="0"/>
              </a:rPr>
              <a:t>(void);</a:t>
            </a:r>
          </a:p>
          <a:p>
            <a:r>
              <a:rPr lang="en-US" sz="1200" dirty="0" err="1">
                <a:latin typeface="Lucida Console" panose="020B0609040504020204" pitchFamily="49" charset="0"/>
              </a:rPr>
              <a:t>int</a:t>
            </a:r>
            <a:r>
              <a:rPr lang="en-US" sz="1200" dirty="0">
                <a:latin typeface="Lucida Console" panose="020B0609040504020204" pitchFamily="49" charset="0"/>
              </a:rPr>
              <a:t> </a:t>
            </a:r>
            <a:r>
              <a:rPr lang="en-US" sz="1200" dirty="0" err="1">
                <a:latin typeface="Lucida Console" panose="020B0609040504020204" pitchFamily="49" charset="0"/>
              </a:rPr>
              <a:t>BinaryToInt</a:t>
            </a:r>
            <a:r>
              <a:rPr lang="en-US" sz="1200" dirty="0">
                <a:latin typeface="Lucida Console" panose="020B0609040504020204" pitchFamily="49" charset="0"/>
              </a:rPr>
              <a:t>(</a:t>
            </a:r>
            <a:r>
              <a:rPr lang="en-US" sz="1200" dirty="0" err="1">
                <a:latin typeface="Lucida Console" panose="020B0609040504020204" pitchFamily="49" charset="0"/>
              </a:rPr>
              <a:t>const</a:t>
            </a:r>
            <a:r>
              <a:rPr lang="en-US" sz="1200" dirty="0">
                <a:latin typeface="Lucida Console" panose="020B0609040504020204" pitchFamily="49" charset="0"/>
              </a:rPr>
              <a:t> unsigned char </a:t>
            </a:r>
            <a:r>
              <a:rPr lang="en-US" sz="1200" dirty="0" err="1">
                <a:latin typeface="Lucida Console" panose="020B0609040504020204" pitchFamily="49" charset="0"/>
              </a:rPr>
              <a:t>dw</a:t>
            </a:r>
            <a:r>
              <a:rPr lang="en-US" sz="1200" dirty="0">
                <a:latin typeface="Lucida Console" panose="020B0609040504020204" pitchFamily="49" charset="0"/>
              </a:rPr>
              <a:t>[4]);</a:t>
            </a:r>
          </a:p>
          <a:p>
            <a:r>
              <a:rPr lang="en-US" sz="1200" dirty="0">
                <a:latin typeface="Lucida Console" panose="020B0609040504020204" pitchFamily="49" charset="0"/>
              </a:rPr>
              <a:t>float </a:t>
            </a:r>
            <a:r>
              <a:rPr lang="en-US" sz="1200" dirty="0" err="1">
                <a:latin typeface="Lucida Console" panose="020B0609040504020204" pitchFamily="49" charset="0"/>
              </a:rPr>
              <a:t>BinaryToFloat</a:t>
            </a:r>
            <a:r>
              <a:rPr lang="en-US" sz="1200" dirty="0">
                <a:latin typeface="Lucida Console" panose="020B0609040504020204" pitchFamily="49" charset="0"/>
              </a:rPr>
              <a:t>(</a:t>
            </a:r>
            <a:r>
              <a:rPr lang="en-US" sz="1200" dirty="0" err="1">
                <a:latin typeface="Lucida Console" panose="020B0609040504020204" pitchFamily="49" charset="0"/>
              </a:rPr>
              <a:t>const</a:t>
            </a:r>
            <a:r>
              <a:rPr lang="en-US" sz="1200" dirty="0">
                <a:latin typeface="Lucida Console" panose="020B0609040504020204" pitchFamily="49" charset="0"/>
              </a:rPr>
              <a:t> unsigned char </a:t>
            </a:r>
            <a:r>
              <a:rPr lang="en-US" sz="1200" dirty="0" err="1">
                <a:latin typeface="Lucida Console" panose="020B0609040504020204" pitchFamily="49" charset="0"/>
              </a:rPr>
              <a:t>dw</a:t>
            </a:r>
            <a:r>
              <a:rPr lang="en-US" sz="1200" dirty="0">
                <a:latin typeface="Lucida Console" panose="020B0609040504020204" pitchFamily="49" charset="0"/>
              </a:rPr>
              <a:t>[4]);</a:t>
            </a:r>
          </a:p>
          <a:p>
            <a:endParaRPr lang="en-US" sz="1200" dirty="0">
              <a:latin typeface="Lucida Console" panose="020B0609040504020204" pitchFamily="49" charset="0"/>
            </a:endParaRPr>
          </a:p>
          <a:p>
            <a:r>
              <a:rPr lang="en-US" sz="1200" dirty="0">
                <a:latin typeface="Lucida Console" panose="020B0609040504020204" pitchFamily="49" charset="0"/>
              </a:rPr>
              <a:t>#</a:t>
            </a:r>
            <a:r>
              <a:rPr lang="en-US" sz="1200" dirty="0" err="1">
                <a:latin typeface="Lucida Console" panose="020B0609040504020204" pitchFamily="49" charset="0"/>
              </a:rPr>
              <a:t>endif</a:t>
            </a:r>
            <a:endParaRPr lang="en-US" sz="1200" dirty="0">
              <a:latin typeface="Lucida Console" panose="020B0609040504020204" pitchFamily="49" charset="0"/>
            </a:endParaRPr>
          </a:p>
          <a:p>
            <a:endParaRPr lang="en-US" sz="1200" dirty="0">
              <a:latin typeface="Lucida Console" panose="020B0609040504020204" pitchFamily="49" charset="0"/>
            </a:endParaRPr>
          </a:p>
          <a:p>
            <a:endParaRPr lang="en-US" dirty="0"/>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4567583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904" y="201168"/>
            <a:ext cx="3801041" cy="6494085"/>
          </a:xfrm>
          <a:prstGeom prst="rect">
            <a:avLst/>
          </a:prstGeom>
          <a:noFill/>
        </p:spPr>
        <p:txBody>
          <a:bodyPr wrap="none" rtlCol="0">
            <a:spAutoFit/>
          </a:bodyPr>
          <a:lstStyle/>
          <a:p>
            <a:r>
              <a:rPr lang="en-US" dirty="0" smtClean="0"/>
              <a:t>binary_stl.cpp</a:t>
            </a:r>
          </a:p>
          <a:p>
            <a:endParaRPr lang="en-US" dirty="0"/>
          </a:p>
          <a:p>
            <a:r>
              <a:rPr lang="en-US" sz="1000" dirty="0" smtClean="0">
                <a:latin typeface="Lucida Console" panose="020B0609040504020204" pitchFamily="49" charset="0"/>
              </a:rPr>
              <a:t>#include "</a:t>
            </a:r>
            <a:r>
              <a:rPr lang="en-US" sz="1000" dirty="0" err="1" smtClean="0">
                <a:latin typeface="Lucida Console" panose="020B0609040504020204" pitchFamily="49" charset="0"/>
              </a:rPr>
              <a:t>binary_stl.h</a:t>
            </a:r>
            <a:r>
              <a:rPr lang="en-US" sz="1000" dirty="0" smtClean="0">
                <a:latin typeface="Lucida Console" panose="020B0609040504020204" pitchFamily="49" charset="0"/>
              </a:rPr>
              <a:t>"</a:t>
            </a:r>
            <a:endParaRPr lang="en-US" sz="1000" dirty="0">
              <a:latin typeface="Lucida Console" panose="020B0609040504020204" pitchFamily="49" charset="0"/>
            </a:endParaRPr>
          </a:p>
          <a:p>
            <a:endParaRPr lang="en-US" sz="1000" dirty="0">
              <a:latin typeface="Lucida Console" panose="020B0609040504020204" pitchFamily="49" charset="0"/>
            </a:endParaRPr>
          </a:p>
          <a:p>
            <a:r>
              <a:rPr lang="en-US" sz="1000" dirty="0">
                <a:latin typeface="Lucida Console" panose="020B0609040504020204" pitchFamily="49" charset="0"/>
              </a:rPr>
              <a:t>bool </a:t>
            </a:r>
            <a:r>
              <a:rPr lang="en-US" sz="1000" dirty="0" err="1">
                <a:latin typeface="Lucida Console" panose="020B0609040504020204" pitchFamily="49" charset="0"/>
              </a:rPr>
              <a:t>CPUisLittleEndian</a:t>
            </a:r>
            <a:r>
              <a:rPr lang="en-US" sz="1000" dirty="0">
                <a:latin typeface="Lucida Console" panose="020B0609040504020204" pitchFamily="49" charset="0"/>
              </a:rPr>
              <a:t>(void)</a:t>
            </a:r>
          </a:p>
          <a:p>
            <a:r>
              <a:rPr lang="en-US" sz="1000" dirty="0">
                <a:latin typeface="Lucida Console" panose="020B0609040504020204" pitchFamily="49" charset="0"/>
              </a:rPr>
              <a:t>{</a:t>
            </a:r>
          </a:p>
          <a:p>
            <a:r>
              <a:rPr lang="en-US" sz="1000" dirty="0" smtClean="0">
                <a:latin typeface="Lucida Console" panose="020B0609040504020204" pitchFamily="49" charset="0"/>
              </a:rPr>
              <a:t>    unsigned </a:t>
            </a:r>
            <a:r>
              <a:rPr lang="en-US" sz="1000" dirty="0" err="1">
                <a:latin typeface="Lucida Console" panose="020B0609040504020204" pitchFamily="49" charset="0"/>
              </a:rPr>
              <a:t>int</a:t>
            </a:r>
            <a:r>
              <a:rPr lang="en-US" sz="1000" dirty="0">
                <a:latin typeface="Lucida Console" panose="020B0609040504020204" pitchFamily="49" charset="0"/>
              </a:rPr>
              <a:t> one=1;</a:t>
            </a:r>
          </a:p>
          <a:p>
            <a:r>
              <a:rPr lang="en-US" sz="1000" dirty="0" smtClean="0">
                <a:latin typeface="Lucida Console" panose="020B0609040504020204" pitchFamily="49" charset="0"/>
              </a:rPr>
              <a:t>    auto </a:t>
            </a:r>
            <a:r>
              <a:rPr lang="en-US" sz="1000" dirty="0">
                <a:latin typeface="Lucida Console" panose="020B0609040504020204" pitchFamily="49" charset="0"/>
              </a:rPr>
              <a:t>*</a:t>
            </a:r>
            <a:r>
              <a:rPr lang="en-US" sz="1000" dirty="0" err="1">
                <a:latin typeface="Lucida Console" panose="020B0609040504020204" pitchFamily="49" charset="0"/>
              </a:rPr>
              <a:t>dat</a:t>
            </a:r>
            <a:r>
              <a:rPr lang="en-US" sz="1000" dirty="0">
                <a:latin typeface="Lucida Console" panose="020B0609040504020204" pitchFamily="49" charset="0"/>
              </a:rPr>
              <a:t>=(</a:t>
            </a:r>
            <a:r>
              <a:rPr lang="en-US" sz="1000" dirty="0" err="1">
                <a:latin typeface="Lucida Console" panose="020B0609040504020204" pitchFamily="49" charset="0"/>
              </a:rPr>
              <a:t>const</a:t>
            </a:r>
            <a:r>
              <a:rPr lang="en-US" sz="1000" dirty="0">
                <a:latin typeface="Lucida Console" panose="020B0609040504020204" pitchFamily="49" charset="0"/>
              </a:rPr>
              <a:t> unsigned char *)&amp;one;</a:t>
            </a:r>
          </a:p>
          <a:p>
            <a:r>
              <a:rPr lang="en-US" sz="1000" dirty="0" smtClean="0">
                <a:latin typeface="Lucida Console" panose="020B0609040504020204" pitchFamily="49" charset="0"/>
              </a:rPr>
              <a:t>    if(1</a:t>
            </a:r>
            <a:r>
              <a:rPr lang="en-US" sz="1000" dirty="0">
                <a:latin typeface="Lucida Console" panose="020B0609040504020204" pitchFamily="49" charset="0"/>
              </a:rPr>
              <a:t>==</a:t>
            </a:r>
            <a:r>
              <a:rPr lang="en-US" sz="1000" dirty="0" err="1">
                <a:latin typeface="Lucida Console" panose="020B0609040504020204" pitchFamily="49" charset="0"/>
              </a:rPr>
              <a:t>dat</a:t>
            </a:r>
            <a:r>
              <a:rPr lang="en-US" sz="1000" dirty="0">
                <a:latin typeface="Lucida Console" panose="020B0609040504020204" pitchFamily="49" charset="0"/>
              </a:rPr>
              <a:t>[0])</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return </a:t>
            </a:r>
            <a:r>
              <a:rPr lang="en-US" sz="1000" dirty="0">
                <a:latin typeface="Lucida Console" panose="020B0609040504020204" pitchFamily="49" charset="0"/>
              </a:rPr>
              <a:t>true;</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return </a:t>
            </a:r>
            <a:r>
              <a:rPr lang="en-US" sz="1000" dirty="0">
                <a:latin typeface="Lucida Console" panose="020B0609040504020204" pitchFamily="49" charset="0"/>
              </a:rPr>
              <a:t>false;</a:t>
            </a:r>
          </a:p>
          <a:p>
            <a:r>
              <a:rPr lang="en-US" sz="1000" dirty="0">
                <a:latin typeface="Lucida Console" panose="020B0609040504020204" pitchFamily="49" charset="0"/>
              </a:rPr>
              <a:t>}</a:t>
            </a:r>
          </a:p>
          <a:p>
            <a:r>
              <a:rPr lang="en-US" sz="1000" dirty="0" err="1" smtClean="0">
                <a:latin typeface="Lucida Console" panose="020B0609040504020204" pitchFamily="49" charset="0"/>
              </a:rPr>
              <a:t>int</a:t>
            </a:r>
            <a:r>
              <a:rPr lang="en-US" sz="1000" dirty="0" smtClean="0">
                <a:latin typeface="Lucida Console" panose="020B0609040504020204" pitchFamily="49" charset="0"/>
              </a:rPr>
              <a:t> </a:t>
            </a:r>
            <a:r>
              <a:rPr lang="en-US" sz="1000" dirty="0" err="1">
                <a:latin typeface="Lucida Console" panose="020B0609040504020204" pitchFamily="49" charset="0"/>
              </a:rPr>
              <a:t>BinaryToInt</a:t>
            </a:r>
            <a:r>
              <a:rPr lang="en-US" sz="1000" dirty="0">
                <a:latin typeface="Lucida Console" panose="020B0609040504020204" pitchFamily="49" charset="0"/>
              </a:rPr>
              <a:t>(</a:t>
            </a:r>
            <a:r>
              <a:rPr lang="en-US" sz="1000" dirty="0" err="1">
                <a:latin typeface="Lucida Console" panose="020B0609040504020204" pitchFamily="49" charset="0"/>
              </a:rPr>
              <a:t>const</a:t>
            </a:r>
            <a:r>
              <a:rPr lang="en-US" sz="1000" dirty="0">
                <a:latin typeface="Lucida Console" panose="020B0609040504020204" pitchFamily="49" charset="0"/>
              </a:rPr>
              <a:t> unsigned char </a:t>
            </a:r>
            <a:r>
              <a:rPr lang="en-US" sz="1000" dirty="0" err="1">
                <a:latin typeface="Lucida Console" panose="020B0609040504020204" pitchFamily="49" charset="0"/>
              </a:rPr>
              <a:t>dw</a:t>
            </a:r>
            <a:r>
              <a:rPr lang="en-US" sz="1000" dirty="0">
                <a:latin typeface="Lucida Console" panose="020B0609040504020204" pitchFamily="49" charset="0"/>
              </a:rPr>
              <a:t>[4])</a:t>
            </a:r>
          </a:p>
          <a:p>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int</a:t>
            </a:r>
            <a:r>
              <a:rPr lang="en-US" sz="1000" dirty="0" smtClean="0">
                <a:latin typeface="Lucida Console" panose="020B0609040504020204" pitchFamily="49" charset="0"/>
              </a:rPr>
              <a:t> </a:t>
            </a:r>
            <a:r>
              <a:rPr lang="en-US" sz="1000" dirty="0">
                <a:latin typeface="Lucida Console" panose="020B0609040504020204" pitchFamily="49" charset="0"/>
              </a:rPr>
              <a:t>b0=(</a:t>
            </a:r>
            <a:r>
              <a:rPr lang="en-US" sz="1000" dirty="0" err="1">
                <a:latin typeface="Lucida Console" panose="020B0609040504020204" pitchFamily="49" charset="0"/>
              </a:rPr>
              <a:t>int</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[0];</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int</a:t>
            </a:r>
            <a:r>
              <a:rPr lang="en-US" sz="1000" dirty="0" smtClean="0">
                <a:latin typeface="Lucida Console" panose="020B0609040504020204" pitchFamily="49" charset="0"/>
              </a:rPr>
              <a:t> </a:t>
            </a:r>
            <a:r>
              <a:rPr lang="en-US" sz="1000" dirty="0">
                <a:latin typeface="Lucida Console" panose="020B0609040504020204" pitchFamily="49" charset="0"/>
              </a:rPr>
              <a:t>b1=(</a:t>
            </a:r>
            <a:r>
              <a:rPr lang="en-US" sz="1000" dirty="0" err="1">
                <a:latin typeface="Lucida Console" panose="020B0609040504020204" pitchFamily="49" charset="0"/>
              </a:rPr>
              <a:t>int</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[1];</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int</a:t>
            </a:r>
            <a:r>
              <a:rPr lang="en-US" sz="1000" dirty="0" smtClean="0">
                <a:latin typeface="Lucida Console" panose="020B0609040504020204" pitchFamily="49" charset="0"/>
              </a:rPr>
              <a:t> </a:t>
            </a:r>
            <a:r>
              <a:rPr lang="en-US" sz="1000" dirty="0">
                <a:latin typeface="Lucida Console" panose="020B0609040504020204" pitchFamily="49" charset="0"/>
              </a:rPr>
              <a:t>b2=(</a:t>
            </a:r>
            <a:r>
              <a:rPr lang="en-US" sz="1000" dirty="0" err="1">
                <a:latin typeface="Lucida Console" panose="020B0609040504020204" pitchFamily="49" charset="0"/>
              </a:rPr>
              <a:t>int</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[2];</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int</a:t>
            </a:r>
            <a:r>
              <a:rPr lang="en-US" sz="1000" dirty="0" smtClean="0">
                <a:latin typeface="Lucida Console" panose="020B0609040504020204" pitchFamily="49" charset="0"/>
              </a:rPr>
              <a:t> </a:t>
            </a:r>
            <a:r>
              <a:rPr lang="en-US" sz="1000" dirty="0">
                <a:latin typeface="Lucida Console" panose="020B0609040504020204" pitchFamily="49" charset="0"/>
              </a:rPr>
              <a:t>b3=(</a:t>
            </a:r>
            <a:r>
              <a:rPr lang="en-US" sz="1000" dirty="0" err="1">
                <a:latin typeface="Lucida Console" panose="020B0609040504020204" pitchFamily="49" charset="0"/>
              </a:rPr>
              <a:t>int</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[3];</a:t>
            </a:r>
          </a:p>
          <a:p>
            <a:r>
              <a:rPr lang="en-US" sz="1000" dirty="0" smtClean="0">
                <a:latin typeface="Lucida Console" panose="020B0609040504020204" pitchFamily="49" charset="0"/>
              </a:rPr>
              <a:t>    return </a:t>
            </a:r>
            <a:r>
              <a:rPr lang="en-US" sz="1000" dirty="0">
                <a:latin typeface="Lucida Console" panose="020B0609040504020204" pitchFamily="49" charset="0"/>
              </a:rPr>
              <a:t>b0+b1*0x100+b2*0x10000+b3*0x1000000;</a:t>
            </a:r>
          </a:p>
          <a:p>
            <a:r>
              <a:rPr lang="en-US" sz="1000" dirty="0">
                <a:latin typeface="Lucida Console" panose="020B0609040504020204" pitchFamily="49" charset="0"/>
              </a:rPr>
              <a:t>}</a:t>
            </a:r>
          </a:p>
          <a:p>
            <a:r>
              <a:rPr lang="en-US" sz="1000" dirty="0">
                <a:latin typeface="Lucida Console" panose="020B0609040504020204" pitchFamily="49" charset="0"/>
              </a:rPr>
              <a:t>float </a:t>
            </a:r>
            <a:r>
              <a:rPr lang="en-US" sz="1000" dirty="0" err="1">
                <a:latin typeface="Lucida Console" panose="020B0609040504020204" pitchFamily="49" charset="0"/>
              </a:rPr>
              <a:t>BinaryToFloat</a:t>
            </a:r>
            <a:r>
              <a:rPr lang="en-US" sz="1000" dirty="0">
                <a:latin typeface="Lucida Console" panose="020B0609040504020204" pitchFamily="49" charset="0"/>
              </a:rPr>
              <a:t>(</a:t>
            </a:r>
            <a:r>
              <a:rPr lang="en-US" sz="1000" dirty="0" err="1">
                <a:latin typeface="Lucida Console" panose="020B0609040504020204" pitchFamily="49" charset="0"/>
              </a:rPr>
              <a:t>const</a:t>
            </a:r>
            <a:r>
              <a:rPr lang="en-US" sz="1000" dirty="0">
                <a:latin typeface="Lucida Console" panose="020B0609040504020204" pitchFamily="49" charset="0"/>
              </a:rPr>
              <a:t> unsigned char </a:t>
            </a:r>
            <a:r>
              <a:rPr lang="en-US" sz="1000" dirty="0" err="1">
                <a:latin typeface="Lucida Console" panose="020B0609040504020204" pitchFamily="49" charset="0"/>
              </a:rPr>
              <a:t>dw</a:t>
            </a:r>
            <a:r>
              <a:rPr lang="en-US" sz="1000" dirty="0">
                <a:latin typeface="Lucida Console" panose="020B0609040504020204" pitchFamily="49" charset="0"/>
              </a:rPr>
              <a:t>[4])</a:t>
            </a:r>
          </a:p>
          <a:p>
            <a:r>
              <a:rPr lang="en-US" sz="1000" dirty="0">
                <a:latin typeface="Lucida Console" panose="020B0609040504020204" pitchFamily="49" charset="0"/>
              </a:rPr>
              <a:t>{</a:t>
            </a:r>
          </a:p>
          <a:p>
            <a:r>
              <a:rPr lang="en-US" sz="1000" dirty="0" smtClean="0">
                <a:latin typeface="Lucida Console" panose="020B0609040504020204" pitchFamily="49" charset="0"/>
              </a:rPr>
              <a:t>    if(true</a:t>
            </a:r>
            <a:r>
              <a:rPr lang="en-US" sz="1000" dirty="0">
                <a:latin typeface="Lucida Console" panose="020B0609040504020204" pitchFamily="49" charset="0"/>
              </a:rPr>
              <a:t>==</a:t>
            </a:r>
            <a:r>
              <a:rPr lang="en-US" sz="1000" dirty="0" err="1">
                <a:latin typeface="Lucida Console" panose="020B0609040504020204" pitchFamily="49" charset="0"/>
              </a:rPr>
              <a:t>CPUisLittleEndian</a:t>
            </a:r>
            <a:r>
              <a:rPr lang="en-US" sz="1000" dirty="0">
                <a:latin typeface="Lucida Console" panose="020B0609040504020204" pitchFamily="49" charset="0"/>
              </a:rPr>
              <a:t>())</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a:t>
            </a:r>
            <a:r>
              <a:rPr lang="en-US" sz="1000" dirty="0" err="1" smtClean="0">
                <a:latin typeface="Lucida Console" panose="020B0609040504020204" pitchFamily="49" charset="0"/>
              </a:rPr>
              <a:t>const</a:t>
            </a:r>
            <a:r>
              <a:rPr lang="en-US" sz="1000" dirty="0" smtClean="0">
                <a:latin typeface="Lucida Console" panose="020B0609040504020204" pitchFamily="49" charset="0"/>
              </a:rPr>
              <a:t> </a:t>
            </a:r>
            <a:r>
              <a:rPr lang="en-US" sz="1000" dirty="0">
                <a:latin typeface="Lucida Console" panose="020B0609040504020204" pitchFamily="49" charset="0"/>
              </a:rPr>
              <a:t>float *</a:t>
            </a:r>
            <a:r>
              <a:rPr lang="en-US" sz="1000" dirty="0" err="1">
                <a:latin typeface="Lucida Console" panose="020B0609040504020204" pitchFamily="49" charset="0"/>
              </a:rPr>
              <a:t>fPtr</a:t>
            </a:r>
            <a:r>
              <a:rPr lang="en-US" sz="1000" dirty="0">
                <a:latin typeface="Lucida Console" panose="020B0609040504020204" pitchFamily="49" charset="0"/>
              </a:rPr>
              <a:t>=(</a:t>
            </a:r>
            <a:r>
              <a:rPr lang="en-US" sz="1000" dirty="0" err="1">
                <a:latin typeface="Lucida Console" panose="020B0609040504020204" pitchFamily="49" charset="0"/>
              </a:rPr>
              <a:t>const</a:t>
            </a:r>
            <a:r>
              <a:rPr lang="en-US" sz="1000" dirty="0">
                <a:latin typeface="Lucida Console" panose="020B0609040504020204" pitchFamily="49" charset="0"/>
              </a:rPr>
              <a:t> float *)</a:t>
            </a:r>
            <a:r>
              <a:rPr lang="en-US" sz="1000" dirty="0" err="1">
                <a:latin typeface="Lucida Console" panose="020B0609040504020204" pitchFamily="49" charset="0"/>
              </a:rPr>
              <a:t>dw</a:t>
            </a:r>
            <a:r>
              <a:rPr lang="en-US" sz="1000" dirty="0">
                <a:latin typeface="Lucida Console" panose="020B0609040504020204" pitchFamily="49" charset="0"/>
              </a:rPr>
              <a:t>;</a:t>
            </a:r>
          </a:p>
          <a:p>
            <a:r>
              <a:rPr lang="en-US" sz="1000" dirty="0" smtClean="0">
                <a:latin typeface="Lucida Console" panose="020B0609040504020204" pitchFamily="49" charset="0"/>
              </a:rPr>
              <a:t>        return </a:t>
            </a:r>
            <a:r>
              <a:rPr lang="en-US" sz="1000" dirty="0">
                <a:latin typeface="Lucida Console" panose="020B0609040504020204" pitchFamily="49" charset="0"/>
              </a:rPr>
              <a:t>*</a:t>
            </a:r>
            <a:r>
              <a:rPr lang="en-US" sz="1000" dirty="0" err="1">
                <a:latin typeface="Lucida Console" panose="020B0609040504020204" pitchFamily="49" charset="0"/>
              </a:rPr>
              <a:t>fPtr</a:t>
            </a:r>
            <a:r>
              <a:rPr lang="en-US" sz="1000" dirty="0">
                <a:latin typeface="Lucida Console" panose="020B0609040504020204" pitchFamily="49" charset="0"/>
              </a:rPr>
              <a:t>;</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else</a:t>
            </a:r>
            <a:endParaRPr lang="en-US" sz="1000" dirty="0">
              <a:latin typeface="Lucida Console" panose="020B0609040504020204" pitchFamily="49" charset="0"/>
            </a:endParaRP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float </a:t>
            </a:r>
            <a:r>
              <a:rPr lang="en-US" sz="1000" dirty="0">
                <a:latin typeface="Lucida Console" panose="020B0609040504020204" pitchFamily="49" charset="0"/>
              </a:rPr>
              <a:t>value;</a:t>
            </a:r>
          </a:p>
          <a:p>
            <a:r>
              <a:rPr lang="en-US" sz="1000" dirty="0" smtClean="0">
                <a:latin typeface="Lucida Console" panose="020B0609040504020204" pitchFamily="49" charset="0"/>
              </a:rPr>
              <a:t>        auto </a:t>
            </a:r>
            <a:r>
              <a:rPr lang="en-US" sz="1000" dirty="0">
                <a:latin typeface="Lucida Console" panose="020B0609040504020204" pitchFamily="49" charset="0"/>
              </a:rPr>
              <a:t>*</a:t>
            </a:r>
            <a:r>
              <a:rPr lang="en-US" sz="1000" dirty="0" err="1">
                <a:latin typeface="Lucida Console" panose="020B0609040504020204" pitchFamily="49" charset="0"/>
              </a:rPr>
              <a:t>valuePtr</a:t>
            </a:r>
            <a:r>
              <a:rPr lang="en-US" sz="1000" dirty="0">
                <a:latin typeface="Lucida Console" panose="020B0609040504020204" pitchFamily="49" charset="0"/>
              </a:rPr>
              <a:t>=(unsigned char *)&amp;value;</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valuePtr</a:t>
            </a:r>
            <a:r>
              <a:rPr lang="en-US" sz="1000" dirty="0" smtClean="0">
                <a:latin typeface="Lucida Console" panose="020B0609040504020204" pitchFamily="49" charset="0"/>
              </a:rPr>
              <a:t>[0</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[3];</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valuePtr</a:t>
            </a:r>
            <a:r>
              <a:rPr lang="en-US" sz="1000" dirty="0" smtClean="0">
                <a:latin typeface="Lucida Console" panose="020B0609040504020204" pitchFamily="49" charset="0"/>
              </a:rPr>
              <a:t>[1</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[2];</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valuePtr</a:t>
            </a:r>
            <a:r>
              <a:rPr lang="en-US" sz="1000" dirty="0" smtClean="0">
                <a:latin typeface="Lucida Console" panose="020B0609040504020204" pitchFamily="49" charset="0"/>
              </a:rPr>
              <a:t>[2</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[1];</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valuePtr</a:t>
            </a:r>
            <a:r>
              <a:rPr lang="en-US" sz="1000" dirty="0" smtClean="0">
                <a:latin typeface="Lucida Console" panose="020B0609040504020204" pitchFamily="49" charset="0"/>
              </a:rPr>
              <a:t>[3</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[0];</a:t>
            </a:r>
          </a:p>
          <a:p>
            <a:r>
              <a:rPr lang="en-US" sz="1000" dirty="0" smtClean="0">
                <a:latin typeface="Lucida Console" panose="020B0609040504020204" pitchFamily="49" charset="0"/>
              </a:rPr>
              <a:t>        return </a:t>
            </a:r>
            <a:r>
              <a:rPr lang="en-US" sz="1000" dirty="0">
                <a:latin typeface="Lucida Console" panose="020B0609040504020204" pitchFamily="49" charset="0"/>
              </a:rPr>
              <a:t>value;</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a:t>
            </a:r>
            <a:endParaRPr lang="en-US" dirty="0"/>
          </a:p>
        </p:txBody>
      </p:sp>
      <p:sp>
        <p:nvSpPr>
          <p:cNvPr id="5" name="Right Brace 4"/>
          <p:cNvSpPr/>
          <p:nvPr/>
        </p:nvSpPr>
        <p:spPr>
          <a:xfrm>
            <a:off x="4050792" y="4142232"/>
            <a:ext cx="125153" cy="76809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334256" y="3870960"/>
            <a:ext cx="4425696" cy="1200329"/>
          </a:xfrm>
          <a:prstGeom prst="rect">
            <a:avLst/>
          </a:prstGeom>
          <a:noFill/>
        </p:spPr>
        <p:txBody>
          <a:bodyPr wrap="square" rtlCol="0">
            <a:spAutoFit/>
          </a:bodyPr>
          <a:lstStyle/>
          <a:p>
            <a:r>
              <a:rPr lang="en-US" dirty="0" smtClean="0">
                <a:solidFill>
                  <a:srgbClr val="FF0000"/>
                </a:solidFill>
              </a:rPr>
              <a:t>If the endian-ness of the CPU matches the endian-ness of the STL, the bytes are already ordered.  No conversion necessary.</a:t>
            </a:r>
            <a:endParaRPr lang="en-US" dirty="0">
              <a:solidFill>
                <a:srgbClr val="FF0000"/>
              </a:solidFill>
            </a:endParaRPr>
          </a:p>
        </p:txBody>
      </p:sp>
      <p:sp>
        <p:nvSpPr>
          <p:cNvPr id="7" name="Right Brace 6"/>
          <p:cNvSpPr/>
          <p:nvPr/>
        </p:nvSpPr>
        <p:spPr>
          <a:xfrm>
            <a:off x="4076192" y="5293360"/>
            <a:ext cx="99753" cy="103936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359656" y="5247640"/>
            <a:ext cx="4425696" cy="1200329"/>
          </a:xfrm>
          <a:prstGeom prst="rect">
            <a:avLst/>
          </a:prstGeom>
          <a:noFill/>
        </p:spPr>
        <p:txBody>
          <a:bodyPr wrap="square" rtlCol="0">
            <a:spAutoFit/>
          </a:bodyPr>
          <a:lstStyle/>
          <a:p>
            <a:r>
              <a:rPr lang="en-US" dirty="0" smtClean="0">
                <a:solidFill>
                  <a:srgbClr val="FF0000"/>
                </a:solidFill>
              </a:rPr>
              <a:t>If the endian-ness of the CPU is reverse of the endian-ness of the STL, the bytes are reversed.  First reverse the bytes and then convert.</a:t>
            </a:r>
            <a:endParaRPr lang="en-US" dirty="0">
              <a:solidFill>
                <a:srgbClr val="FF0000"/>
              </a:solidFill>
            </a:endParaRPr>
          </a:p>
        </p:txBody>
      </p:sp>
      <p:sp>
        <p:nvSpPr>
          <p:cNvPr id="9" name="Right Brace 8"/>
          <p:cNvSpPr/>
          <p:nvPr/>
        </p:nvSpPr>
        <p:spPr>
          <a:xfrm>
            <a:off x="4076192" y="2668132"/>
            <a:ext cx="125153" cy="99759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4359656" y="2626360"/>
            <a:ext cx="4425696" cy="923330"/>
          </a:xfrm>
          <a:prstGeom prst="rect">
            <a:avLst/>
          </a:prstGeom>
          <a:noFill/>
        </p:spPr>
        <p:txBody>
          <a:bodyPr wrap="square" rtlCol="0">
            <a:spAutoFit/>
          </a:bodyPr>
          <a:lstStyle/>
          <a:p>
            <a:r>
              <a:rPr lang="en-US" dirty="0" smtClean="0">
                <a:solidFill>
                  <a:srgbClr val="FF0000"/>
                </a:solidFill>
              </a:rPr>
              <a:t>Incoming bytes are little-endian.  This is universal conversion to an unsigned integer.</a:t>
            </a:r>
            <a:endParaRPr lang="en-US" dirty="0">
              <a:solidFill>
                <a:srgbClr val="FF0000"/>
              </a:solidFill>
            </a:endParaRPr>
          </a:p>
        </p:txBody>
      </p:sp>
    </p:spTree>
    <p:extLst>
      <p:ext uri="{BB962C8B-B14F-4D97-AF65-F5344CB8AC3E}">
        <p14:creationId xmlns:p14="http://schemas.microsoft.com/office/powerpoint/2010/main" val="1469507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904" y="201168"/>
            <a:ext cx="8186857" cy="4924425"/>
          </a:xfrm>
          <a:prstGeom prst="rect">
            <a:avLst/>
          </a:prstGeom>
          <a:noFill/>
        </p:spPr>
        <p:txBody>
          <a:bodyPr wrap="none" rtlCol="0">
            <a:spAutoFit/>
          </a:bodyPr>
          <a:lstStyle/>
          <a:p>
            <a:r>
              <a:rPr lang="en-US" dirty="0" smtClean="0"/>
              <a:t>binary_stl.cpp</a:t>
            </a:r>
          </a:p>
          <a:p>
            <a:endParaRPr lang="en-US" dirty="0"/>
          </a:p>
          <a:p>
            <a:r>
              <a:rPr lang="en-US" sz="1000" dirty="0">
                <a:latin typeface="Lucida Console" panose="020B0609040504020204" pitchFamily="49" charset="0"/>
              </a:rPr>
              <a:t>void </a:t>
            </a:r>
            <a:r>
              <a:rPr lang="en-US" sz="1000" dirty="0" err="1">
                <a:latin typeface="Lucida Console" panose="020B0609040504020204" pitchFamily="49" charset="0"/>
              </a:rPr>
              <a:t>AddBinaryStlTriangle</a:t>
            </a:r>
            <a:r>
              <a:rPr lang="en-US" sz="1000" dirty="0">
                <a:latin typeface="Lucida Console" panose="020B0609040504020204" pitchFamily="49" charset="0"/>
              </a:rPr>
              <a:t>(</a:t>
            </a:r>
            <a:r>
              <a:rPr lang="en-US" sz="1000" dirty="0" err="1">
                <a:latin typeface="Lucida Console" panose="020B0609040504020204" pitchFamily="49" charset="0"/>
              </a:rPr>
              <a:t>std</a:t>
            </a:r>
            <a:r>
              <a:rPr lang="en-US" sz="1000" dirty="0">
                <a:latin typeface="Lucida Console" panose="020B0609040504020204" pitchFamily="49" charset="0"/>
              </a:rPr>
              <a:t>::vector &lt;float&gt; &amp;</a:t>
            </a:r>
            <a:r>
              <a:rPr lang="en-US" sz="1000" dirty="0" err="1">
                <a:latin typeface="Lucida Console" panose="020B0609040504020204" pitchFamily="49" charset="0"/>
              </a:rPr>
              <a:t>vtx,std</a:t>
            </a:r>
            <a:r>
              <a:rPr lang="en-US" sz="1000" dirty="0">
                <a:latin typeface="Lucida Console" panose="020B0609040504020204" pitchFamily="49" charset="0"/>
              </a:rPr>
              <a:t>::vector &lt;float&gt; &amp;</a:t>
            </a:r>
            <a:r>
              <a:rPr lang="en-US" sz="1000" dirty="0" err="1">
                <a:latin typeface="Lucida Console" panose="020B0609040504020204" pitchFamily="49" charset="0"/>
              </a:rPr>
              <a:t>nom,const</a:t>
            </a:r>
            <a:r>
              <a:rPr lang="en-US" sz="1000" dirty="0">
                <a:latin typeface="Lucida Console" panose="020B0609040504020204" pitchFamily="49" charset="0"/>
              </a:rPr>
              <a:t> unsigned char </a:t>
            </a:r>
            <a:r>
              <a:rPr lang="en-US" sz="1000" dirty="0" err="1">
                <a:latin typeface="Lucida Console" panose="020B0609040504020204" pitchFamily="49" charset="0"/>
              </a:rPr>
              <a:t>buf</a:t>
            </a:r>
            <a:r>
              <a:rPr lang="en-US" sz="1000" dirty="0">
                <a:latin typeface="Lucida Console" panose="020B0609040504020204" pitchFamily="49" charset="0"/>
              </a:rPr>
              <a:t>[50])</a:t>
            </a:r>
          </a:p>
          <a:p>
            <a:r>
              <a:rPr lang="en-US" sz="1000" dirty="0">
                <a:latin typeface="Lucida Console" panose="020B0609040504020204" pitchFamily="49" charset="0"/>
              </a:rPr>
              <a:t>{</a:t>
            </a:r>
          </a:p>
          <a:p>
            <a:r>
              <a:rPr lang="en-US" sz="1000" dirty="0" smtClean="0">
                <a:latin typeface="Lucida Console" panose="020B0609040504020204" pitchFamily="49" charset="0"/>
              </a:rPr>
              <a:t>    float </a:t>
            </a:r>
            <a:r>
              <a:rPr lang="en-US" sz="1000" dirty="0" err="1">
                <a:latin typeface="Lucida Console" panose="020B0609040504020204" pitchFamily="49" charset="0"/>
              </a:rPr>
              <a:t>nx</a:t>
            </a:r>
            <a:r>
              <a:rPr lang="en-US" sz="1000" dirty="0">
                <a:latin typeface="Lucida Console" panose="020B0609040504020204" pitchFamily="49" charset="0"/>
              </a:rPr>
              <a:t>=</a:t>
            </a:r>
            <a:r>
              <a:rPr lang="en-US" sz="1000" dirty="0" err="1">
                <a:latin typeface="Lucida Console" panose="020B0609040504020204" pitchFamily="49" charset="0"/>
              </a:rPr>
              <a:t>BinaryToFloat</a:t>
            </a:r>
            <a:r>
              <a:rPr lang="en-US" sz="1000" dirty="0">
                <a:latin typeface="Lucida Console" panose="020B0609040504020204" pitchFamily="49" charset="0"/>
              </a:rPr>
              <a:t>(</a:t>
            </a:r>
            <a:r>
              <a:rPr lang="en-US" sz="1000" dirty="0" err="1">
                <a:latin typeface="Lucida Console" panose="020B0609040504020204" pitchFamily="49" charset="0"/>
              </a:rPr>
              <a:t>buf</a:t>
            </a:r>
            <a:r>
              <a:rPr lang="en-US" sz="1000" dirty="0">
                <a:latin typeface="Lucida Console" panose="020B0609040504020204" pitchFamily="49" charset="0"/>
              </a:rPr>
              <a:t>),</a:t>
            </a:r>
            <a:r>
              <a:rPr lang="en-US" sz="1000" dirty="0" err="1">
                <a:latin typeface="Lucida Console" panose="020B0609040504020204" pitchFamily="49" charset="0"/>
              </a:rPr>
              <a:t>ny</a:t>
            </a:r>
            <a:r>
              <a:rPr lang="en-US" sz="1000" dirty="0">
                <a:latin typeface="Lucida Console" panose="020B0609040504020204" pitchFamily="49" charset="0"/>
              </a:rPr>
              <a:t>=</a:t>
            </a:r>
            <a:r>
              <a:rPr lang="en-US" sz="1000" dirty="0" err="1">
                <a:latin typeface="Lucida Console" panose="020B0609040504020204" pitchFamily="49" charset="0"/>
              </a:rPr>
              <a:t>BinaryToFloat</a:t>
            </a:r>
            <a:r>
              <a:rPr lang="en-US" sz="1000" dirty="0">
                <a:latin typeface="Lucida Console" panose="020B0609040504020204" pitchFamily="49" charset="0"/>
              </a:rPr>
              <a:t>(buf+4),</a:t>
            </a:r>
            <a:r>
              <a:rPr lang="en-US" sz="1000" dirty="0" err="1">
                <a:latin typeface="Lucida Console" panose="020B0609040504020204" pitchFamily="49" charset="0"/>
              </a:rPr>
              <a:t>nz</a:t>
            </a:r>
            <a:r>
              <a:rPr lang="en-US" sz="1000" dirty="0">
                <a:latin typeface="Lucida Console" panose="020B0609040504020204" pitchFamily="49" charset="0"/>
              </a:rPr>
              <a:t>=</a:t>
            </a:r>
            <a:r>
              <a:rPr lang="en-US" sz="1000" dirty="0" err="1">
                <a:latin typeface="Lucida Console" panose="020B0609040504020204" pitchFamily="49" charset="0"/>
              </a:rPr>
              <a:t>BinaryToFloat</a:t>
            </a:r>
            <a:r>
              <a:rPr lang="en-US" sz="1000" dirty="0">
                <a:latin typeface="Lucida Console" panose="020B0609040504020204" pitchFamily="49" charset="0"/>
              </a:rPr>
              <a:t>(buf+8);</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nx</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ny</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nz</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nx</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ny</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nz</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nx</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ny</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nz</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(buf+12</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(buf+16</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(buf+20</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(buf+24</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(buf+28</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(buf+32</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(buf+36</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(buf+40</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(buf+44</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smtClean="0">
                <a:latin typeface="Lucida Console" panose="020B0609040504020204" pitchFamily="49" charset="0"/>
              </a:rPr>
              <a:t>    // </a:t>
            </a:r>
            <a:r>
              <a:rPr lang="en-US" sz="1000" dirty="0" err="1">
                <a:latin typeface="Lucida Console" panose="020B0609040504020204" pitchFamily="49" charset="0"/>
              </a:rPr>
              <a:t>buf</a:t>
            </a:r>
            <a:r>
              <a:rPr lang="en-US" sz="1000" dirty="0">
                <a:latin typeface="Lucida Console" panose="020B0609040504020204" pitchFamily="49" charset="0"/>
              </a:rPr>
              <a:t>[48] and </a:t>
            </a:r>
            <a:r>
              <a:rPr lang="en-US" sz="1000" dirty="0" err="1">
                <a:latin typeface="Lucida Console" panose="020B0609040504020204" pitchFamily="49" charset="0"/>
              </a:rPr>
              <a:t>buf</a:t>
            </a:r>
            <a:r>
              <a:rPr lang="en-US" sz="1000" dirty="0">
                <a:latin typeface="Lucida Console" panose="020B0609040504020204" pitchFamily="49" charset="0"/>
              </a:rPr>
              <a:t>[49] are volume identifier, which is usually not used.</a:t>
            </a:r>
          </a:p>
          <a:p>
            <a:r>
              <a:rPr lang="en-US" sz="1000" dirty="0">
                <a:latin typeface="Lucida Console" panose="020B0609040504020204" pitchFamily="49" charset="0"/>
              </a:rPr>
              <a:t>}</a:t>
            </a:r>
          </a:p>
          <a:p>
            <a:endParaRPr lang="en-US" sz="1000" dirty="0">
              <a:latin typeface="Lucida Console" panose="020B0609040504020204" pitchFamily="49" charset="0"/>
            </a:endParaRPr>
          </a:p>
          <a:p>
            <a:endParaRPr lang="en-US" dirty="0"/>
          </a:p>
        </p:txBody>
      </p:sp>
    </p:spTree>
    <p:extLst>
      <p:ext uri="{BB962C8B-B14F-4D97-AF65-F5344CB8AC3E}">
        <p14:creationId xmlns:p14="http://schemas.microsoft.com/office/powerpoint/2010/main" val="2677632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904" y="201168"/>
            <a:ext cx="6724918" cy="6309420"/>
          </a:xfrm>
          <a:prstGeom prst="rect">
            <a:avLst/>
          </a:prstGeom>
          <a:noFill/>
        </p:spPr>
        <p:txBody>
          <a:bodyPr wrap="none" rtlCol="0">
            <a:spAutoFit/>
          </a:bodyPr>
          <a:lstStyle/>
          <a:p>
            <a:r>
              <a:rPr lang="en-US" dirty="0" smtClean="0"/>
              <a:t>binary_stl.cpp</a:t>
            </a:r>
          </a:p>
          <a:p>
            <a:endParaRPr lang="en-US" dirty="0"/>
          </a:p>
          <a:p>
            <a:r>
              <a:rPr lang="en-US" sz="1000" dirty="0">
                <a:latin typeface="Lucida Console" panose="020B0609040504020204" pitchFamily="49" charset="0"/>
              </a:rPr>
              <a:t>void </a:t>
            </a:r>
            <a:r>
              <a:rPr lang="en-US" sz="1000" dirty="0" err="1">
                <a:latin typeface="Lucida Console" panose="020B0609040504020204" pitchFamily="49" charset="0"/>
              </a:rPr>
              <a:t>LoadBinaryStl</a:t>
            </a:r>
            <a:r>
              <a:rPr lang="en-US" sz="1000" dirty="0">
                <a:latin typeface="Lucida Console" panose="020B0609040504020204" pitchFamily="49" charset="0"/>
              </a:rPr>
              <a:t>(</a:t>
            </a:r>
            <a:r>
              <a:rPr lang="en-US" sz="1000" dirty="0" err="1">
                <a:latin typeface="Lucida Console" panose="020B0609040504020204" pitchFamily="49" charset="0"/>
              </a:rPr>
              <a:t>std</a:t>
            </a:r>
            <a:r>
              <a:rPr lang="en-US" sz="1000" dirty="0">
                <a:latin typeface="Lucida Console" panose="020B0609040504020204" pitchFamily="49" charset="0"/>
              </a:rPr>
              <a:t>::vector &lt;float&gt; &amp;</a:t>
            </a:r>
            <a:r>
              <a:rPr lang="en-US" sz="1000" dirty="0" err="1">
                <a:latin typeface="Lucida Console" panose="020B0609040504020204" pitchFamily="49" charset="0"/>
              </a:rPr>
              <a:t>vtx,std</a:t>
            </a:r>
            <a:r>
              <a:rPr lang="en-US" sz="1000" dirty="0">
                <a:latin typeface="Lucida Console" panose="020B0609040504020204" pitchFamily="49" charset="0"/>
              </a:rPr>
              <a:t>::vector &lt;float&gt; &amp;</a:t>
            </a:r>
            <a:r>
              <a:rPr lang="en-US" sz="1000" dirty="0" err="1">
                <a:latin typeface="Lucida Console" panose="020B0609040504020204" pitchFamily="49" charset="0"/>
              </a:rPr>
              <a:t>nom,const</a:t>
            </a:r>
            <a:r>
              <a:rPr lang="en-US" sz="1000" dirty="0">
                <a:latin typeface="Lucida Console" panose="020B0609040504020204" pitchFamily="49" charset="0"/>
              </a:rPr>
              <a:t> char </a:t>
            </a:r>
            <a:r>
              <a:rPr lang="en-US" sz="1000" dirty="0" err="1">
                <a:latin typeface="Lucida Console" panose="020B0609040504020204" pitchFamily="49" charset="0"/>
              </a:rPr>
              <a:t>fn</a:t>
            </a:r>
            <a:r>
              <a:rPr lang="en-US" sz="1000" dirty="0">
                <a:latin typeface="Lucida Console" panose="020B0609040504020204" pitchFamily="49" charset="0"/>
              </a:rPr>
              <a:t>[])</a:t>
            </a:r>
          </a:p>
          <a:p>
            <a:r>
              <a:rPr lang="en-US" sz="1000" dirty="0">
                <a:latin typeface="Lucida Console" panose="020B0609040504020204" pitchFamily="49" charset="0"/>
              </a:rPr>
              <a:t>{</a:t>
            </a:r>
          </a:p>
          <a:p>
            <a:r>
              <a:rPr lang="en-US" sz="1000" dirty="0" smtClean="0">
                <a:latin typeface="Lucida Console" panose="020B0609040504020204" pitchFamily="49" charset="0"/>
              </a:rPr>
              <a:t>    FILE </a:t>
            </a:r>
            <a:r>
              <a:rPr lang="en-US" sz="1000" dirty="0">
                <a:latin typeface="Lucida Console" panose="020B0609040504020204" pitchFamily="49" charset="0"/>
              </a:rPr>
              <a:t>*</a:t>
            </a:r>
            <a:r>
              <a:rPr lang="en-US" sz="1000" dirty="0" err="1">
                <a:latin typeface="Lucida Console" panose="020B0609040504020204" pitchFamily="49" charset="0"/>
              </a:rPr>
              <a:t>fp</a:t>
            </a:r>
            <a:r>
              <a:rPr lang="en-US" sz="1000" dirty="0">
                <a:latin typeface="Lucida Console" panose="020B0609040504020204" pitchFamily="49" charset="0"/>
              </a:rPr>
              <a:t>=</a:t>
            </a:r>
            <a:r>
              <a:rPr lang="en-US" sz="1000" dirty="0" err="1">
                <a:latin typeface="Lucida Console" panose="020B0609040504020204" pitchFamily="49" charset="0"/>
              </a:rPr>
              <a:t>fopen</a:t>
            </a:r>
            <a:r>
              <a:rPr lang="en-US" sz="1000" dirty="0">
                <a:latin typeface="Lucida Console" panose="020B0609040504020204" pitchFamily="49" charset="0"/>
              </a:rPr>
              <a:t>(</a:t>
            </a:r>
            <a:r>
              <a:rPr lang="en-US" sz="1000" dirty="0" err="1">
                <a:latin typeface="Lucida Console" panose="020B0609040504020204" pitchFamily="49" charset="0"/>
              </a:rPr>
              <a:t>fn</a:t>
            </a:r>
            <a:r>
              <a:rPr lang="en-US" sz="1000" dirty="0">
                <a:latin typeface="Lucida Console" panose="020B0609040504020204" pitchFamily="49" charset="0"/>
              </a:rPr>
              <a:t>,"</a:t>
            </a:r>
            <a:r>
              <a:rPr lang="en-US" sz="1000" dirty="0" err="1">
                <a:latin typeface="Lucida Console" panose="020B0609040504020204" pitchFamily="49" charset="0"/>
              </a:rPr>
              <a:t>rb</a:t>
            </a:r>
            <a:r>
              <a:rPr lang="en-US" sz="1000" dirty="0">
                <a:latin typeface="Lucida Console" panose="020B0609040504020204" pitchFamily="49" charset="0"/>
              </a:rPr>
              <a:t>");</a:t>
            </a:r>
          </a:p>
          <a:p>
            <a:r>
              <a:rPr lang="en-US" sz="1000" dirty="0" smtClean="0">
                <a:latin typeface="Lucida Console" panose="020B0609040504020204" pitchFamily="49" charset="0"/>
              </a:rPr>
              <a:t>    if(</a:t>
            </a:r>
            <a:r>
              <a:rPr lang="en-US" sz="1000" dirty="0" err="1" smtClean="0">
                <a:latin typeface="Lucida Console" panose="020B0609040504020204" pitchFamily="49" charset="0"/>
              </a:rPr>
              <a:t>nullptr</a:t>
            </a:r>
            <a:r>
              <a:rPr lang="en-US" sz="1000" dirty="0">
                <a:latin typeface="Lucida Console" panose="020B0609040504020204" pitchFamily="49" charset="0"/>
              </a:rPr>
              <a:t>!=</a:t>
            </a:r>
            <a:r>
              <a:rPr lang="en-US" sz="1000" dirty="0" err="1">
                <a:latin typeface="Lucida Console" panose="020B0609040504020204" pitchFamily="49" charset="0"/>
              </a:rPr>
              <a:t>fp</a:t>
            </a:r>
            <a:r>
              <a:rPr lang="en-US" sz="1000" dirty="0">
                <a:latin typeface="Lucida Console" panose="020B0609040504020204" pitchFamily="49" charset="0"/>
              </a:rPr>
              <a:t>)</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unsigned </a:t>
            </a:r>
            <a:r>
              <a:rPr lang="en-US" sz="1000" dirty="0">
                <a:latin typeface="Lucida Console" panose="020B0609040504020204" pitchFamily="49" charset="0"/>
              </a:rPr>
              <a:t>char title[80];</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fread</a:t>
            </a:r>
            <a:r>
              <a:rPr lang="en-US" sz="1000" dirty="0" smtClean="0">
                <a:latin typeface="Lucida Console" panose="020B0609040504020204" pitchFamily="49" charset="0"/>
              </a:rPr>
              <a:t>(title,1,80,fp</a:t>
            </a:r>
            <a:r>
              <a:rPr lang="en-US" sz="1000" dirty="0">
                <a:latin typeface="Lucida Console" panose="020B0609040504020204" pitchFamily="49" charset="0"/>
              </a:rPr>
              <a:t>); // Skip title</a:t>
            </a:r>
          </a:p>
          <a:p>
            <a:endParaRPr lang="en-US" sz="1000" dirty="0">
              <a:latin typeface="Lucida Console" panose="020B0609040504020204" pitchFamily="49" charset="0"/>
            </a:endParaRPr>
          </a:p>
          <a:p>
            <a:r>
              <a:rPr lang="en-US" sz="1000" dirty="0" smtClean="0">
                <a:latin typeface="Lucida Console" panose="020B0609040504020204" pitchFamily="49" charset="0"/>
              </a:rPr>
              <a:t>        unsigned </a:t>
            </a:r>
            <a:r>
              <a:rPr lang="en-US" sz="1000" dirty="0">
                <a:latin typeface="Lucida Console" panose="020B0609040504020204" pitchFamily="49" charset="0"/>
              </a:rPr>
              <a:t>char </a:t>
            </a:r>
            <a:r>
              <a:rPr lang="en-US" sz="1000" dirty="0" err="1">
                <a:latin typeface="Lucida Console" panose="020B0609040504020204" pitchFamily="49" charset="0"/>
              </a:rPr>
              <a:t>dw</a:t>
            </a:r>
            <a:r>
              <a:rPr lang="en-US" sz="1000" dirty="0">
                <a:latin typeface="Lucida Console" panose="020B0609040504020204" pitchFamily="49" charset="0"/>
              </a:rPr>
              <a:t>[4];</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fread</a:t>
            </a:r>
            <a:r>
              <a:rPr lang="en-US" sz="1000" dirty="0" smtClean="0">
                <a:latin typeface="Lucida Console" panose="020B0609040504020204" pitchFamily="49" charset="0"/>
              </a:rPr>
              <a:t>(dw,4,1,fp</a:t>
            </a:r>
            <a:r>
              <a:rPr lang="en-US" sz="1000" dirty="0">
                <a:latin typeface="Lucida Console" panose="020B0609040504020204" pitchFamily="49" charset="0"/>
              </a:rPr>
              <a:t>);  // Read 4 bytes</a:t>
            </a:r>
          </a:p>
          <a:p>
            <a:r>
              <a:rPr lang="en-US" sz="1000" dirty="0" smtClean="0">
                <a:latin typeface="Lucida Console" panose="020B0609040504020204" pitchFamily="49" charset="0"/>
              </a:rPr>
              <a:t>        auto </a:t>
            </a:r>
            <a:r>
              <a:rPr lang="en-US" sz="1000" dirty="0" err="1">
                <a:latin typeface="Lucida Console" panose="020B0609040504020204" pitchFamily="49" charset="0"/>
              </a:rPr>
              <a:t>nTri</a:t>
            </a:r>
            <a:r>
              <a:rPr lang="en-US" sz="1000" dirty="0">
                <a:latin typeface="Lucida Console" panose="020B0609040504020204" pitchFamily="49" charset="0"/>
              </a:rPr>
              <a:t>=</a:t>
            </a:r>
            <a:r>
              <a:rPr lang="en-US" sz="1000" dirty="0" err="1">
                <a:latin typeface="Lucida Console" panose="020B0609040504020204" pitchFamily="49" charset="0"/>
              </a:rPr>
              <a:t>BinaryToInt</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printf</a:t>
            </a:r>
            <a:r>
              <a:rPr lang="en-US" sz="1000" dirty="0">
                <a:latin typeface="Lucida Console" panose="020B0609040504020204" pitchFamily="49" charset="0"/>
              </a:rPr>
              <a:t>("%d triangles\n",</a:t>
            </a:r>
            <a:r>
              <a:rPr lang="en-US" sz="1000" dirty="0" err="1">
                <a:latin typeface="Lucida Console" panose="020B0609040504020204" pitchFamily="49" charset="0"/>
              </a:rPr>
              <a:t>nTri</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smtClean="0">
                <a:latin typeface="Lucida Console" panose="020B0609040504020204" pitchFamily="49" charset="0"/>
              </a:rPr>
              <a:t>        </a:t>
            </a:r>
            <a:r>
              <a:rPr lang="en-US" sz="1000" dirty="0" err="1" smtClean="0">
                <a:latin typeface="Lucida Console" panose="020B0609040504020204" pitchFamily="49" charset="0"/>
              </a:rPr>
              <a:t>int</a:t>
            </a:r>
            <a:r>
              <a:rPr lang="en-US" sz="1000" dirty="0" smtClean="0">
                <a:latin typeface="Lucida Console" panose="020B0609040504020204" pitchFamily="49" charset="0"/>
              </a:rPr>
              <a:t> </a:t>
            </a:r>
            <a:r>
              <a:rPr lang="en-US" sz="1000" dirty="0" err="1">
                <a:latin typeface="Lucida Console" panose="020B0609040504020204" pitchFamily="49" charset="0"/>
              </a:rPr>
              <a:t>nTriActual</a:t>
            </a:r>
            <a:r>
              <a:rPr lang="en-US" sz="1000" dirty="0">
                <a:latin typeface="Lucida Console" panose="020B0609040504020204" pitchFamily="49" charset="0"/>
              </a:rPr>
              <a:t>=0;</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vtx.clear</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nom.clear</a:t>
            </a:r>
            <a:r>
              <a:rPr lang="en-US" sz="1000" dirty="0">
                <a:latin typeface="Lucida Console" panose="020B0609040504020204" pitchFamily="49" charset="0"/>
              </a:rPr>
              <a:t>();</a:t>
            </a:r>
          </a:p>
          <a:p>
            <a:r>
              <a:rPr lang="en-US" sz="1000" dirty="0" smtClean="0">
                <a:latin typeface="Lucida Console" panose="020B0609040504020204" pitchFamily="49" charset="0"/>
              </a:rPr>
              <a:t>        for(</a:t>
            </a:r>
            <a:r>
              <a:rPr lang="en-US" sz="1000" dirty="0" err="1" smtClean="0">
                <a:latin typeface="Lucida Console" panose="020B0609040504020204" pitchFamily="49" charset="0"/>
              </a:rPr>
              <a:t>int</a:t>
            </a:r>
            <a:r>
              <a:rPr lang="en-US" sz="1000" dirty="0" smtClean="0">
                <a:latin typeface="Lucida Console" panose="020B0609040504020204" pitchFamily="49" charset="0"/>
              </a:rPr>
              <a:t> </a:t>
            </a:r>
            <a:r>
              <a:rPr lang="en-US" sz="1000" dirty="0" err="1">
                <a:latin typeface="Lucida Console" panose="020B0609040504020204" pitchFamily="49" charset="0"/>
              </a:rPr>
              <a:t>i</a:t>
            </a:r>
            <a:r>
              <a:rPr lang="en-US" sz="1000" dirty="0">
                <a:latin typeface="Lucida Console" panose="020B0609040504020204" pitchFamily="49" charset="0"/>
              </a:rPr>
              <a:t>=0; </a:t>
            </a:r>
            <a:r>
              <a:rPr lang="en-US" sz="1000" dirty="0" err="1">
                <a:latin typeface="Lucida Console" panose="020B0609040504020204" pitchFamily="49" charset="0"/>
              </a:rPr>
              <a:t>i</a:t>
            </a:r>
            <a:r>
              <a:rPr lang="en-US" sz="1000" dirty="0">
                <a:latin typeface="Lucida Console" panose="020B0609040504020204" pitchFamily="49" charset="0"/>
              </a:rPr>
              <a:t>&lt;</a:t>
            </a:r>
            <a:r>
              <a:rPr lang="en-US" sz="1000" dirty="0" err="1">
                <a:latin typeface="Lucida Console" panose="020B0609040504020204" pitchFamily="49" charset="0"/>
              </a:rPr>
              <a:t>nTri</a:t>
            </a:r>
            <a:r>
              <a:rPr lang="en-US" sz="1000" dirty="0">
                <a:latin typeface="Lucida Console" panose="020B0609040504020204" pitchFamily="49" charset="0"/>
              </a:rPr>
              <a:t>; ++</a:t>
            </a:r>
            <a:r>
              <a:rPr lang="en-US" sz="1000" dirty="0" err="1">
                <a:latin typeface="Lucida Console" panose="020B0609040504020204" pitchFamily="49" charset="0"/>
              </a:rPr>
              <a:t>i</a:t>
            </a:r>
            <a:r>
              <a:rPr lang="en-US" sz="1000" dirty="0">
                <a:latin typeface="Lucida Console" panose="020B0609040504020204" pitchFamily="49" charset="0"/>
              </a:rPr>
              <a:t>)</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unsigned </a:t>
            </a:r>
            <a:r>
              <a:rPr lang="en-US" sz="1000" dirty="0">
                <a:latin typeface="Lucida Console" panose="020B0609040504020204" pitchFamily="49" charset="0"/>
              </a:rPr>
              <a:t>char </a:t>
            </a:r>
            <a:r>
              <a:rPr lang="en-US" sz="1000" dirty="0" err="1">
                <a:latin typeface="Lucida Console" panose="020B0609040504020204" pitchFamily="49" charset="0"/>
              </a:rPr>
              <a:t>buf</a:t>
            </a:r>
            <a:r>
              <a:rPr lang="en-US" sz="1000" dirty="0">
                <a:latin typeface="Lucida Console" panose="020B0609040504020204" pitchFamily="49" charset="0"/>
              </a:rPr>
              <a:t>[50];  // 50 bytes per triangle</a:t>
            </a:r>
          </a:p>
          <a:p>
            <a:r>
              <a:rPr lang="en-US" sz="1000" dirty="0" smtClean="0">
                <a:latin typeface="Lucida Console" panose="020B0609040504020204" pitchFamily="49" charset="0"/>
              </a:rPr>
              <a:t>            if(50</a:t>
            </a:r>
            <a:r>
              <a:rPr lang="en-US" sz="1000" dirty="0">
                <a:latin typeface="Lucida Console" panose="020B0609040504020204" pitchFamily="49" charset="0"/>
              </a:rPr>
              <a:t>==</a:t>
            </a:r>
            <a:r>
              <a:rPr lang="en-US" sz="1000" dirty="0" err="1">
                <a:latin typeface="Lucida Console" panose="020B0609040504020204" pitchFamily="49" charset="0"/>
              </a:rPr>
              <a:t>fread</a:t>
            </a:r>
            <a:r>
              <a:rPr lang="en-US" sz="1000" dirty="0">
                <a:latin typeface="Lucida Console" panose="020B0609040504020204" pitchFamily="49" charset="0"/>
              </a:rPr>
              <a:t>(buf,1,50,fp))</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a:t>
            </a:r>
            <a:r>
              <a:rPr lang="en-US" sz="1000" dirty="0" err="1" smtClean="0">
                <a:latin typeface="Lucida Console" panose="020B0609040504020204" pitchFamily="49" charset="0"/>
              </a:rPr>
              <a:t>AddBinaryStlTriangle</a:t>
            </a:r>
            <a:r>
              <a:rPr lang="en-US" sz="1000" dirty="0" smtClean="0">
                <a:latin typeface="Lucida Console" panose="020B0609040504020204" pitchFamily="49" charset="0"/>
              </a:rPr>
              <a:t>(</a:t>
            </a:r>
            <a:r>
              <a:rPr lang="en-US" sz="1000" dirty="0" err="1" smtClean="0">
                <a:latin typeface="Lucida Console" panose="020B0609040504020204" pitchFamily="49" charset="0"/>
              </a:rPr>
              <a:t>vtx,nom,buf</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a:latin typeface="Lucida Console" panose="020B0609040504020204" pitchFamily="49" charset="0"/>
              </a:rPr>
              <a:t>nTriActual</a:t>
            </a:r>
            <a:r>
              <a:rPr lang="en-US" sz="1000" dirty="0">
                <a:latin typeface="Lucida Console" panose="020B0609040504020204" pitchFamily="49" charset="0"/>
              </a:rPr>
              <a:t>;</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else</a:t>
            </a:r>
            <a:endParaRPr lang="en-US" sz="1000" dirty="0">
              <a:latin typeface="Lucida Console" panose="020B0609040504020204" pitchFamily="49" charset="0"/>
            </a:endParaRP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break</a:t>
            </a:r>
            <a:r>
              <a:rPr lang="en-US" sz="1000" dirty="0">
                <a:latin typeface="Lucida Console" panose="020B0609040504020204" pitchFamily="49" charset="0"/>
              </a:rPr>
              <a:t>;</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a:t>
            </a:r>
            <a:r>
              <a:rPr lang="en-US" sz="1000" dirty="0" err="1" smtClean="0">
                <a:latin typeface="Lucida Console" panose="020B0609040504020204" pitchFamily="49" charset="0"/>
              </a:rPr>
              <a:t>printf</a:t>
            </a:r>
            <a:r>
              <a:rPr lang="en-US" sz="1000" dirty="0">
                <a:latin typeface="Lucida Console" panose="020B0609040504020204" pitchFamily="49" charset="0"/>
              </a:rPr>
              <a:t>("Actually read %d\n",</a:t>
            </a:r>
            <a:r>
              <a:rPr lang="en-US" sz="1000" dirty="0" err="1">
                <a:latin typeface="Lucida Console" panose="020B0609040504020204" pitchFamily="49" charset="0"/>
              </a:rPr>
              <a:t>nTriActual</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smtClean="0">
                <a:latin typeface="Lucida Console" panose="020B0609040504020204" pitchFamily="49" charset="0"/>
              </a:rPr>
              <a:t>        </a:t>
            </a:r>
            <a:r>
              <a:rPr lang="en-US" sz="1000" dirty="0" err="1" smtClean="0">
                <a:latin typeface="Lucida Console" panose="020B0609040504020204" pitchFamily="49" charset="0"/>
              </a:rPr>
              <a:t>fclose</a:t>
            </a:r>
            <a:r>
              <a:rPr lang="en-US" sz="1000" dirty="0" smtClean="0">
                <a:latin typeface="Lucida Console" panose="020B0609040504020204" pitchFamily="49" charset="0"/>
              </a:rPr>
              <a:t>(</a:t>
            </a:r>
            <a:r>
              <a:rPr lang="en-US" sz="1000" dirty="0" err="1" smtClean="0">
                <a:latin typeface="Lucida Console" panose="020B0609040504020204" pitchFamily="49" charset="0"/>
              </a:rPr>
              <a:t>fp</a:t>
            </a:r>
            <a:r>
              <a:rPr lang="en-US" sz="1000" dirty="0">
                <a:latin typeface="Lucida Console" panose="020B0609040504020204" pitchFamily="49" charset="0"/>
              </a:rPr>
              <a:t>);</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a:latin typeface="Lucida Console" panose="020B0609040504020204" pitchFamily="49" charset="0"/>
              </a:rPr>
              <a:t>}</a:t>
            </a:r>
          </a:p>
          <a:p>
            <a:endParaRPr lang="en-US" sz="1000" dirty="0">
              <a:latin typeface="Lucida Console" panose="020B0609040504020204" pitchFamily="49" charset="0"/>
            </a:endParaRPr>
          </a:p>
          <a:p>
            <a:endParaRPr lang="en-US" dirty="0"/>
          </a:p>
        </p:txBody>
      </p:sp>
    </p:spTree>
    <p:extLst>
      <p:ext uri="{BB962C8B-B14F-4D97-AF65-F5344CB8AC3E}">
        <p14:creationId xmlns:p14="http://schemas.microsoft.com/office/powerpoint/2010/main" val="42602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Organizing Everything in Arrays</a:t>
            </a:r>
            <a:endParaRPr lang="en-US" dirty="0"/>
          </a:p>
        </p:txBody>
      </p:sp>
      <p:sp>
        <p:nvSpPr>
          <p:cNvPr id="6" name="Content Placeholder 5"/>
          <p:cNvSpPr>
            <a:spLocks noGrp="1"/>
          </p:cNvSpPr>
          <p:nvPr>
            <p:ph idx="1"/>
          </p:nvPr>
        </p:nvSpPr>
        <p:spPr/>
        <p:txBody>
          <a:bodyPr/>
          <a:lstStyle/>
          <a:p>
            <a:pPr marL="0" indent="0">
              <a:buNone/>
            </a:pPr>
            <a:r>
              <a:rPr lang="en-US" dirty="0" smtClean="0"/>
              <a:t>Let's rewrite the following code in a modern way:</a:t>
            </a:r>
            <a:endParaRPr lang="en-US" dirty="0"/>
          </a:p>
        </p:txBody>
      </p:sp>
      <p:sp>
        <p:nvSpPr>
          <p:cNvPr id="7" name="TextBox 6"/>
          <p:cNvSpPr txBox="1"/>
          <p:nvPr/>
        </p:nvSpPr>
        <p:spPr>
          <a:xfrm>
            <a:off x="457200" y="1797050"/>
            <a:ext cx="7002238" cy="3970318"/>
          </a:xfrm>
          <a:prstGeom prst="rect">
            <a:avLst/>
          </a:prstGeom>
          <a:noFill/>
        </p:spPr>
        <p:txBody>
          <a:bodyPr wrap="none" rtlCol="0">
            <a:spAutoFit/>
          </a:bodyPr>
          <a:lstStyle/>
          <a:p>
            <a:r>
              <a:rPr lang="en-US" dirty="0" smtClean="0"/>
              <a:t>    </a:t>
            </a:r>
            <a:r>
              <a:rPr lang="en-US" dirty="0" err="1" smtClean="0"/>
              <a:t>glClear</a:t>
            </a:r>
            <a:r>
              <a:rPr lang="en-US" dirty="0" smtClean="0"/>
              <a:t>(GL_COLOR_BUFFER_BIT|GL_DEPTH_BUFFER_BIT</a:t>
            </a:r>
            <a:r>
              <a:rPr lang="en-US" dirty="0"/>
              <a:t>);</a:t>
            </a:r>
          </a:p>
          <a:p>
            <a:r>
              <a:rPr lang="en-US" dirty="0" smtClean="0"/>
              <a:t>    </a:t>
            </a:r>
            <a:r>
              <a:rPr lang="en-US" dirty="0" err="1" smtClean="0"/>
              <a:t>glShadeModel</a:t>
            </a:r>
            <a:r>
              <a:rPr lang="en-US" dirty="0" smtClean="0"/>
              <a:t>(GL_SMOOTH</a:t>
            </a:r>
            <a:r>
              <a:rPr lang="en-US" dirty="0"/>
              <a:t>);</a:t>
            </a:r>
          </a:p>
          <a:p>
            <a:r>
              <a:rPr lang="en-US" dirty="0" smtClean="0"/>
              <a:t>    </a:t>
            </a:r>
            <a:r>
              <a:rPr lang="en-US" dirty="0" err="1" smtClean="0"/>
              <a:t>glBegin</a:t>
            </a:r>
            <a:r>
              <a:rPr lang="en-US" dirty="0" smtClean="0"/>
              <a:t>(GL_QUADS</a:t>
            </a:r>
            <a:r>
              <a:rPr lang="en-US" dirty="0"/>
              <a:t>);</a:t>
            </a:r>
          </a:p>
          <a:p>
            <a:r>
              <a:rPr lang="en-US" dirty="0" smtClean="0"/>
              <a:t>    glColor3f(1,0,0</a:t>
            </a:r>
            <a:r>
              <a:rPr lang="en-US" dirty="0"/>
              <a:t>);</a:t>
            </a:r>
          </a:p>
          <a:p>
            <a:r>
              <a:rPr lang="en-US" dirty="0" smtClean="0"/>
              <a:t>    glVertex2i(0,0</a:t>
            </a:r>
            <a:r>
              <a:rPr lang="en-US" dirty="0"/>
              <a:t>);</a:t>
            </a:r>
          </a:p>
          <a:p>
            <a:r>
              <a:rPr lang="en-US" dirty="0" smtClean="0"/>
              <a:t>    glColor3f(0,1,0</a:t>
            </a:r>
            <a:r>
              <a:rPr lang="en-US" dirty="0"/>
              <a:t>);</a:t>
            </a:r>
          </a:p>
          <a:p>
            <a:r>
              <a:rPr lang="en-US" dirty="0" smtClean="0"/>
              <a:t>    glVertex2i(800,0</a:t>
            </a:r>
            <a:r>
              <a:rPr lang="en-US" dirty="0"/>
              <a:t>);</a:t>
            </a:r>
          </a:p>
          <a:p>
            <a:r>
              <a:rPr lang="en-US" dirty="0" smtClean="0"/>
              <a:t>    glColor3f(0,0,1</a:t>
            </a:r>
            <a:r>
              <a:rPr lang="en-US" dirty="0"/>
              <a:t>);</a:t>
            </a:r>
          </a:p>
          <a:p>
            <a:r>
              <a:rPr lang="en-US" dirty="0" smtClean="0"/>
              <a:t>    glVertex2i(800,600</a:t>
            </a:r>
            <a:r>
              <a:rPr lang="en-US" dirty="0"/>
              <a:t>);</a:t>
            </a:r>
          </a:p>
          <a:p>
            <a:r>
              <a:rPr lang="en-US" dirty="0" smtClean="0"/>
              <a:t>    glColor3f(1,1,0</a:t>
            </a:r>
            <a:r>
              <a:rPr lang="en-US" dirty="0"/>
              <a:t>);</a:t>
            </a:r>
          </a:p>
          <a:p>
            <a:r>
              <a:rPr lang="en-US" dirty="0" smtClean="0"/>
              <a:t>    glVertex2i(0,600</a:t>
            </a:r>
            <a:r>
              <a:rPr lang="en-US" dirty="0"/>
              <a:t>);</a:t>
            </a:r>
          </a:p>
          <a:p>
            <a:r>
              <a:rPr lang="en-US" dirty="0" smtClean="0"/>
              <a:t>    </a:t>
            </a:r>
            <a:r>
              <a:rPr lang="en-US" dirty="0" err="1" smtClean="0"/>
              <a:t>glEnd</a:t>
            </a:r>
            <a:r>
              <a:rPr lang="en-US" dirty="0"/>
              <a:t>();</a:t>
            </a:r>
          </a:p>
          <a:p>
            <a:r>
              <a:rPr lang="en-US" dirty="0" smtClean="0"/>
              <a:t>    </a:t>
            </a:r>
            <a:r>
              <a:rPr lang="en-US" dirty="0" err="1" smtClean="0"/>
              <a:t>FsSwapBuffers</a:t>
            </a:r>
            <a:r>
              <a:rPr lang="en-US" dirty="0"/>
              <a:t>();</a:t>
            </a:r>
          </a:p>
          <a:p>
            <a:endParaRPr lang="en-US" dirty="0"/>
          </a:p>
        </p:txBody>
      </p:sp>
    </p:spTree>
    <p:extLst>
      <p:ext uri="{BB962C8B-B14F-4D97-AF65-F5344CB8AC3E}">
        <p14:creationId xmlns:p14="http://schemas.microsoft.com/office/powerpoint/2010/main" val="29521489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1650" y="297678"/>
            <a:ext cx="8229600" cy="5059363"/>
          </a:xfrm>
        </p:spPr>
        <p:txBody>
          <a:bodyPr/>
          <a:lstStyle/>
          <a:p>
            <a:pPr marL="0" indent="0">
              <a:buNone/>
            </a:pPr>
            <a:r>
              <a:rPr lang="en-US" dirty="0" smtClean="0"/>
              <a:t>Alternative way of reading normal vectors and vertex positions (if you know that the CPU’s endianness </a:t>
            </a:r>
            <a:r>
              <a:rPr lang="en-US" smtClean="0"/>
              <a:t>is same as the STL’s)</a:t>
            </a:r>
            <a:endParaRPr lang="en-US" dirty="0"/>
          </a:p>
        </p:txBody>
      </p:sp>
      <p:sp>
        <p:nvSpPr>
          <p:cNvPr id="4" name="TextBox 3"/>
          <p:cNvSpPr txBox="1"/>
          <p:nvPr/>
        </p:nvSpPr>
        <p:spPr>
          <a:xfrm>
            <a:off x="351650" y="1974078"/>
            <a:ext cx="8366393" cy="4278094"/>
          </a:xfrm>
          <a:prstGeom prst="rect">
            <a:avLst/>
          </a:prstGeom>
          <a:noFill/>
        </p:spPr>
        <p:txBody>
          <a:bodyPr wrap="none" rtlCol="0">
            <a:spAutoFit/>
          </a:bodyPr>
          <a:lstStyle/>
          <a:p>
            <a:r>
              <a:rPr lang="en-US" sz="1200" dirty="0" smtClean="0">
                <a:latin typeface="Lucida Console" panose="020B0609040504020204" pitchFamily="49" charset="0"/>
              </a:rPr>
              <a:t>        </a:t>
            </a:r>
            <a:r>
              <a:rPr lang="en-US" sz="1200" dirty="0" err="1" smtClean="0">
                <a:latin typeface="Lucida Console" panose="020B0609040504020204" pitchFamily="49" charset="0"/>
              </a:rPr>
              <a:t>int</a:t>
            </a:r>
            <a:r>
              <a:rPr lang="en-US" sz="1200" dirty="0" smtClean="0">
                <a:latin typeface="Lucida Console" panose="020B0609040504020204" pitchFamily="49" charset="0"/>
              </a:rPr>
              <a:t> </a:t>
            </a:r>
            <a:r>
              <a:rPr lang="en-US" sz="1200" dirty="0" err="1">
                <a:latin typeface="Lucida Console" panose="020B0609040504020204" pitchFamily="49" charset="0"/>
              </a:rPr>
              <a:t>nTriActual</a:t>
            </a:r>
            <a:r>
              <a:rPr lang="en-US" sz="1200" dirty="0">
                <a:latin typeface="Lucida Console" panose="020B0609040504020204" pitchFamily="49" charset="0"/>
              </a:rPr>
              <a:t>=0;</a:t>
            </a:r>
          </a:p>
          <a:p>
            <a:r>
              <a:rPr lang="en-US" sz="1200" dirty="0" smtClean="0">
                <a:latin typeface="Lucida Console" panose="020B0609040504020204" pitchFamily="49" charset="0"/>
              </a:rPr>
              <a:t>        </a:t>
            </a:r>
            <a:r>
              <a:rPr lang="en-US" sz="1200" dirty="0" err="1" smtClean="0">
                <a:latin typeface="Lucida Console" panose="020B0609040504020204" pitchFamily="49" charset="0"/>
              </a:rPr>
              <a:t>vtx.clear</a:t>
            </a:r>
            <a:r>
              <a:rPr lang="en-US" sz="1200" dirty="0">
                <a:latin typeface="Lucida Console" panose="020B0609040504020204" pitchFamily="49" charset="0"/>
              </a:rPr>
              <a:t>();</a:t>
            </a:r>
          </a:p>
          <a:p>
            <a:r>
              <a:rPr lang="en-US" sz="1200" dirty="0" smtClean="0">
                <a:latin typeface="Lucida Console" panose="020B0609040504020204" pitchFamily="49" charset="0"/>
              </a:rPr>
              <a:t>        </a:t>
            </a:r>
            <a:r>
              <a:rPr lang="en-US" sz="1200" dirty="0" err="1" smtClean="0">
                <a:latin typeface="Lucida Console" panose="020B0609040504020204" pitchFamily="49" charset="0"/>
              </a:rPr>
              <a:t>nom.clear</a:t>
            </a:r>
            <a:r>
              <a:rPr lang="en-US" sz="1200" dirty="0">
                <a:latin typeface="Lucida Console" panose="020B0609040504020204" pitchFamily="49" charset="0"/>
              </a:rPr>
              <a:t>();</a:t>
            </a:r>
          </a:p>
          <a:p>
            <a:r>
              <a:rPr lang="en-US" sz="1200" dirty="0" smtClean="0">
                <a:latin typeface="Lucida Console" panose="020B0609040504020204" pitchFamily="49" charset="0"/>
              </a:rPr>
              <a:t>        for(</a:t>
            </a:r>
            <a:r>
              <a:rPr lang="en-US" sz="1200" dirty="0" err="1" smtClean="0">
                <a:latin typeface="Lucida Console" panose="020B0609040504020204" pitchFamily="49" charset="0"/>
              </a:rPr>
              <a:t>int</a:t>
            </a:r>
            <a:r>
              <a:rPr lang="en-US" sz="1200" dirty="0" smtClean="0">
                <a:latin typeface="Lucida Console" panose="020B0609040504020204" pitchFamily="49" charset="0"/>
              </a:rPr>
              <a:t> </a:t>
            </a:r>
            <a:r>
              <a:rPr lang="en-US" sz="1200" dirty="0" err="1">
                <a:latin typeface="Lucida Console" panose="020B0609040504020204" pitchFamily="49" charset="0"/>
              </a:rPr>
              <a:t>i</a:t>
            </a:r>
            <a:r>
              <a:rPr lang="en-US" sz="1200" dirty="0">
                <a:latin typeface="Lucida Console" panose="020B0609040504020204" pitchFamily="49" charset="0"/>
              </a:rPr>
              <a:t>=0; </a:t>
            </a:r>
            <a:r>
              <a:rPr lang="en-US" sz="1200" dirty="0" err="1">
                <a:latin typeface="Lucida Console" panose="020B0609040504020204" pitchFamily="49" charset="0"/>
              </a:rPr>
              <a:t>i</a:t>
            </a:r>
            <a:r>
              <a:rPr lang="en-US" sz="1200" dirty="0">
                <a:latin typeface="Lucida Console" panose="020B0609040504020204" pitchFamily="49" charset="0"/>
              </a:rPr>
              <a:t>&lt;</a:t>
            </a:r>
            <a:r>
              <a:rPr lang="en-US" sz="1200" dirty="0" err="1">
                <a:latin typeface="Lucida Console" panose="020B0609040504020204" pitchFamily="49" charset="0"/>
              </a:rPr>
              <a:t>nTri</a:t>
            </a:r>
            <a:r>
              <a:rPr lang="en-US" sz="1200" dirty="0">
                <a:latin typeface="Lucida Console" panose="020B0609040504020204" pitchFamily="49" charset="0"/>
              </a:rPr>
              <a:t>; ++</a:t>
            </a:r>
            <a:r>
              <a:rPr lang="en-US" sz="1200" dirty="0" err="1">
                <a:latin typeface="Lucida Console" panose="020B0609040504020204" pitchFamily="49" charset="0"/>
              </a:rPr>
              <a:t>i</a:t>
            </a:r>
            <a:r>
              <a:rPr lang="en-US" sz="1200" dirty="0">
                <a:latin typeface="Lucida Console" panose="020B0609040504020204" pitchFamily="49" charset="0"/>
              </a:rPr>
              <a:t>)</a:t>
            </a:r>
          </a:p>
          <a:p>
            <a:r>
              <a:rPr lang="en-US" sz="1200" dirty="0" smtClean="0">
                <a:latin typeface="Lucida Console" panose="020B0609040504020204" pitchFamily="49" charset="0"/>
              </a:rPr>
              <a:t>        {</a:t>
            </a:r>
            <a:endParaRPr lang="en-US" sz="1200" dirty="0">
              <a:latin typeface="Lucida Console" panose="020B0609040504020204" pitchFamily="49" charset="0"/>
            </a:endParaRPr>
          </a:p>
          <a:p>
            <a:r>
              <a:rPr lang="en-US" sz="1200" dirty="0" smtClean="0">
                <a:latin typeface="Lucida Console" panose="020B0609040504020204" pitchFamily="49" charset="0"/>
              </a:rPr>
              <a:t>            float </a:t>
            </a:r>
            <a:r>
              <a:rPr lang="en-US" sz="1200" dirty="0" err="1">
                <a:latin typeface="Lucida Console" panose="020B0609040504020204" pitchFamily="49" charset="0"/>
              </a:rPr>
              <a:t>buf</a:t>
            </a:r>
            <a:r>
              <a:rPr lang="en-US" sz="1200" dirty="0">
                <a:latin typeface="Lucida Console" panose="020B0609040504020204" pitchFamily="49" charset="0"/>
              </a:rPr>
              <a:t>[12];</a:t>
            </a:r>
          </a:p>
          <a:p>
            <a:r>
              <a:rPr lang="en-US" sz="1200" dirty="0" smtClean="0">
                <a:latin typeface="Lucida Console" panose="020B0609040504020204" pitchFamily="49" charset="0"/>
              </a:rPr>
              <a:t>            if(48==</a:t>
            </a:r>
            <a:r>
              <a:rPr lang="en-US" sz="1200" dirty="0" err="1" smtClean="0">
                <a:latin typeface="Lucida Console" panose="020B0609040504020204" pitchFamily="49" charset="0"/>
              </a:rPr>
              <a:t>fread</a:t>
            </a:r>
            <a:r>
              <a:rPr lang="en-US" sz="1200" dirty="0" smtClean="0">
                <a:latin typeface="Lucida Console" panose="020B0609040504020204" pitchFamily="49" charset="0"/>
              </a:rPr>
              <a:t>(buf,1,48,fp))</a:t>
            </a:r>
            <a:endParaRPr lang="en-US" sz="1200" dirty="0">
              <a:latin typeface="Lucida Console" panose="020B0609040504020204" pitchFamily="49" charset="0"/>
            </a:endParaRPr>
          </a:p>
          <a:p>
            <a:r>
              <a:rPr lang="en-US" sz="1200" dirty="0">
                <a:latin typeface="Lucida Console" panose="020B0609040504020204" pitchFamily="49" charset="0"/>
              </a:rPr>
              <a:t> </a:t>
            </a:r>
            <a:r>
              <a:rPr lang="en-US" sz="1200" dirty="0" smtClean="0">
                <a:latin typeface="Lucida Console" panose="020B0609040504020204" pitchFamily="49" charset="0"/>
              </a:rPr>
              <a:t>           {</a:t>
            </a:r>
            <a:endParaRPr lang="en-US" sz="1200" dirty="0">
              <a:latin typeface="Lucida Console" panose="020B0609040504020204" pitchFamily="49" charset="0"/>
            </a:endParaRPr>
          </a:p>
          <a:p>
            <a:r>
              <a:rPr lang="en-US" sz="1200" dirty="0" smtClean="0">
                <a:latin typeface="Lucida Console" panose="020B0609040504020204" pitchFamily="49" charset="0"/>
              </a:rPr>
              <a:t>    </a:t>
            </a:r>
            <a:r>
              <a:rPr lang="en-US" sz="1200" dirty="0">
                <a:latin typeface="Lucida Console" panose="020B0609040504020204" pitchFamily="49" charset="0"/>
              </a:rPr>
              <a:t> </a:t>
            </a:r>
            <a:r>
              <a:rPr lang="en-US" sz="1200" dirty="0" smtClean="0">
                <a:latin typeface="Lucida Console" panose="020B0609040504020204" pitchFamily="49" charset="0"/>
              </a:rPr>
              <a:t>           </a:t>
            </a:r>
            <a:r>
              <a:rPr lang="en-US" sz="1200" dirty="0" err="1" smtClean="0">
                <a:latin typeface="Lucida Console" panose="020B0609040504020204" pitchFamily="49" charset="0"/>
              </a:rPr>
              <a:t>nom.push_back</a:t>
            </a:r>
            <a:r>
              <a:rPr lang="en-US" sz="1200" dirty="0" smtClean="0">
                <a:latin typeface="Lucida Console" panose="020B0609040504020204" pitchFamily="49" charset="0"/>
              </a:rPr>
              <a:t>(</a:t>
            </a:r>
            <a:r>
              <a:rPr lang="en-US" sz="1200" dirty="0" err="1" smtClean="0">
                <a:latin typeface="Lucida Console" panose="020B0609040504020204" pitchFamily="49" charset="0"/>
              </a:rPr>
              <a:t>buf</a:t>
            </a:r>
            <a:r>
              <a:rPr lang="en-US" sz="1200" dirty="0" smtClean="0">
                <a:latin typeface="Lucida Console" panose="020B0609040504020204" pitchFamily="49" charset="0"/>
              </a:rPr>
              <a:t>[0</a:t>
            </a:r>
            <a:r>
              <a:rPr lang="en-US" sz="1200" dirty="0">
                <a:latin typeface="Lucida Console" panose="020B0609040504020204" pitchFamily="49" charset="0"/>
              </a:rPr>
              <a:t>]); </a:t>
            </a:r>
            <a:r>
              <a:rPr lang="en-US" sz="1200" dirty="0" err="1">
                <a:latin typeface="Lucida Console" panose="020B0609040504020204" pitchFamily="49" charset="0"/>
              </a:rPr>
              <a:t>nom.push_back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[1]); </a:t>
            </a:r>
            <a:r>
              <a:rPr lang="en-US" sz="1200" dirty="0" err="1">
                <a:latin typeface="Lucida Console" panose="020B0609040504020204" pitchFamily="49" charset="0"/>
              </a:rPr>
              <a:t>nom.push_back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[2]);</a:t>
            </a:r>
          </a:p>
          <a:p>
            <a:r>
              <a:rPr lang="en-US" sz="1200" dirty="0" smtClean="0">
                <a:latin typeface="Lucida Console" panose="020B0609040504020204" pitchFamily="49" charset="0"/>
              </a:rPr>
              <a:t>                </a:t>
            </a:r>
            <a:r>
              <a:rPr lang="en-US" sz="1200" dirty="0" err="1" smtClean="0">
                <a:latin typeface="Lucida Console" panose="020B0609040504020204" pitchFamily="49" charset="0"/>
              </a:rPr>
              <a:t>nom.push_back</a:t>
            </a:r>
            <a:r>
              <a:rPr lang="en-US" sz="1200" dirty="0" smtClean="0">
                <a:latin typeface="Lucida Console" panose="020B0609040504020204" pitchFamily="49" charset="0"/>
              </a:rPr>
              <a:t>(</a:t>
            </a:r>
            <a:r>
              <a:rPr lang="en-US" sz="1200" dirty="0" err="1" smtClean="0">
                <a:latin typeface="Lucida Console" panose="020B0609040504020204" pitchFamily="49" charset="0"/>
              </a:rPr>
              <a:t>buf</a:t>
            </a:r>
            <a:r>
              <a:rPr lang="en-US" sz="1200" dirty="0" smtClean="0">
                <a:latin typeface="Lucida Console" panose="020B0609040504020204" pitchFamily="49" charset="0"/>
              </a:rPr>
              <a:t>[0</a:t>
            </a:r>
            <a:r>
              <a:rPr lang="en-US" sz="1200" dirty="0">
                <a:latin typeface="Lucida Console" panose="020B0609040504020204" pitchFamily="49" charset="0"/>
              </a:rPr>
              <a:t>]); </a:t>
            </a:r>
            <a:r>
              <a:rPr lang="en-US" sz="1200" dirty="0" err="1">
                <a:latin typeface="Lucida Console" panose="020B0609040504020204" pitchFamily="49" charset="0"/>
              </a:rPr>
              <a:t>nom.push_back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[1]); </a:t>
            </a:r>
            <a:r>
              <a:rPr lang="en-US" sz="1200" dirty="0" err="1">
                <a:latin typeface="Lucida Console" panose="020B0609040504020204" pitchFamily="49" charset="0"/>
              </a:rPr>
              <a:t>nom.push_back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[2]);</a:t>
            </a:r>
          </a:p>
          <a:p>
            <a:r>
              <a:rPr lang="en-US" sz="1200" dirty="0" smtClean="0">
                <a:latin typeface="Lucida Console" panose="020B0609040504020204" pitchFamily="49" charset="0"/>
              </a:rPr>
              <a:t>                </a:t>
            </a:r>
            <a:r>
              <a:rPr lang="en-US" sz="1200" dirty="0" err="1" smtClean="0">
                <a:latin typeface="Lucida Console" panose="020B0609040504020204" pitchFamily="49" charset="0"/>
              </a:rPr>
              <a:t>nom.push_back</a:t>
            </a:r>
            <a:r>
              <a:rPr lang="en-US" sz="1200" dirty="0" smtClean="0">
                <a:latin typeface="Lucida Console" panose="020B0609040504020204" pitchFamily="49" charset="0"/>
              </a:rPr>
              <a:t>(</a:t>
            </a:r>
            <a:r>
              <a:rPr lang="en-US" sz="1200" dirty="0" err="1" smtClean="0">
                <a:latin typeface="Lucida Console" panose="020B0609040504020204" pitchFamily="49" charset="0"/>
              </a:rPr>
              <a:t>buf</a:t>
            </a:r>
            <a:r>
              <a:rPr lang="en-US" sz="1200" dirty="0" smtClean="0">
                <a:latin typeface="Lucida Console" panose="020B0609040504020204" pitchFamily="49" charset="0"/>
              </a:rPr>
              <a:t>[0</a:t>
            </a:r>
            <a:r>
              <a:rPr lang="en-US" sz="1200" dirty="0">
                <a:latin typeface="Lucida Console" panose="020B0609040504020204" pitchFamily="49" charset="0"/>
              </a:rPr>
              <a:t>]); </a:t>
            </a:r>
            <a:r>
              <a:rPr lang="en-US" sz="1200" dirty="0" err="1">
                <a:latin typeface="Lucida Console" panose="020B0609040504020204" pitchFamily="49" charset="0"/>
              </a:rPr>
              <a:t>nom.push_back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[1]); </a:t>
            </a:r>
            <a:r>
              <a:rPr lang="en-US" sz="1200" dirty="0" err="1">
                <a:latin typeface="Lucida Console" panose="020B0609040504020204" pitchFamily="49" charset="0"/>
              </a:rPr>
              <a:t>nom.push_back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[2]);</a:t>
            </a:r>
          </a:p>
          <a:p>
            <a:endParaRPr lang="en-US" sz="1200" dirty="0">
              <a:latin typeface="Lucida Console" panose="020B0609040504020204" pitchFamily="49" charset="0"/>
            </a:endParaRPr>
          </a:p>
          <a:p>
            <a:r>
              <a:rPr lang="en-US" sz="1200" dirty="0" smtClean="0">
                <a:latin typeface="Lucida Console" panose="020B0609040504020204" pitchFamily="49" charset="0"/>
              </a:rPr>
              <a:t>                </a:t>
            </a:r>
            <a:r>
              <a:rPr lang="en-US" sz="1200" dirty="0" err="1" smtClean="0">
                <a:latin typeface="Lucida Console" panose="020B0609040504020204" pitchFamily="49" charset="0"/>
              </a:rPr>
              <a:t>vtx.push_back</a:t>
            </a:r>
            <a:r>
              <a:rPr lang="en-US" sz="1200" dirty="0" smtClean="0">
                <a:latin typeface="Lucida Console" panose="020B0609040504020204" pitchFamily="49" charset="0"/>
              </a:rPr>
              <a:t>(</a:t>
            </a:r>
            <a:r>
              <a:rPr lang="en-US" sz="1200" dirty="0" err="1" smtClean="0">
                <a:latin typeface="Lucida Console" panose="020B0609040504020204" pitchFamily="49" charset="0"/>
              </a:rPr>
              <a:t>buf</a:t>
            </a:r>
            <a:r>
              <a:rPr lang="en-US" sz="1200" dirty="0">
                <a:latin typeface="Lucida Console" panose="020B0609040504020204" pitchFamily="49" charset="0"/>
              </a:rPr>
              <a:t>[ 3]); </a:t>
            </a:r>
            <a:r>
              <a:rPr lang="en-US" sz="1200" dirty="0" err="1">
                <a:latin typeface="Lucida Console" panose="020B0609040504020204" pitchFamily="49" charset="0"/>
              </a:rPr>
              <a:t>vtx.push_back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[ 4]); </a:t>
            </a:r>
            <a:r>
              <a:rPr lang="en-US" sz="1200" dirty="0" err="1">
                <a:latin typeface="Lucida Console" panose="020B0609040504020204" pitchFamily="49" charset="0"/>
              </a:rPr>
              <a:t>vtx.push_back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[ 5]); </a:t>
            </a:r>
          </a:p>
          <a:p>
            <a:r>
              <a:rPr lang="en-US" sz="1200" dirty="0" smtClean="0">
                <a:latin typeface="Lucida Console" panose="020B0609040504020204" pitchFamily="49" charset="0"/>
              </a:rPr>
              <a:t>                </a:t>
            </a:r>
            <a:r>
              <a:rPr lang="en-US" sz="1200" dirty="0" err="1" smtClean="0">
                <a:latin typeface="Lucida Console" panose="020B0609040504020204" pitchFamily="49" charset="0"/>
              </a:rPr>
              <a:t>vtx.push_back</a:t>
            </a:r>
            <a:r>
              <a:rPr lang="en-US" sz="1200" dirty="0" smtClean="0">
                <a:latin typeface="Lucida Console" panose="020B0609040504020204" pitchFamily="49" charset="0"/>
              </a:rPr>
              <a:t>(</a:t>
            </a:r>
            <a:r>
              <a:rPr lang="en-US" sz="1200" dirty="0" err="1" smtClean="0">
                <a:latin typeface="Lucida Console" panose="020B0609040504020204" pitchFamily="49" charset="0"/>
              </a:rPr>
              <a:t>buf</a:t>
            </a:r>
            <a:r>
              <a:rPr lang="en-US" sz="1200" dirty="0">
                <a:latin typeface="Lucida Console" panose="020B0609040504020204" pitchFamily="49" charset="0"/>
              </a:rPr>
              <a:t>[ 6]); </a:t>
            </a:r>
            <a:r>
              <a:rPr lang="en-US" sz="1200" dirty="0" err="1">
                <a:latin typeface="Lucida Console" panose="020B0609040504020204" pitchFamily="49" charset="0"/>
              </a:rPr>
              <a:t>vtx.push_back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[ 7]); </a:t>
            </a:r>
            <a:r>
              <a:rPr lang="en-US" sz="1200" dirty="0" err="1">
                <a:latin typeface="Lucida Console" panose="020B0609040504020204" pitchFamily="49" charset="0"/>
              </a:rPr>
              <a:t>vtx.push_back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[ 8]); </a:t>
            </a:r>
          </a:p>
          <a:p>
            <a:r>
              <a:rPr lang="en-US" sz="1200" dirty="0" smtClean="0">
                <a:latin typeface="Lucida Console" panose="020B0609040504020204" pitchFamily="49" charset="0"/>
              </a:rPr>
              <a:t>                </a:t>
            </a:r>
            <a:r>
              <a:rPr lang="en-US" sz="1200" dirty="0" err="1" smtClean="0">
                <a:latin typeface="Lucida Console" panose="020B0609040504020204" pitchFamily="49" charset="0"/>
              </a:rPr>
              <a:t>vtx.push_back</a:t>
            </a:r>
            <a:r>
              <a:rPr lang="en-US" sz="1200" dirty="0" smtClean="0">
                <a:latin typeface="Lucida Console" panose="020B0609040504020204" pitchFamily="49" charset="0"/>
              </a:rPr>
              <a:t>(</a:t>
            </a:r>
            <a:r>
              <a:rPr lang="en-US" sz="1200" dirty="0" err="1" smtClean="0">
                <a:latin typeface="Lucida Console" panose="020B0609040504020204" pitchFamily="49" charset="0"/>
              </a:rPr>
              <a:t>buf</a:t>
            </a:r>
            <a:r>
              <a:rPr lang="en-US" sz="1200" dirty="0">
                <a:latin typeface="Lucida Console" panose="020B0609040504020204" pitchFamily="49" charset="0"/>
              </a:rPr>
              <a:t>[ 9]); </a:t>
            </a:r>
            <a:r>
              <a:rPr lang="en-US" sz="1200" dirty="0" err="1">
                <a:latin typeface="Lucida Console" panose="020B0609040504020204" pitchFamily="49" charset="0"/>
              </a:rPr>
              <a:t>vtx.push_back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[10]); </a:t>
            </a:r>
            <a:r>
              <a:rPr lang="en-US" sz="1200" dirty="0" err="1">
                <a:latin typeface="Lucida Console" panose="020B0609040504020204" pitchFamily="49" charset="0"/>
              </a:rPr>
              <a:t>vtx.push_back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[11]); </a:t>
            </a:r>
          </a:p>
          <a:p>
            <a:endParaRPr lang="en-US" sz="1200" dirty="0">
              <a:latin typeface="Lucida Console" panose="020B0609040504020204" pitchFamily="49" charset="0"/>
            </a:endParaRPr>
          </a:p>
          <a:p>
            <a:r>
              <a:rPr lang="en-US" sz="1200" dirty="0" smtClean="0">
                <a:latin typeface="Lucida Console" panose="020B0609040504020204" pitchFamily="49" charset="0"/>
              </a:rPr>
              <a:t>                unsigned </a:t>
            </a:r>
            <a:r>
              <a:rPr lang="en-US" sz="1200" dirty="0">
                <a:latin typeface="Lucida Console" panose="020B0609040504020204" pitchFamily="49" charset="0"/>
              </a:rPr>
              <a:t>char skip[2];</a:t>
            </a:r>
          </a:p>
          <a:p>
            <a:r>
              <a:rPr lang="en-US" sz="1200" dirty="0" smtClean="0">
                <a:latin typeface="Lucida Console" panose="020B0609040504020204" pitchFamily="49" charset="0"/>
              </a:rPr>
              <a:t>                </a:t>
            </a:r>
            <a:r>
              <a:rPr lang="en-US" sz="1200" dirty="0" err="1" smtClean="0">
                <a:latin typeface="Lucida Console" panose="020B0609040504020204" pitchFamily="49" charset="0"/>
              </a:rPr>
              <a:t>fread</a:t>
            </a:r>
            <a:r>
              <a:rPr lang="en-US" sz="1200" dirty="0" smtClean="0">
                <a:latin typeface="Lucida Console" panose="020B0609040504020204" pitchFamily="49" charset="0"/>
              </a:rPr>
              <a:t>(skip,1,2,fp</a:t>
            </a:r>
            <a:r>
              <a:rPr lang="en-US" sz="1200" dirty="0">
                <a:latin typeface="Lucida Console" panose="020B0609040504020204" pitchFamily="49" charset="0"/>
              </a:rPr>
              <a:t>);</a:t>
            </a:r>
          </a:p>
          <a:p>
            <a:endParaRPr lang="en-US" sz="1200" dirty="0">
              <a:latin typeface="Lucida Console" panose="020B0609040504020204" pitchFamily="49" charset="0"/>
            </a:endParaRPr>
          </a:p>
          <a:p>
            <a:r>
              <a:rPr lang="en-US" sz="1200" dirty="0" smtClean="0">
                <a:latin typeface="Lucida Console" panose="020B0609040504020204" pitchFamily="49" charset="0"/>
              </a:rPr>
              <a:t>                ++</a:t>
            </a:r>
            <a:r>
              <a:rPr lang="en-US" sz="1200" dirty="0" err="1">
                <a:latin typeface="Lucida Console" panose="020B0609040504020204" pitchFamily="49" charset="0"/>
              </a:rPr>
              <a:t>nTriActual</a:t>
            </a:r>
            <a:r>
              <a:rPr lang="en-US" sz="1200" dirty="0" smtClean="0">
                <a:latin typeface="Lucida Console" panose="020B0609040504020204" pitchFamily="49" charset="0"/>
              </a:rPr>
              <a:t>;</a:t>
            </a:r>
          </a:p>
          <a:p>
            <a:r>
              <a:rPr lang="en-US" sz="1200" dirty="0">
                <a:latin typeface="Lucida Console" panose="020B0609040504020204" pitchFamily="49" charset="0"/>
              </a:rPr>
              <a:t> </a:t>
            </a:r>
            <a:r>
              <a:rPr lang="en-US" sz="1200" dirty="0" smtClean="0">
                <a:latin typeface="Lucida Console" panose="020B0609040504020204" pitchFamily="49" charset="0"/>
              </a:rPr>
              <a:t>           }</a:t>
            </a:r>
            <a:endParaRPr lang="en-US" sz="1200" dirty="0">
              <a:latin typeface="Lucida Console" panose="020B0609040504020204" pitchFamily="49" charset="0"/>
            </a:endParaRPr>
          </a:p>
          <a:p>
            <a:r>
              <a:rPr lang="en-US" sz="1200" dirty="0" smtClean="0">
                <a:latin typeface="Lucida Console" panose="020B0609040504020204" pitchFamily="49" charset="0"/>
              </a:rPr>
              <a:t>        }</a:t>
            </a:r>
            <a:endParaRPr lang="en-US" sz="1200" dirty="0">
              <a:latin typeface="Lucida Console" panose="020B0609040504020204" pitchFamily="49" charset="0"/>
            </a:endParaRPr>
          </a:p>
          <a:p>
            <a:endParaRPr lang="en-US" sz="800" dirty="0">
              <a:latin typeface="Lucida Console" panose="020B0609040504020204" pitchFamily="49" charset="0"/>
            </a:endParaRPr>
          </a:p>
        </p:txBody>
      </p:sp>
    </p:spTree>
    <p:extLst>
      <p:ext uri="{BB962C8B-B14F-4D97-AF65-F5344CB8AC3E}">
        <p14:creationId xmlns:p14="http://schemas.microsoft.com/office/powerpoint/2010/main" val="33198524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far the view point should be away from where?</a:t>
            </a:r>
            <a:endParaRPr lang="en-US" dirty="0"/>
          </a:p>
        </p:txBody>
      </p:sp>
      <p:sp>
        <p:nvSpPr>
          <p:cNvPr id="3" name="Content Placeholder 2"/>
          <p:cNvSpPr>
            <a:spLocks noGrp="1"/>
          </p:cNvSpPr>
          <p:nvPr>
            <p:ph idx="1"/>
          </p:nvPr>
        </p:nvSpPr>
        <p:spPr/>
        <p:txBody>
          <a:bodyPr/>
          <a:lstStyle/>
          <a:p>
            <a:r>
              <a:rPr lang="en-US" dirty="0" smtClean="0"/>
              <a:t>For rendering, the following information is needed.</a:t>
            </a:r>
          </a:p>
          <a:p>
            <a:pPr lvl="1"/>
            <a:r>
              <a:rPr lang="en-US" dirty="0" smtClean="0"/>
              <a:t>Size of the STL model.  Typically use the diagonal length of the bounding box.</a:t>
            </a:r>
          </a:p>
          <a:p>
            <a:pPr lvl="1"/>
            <a:r>
              <a:rPr lang="en-US" dirty="0" smtClean="0"/>
              <a:t>Center of the STL model.  Can be center of gravity, or we can go with the center of the bounding box.</a:t>
            </a:r>
          </a:p>
          <a:p>
            <a:pPr lvl="1"/>
            <a:r>
              <a:rPr lang="en-US" dirty="0" smtClean="0"/>
              <a:t>Need to write a function for getting the bounding box (min and max of XYZ)</a:t>
            </a:r>
          </a:p>
          <a:p>
            <a:pPr lvl="1"/>
            <a:r>
              <a:rPr lang="en-US" dirty="0" smtClean="0"/>
              <a:t>Then,</a:t>
            </a:r>
            <a:endParaRPr lang="en-US" dirty="0"/>
          </a:p>
        </p:txBody>
      </p:sp>
    </p:spTree>
    <p:extLst>
      <p:ext uri="{BB962C8B-B14F-4D97-AF65-F5344CB8AC3E}">
        <p14:creationId xmlns:p14="http://schemas.microsoft.com/office/powerpoint/2010/main" val="26756031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1"/>
            <a:ext cx="8229600" cy="933450"/>
          </a:xfrm>
        </p:spPr>
        <p:txBody>
          <a:bodyPr/>
          <a:lstStyle/>
          <a:p>
            <a:r>
              <a:rPr lang="en-US" dirty="0" smtClean="0"/>
              <a:t>The camera should look at the center of the bounding box of the STL model.</a:t>
            </a:r>
          </a:p>
          <a:p>
            <a:r>
              <a:rPr lang="en-US" dirty="0" smtClean="0"/>
              <a:t>Also sufficiently far away from the model compared to the diameter of the bounding box.</a:t>
            </a:r>
            <a:endParaRPr lang="en-US" dirty="0"/>
          </a:p>
        </p:txBody>
      </p:sp>
      <p:sp>
        <p:nvSpPr>
          <p:cNvPr id="5" name="Freeform 4"/>
          <p:cNvSpPr/>
          <p:nvPr/>
        </p:nvSpPr>
        <p:spPr>
          <a:xfrm>
            <a:off x="4349750" y="3238500"/>
            <a:ext cx="3225800" cy="2260600"/>
          </a:xfrm>
          <a:custGeom>
            <a:avLst/>
            <a:gdLst>
              <a:gd name="connsiteX0" fmla="*/ 0 w 3225800"/>
              <a:gd name="connsiteY0" fmla="*/ 577850 h 2260600"/>
              <a:gd name="connsiteX1" fmla="*/ 361950 w 3225800"/>
              <a:gd name="connsiteY1" fmla="*/ 0 h 2260600"/>
              <a:gd name="connsiteX2" fmla="*/ 1206500 w 3225800"/>
              <a:gd name="connsiteY2" fmla="*/ 596900 h 2260600"/>
              <a:gd name="connsiteX3" fmla="*/ 2546350 w 3225800"/>
              <a:gd name="connsiteY3" fmla="*/ 171450 h 2260600"/>
              <a:gd name="connsiteX4" fmla="*/ 3225800 w 3225800"/>
              <a:gd name="connsiteY4" fmla="*/ 901700 h 2260600"/>
              <a:gd name="connsiteX5" fmla="*/ 1809750 w 3225800"/>
              <a:gd name="connsiteY5" fmla="*/ 1530350 h 2260600"/>
              <a:gd name="connsiteX6" fmla="*/ 1771650 w 3225800"/>
              <a:gd name="connsiteY6" fmla="*/ 2260600 h 2260600"/>
              <a:gd name="connsiteX7" fmla="*/ 641350 w 3225800"/>
              <a:gd name="connsiteY7" fmla="*/ 2070100 h 2260600"/>
              <a:gd name="connsiteX8" fmla="*/ 927100 w 3225800"/>
              <a:gd name="connsiteY8" fmla="*/ 1371600 h 2260600"/>
              <a:gd name="connsiteX9" fmla="*/ 0 w 3225800"/>
              <a:gd name="connsiteY9" fmla="*/ 577850 h 226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25800" h="2260600">
                <a:moveTo>
                  <a:pt x="0" y="577850"/>
                </a:moveTo>
                <a:lnTo>
                  <a:pt x="361950" y="0"/>
                </a:lnTo>
                <a:lnTo>
                  <a:pt x="1206500" y="596900"/>
                </a:lnTo>
                <a:lnTo>
                  <a:pt x="2546350" y="171450"/>
                </a:lnTo>
                <a:lnTo>
                  <a:pt x="3225800" y="901700"/>
                </a:lnTo>
                <a:lnTo>
                  <a:pt x="1809750" y="1530350"/>
                </a:lnTo>
                <a:lnTo>
                  <a:pt x="1771650" y="2260600"/>
                </a:lnTo>
                <a:lnTo>
                  <a:pt x="641350" y="2070100"/>
                </a:lnTo>
                <a:lnTo>
                  <a:pt x="927100" y="1371600"/>
                </a:lnTo>
                <a:lnTo>
                  <a:pt x="0" y="57785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37050" y="3225800"/>
            <a:ext cx="3232150" cy="22796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43350" y="2343150"/>
            <a:ext cx="4013200" cy="4013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781050" y="1778000"/>
            <a:ext cx="6102350" cy="2590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81050" y="4368800"/>
            <a:ext cx="5803900" cy="2432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Arc 11"/>
          <p:cNvSpPr/>
          <p:nvPr/>
        </p:nvSpPr>
        <p:spPr>
          <a:xfrm>
            <a:off x="781050" y="3803650"/>
            <a:ext cx="1073150" cy="1073150"/>
          </a:xfrm>
          <a:prstGeom prst="arc">
            <a:avLst>
              <a:gd name="adj1" fmla="val 19043822"/>
              <a:gd name="adj2" fmla="val 293623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835150" y="4152900"/>
            <a:ext cx="659155" cy="369332"/>
          </a:xfrm>
          <a:prstGeom prst="rect">
            <a:avLst/>
          </a:prstGeom>
          <a:noFill/>
        </p:spPr>
        <p:txBody>
          <a:bodyPr wrap="none" rtlCol="0">
            <a:spAutoFit/>
          </a:bodyPr>
          <a:lstStyle/>
          <a:p>
            <a:r>
              <a:rPr lang="en-US" dirty="0" smtClean="0"/>
              <a:t>FOV</a:t>
            </a:r>
            <a:endParaRPr lang="en-US" dirty="0"/>
          </a:p>
        </p:txBody>
      </p:sp>
      <p:cxnSp>
        <p:nvCxnSpPr>
          <p:cNvPr id="15" name="Straight Connector 14"/>
          <p:cNvCxnSpPr/>
          <p:nvPr/>
        </p:nvCxnSpPr>
        <p:spPr>
          <a:xfrm>
            <a:off x="5930900" y="4292600"/>
            <a:ext cx="19050" cy="184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842000" y="4368800"/>
            <a:ext cx="203200" cy="31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81050" y="4362450"/>
            <a:ext cx="5168900" cy="19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264150" y="2451100"/>
            <a:ext cx="685800" cy="1924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46700" y="2762251"/>
            <a:ext cx="505267" cy="369332"/>
          </a:xfrm>
          <a:prstGeom prst="rect">
            <a:avLst/>
          </a:prstGeom>
          <a:noFill/>
        </p:spPr>
        <p:txBody>
          <a:bodyPr wrap="none" rtlCol="0">
            <a:spAutoFit/>
          </a:bodyPr>
          <a:lstStyle/>
          <a:p>
            <a:r>
              <a:rPr lang="en-US" dirty="0" smtClean="0"/>
              <a:t>d/2</a:t>
            </a:r>
            <a:endParaRPr lang="en-US" dirty="0"/>
          </a:p>
        </p:txBody>
      </p:sp>
      <p:cxnSp>
        <p:nvCxnSpPr>
          <p:cNvPr id="25" name="Straight Connector 24"/>
          <p:cNvCxnSpPr/>
          <p:nvPr/>
        </p:nvCxnSpPr>
        <p:spPr>
          <a:xfrm>
            <a:off x="781050" y="4394200"/>
            <a:ext cx="0" cy="1600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949950" y="4387850"/>
            <a:ext cx="44450" cy="1657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74700" y="5715000"/>
            <a:ext cx="52260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24268" y="5983069"/>
            <a:ext cx="6615914" cy="646331"/>
          </a:xfrm>
          <a:prstGeom prst="rect">
            <a:avLst/>
          </a:prstGeom>
          <a:noFill/>
        </p:spPr>
        <p:txBody>
          <a:bodyPr wrap="none" rtlCol="0">
            <a:spAutoFit/>
          </a:bodyPr>
          <a:lstStyle/>
          <a:p>
            <a:r>
              <a:rPr lang="en-US" dirty="0" smtClean="0"/>
              <a:t>Example:  (d/2)/sin(FOV/2)</a:t>
            </a:r>
            <a:br>
              <a:rPr lang="en-US" dirty="0" smtClean="0"/>
            </a:br>
            <a:r>
              <a:rPr lang="en-US" dirty="0" smtClean="0"/>
              <a:t>If the diameter is 45 </a:t>
            </a:r>
            <a:r>
              <a:rPr lang="en-US" dirty="0" err="1" smtClean="0"/>
              <a:t>deg</a:t>
            </a:r>
            <a:r>
              <a:rPr lang="en-US" dirty="0" smtClean="0"/>
              <a:t>, 0.5/sin(22.5deg)=1.31 times diameter.</a:t>
            </a:r>
            <a:endParaRPr lang="en-US" dirty="0"/>
          </a:p>
        </p:txBody>
      </p:sp>
    </p:spTree>
    <p:extLst>
      <p:ext uri="{BB962C8B-B14F-4D97-AF65-F5344CB8AC3E}">
        <p14:creationId xmlns:p14="http://schemas.microsoft.com/office/powerpoint/2010/main" val="28777509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t>
            </a:r>
            <a:r>
              <a:rPr lang="en-US" dirty="0" err="1" smtClean="0"/>
              <a:t>GetBoundingBox</a:t>
            </a:r>
            <a:r>
              <a:rPr lang="en-US" dirty="0" smtClean="0"/>
              <a:t> function in </a:t>
            </a:r>
            <a:r>
              <a:rPr lang="en-US" dirty="0" err="1" smtClean="0"/>
              <a:t>binary_stl.h</a:t>
            </a:r>
            <a:r>
              <a:rPr lang="en-US" dirty="0" smtClean="0"/>
              <a:t> and binary_stl.cpp</a:t>
            </a:r>
            <a:endParaRPr lang="en-US" dirty="0"/>
          </a:p>
        </p:txBody>
      </p:sp>
      <p:sp>
        <p:nvSpPr>
          <p:cNvPr id="4" name="TextBox 3"/>
          <p:cNvSpPr txBox="1"/>
          <p:nvPr/>
        </p:nvSpPr>
        <p:spPr>
          <a:xfrm>
            <a:off x="457200" y="1003300"/>
            <a:ext cx="5570756" cy="600164"/>
          </a:xfrm>
          <a:prstGeom prst="rect">
            <a:avLst/>
          </a:prstGeom>
          <a:noFill/>
        </p:spPr>
        <p:txBody>
          <a:bodyPr wrap="none" rtlCol="0">
            <a:spAutoFit/>
          </a:bodyPr>
          <a:lstStyle/>
          <a:p>
            <a:r>
              <a:rPr lang="en-US" sz="1100" dirty="0">
                <a:latin typeface="Consolas" panose="020B0609020204030204" pitchFamily="49" charset="0"/>
              </a:rPr>
              <a:t>#include &lt;</a:t>
            </a:r>
            <a:r>
              <a:rPr lang="en-US" sz="1100" dirty="0" err="1">
                <a:latin typeface="Consolas" panose="020B0609020204030204" pitchFamily="49" charset="0"/>
              </a:rPr>
              <a:t>ysclass.h</a:t>
            </a:r>
            <a:r>
              <a:rPr lang="en-US" sz="1100" dirty="0">
                <a:latin typeface="Consolas" panose="020B0609020204030204" pitchFamily="49" charset="0"/>
              </a:rPr>
              <a:t>&gt;</a:t>
            </a:r>
          </a:p>
          <a:p>
            <a:r>
              <a:rPr lang="en-US" sz="1100" dirty="0">
                <a:latin typeface="Consolas" panose="020B0609020204030204" pitchFamily="49" charset="0"/>
              </a:rPr>
              <a:t>void </a:t>
            </a:r>
            <a:r>
              <a:rPr lang="en-US" sz="1100" dirty="0" err="1">
                <a:latin typeface="Consolas" panose="020B0609020204030204" pitchFamily="49" charset="0"/>
              </a:rPr>
              <a:t>GetBoundingBox</a:t>
            </a:r>
            <a:r>
              <a:rPr lang="en-US" sz="1100" dirty="0">
                <a:latin typeface="Consolas" panose="020B0609020204030204" pitchFamily="49" charset="0"/>
              </a:rPr>
              <a:t>(YsVec3 &amp;min,YsVec3 &amp;</a:t>
            </a:r>
            <a:r>
              <a:rPr lang="en-US" sz="1100" dirty="0" err="1">
                <a:latin typeface="Consolas" panose="020B0609020204030204" pitchFamily="49" charset="0"/>
              </a:rPr>
              <a:t>max,std</a:t>
            </a:r>
            <a:r>
              <a:rPr lang="en-US" sz="1100" dirty="0">
                <a:latin typeface="Consolas" panose="020B0609020204030204" pitchFamily="49" charset="0"/>
              </a:rPr>
              <a:t>::vector &lt;float&gt; &amp;</a:t>
            </a:r>
            <a:r>
              <a:rPr lang="en-US" sz="1100" dirty="0" err="1">
                <a:latin typeface="Consolas" panose="020B0609020204030204" pitchFamily="49" charset="0"/>
              </a:rPr>
              <a:t>vtx</a:t>
            </a:r>
            <a:r>
              <a:rPr lang="en-US" sz="1100" dirty="0">
                <a:latin typeface="Consolas" panose="020B0609020204030204" pitchFamily="49" charset="0"/>
              </a:rPr>
              <a:t>);</a:t>
            </a:r>
          </a:p>
          <a:p>
            <a:endParaRPr lang="en-US" sz="1100" dirty="0">
              <a:latin typeface="Consolas" panose="020B0609020204030204" pitchFamily="49" charset="0"/>
            </a:endParaRPr>
          </a:p>
        </p:txBody>
      </p:sp>
      <p:sp>
        <p:nvSpPr>
          <p:cNvPr id="5" name="TextBox 4"/>
          <p:cNvSpPr txBox="1"/>
          <p:nvPr/>
        </p:nvSpPr>
        <p:spPr>
          <a:xfrm>
            <a:off x="501650" y="1955800"/>
            <a:ext cx="5493812" cy="4324261"/>
          </a:xfrm>
          <a:prstGeom prst="rect">
            <a:avLst/>
          </a:prstGeom>
          <a:noFill/>
        </p:spPr>
        <p:txBody>
          <a:bodyPr wrap="none" rtlCol="0">
            <a:spAutoFit/>
          </a:bodyPr>
          <a:lstStyle/>
          <a:p>
            <a:r>
              <a:rPr lang="en-US" sz="1100" dirty="0">
                <a:latin typeface="Consolas" panose="020B0609020204030204" pitchFamily="49" charset="0"/>
              </a:rPr>
              <a:t>void </a:t>
            </a:r>
            <a:r>
              <a:rPr lang="en-US" sz="1100" dirty="0" err="1">
                <a:latin typeface="Consolas" panose="020B0609020204030204" pitchFamily="49" charset="0"/>
              </a:rPr>
              <a:t>GetBoundingBox</a:t>
            </a:r>
            <a:r>
              <a:rPr lang="en-US" sz="1100" dirty="0">
                <a:latin typeface="Consolas" panose="020B0609020204030204" pitchFamily="49" charset="0"/>
              </a:rPr>
              <a:t>(YsVec3 &amp;min,YsVec3 &amp;</a:t>
            </a:r>
            <a:r>
              <a:rPr lang="en-US" sz="1100" dirty="0" err="1">
                <a:latin typeface="Consolas" panose="020B0609020204030204" pitchFamily="49" charset="0"/>
              </a:rPr>
              <a:t>max,std</a:t>
            </a:r>
            <a:r>
              <a:rPr lang="en-US" sz="1100" dirty="0">
                <a:latin typeface="Consolas" panose="020B0609020204030204" pitchFamily="49" charset="0"/>
              </a:rPr>
              <a:t>::vector &lt;float&gt; &amp;</a:t>
            </a:r>
            <a:r>
              <a:rPr lang="en-US" sz="1100" dirty="0" err="1">
                <a:latin typeface="Consolas" panose="020B0609020204030204" pitchFamily="49" charset="0"/>
              </a:rPr>
              <a:t>vtx</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smtClean="0">
                <a:latin typeface="Consolas" panose="020B0609020204030204" pitchFamily="49" charset="0"/>
              </a:rPr>
              <a:t>    YsRect3 </a:t>
            </a:r>
            <a:r>
              <a:rPr lang="en-US" sz="1100" dirty="0" err="1">
                <a:latin typeface="Consolas" panose="020B0609020204030204" pitchFamily="49" charset="0"/>
              </a:rPr>
              <a:t>rect</a:t>
            </a:r>
            <a:r>
              <a:rPr lang="en-US" sz="1100" dirty="0">
                <a:latin typeface="Consolas" panose="020B0609020204030204" pitchFamily="49" charset="0"/>
              </a:rPr>
              <a:t>;</a:t>
            </a:r>
          </a:p>
          <a:p>
            <a:r>
              <a:rPr lang="en-US" sz="1100" dirty="0" smtClean="0">
                <a:latin typeface="Consolas" panose="020B0609020204030204" pitchFamily="49" charset="0"/>
              </a:rPr>
              <a:t>    if(0&lt;</a:t>
            </a:r>
            <a:r>
              <a:rPr lang="en-US" sz="1100" dirty="0" err="1" smtClean="0">
                <a:latin typeface="Consolas" panose="020B0609020204030204" pitchFamily="49" charset="0"/>
              </a:rPr>
              <a:t>vtx.size</a:t>
            </a:r>
            <a:r>
              <a:rPr lang="en-US" sz="1100" dirty="0">
                <a:latin typeface="Consolas" panose="020B0609020204030204" pitchFamily="49" charset="0"/>
              </a:rPr>
              <a:t>()/3)</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min.Set</a:t>
            </a:r>
            <a:r>
              <a:rPr lang="en-US" sz="1100" dirty="0" smtClean="0">
                <a:latin typeface="Consolas" panose="020B0609020204030204" pitchFamily="49" charset="0"/>
              </a:rPr>
              <a:t>(</a:t>
            </a:r>
            <a:r>
              <a:rPr lang="en-US" sz="1100" dirty="0" err="1" smtClean="0">
                <a:latin typeface="Consolas" panose="020B0609020204030204" pitchFamily="49" charset="0"/>
              </a:rPr>
              <a:t>vtx</a:t>
            </a:r>
            <a:r>
              <a:rPr lang="en-US" sz="1100" dirty="0" smtClean="0">
                <a:latin typeface="Consolas" panose="020B0609020204030204" pitchFamily="49" charset="0"/>
              </a:rPr>
              <a:t>[0</a:t>
            </a:r>
            <a:r>
              <a:rPr lang="en-US" sz="1100" dirty="0">
                <a:latin typeface="Consolas" panose="020B0609020204030204" pitchFamily="49" charset="0"/>
              </a:rPr>
              <a:t>],</a:t>
            </a:r>
            <a:r>
              <a:rPr lang="en-US" sz="1100" dirty="0" err="1">
                <a:latin typeface="Consolas" panose="020B0609020204030204" pitchFamily="49" charset="0"/>
              </a:rPr>
              <a:t>vtx</a:t>
            </a:r>
            <a:r>
              <a:rPr lang="en-US" sz="1100" dirty="0">
                <a:latin typeface="Consolas" panose="020B0609020204030204" pitchFamily="49" charset="0"/>
              </a:rPr>
              <a:t>[1],</a:t>
            </a:r>
            <a:r>
              <a:rPr lang="en-US" sz="1100" dirty="0" err="1">
                <a:latin typeface="Consolas" panose="020B0609020204030204" pitchFamily="49" charset="0"/>
              </a:rPr>
              <a:t>vtx</a:t>
            </a:r>
            <a:r>
              <a:rPr lang="en-US" sz="1100" dirty="0">
                <a:latin typeface="Consolas" panose="020B0609020204030204" pitchFamily="49" charset="0"/>
              </a:rPr>
              <a:t>[2]);</a:t>
            </a:r>
          </a:p>
          <a:p>
            <a:r>
              <a:rPr lang="en-US" sz="1100" dirty="0" smtClean="0">
                <a:latin typeface="Consolas" panose="020B0609020204030204" pitchFamily="49" charset="0"/>
              </a:rPr>
              <a:t>        </a:t>
            </a:r>
            <a:r>
              <a:rPr lang="en-US" sz="1100" dirty="0" err="1" smtClean="0">
                <a:latin typeface="Consolas" panose="020B0609020204030204" pitchFamily="49" charset="0"/>
              </a:rPr>
              <a:t>max.Set</a:t>
            </a:r>
            <a:r>
              <a:rPr lang="en-US" sz="1100" dirty="0" smtClean="0">
                <a:latin typeface="Consolas" panose="020B0609020204030204" pitchFamily="49" charset="0"/>
              </a:rPr>
              <a:t>(</a:t>
            </a:r>
            <a:r>
              <a:rPr lang="en-US" sz="1100" dirty="0" err="1" smtClean="0">
                <a:latin typeface="Consolas" panose="020B0609020204030204" pitchFamily="49" charset="0"/>
              </a:rPr>
              <a:t>vtx</a:t>
            </a:r>
            <a:r>
              <a:rPr lang="en-US" sz="1100" dirty="0" smtClean="0">
                <a:latin typeface="Consolas" panose="020B0609020204030204" pitchFamily="49" charset="0"/>
              </a:rPr>
              <a:t>[0</a:t>
            </a:r>
            <a:r>
              <a:rPr lang="en-US" sz="1100" dirty="0">
                <a:latin typeface="Consolas" panose="020B0609020204030204" pitchFamily="49" charset="0"/>
              </a:rPr>
              <a:t>],</a:t>
            </a:r>
            <a:r>
              <a:rPr lang="en-US" sz="1100" dirty="0" err="1">
                <a:latin typeface="Consolas" panose="020B0609020204030204" pitchFamily="49" charset="0"/>
              </a:rPr>
              <a:t>vtx</a:t>
            </a:r>
            <a:r>
              <a:rPr lang="en-US" sz="1100" dirty="0">
                <a:latin typeface="Consolas" panose="020B0609020204030204" pitchFamily="49" charset="0"/>
              </a:rPr>
              <a:t>[1],</a:t>
            </a:r>
            <a:r>
              <a:rPr lang="en-US" sz="1100" dirty="0" err="1">
                <a:latin typeface="Consolas" panose="020B0609020204030204" pitchFamily="49" charset="0"/>
              </a:rPr>
              <a:t>vtx</a:t>
            </a:r>
            <a:r>
              <a:rPr lang="en-US" sz="1100" dirty="0">
                <a:latin typeface="Consolas" panose="020B0609020204030204" pitchFamily="49" charset="0"/>
              </a:rPr>
              <a:t>[2]);</a:t>
            </a:r>
          </a:p>
          <a:p>
            <a:r>
              <a:rPr lang="en-US" sz="1100" dirty="0" smtClean="0">
                <a:latin typeface="Consolas" panose="020B0609020204030204" pitchFamily="49" charset="0"/>
              </a:rPr>
              <a:t>        for(</a:t>
            </a:r>
            <a:r>
              <a:rPr lang="en-US" sz="1100" dirty="0" err="1" smtClean="0">
                <a:latin typeface="Consolas" panose="020B0609020204030204" pitchFamily="49" charset="0"/>
              </a:rPr>
              <a:t>int</a:t>
            </a:r>
            <a:r>
              <a:rPr lang="en-US" sz="1100" dirty="0" smtClean="0">
                <a:latin typeface="Consolas" panose="020B0609020204030204" pitchFamily="49" charset="0"/>
              </a:rPr>
              <a:t> </a:t>
            </a:r>
            <a:r>
              <a:rPr lang="en-US" sz="1100" dirty="0" err="1">
                <a:latin typeface="Consolas" panose="020B0609020204030204" pitchFamily="49" charset="0"/>
              </a:rPr>
              <a:t>i</a:t>
            </a:r>
            <a:r>
              <a:rPr lang="en-US" sz="1100" dirty="0">
                <a:latin typeface="Consolas" panose="020B0609020204030204" pitchFamily="49" charset="0"/>
              </a:rPr>
              <a:t>=0; </a:t>
            </a:r>
            <a:r>
              <a:rPr lang="en-US" sz="1100" dirty="0" err="1">
                <a:latin typeface="Consolas" panose="020B0609020204030204" pitchFamily="49" charset="0"/>
              </a:rPr>
              <a:t>i</a:t>
            </a:r>
            <a:r>
              <a:rPr lang="en-US" sz="1100" dirty="0">
                <a:latin typeface="Consolas" panose="020B0609020204030204" pitchFamily="49" charset="0"/>
              </a:rPr>
              <a:t>&lt;</a:t>
            </a:r>
            <a:r>
              <a:rPr lang="en-US" sz="1100" dirty="0" err="1">
                <a:latin typeface="Consolas" panose="020B0609020204030204" pitchFamily="49" charset="0"/>
              </a:rPr>
              <a:t>vtx.size</a:t>
            </a:r>
            <a:r>
              <a:rPr lang="en-US" sz="1100" dirty="0">
                <a:latin typeface="Consolas" panose="020B0609020204030204" pitchFamily="49" charset="0"/>
              </a:rPr>
              <a:t>()/3; ++</a:t>
            </a:r>
            <a:r>
              <a:rPr lang="en-US" sz="1100" dirty="0" err="1">
                <a:latin typeface="Consolas" panose="020B0609020204030204" pitchFamily="49" charset="0"/>
              </a:rPr>
              <a:t>i</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 </a:t>
            </a:r>
            <a:r>
              <a:rPr lang="en-US" sz="1100" dirty="0">
                <a:latin typeface="Consolas" panose="020B0609020204030204" pitchFamily="49" charset="0"/>
              </a:rPr>
              <a:t>min[0]=(min[0]&lt;</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 ? min[0] : </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a:t>
            </a:r>
          </a:p>
          <a:p>
            <a:r>
              <a:rPr lang="en-US" sz="1100" dirty="0" smtClean="0">
                <a:latin typeface="Consolas" panose="020B0609020204030204" pitchFamily="49" charset="0"/>
              </a:rPr>
              <a:t>            </a:t>
            </a:r>
            <a:r>
              <a:rPr lang="en-US" sz="1100" dirty="0" err="1" smtClean="0">
                <a:latin typeface="Consolas" panose="020B0609020204030204" pitchFamily="49" charset="0"/>
              </a:rPr>
              <a:t>YsMakeSmaller</a:t>
            </a:r>
            <a:r>
              <a:rPr lang="en-US" sz="1100" dirty="0" smtClean="0">
                <a:latin typeface="Consolas" panose="020B0609020204030204" pitchFamily="49" charset="0"/>
              </a:rPr>
              <a:t>&lt;double</a:t>
            </a:r>
            <a:r>
              <a:rPr lang="en-US" sz="1100" dirty="0">
                <a:latin typeface="Consolas" panose="020B0609020204030204" pitchFamily="49" charset="0"/>
              </a:rPr>
              <a:t>&gt;(min[0],</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a:t>
            </a:r>
          </a:p>
          <a:p>
            <a:r>
              <a:rPr lang="en-US" sz="1100" dirty="0" smtClean="0">
                <a:latin typeface="Consolas" panose="020B0609020204030204" pitchFamily="49" charset="0"/>
              </a:rPr>
              <a:t>            </a:t>
            </a:r>
            <a:r>
              <a:rPr lang="en-US" sz="1100" dirty="0" err="1" smtClean="0">
                <a:latin typeface="Consolas" panose="020B0609020204030204" pitchFamily="49" charset="0"/>
              </a:rPr>
              <a:t>YsMakeSmaller</a:t>
            </a:r>
            <a:r>
              <a:rPr lang="en-US" sz="1100" dirty="0" smtClean="0">
                <a:latin typeface="Consolas" panose="020B0609020204030204" pitchFamily="49" charset="0"/>
              </a:rPr>
              <a:t>&lt;double</a:t>
            </a:r>
            <a:r>
              <a:rPr lang="en-US" sz="1100" dirty="0">
                <a:latin typeface="Consolas" panose="020B0609020204030204" pitchFamily="49" charset="0"/>
              </a:rPr>
              <a:t>&gt;(min[1],</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*3+1]);</a:t>
            </a:r>
          </a:p>
          <a:p>
            <a:r>
              <a:rPr lang="en-US" sz="1100" dirty="0" smtClean="0">
                <a:latin typeface="Consolas" panose="020B0609020204030204" pitchFamily="49" charset="0"/>
              </a:rPr>
              <a:t>            </a:t>
            </a:r>
            <a:r>
              <a:rPr lang="en-US" sz="1100" dirty="0" err="1" smtClean="0">
                <a:latin typeface="Consolas" panose="020B0609020204030204" pitchFamily="49" charset="0"/>
              </a:rPr>
              <a:t>YsMakeSmaller</a:t>
            </a:r>
            <a:r>
              <a:rPr lang="en-US" sz="1100" dirty="0" smtClean="0">
                <a:latin typeface="Consolas" panose="020B0609020204030204" pitchFamily="49" charset="0"/>
              </a:rPr>
              <a:t>&lt;double</a:t>
            </a:r>
            <a:r>
              <a:rPr lang="en-US" sz="1100" dirty="0">
                <a:latin typeface="Consolas" panose="020B0609020204030204" pitchFamily="49" charset="0"/>
              </a:rPr>
              <a:t>&gt;(min[2],</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*3+2]);</a:t>
            </a:r>
          </a:p>
          <a:p>
            <a:r>
              <a:rPr lang="en-US" sz="1100" dirty="0" smtClean="0">
                <a:latin typeface="Consolas" panose="020B0609020204030204" pitchFamily="49" charset="0"/>
              </a:rPr>
              <a:t>            </a:t>
            </a:r>
            <a:r>
              <a:rPr lang="en-US" sz="1100" dirty="0" err="1" smtClean="0">
                <a:latin typeface="Consolas" panose="020B0609020204030204" pitchFamily="49" charset="0"/>
              </a:rPr>
              <a:t>YsMakeGreater</a:t>
            </a:r>
            <a:r>
              <a:rPr lang="en-US" sz="1100" dirty="0" smtClean="0">
                <a:latin typeface="Consolas" panose="020B0609020204030204" pitchFamily="49" charset="0"/>
              </a:rPr>
              <a:t>&lt;double</a:t>
            </a:r>
            <a:r>
              <a:rPr lang="en-US" sz="1100" dirty="0">
                <a:latin typeface="Consolas" panose="020B0609020204030204" pitchFamily="49" charset="0"/>
              </a:rPr>
              <a:t>&gt;(max[0],</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a:t>
            </a:r>
          </a:p>
          <a:p>
            <a:r>
              <a:rPr lang="en-US" sz="1100" dirty="0" smtClean="0">
                <a:latin typeface="Consolas" panose="020B0609020204030204" pitchFamily="49" charset="0"/>
              </a:rPr>
              <a:t>            </a:t>
            </a:r>
            <a:r>
              <a:rPr lang="en-US" sz="1100" dirty="0" err="1" smtClean="0">
                <a:latin typeface="Consolas" panose="020B0609020204030204" pitchFamily="49" charset="0"/>
              </a:rPr>
              <a:t>YsMakeGreater</a:t>
            </a:r>
            <a:r>
              <a:rPr lang="en-US" sz="1100" dirty="0" smtClean="0">
                <a:latin typeface="Consolas" panose="020B0609020204030204" pitchFamily="49" charset="0"/>
              </a:rPr>
              <a:t>&lt;double</a:t>
            </a:r>
            <a:r>
              <a:rPr lang="en-US" sz="1100" dirty="0">
                <a:latin typeface="Consolas" panose="020B0609020204030204" pitchFamily="49" charset="0"/>
              </a:rPr>
              <a:t>&gt;(max[1],</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*3+1]);</a:t>
            </a:r>
          </a:p>
          <a:p>
            <a:r>
              <a:rPr lang="en-US" sz="1100" dirty="0" smtClean="0">
                <a:latin typeface="Consolas" panose="020B0609020204030204" pitchFamily="49" charset="0"/>
              </a:rPr>
              <a:t>            </a:t>
            </a:r>
            <a:r>
              <a:rPr lang="en-US" sz="1100" dirty="0" err="1" smtClean="0">
                <a:latin typeface="Consolas" panose="020B0609020204030204" pitchFamily="49" charset="0"/>
              </a:rPr>
              <a:t>YsMakeGreater</a:t>
            </a:r>
            <a:r>
              <a:rPr lang="en-US" sz="1100" dirty="0" smtClean="0">
                <a:latin typeface="Consolas" panose="020B0609020204030204" pitchFamily="49" charset="0"/>
              </a:rPr>
              <a:t>&lt;double</a:t>
            </a:r>
            <a:r>
              <a:rPr lang="en-US" sz="1100" dirty="0">
                <a:latin typeface="Consolas" panose="020B0609020204030204" pitchFamily="49" charset="0"/>
              </a:rPr>
              <a:t>&gt;(max[2],</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*3+2]);</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else</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min=YsVec3</a:t>
            </a:r>
            <a:r>
              <a:rPr lang="en-US" sz="1100" dirty="0">
                <a:latin typeface="Consolas" panose="020B0609020204030204" pitchFamily="49" charset="0"/>
              </a:rPr>
              <a:t>::Origin();</a:t>
            </a:r>
          </a:p>
          <a:p>
            <a:r>
              <a:rPr lang="en-US" sz="1100" dirty="0" smtClean="0">
                <a:latin typeface="Consolas" panose="020B0609020204030204" pitchFamily="49" charset="0"/>
              </a:rPr>
              <a:t>        max=YsVec3</a:t>
            </a:r>
            <a:r>
              <a:rPr lang="en-US" sz="1100" dirty="0">
                <a:latin typeface="Consolas" panose="020B0609020204030204" pitchFamily="49" charset="0"/>
              </a:rPr>
              <a:t>::Origin();</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24107441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Member variables of </a:t>
            </a:r>
            <a:r>
              <a:rPr lang="en-US" dirty="0" err="1" smtClean="0"/>
              <a:t>FsLazyWindowApplication</a:t>
            </a:r>
            <a:endParaRPr lang="en-US" dirty="0" smtClean="0"/>
          </a:p>
          <a:p>
            <a:endParaRPr lang="en-US" dirty="0"/>
          </a:p>
          <a:p>
            <a:r>
              <a:rPr lang="en-US" dirty="0" smtClean="0"/>
              <a:t>Initialize function: Read .STL file, cache bounding box, calculate t and d.</a:t>
            </a:r>
            <a:endParaRPr lang="en-US" dirty="0"/>
          </a:p>
        </p:txBody>
      </p:sp>
      <p:sp>
        <p:nvSpPr>
          <p:cNvPr id="4" name="TextBox 3"/>
          <p:cNvSpPr txBox="1"/>
          <p:nvPr/>
        </p:nvSpPr>
        <p:spPr>
          <a:xfrm>
            <a:off x="1041400" y="1485900"/>
            <a:ext cx="3762568" cy="523220"/>
          </a:xfrm>
          <a:prstGeom prst="rect">
            <a:avLst/>
          </a:prstGeom>
          <a:noFill/>
        </p:spPr>
        <p:txBody>
          <a:bodyPr wrap="none" rtlCol="0">
            <a:spAutoFit/>
          </a:bodyPr>
          <a:lstStyle/>
          <a:p>
            <a:r>
              <a:rPr lang="en-US" sz="1400" dirty="0" smtClean="0">
                <a:latin typeface="Consolas" panose="020B0609020204030204" pitchFamily="49" charset="0"/>
              </a:rPr>
              <a:t>    </a:t>
            </a:r>
            <a:r>
              <a:rPr lang="en-US" sz="1400" dirty="0" err="1" smtClean="0">
                <a:latin typeface="Consolas" panose="020B0609020204030204" pitchFamily="49" charset="0"/>
              </a:rPr>
              <a:t>std</a:t>
            </a:r>
            <a:r>
              <a:rPr lang="en-US" sz="1400" dirty="0">
                <a:latin typeface="Consolas" panose="020B0609020204030204" pitchFamily="49" charset="0"/>
              </a:rPr>
              <a:t>::vector &lt;float&gt; </a:t>
            </a:r>
            <a:r>
              <a:rPr lang="en-US" sz="1400" dirty="0" err="1">
                <a:latin typeface="Consolas" panose="020B0609020204030204" pitchFamily="49" charset="0"/>
              </a:rPr>
              <a:t>vtx,nom,col</a:t>
            </a:r>
            <a:r>
              <a:rPr lang="en-US" sz="1400" dirty="0">
                <a:latin typeface="Consolas" panose="020B0609020204030204" pitchFamily="49" charset="0"/>
              </a:rPr>
              <a:t>;</a:t>
            </a:r>
          </a:p>
          <a:p>
            <a:r>
              <a:rPr lang="en-US" sz="1400" dirty="0" smtClean="0">
                <a:latin typeface="Consolas" panose="020B0609020204030204" pitchFamily="49" charset="0"/>
              </a:rPr>
              <a:t>    YsVec3 </a:t>
            </a:r>
            <a:r>
              <a:rPr lang="en-US" sz="1400" dirty="0" err="1">
                <a:latin typeface="Consolas" panose="020B0609020204030204" pitchFamily="49" charset="0"/>
              </a:rPr>
              <a:t>bbx</a:t>
            </a:r>
            <a:r>
              <a:rPr lang="en-US" sz="1400" dirty="0">
                <a:latin typeface="Consolas" panose="020B0609020204030204" pitchFamily="49" charset="0"/>
              </a:rPr>
              <a:t>[2</a:t>
            </a:r>
            <a:r>
              <a:rPr lang="en-US" sz="1400" dirty="0" smtClean="0">
                <a:latin typeface="Consolas" panose="020B0609020204030204" pitchFamily="49" charset="0"/>
              </a:rPr>
              <a:t>];</a:t>
            </a:r>
            <a:endParaRPr lang="en-US" sz="1400" dirty="0">
              <a:latin typeface="Consolas" panose="020B0609020204030204" pitchFamily="49" charset="0"/>
            </a:endParaRPr>
          </a:p>
        </p:txBody>
      </p:sp>
      <p:sp>
        <p:nvSpPr>
          <p:cNvPr id="5" name="TextBox 4"/>
          <p:cNvSpPr txBox="1"/>
          <p:nvPr/>
        </p:nvSpPr>
        <p:spPr>
          <a:xfrm>
            <a:off x="1041400" y="2800350"/>
            <a:ext cx="6109365" cy="3816429"/>
          </a:xfrm>
          <a:prstGeom prst="rect">
            <a:avLst/>
          </a:prstGeom>
          <a:noFill/>
        </p:spPr>
        <p:txBody>
          <a:bodyPr wrap="none" rtlCol="0">
            <a:spAutoFit/>
          </a:bodyPr>
          <a:lstStyle/>
          <a:p>
            <a:r>
              <a:rPr lang="en-US" sz="1100" dirty="0">
                <a:latin typeface="Consolas" panose="020B0609020204030204" pitchFamily="49" charset="0"/>
              </a:rPr>
              <a:t>/* virtual */ void </a:t>
            </a:r>
            <a:r>
              <a:rPr lang="en-US" sz="1100" dirty="0" err="1">
                <a:latin typeface="Consolas" panose="020B0609020204030204" pitchFamily="49" charset="0"/>
              </a:rPr>
              <a:t>FsLazyWindowApplication</a:t>
            </a:r>
            <a:r>
              <a:rPr lang="en-US" sz="1100" dirty="0">
                <a:latin typeface="Consolas" panose="020B0609020204030204" pitchFamily="49" charset="0"/>
              </a:rPr>
              <a:t>::Initialize(</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argc,char</a:t>
            </a:r>
            <a:r>
              <a:rPr lang="en-US" sz="1100" dirty="0">
                <a:latin typeface="Consolas" panose="020B0609020204030204" pitchFamily="49" charset="0"/>
              </a:rPr>
              <a:t> *</a:t>
            </a:r>
            <a:r>
              <a:rPr lang="en-US" sz="1100" dirty="0" err="1">
                <a:latin typeface="Consolas" panose="020B0609020204030204" pitchFamily="49" charset="0"/>
              </a:rPr>
              <a:t>argv</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smtClean="0">
                <a:latin typeface="Consolas" panose="020B0609020204030204" pitchFamily="49" charset="0"/>
              </a:rPr>
              <a:t>    if(2</a:t>
            </a:r>
            <a:r>
              <a:rPr lang="en-US" sz="1100" dirty="0">
                <a:latin typeface="Consolas" panose="020B0609020204030204" pitchFamily="49" charset="0"/>
              </a:rPr>
              <a:t>&lt;=</a:t>
            </a:r>
            <a:r>
              <a:rPr lang="en-US" sz="1100" dirty="0" err="1">
                <a:latin typeface="Consolas" panose="020B0609020204030204" pitchFamily="49" charset="0"/>
              </a:rPr>
              <a:t>argc</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a:latin typeface="Consolas" panose="020B0609020204030204" pitchFamily="49" charset="0"/>
              </a:rPr>
              <a:t>LoadBinaryStl</a:t>
            </a:r>
            <a:r>
              <a:rPr lang="en-US" sz="1100" dirty="0">
                <a:latin typeface="Consolas" panose="020B0609020204030204" pitchFamily="49" charset="0"/>
              </a:rPr>
              <a:t>(</a:t>
            </a:r>
            <a:r>
              <a:rPr lang="en-US" sz="1100" dirty="0" err="1">
                <a:latin typeface="Consolas" panose="020B0609020204030204" pitchFamily="49" charset="0"/>
              </a:rPr>
              <a:t>vtx,nom,argv</a:t>
            </a:r>
            <a:r>
              <a:rPr lang="en-US" sz="1100" dirty="0">
                <a:latin typeface="Consolas" panose="020B0609020204030204" pitchFamily="49" charset="0"/>
              </a:rPr>
              <a:t>[1]);</a:t>
            </a:r>
          </a:p>
          <a:p>
            <a:r>
              <a:rPr lang="en-US" sz="1100" dirty="0" smtClean="0">
                <a:latin typeface="Consolas" panose="020B0609020204030204" pitchFamily="49" charset="0"/>
              </a:rPr>
              <a:t>        for(</a:t>
            </a:r>
            <a:r>
              <a:rPr lang="en-US" sz="1100" dirty="0" err="1" smtClean="0">
                <a:latin typeface="Consolas" panose="020B0609020204030204" pitchFamily="49" charset="0"/>
              </a:rPr>
              <a:t>int</a:t>
            </a:r>
            <a:r>
              <a:rPr lang="en-US" sz="1100" dirty="0" smtClean="0">
                <a:latin typeface="Consolas" panose="020B0609020204030204" pitchFamily="49" charset="0"/>
              </a:rPr>
              <a:t> </a:t>
            </a:r>
            <a:r>
              <a:rPr lang="en-US" sz="1100" dirty="0" err="1">
                <a:latin typeface="Consolas" panose="020B0609020204030204" pitchFamily="49" charset="0"/>
              </a:rPr>
              <a:t>i</a:t>
            </a:r>
            <a:r>
              <a:rPr lang="en-US" sz="1100" dirty="0">
                <a:latin typeface="Consolas" panose="020B0609020204030204" pitchFamily="49" charset="0"/>
              </a:rPr>
              <a:t>=0; </a:t>
            </a:r>
            <a:r>
              <a:rPr lang="en-US" sz="1100" dirty="0" err="1">
                <a:latin typeface="Consolas" panose="020B0609020204030204" pitchFamily="49" charset="0"/>
              </a:rPr>
              <a:t>i</a:t>
            </a:r>
            <a:r>
              <a:rPr lang="en-US" sz="1100" dirty="0">
                <a:latin typeface="Consolas" panose="020B0609020204030204" pitchFamily="49" charset="0"/>
              </a:rPr>
              <a:t>&lt;</a:t>
            </a:r>
            <a:r>
              <a:rPr lang="en-US" sz="1100" dirty="0" err="1">
                <a:latin typeface="Consolas" panose="020B0609020204030204" pitchFamily="49" charset="0"/>
              </a:rPr>
              <a:t>vtx.size</a:t>
            </a:r>
            <a:r>
              <a:rPr lang="en-US" sz="1100" dirty="0">
                <a:latin typeface="Consolas" panose="020B0609020204030204" pitchFamily="49" charset="0"/>
              </a:rPr>
              <a:t>()/3; ++</a:t>
            </a:r>
            <a:r>
              <a:rPr lang="en-US" sz="1100" dirty="0" err="1">
                <a:latin typeface="Consolas" panose="020B0609020204030204" pitchFamily="49" charset="0"/>
              </a:rPr>
              <a:t>i</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(0.5f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(0.5f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(0.5f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(1.0f</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GetBoundingBox</a:t>
            </a:r>
            <a:r>
              <a:rPr lang="en-US" sz="1100" dirty="0" smtClean="0">
                <a:latin typeface="Consolas" panose="020B0609020204030204" pitchFamily="49" charset="0"/>
              </a:rPr>
              <a:t>(</a:t>
            </a:r>
            <a:r>
              <a:rPr lang="en-US" sz="1100" dirty="0" err="1" smtClean="0">
                <a:latin typeface="Consolas" panose="020B0609020204030204" pitchFamily="49" charset="0"/>
              </a:rPr>
              <a:t>bbx</a:t>
            </a:r>
            <a:r>
              <a:rPr lang="en-US" sz="1100" dirty="0" smtClean="0">
                <a:latin typeface="Consolas" panose="020B0609020204030204" pitchFamily="49" charset="0"/>
              </a:rPr>
              <a:t>[0</a:t>
            </a:r>
            <a:r>
              <a:rPr lang="en-US" sz="1100" dirty="0">
                <a:latin typeface="Consolas" panose="020B0609020204030204" pitchFamily="49" charset="0"/>
              </a:rPr>
              <a:t>],</a:t>
            </a:r>
            <a:r>
              <a:rPr lang="en-US" sz="1100" dirty="0" err="1">
                <a:latin typeface="Consolas" panose="020B0609020204030204" pitchFamily="49" charset="0"/>
              </a:rPr>
              <a:t>bbx</a:t>
            </a:r>
            <a:r>
              <a:rPr lang="en-US" sz="1100" dirty="0">
                <a:latin typeface="Consolas" panose="020B0609020204030204" pitchFamily="49" charset="0"/>
              </a:rPr>
              <a:t>[1],</a:t>
            </a:r>
            <a:r>
              <a:rPr lang="en-US" sz="1100" dirty="0" err="1">
                <a:latin typeface="Consolas" panose="020B0609020204030204" pitchFamily="49" charset="0"/>
              </a:rPr>
              <a:t>vtx</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smtClean="0">
                <a:latin typeface="Consolas" panose="020B0609020204030204" pitchFamily="49" charset="0"/>
              </a:rPr>
              <a:t>        t</a:t>
            </a:r>
            <a:r>
              <a:rPr lang="en-US" sz="1100" dirty="0">
                <a:latin typeface="Consolas" panose="020B0609020204030204" pitchFamily="49" charset="0"/>
              </a:rPr>
              <a:t>=(</a:t>
            </a:r>
            <a:r>
              <a:rPr lang="en-US" sz="1100" dirty="0" err="1">
                <a:latin typeface="Consolas" panose="020B0609020204030204" pitchFamily="49" charset="0"/>
              </a:rPr>
              <a:t>bbx</a:t>
            </a:r>
            <a:r>
              <a:rPr lang="en-US" sz="1100" dirty="0">
                <a:latin typeface="Consolas" panose="020B0609020204030204" pitchFamily="49" charset="0"/>
              </a:rPr>
              <a:t>[0]+</a:t>
            </a:r>
            <a:r>
              <a:rPr lang="en-US" sz="1100" dirty="0" err="1">
                <a:latin typeface="Consolas" panose="020B0609020204030204" pitchFamily="49" charset="0"/>
              </a:rPr>
              <a:t>bbx</a:t>
            </a:r>
            <a:r>
              <a:rPr lang="en-US" sz="1100" dirty="0">
                <a:latin typeface="Consolas" panose="020B0609020204030204" pitchFamily="49" charset="0"/>
              </a:rPr>
              <a:t>[1])/2.0;</a:t>
            </a:r>
          </a:p>
          <a:p>
            <a:r>
              <a:rPr lang="en-US" sz="1100" dirty="0" smtClean="0">
                <a:latin typeface="Consolas" panose="020B0609020204030204" pitchFamily="49" charset="0"/>
              </a:rPr>
              <a:t>        d</a:t>
            </a:r>
            <a:r>
              <a:rPr lang="en-US" sz="1100" dirty="0">
                <a:latin typeface="Consolas" panose="020B0609020204030204" pitchFamily="49" charset="0"/>
              </a:rPr>
              <a:t>=(</a:t>
            </a:r>
            <a:r>
              <a:rPr lang="en-US" sz="1100" dirty="0" err="1">
                <a:latin typeface="Consolas" panose="020B0609020204030204" pitchFamily="49" charset="0"/>
              </a:rPr>
              <a:t>bbx</a:t>
            </a:r>
            <a:r>
              <a:rPr lang="en-US" sz="1100" dirty="0">
                <a:latin typeface="Consolas" panose="020B0609020204030204" pitchFamily="49" charset="0"/>
              </a:rPr>
              <a:t>[1]-</a:t>
            </a:r>
            <a:r>
              <a:rPr lang="en-US" sz="1100" dirty="0" err="1">
                <a:latin typeface="Consolas" panose="020B0609020204030204" pitchFamily="49" charset="0"/>
              </a:rPr>
              <a:t>bbx</a:t>
            </a:r>
            <a:r>
              <a:rPr lang="en-US" sz="1100" dirty="0">
                <a:latin typeface="Consolas" panose="020B0609020204030204" pitchFamily="49" charset="0"/>
              </a:rPr>
              <a:t>[0]).</a:t>
            </a:r>
            <a:r>
              <a:rPr lang="en-US" sz="1100" dirty="0" err="1">
                <a:latin typeface="Consolas" panose="020B0609020204030204" pitchFamily="49" charset="0"/>
              </a:rPr>
              <a:t>GetLength</a:t>
            </a:r>
            <a:r>
              <a:rPr lang="en-US" sz="1100" dirty="0">
                <a:latin typeface="Consolas" panose="020B0609020204030204" pitchFamily="49" charset="0"/>
              </a:rPr>
              <a:t>()*1.2;</a:t>
            </a:r>
          </a:p>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("Target %s\n",</a:t>
            </a:r>
            <a:r>
              <a:rPr lang="en-US" sz="1100" dirty="0" err="1">
                <a:latin typeface="Consolas" panose="020B0609020204030204" pitchFamily="49" charset="0"/>
              </a:rPr>
              <a:t>t.Txt</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("Diagonal %lf\</a:t>
            </a:r>
            <a:r>
              <a:rPr lang="en-US" sz="1100" dirty="0" err="1">
                <a:latin typeface="Consolas" panose="020B0609020204030204" pitchFamily="49" charset="0"/>
              </a:rPr>
              <a:t>n",d</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51558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0" y="238919"/>
            <a:ext cx="3606800" cy="639762"/>
          </a:xfrm>
        </p:spPr>
        <p:txBody>
          <a:bodyPr/>
          <a:lstStyle/>
          <a:p>
            <a:r>
              <a:rPr lang="en-US" dirty="0" smtClean="0"/>
              <a:t>Changes in the Draw function</a:t>
            </a:r>
            <a:endParaRPr lang="en-US" dirty="0"/>
          </a:p>
        </p:txBody>
      </p:sp>
      <p:sp>
        <p:nvSpPr>
          <p:cNvPr id="4" name="TextBox 3"/>
          <p:cNvSpPr txBox="1"/>
          <p:nvPr/>
        </p:nvSpPr>
        <p:spPr>
          <a:xfrm>
            <a:off x="95250" y="50800"/>
            <a:ext cx="4070345" cy="6709529"/>
          </a:xfrm>
          <a:prstGeom prst="rect">
            <a:avLst/>
          </a:prstGeom>
          <a:noFill/>
        </p:spPr>
        <p:txBody>
          <a:bodyPr wrap="none" rtlCol="0">
            <a:spAutoFit/>
          </a:bodyPr>
          <a:lstStyle/>
          <a:p>
            <a:r>
              <a:rPr lang="en-US" sz="1000" dirty="0" smtClean="0">
                <a:latin typeface="Consolas" panose="020B0609020204030204" pitchFamily="49" charset="0"/>
              </a:rPr>
              <a:t>    </a:t>
            </a:r>
            <a:r>
              <a:rPr lang="en-US" sz="1000" dirty="0" err="1" smtClean="0">
                <a:latin typeface="Consolas" panose="020B0609020204030204" pitchFamily="49" charset="0"/>
              </a:rPr>
              <a:t>glClear</a:t>
            </a:r>
            <a:r>
              <a:rPr lang="en-US" sz="1000" dirty="0" smtClean="0">
                <a:latin typeface="Consolas" panose="020B0609020204030204" pitchFamily="49" charset="0"/>
              </a:rPr>
              <a:t>(GL_COLOR_BUFFER_BIT|GL_DEPTH_BUFFER_BIT</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glEnable</a:t>
            </a:r>
            <a:r>
              <a:rPr lang="en-US" sz="1000" dirty="0" smtClean="0">
                <a:latin typeface="Consolas" panose="020B0609020204030204" pitchFamily="49" charset="0"/>
              </a:rPr>
              <a:t>(GL_DEPTH_TEST</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int</a:t>
            </a:r>
            <a:r>
              <a:rPr lang="en-US" sz="1000" dirty="0" smtClean="0">
                <a:latin typeface="Consolas" panose="020B0609020204030204" pitchFamily="49" charset="0"/>
              </a:rPr>
              <a:t> </a:t>
            </a:r>
            <a:r>
              <a:rPr lang="en-US" sz="1000" dirty="0" err="1">
                <a:latin typeface="Consolas" panose="020B0609020204030204" pitchFamily="49" charset="0"/>
              </a:rPr>
              <a:t>wid,hei</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FsGetWindowSize</a:t>
            </a:r>
            <a:r>
              <a:rPr lang="en-US" sz="1000" dirty="0" smtClean="0">
                <a:latin typeface="Consolas" panose="020B0609020204030204" pitchFamily="49" charset="0"/>
              </a:rPr>
              <a:t>(</a:t>
            </a:r>
            <a:r>
              <a:rPr lang="en-US" sz="1000" dirty="0" err="1" smtClean="0">
                <a:latin typeface="Consolas" panose="020B0609020204030204" pitchFamily="49" charset="0"/>
              </a:rPr>
              <a:t>wid,hei</a:t>
            </a:r>
            <a:r>
              <a:rPr lang="en-US" sz="1000" dirty="0">
                <a:latin typeface="Consolas" panose="020B0609020204030204" pitchFamily="49" charset="0"/>
              </a:rPr>
              <a:t>);</a:t>
            </a:r>
          </a:p>
          <a:p>
            <a:r>
              <a:rPr lang="en-US" sz="1000" dirty="0" smtClean="0">
                <a:latin typeface="Consolas" panose="020B0609020204030204" pitchFamily="49" charset="0"/>
              </a:rPr>
              <a:t>    auto </a:t>
            </a:r>
            <a:r>
              <a:rPr lang="en-US" sz="1000" dirty="0">
                <a:latin typeface="Consolas" panose="020B0609020204030204" pitchFamily="49" charset="0"/>
              </a:rPr>
              <a:t>aspect=(double)</a:t>
            </a:r>
            <a:r>
              <a:rPr lang="en-US" sz="1000" dirty="0" err="1">
                <a:latin typeface="Consolas" panose="020B0609020204030204" pitchFamily="49" charset="0"/>
              </a:rPr>
              <a:t>wid</a:t>
            </a:r>
            <a:r>
              <a:rPr lang="en-US" sz="1000" dirty="0">
                <a:latin typeface="Consolas" panose="020B0609020204030204" pitchFamily="49" charset="0"/>
              </a:rPr>
              <a:t>/(double)</a:t>
            </a:r>
            <a:r>
              <a:rPr lang="en-US" sz="1000" dirty="0" err="1">
                <a:latin typeface="Consolas" panose="020B0609020204030204" pitchFamily="49" charset="0"/>
              </a:rPr>
              <a:t>hei</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glViewport</a:t>
            </a:r>
            <a:r>
              <a:rPr lang="en-US" sz="1000" dirty="0" smtClean="0">
                <a:latin typeface="Consolas" panose="020B0609020204030204" pitchFamily="49" charset="0"/>
              </a:rPr>
              <a:t>(0,0,wid,hei</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glMatrixMode</a:t>
            </a:r>
            <a:r>
              <a:rPr lang="en-US" sz="1000" dirty="0" smtClean="0">
                <a:latin typeface="Consolas" panose="020B0609020204030204" pitchFamily="49" charset="0"/>
              </a:rPr>
              <a:t>(GL_PROJECTION</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glLoadIdentity</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gluPerspective</a:t>
            </a:r>
            <a:r>
              <a:rPr lang="en-US" sz="1000" dirty="0" smtClean="0">
                <a:latin typeface="Consolas" panose="020B0609020204030204" pitchFamily="49" charset="0"/>
              </a:rPr>
              <a:t>(45.0,aspect,</a:t>
            </a:r>
            <a:r>
              <a:rPr lang="en-US" sz="1000" dirty="0" smtClean="0">
                <a:solidFill>
                  <a:srgbClr val="FF0000"/>
                </a:solidFill>
                <a:latin typeface="Consolas" panose="020B0609020204030204" pitchFamily="49" charset="0"/>
              </a:rPr>
              <a:t>d/10.0,d*2.0</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smtClean="0">
                <a:latin typeface="Consolas" panose="020B0609020204030204" pitchFamily="49" charset="0"/>
              </a:rPr>
              <a:t>    YsMatrix4x4 </a:t>
            </a:r>
            <a:r>
              <a:rPr lang="en-US" sz="1000" dirty="0" err="1">
                <a:latin typeface="Consolas" panose="020B0609020204030204" pitchFamily="49" charset="0"/>
              </a:rPr>
              <a:t>globalToCamera</a:t>
            </a:r>
            <a:r>
              <a:rPr lang="en-US" sz="1000" dirty="0">
                <a:latin typeface="Consolas" panose="020B0609020204030204" pitchFamily="49" charset="0"/>
              </a:rPr>
              <a:t>=</a:t>
            </a:r>
            <a:r>
              <a:rPr lang="en-US" sz="1000" dirty="0" err="1">
                <a:latin typeface="Consolas" panose="020B0609020204030204" pitchFamily="49" charset="0"/>
              </a:rPr>
              <a:t>Rc</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globalToCamera.Invert</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smtClean="0">
                <a:latin typeface="Consolas" panose="020B0609020204030204" pitchFamily="49" charset="0"/>
              </a:rPr>
              <a:t>    YsMatrix4x4 </a:t>
            </a:r>
            <a:r>
              <a:rPr lang="en-US" sz="1000" dirty="0" err="1">
                <a:latin typeface="Consolas" panose="020B0609020204030204" pitchFamily="49" charset="0"/>
              </a:rPr>
              <a:t>modelView</a:t>
            </a:r>
            <a:r>
              <a:rPr lang="en-US" sz="1000" dirty="0">
                <a:latin typeface="Consolas" panose="020B0609020204030204" pitchFamily="49" charset="0"/>
              </a:rPr>
              <a:t>;  // need #include </a:t>
            </a:r>
            <a:r>
              <a:rPr lang="en-US" sz="1000" dirty="0" err="1">
                <a:latin typeface="Consolas" panose="020B0609020204030204" pitchFamily="49" charset="0"/>
              </a:rPr>
              <a:t>ysclass.h</a:t>
            </a:r>
            <a:endParaRPr lang="en-US" sz="1000" dirty="0">
              <a:latin typeface="Consolas" panose="020B0609020204030204" pitchFamily="49" charset="0"/>
            </a:endParaRPr>
          </a:p>
          <a:p>
            <a:r>
              <a:rPr lang="en-US" sz="1000" dirty="0" smtClean="0">
                <a:latin typeface="Consolas" panose="020B0609020204030204" pitchFamily="49" charset="0"/>
              </a:rPr>
              <a:t>    </a:t>
            </a:r>
            <a:r>
              <a:rPr lang="en-US" sz="1000" dirty="0" err="1" smtClean="0">
                <a:latin typeface="Consolas" panose="020B0609020204030204" pitchFamily="49" charset="0"/>
              </a:rPr>
              <a:t>modelView.Translate</a:t>
            </a:r>
            <a:r>
              <a:rPr lang="en-US" sz="1000" dirty="0" smtClean="0">
                <a:latin typeface="Consolas" panose="020B0609020204030204" pitchFamily="49" charset="0"/>
              </a:rPr>
              <a:t>(0,0</a:t>
            </a:r>
            <a:r>
              <a:rPr lang="en-US" sz="1000" dirty="0">
                <a:latin typeface="Consolas" panose="020B0609020204030204" pitchFamily="49" charset="0"/>
              </a:rPr>
              <a:t>,-d);</a:t>
            </a:r>
          </a:p>
          <a:p>
            <a:r>
              <a:rPr lang="en-US" sz="1000" dirty="0" smtClean="0">
                <a:latin typeface="Consolas" panose="020B0609020204030204" pitchFamily="49" charset="0"/>
              </a:rPr>
              <a:t>    </a:t>
            </a:r>
            <a:r>
              <a:rPr lang="en-US" sz="1000" dirty="0" err="1" smtClean="0">
                <a:latin typeface="Consolas" panose="020B0609020204030204" pitchFamily="49" charset="0"/>
              </a:rPr>
              <a:t>modelView</a:t>
            </a:r>
            <a:r>
              <a:rPr lang="en-US" sz="1000" dirty="0">
                <a:latin typeface="Consolas" panose="020B0609020204030204" pitchFamily="49" charset="0"/>
              </a:rPr>
              <a:t>*=</a:t>
            </a:r>
            <a:r>
              <a:rPr lang="en-US" sz="1000" dirty="0" err="1">
                <a:latin typeface="Consolas" panose="020B0609020204030204" pitchFamily="49" charset="0"/>
              </a:rPr>
              <a:t>globalToCamera</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modelView.Translate</a:t>
            </a:r>
            <a:r>
              <a:rPr lang="en-US" sz="1000" dirty="0">
                <a:latin typeface="Consolas" panose="020B0609020204030204" pitchFamily="49" charset="0"/>
              </a:rPr>
              <a:t>(-t);</a:t>
            </a:r>
          </a:p>
          <a:p>
            <a:endParaRPr lang="en-US" sz="1000" dirty="0">
              <a:latin typeface="Consolas" panose="020B0609020204030204" pitchFamily="49" charset="0"/>
            </a:endParaRPr>
          </a:p>
          <a:p>
            <a:r>
              <a:rPr lang="en-US" sz="1000" dirty="0" smtClean="0">
                <a:latin typeface="Consolas" panose="020B0609020204030204" pitchFamily="49" charset="0"/>
              </a:rPr>
              <a:t>    </a:t>
            </a:r>
            <a:r>
              <a:rPr lang="en-US" sz="1000" dirty="0" err="1" smtClean="0">
                <a:latin typeface="Consolas" panose="020B0609020204030204" pitchFamily="49" charset="0"/>
              </a:rPr>
              <a:t>GLfloat</a:t>
            </a:r>
            <a:r>
              <a:rPr lang="en-US" sz="1000" dirty="0" smtClean="0">
                <a:latin typeface="Consolas" panose="020B0609020204030204" pitchFamily="49" charset="0"/>
              </a:rPr>
              <a:t> </a:t>
            </a:r>
            <a:r>
              <a:rPr lang="en-US" sz="1000" dirty="0" err="1">
                <a:latin typeface="Consolas" panose="020B0609020204030204" pitchFamily="49" charset="0"/>
              </a:rPr>
              <a:t>modelViewGl</a:t>
            </a:r>
            <a:r>
              <a:rPr lang="en-US" sz="1000" dirty="0">
                <a:latin typeface="Consolas" panose="020B0609020204030204" pitchFamily="49" charset="0"/>
              </a:rPr>
              <a:t>[16];</a:t>
            </a:r>
          </a:p>
          <a:p>
            <a:r>
              <a:rPr lang="en-US" sz="1000" dirty="0" smtClean="0">
                <a:latin typeface="Consolas" panose="020B0609020204030204" pitchFamily="49" charset="0"/>
              </a:rPr>
              <a:t>    </a:t>
            </a:r>
            <a:r>
              <a:rPr lang="en-US" sz="1000" dirty="0" err="1" smtClean="0">
                <a:latin typeface="Consolas" panose="020B0609020204030204" pitchFamily="49" charset="0"/>
              </a:rPr>
              <a:t>modelView.GetOpenGlCompatibleMatrix</a:t>
            </a:r>
            <a:r>
              <a:rPr lang="en-US" sz="1000" dirty="0" smtClean="0">
                <a:latin typeface="Consolas" panose="020B0609020204030204" pitchFamily="49" charset="0"/>
              </a:rPr>
              <a:t>(</a:t>
            </a:r>
            <a:r>
              <a:rPr lang="en-US" sz="1000" dirty="0" err="1" smtClean="0">
                <a:latin typeface="Consolas" panose="020B0609020204030204" pitchFamily="49" charset="0"/>
              </a:rPr>
              <a:t>modelViewGl</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smtClean="0">
                <a:latin typeface="Consolas" panose="020B0609020204030204" pitchFamily="49" charset="0"/>
              </a:rPr>
              <a:t>    </a:t>
            </a:r>
            <a:r>
              <a:rPr lang="en-US" sz="1000" dirty="0" err="1" smtClean="0">
                <a:latin typeface="Consolas" panose="020B0609020204030204" pitchFamily="49" charset="0"/>
              </a:rPr>
              <a:t>glMatrixMode</a:t>
            </a:r>
            <a:r>
              <a:rPr lang="en-US" sz="1000" dirty="0" smtClean="0">
                <a:latin typeface="Consolas" panose="020B0609020204030204" pitchFamily="49" charset="0"/>
              </a:rPr>
              <a:t>(GL_MODELVIEW</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glLoadIdentity</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smtClean="0">
                <a:latin typeface="Consolas" panose="020B0609020204030204" pitchFamily="49" charset="0"/>
              </a:rPr>
              <a:t>    </a:t>
            </a:r>
            <a:r>
              <a:rPr lang="en-US" sz="1000" dirty="0" err="1" smtClean="0">
                <a:latin typeface="Consolas" panose="020B0609020204030204" pitchFamily="49" charset="0"/>
              </a:rPr>
              <a:t>GLfloat</a:t>
            </a:r>
            <a:r>
              <a:rPr lang="en-US" sz="1000" dirty="0" smtClean="0">
                <a:latin typeface="Consolas" panose="020B0609020204030204" pitchFamily="49" charset="0"/>
              </a:rPr>
              <a:t> </a:t>
            </a:r>
            <a:r>
              <a:rPr lang="en-US" sz="1000" dirty="0" err="1">
                <a:latin typeface="Consolas" panose="020B0609020204030204" pitchFamily="49" charset="0"/>
              </a:rPr>
              <a:t>lightDir</a:t>
            </a:r>
            <a:r>
              <a:rPr lang="en-US" sz="1000" dirty="0">
                <a:latin typeface="Consolas" panose="020B0609020204030204" pitchFamily="49" charset="0"/>
              </a:rPr>
              <a:t>[]={0,1/</a:t>
            </a:r>
            <a:r>
              <a:rPr lang="en-US" sz="1000" dirty="0" err="1">
                <a:latin typeface="Consolas" panose="020B0609020204030204" pitchFamily="49" charset="0"/>
              </a:rPr>
              <a:t>sqrt</a:t>
            </a:r>
            <a:r>
              <a:rPr lang="en-US" sz="1000" dirty="0">
                <a:latin typeface="Consolas" panose="020B0609020204030204" pitchFamily="49" charset="0"/>
              </a:rPr>
              <a:t>(2.0f),1/</a:t>
            </a:r>
            <a:r>
              <a:rPr lang="en-US" sz="1000" dirty="0" err="1">
                <a:latin typeface="Consolas" panose="020B0609020204030204" pitchFamily="49" charset="0"/>
              </a:rPr>
              <a:t>sqrt</a:t>
            </a:r>
            <a:r>
              <a:rPr lang="en-US" sz="1000" dirty="0">
                <a:latin typeface="Consolas" panose="020B0609020204030204" pitchFamily="49" charset="0"/>
              </a:rPr>
              <a:t>(2.0f),0};</a:t>
            </a:r>
          </a:p>
          <a:p>
            <a:r>
              <a:rPr lang="en-US" sz="1000" dirty="0" smtClean="0">
                <a:latin typeface="Consolas" panose="020B0609020204030204" pitchFamily="49" charset="0"/>
              </a:rPr>
              <a:t>    </a:t>
            </a:r>
            <a:r>
              <a:rPr lang="en-US" sz="1000" dirty="0" err="1" smtClean="0">
                <a:latin typeface="Consolas" panose="020B0609020204030204" pitchFamily="49" charset="0"/>
              </a:rPr>
              <a:t>glLightfv</a:t>
            </a:r>
            <a:r>
              <a:rPr lang="en-US" sz="1000" dirty="0" smtClean="0">
                <a:latin typeface="Consolas" panose="020B0609020204030204" pitchFamily="49" charset="0"/>
              </a:rPr>
              <a:t>(GL_LIGHT0,GL_POSITION,lightDir</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glEnable</a:t>
            </a:r>
            <a:r>
              <a:rPr lang="en-US" sz="1000" dirty="0" smtClean="0">
                <a:latin typeface="Consolas" panose="020B0609020204030204" pitchFamily="49" charset="0"/>
              </a:rPr>
              <a:t>(GL_COLOR_MATERIAL</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glEnable</a:t>
            </a:r>
            <a:r>
              <a:rPr lang="en-US" sz="1000" dirty="0" smtClean="0">
                <a:latin typeface="Consolas" panose="020B0609020204030204" pitchFamily="49" charset="0"/>
              </a:rPr>
              <a:t>(GL_LIGHTING</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glEnable</a:t>
            </a:r>
            <a:r>
              <a:rPr lang="en-US" sz="1000" dirty="0" smtClean="0">
                <a:latin typeface="Consolas" panose="020B0609020204030204" pitchFamily="49" charset="0"/>
              </a:rPr>
              <a:t>(GL_LIGHT0</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smtClean="0">
                <a:latin typeface="Consolas" panose="020B0609020204030204" pitchFamily="49" charset="0"/>
              </a:rPr>
              <a:t>    </a:t>
            </a:r>
            <a:r>
              <a:rPr lang="en-US" sz="1000" dirty="0" err="1" smtClean="0">
                <a:latin typeface="Consolas" panose="020B0609020204030204" pitchFamily="49" charset="0"/>
              </a:rPr>
              <a:t>glMultMatrixf</a:t>
            </a:r>
            <a:r>
              <a:rPr lang="en-US" sz="1000" dirty="0" smtClean="0">
                <a:latin typeface="Consolas" panose="020B0609020204030204" pitchFamily="49" charset="0"/>
              </a:rPr>
              <a:t>(</a:t>
            </a:r>
            <a:r>
              <a:rPr lang="en-US" sz="1000" dirty="0" err="1" smtClean="0">
                <a:latin typeface="Consolas" panose="020B0609020204030204" pitchFamily="49" charset="0"/>
              </a:rPr>
              <a:t>modelViewGl</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smtClean="0">
                <a:latin typeface="Consolas" panose="020B0609020204030204" pitchFamily="49" charset="0"/>
              </a:rPr>
              <a:t>    </a:t>
            </a:r>
            <a:r>
              <a:rPr lang="en-US" sz="1000" dirty="0" err="1" smtClean="0">
                <a:latin typeface="Consolas" panose="020B0609020204030204" pitchFamily="49" charset="0"/>
              </a:rPr>
              <a:t>glEnableClientState</a:t>
            </a:r>
            <a:r>
              <a:rPr lang="en-US" sz="1000" dirty="0" smtClean="0">
                <a:latin typeface="Consolas" panose="020B0609020204030204" pitchFamily="49" charset="0"/>
              </a:rPr>
              <a:t>(GL_VERTEX_ARRAY</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solidFill>
                  <a:srgbClr val="FF0000"/>
                </a:solidFill>
                <a:latin typeface="Consolas" panose="020B0609020204030204" pitchFamily="49" charset="0"/>
              </a:rPr>
              <a:t>glEnableClientState</a:t>
            </a:r>
            <a:r>
              <a:rPr lang="en-US" sz="1000" dirty="0" smtClean="0">
                <a:solidFill>
                  <a:srgbClr val="FF0000"/>
                </a:solidFill>
                <a:latin typeface="Consolas" panose="020B0609020204030204" pitchFamily="49" charset="0"/>
              </a:rPr>
              <a:t>(GL_NORMAL_ARRAY</a:t>
            </a:r>
            <a:r>
              <a:rPr lang="en-US" sz="1000" dirty="0">
                <a:solidFill>
                  <a:srgbClr val="FF0000"/>
                </a:solidFill>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glEnableClientState</a:t>
            </a:r>
            <a:r>
              <a:rPr lang="en-US" sz="1000" dirty="0" smtClean="0">
                <a:latin typeface="Consolas" panose="020B0609020204030204" pitchFamily="49" charset="0"/>
              </a:rPr>
              <a:t>(GL_COLOR_ARRAY</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glColorPointer</a:t>
            </a:r>
            <a:r>
              <a:rPr lang="en-US" sz="1000" dirty="0" smtClean="0">
                <a:latin typeface="Consolas" panose="020B0609020204030204" pitchFamily="49" charset="0"/>
              </a:rPr>
              <a:t>(4,GL_FLOAT,0,col.data</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solidFill>
                  <a:srgbClr val="FF0000"/>
                </a:solidFill>
                <a:latin typeface="Consolas" panose="020B0609020204030204" pitchFamily="49" charset="0"/>
              </a:rPr>
              <a:t>glNormalPointer</a:t>
            </a:r>
            <a:r>
              <a:rPr lang="en-US" sz="1000" dirty="0" smtClean="0">
                <a:solidFill>
                  <a:srgbClr val="FF0000"/>
                </a:solidFill>
                <a:latin typeface="Consolas" panose="020B0609020204030204" pitchFamily="49" charset="0"/>
              </a:rPr>
              <a:t>(GL_FLOAT,0,nom.data</a:t>
            </a:r>
            <a:r>
              <a:rPr lang="en-US" sz="1000" dirty="0">
                <a:solidFill>
                  <a:srgbClr val="FF0000"/>
                </a:solidFill>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glVertexPointer</a:t>
            </a:r>
            <a:r>
              <a:rPr lang="en-US" sz="1000" dirty="0" smtClean="0">
                <a:latin typeface="Consolas" panose="020B0609020204030204" pitchFamily="49" charset="0"/>
              </a:rPr>
              <a:t>(3,GL_FLOAT,0,vtx.data</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glDrawArrays</a:t>
            </a:r>
            <a:r>
              <a:rPr lang="en-US" sz="1000" dirty="0" smtClean="0">
                <a:latin typeface="Consolas" panose="020B0609020204030204" pitchFamily="49" charset="0"/>
              </a:rPr>
              <a:t>(</a:t>
            </a:r>
            <a:r>
              <a:rPr lang="en-US" sz="1000" dirty="0" smtClean="0">
                <a:solidFill>
                  <a:srgbClr val="FF0000"/>
                </a:solidFill>
                <a:latin typeface="Consolas" panose="020B0609020204030204" pitchFamily="49" charset="0"/>
              </a:rPr>
              <a:t>GL_TRIANGLES</a:t>
            </a:r>
            <a:r>
              <a:rPr lang="en-US" sz="1000" dirty="0" smtClean="0">
                <a:latin typeface="Consolas" panose="020B0609020204030204" pitchFamily="49" charset="0"/>
              </a:rPr>
              <a:t>,0,</a:t>
            </a:r>
            <a:r>
              <a:rPr lang="en-US" sz="1000" dirty="0" smtClean="0">
                <a:solidFill>
                  <a:srgbClr val="FF0000"/>
                </a:solidFill>
                <a:latin typeface="Consolas" panose="020B0609020204030204" pitchFamily="49" charset="0"/>
              </a:rPr>
              <a:t>vtx.size</a:t>
            </a:r>
            <a:r>
              <a:rPr lang="en-US" sz="1000" dirty="0">
                <a:solidFill>
                  <a:srgbClr val="FF0000"/>
                </a:solidFill>
                <a:latin typeface="Consolas" panose="020B0609020204030204" pitchFamily="49" charset="0"/>
              </a:rPr>
              <a:t>()/3</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glDisableClientState</a:t>
            </a:r>
            <a:r>
              <a:rPr lang="en-US" sz="1000" dirty="0" smtClean="0">
                <a:latin typeface="Consolas" panose="020B0609020204030204" pitchFamily="49" charset="0"/>
              </a:rPr>
              <a:t>(GL_VERTEX_ARRAY</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solidFill>
                  <a:srgbClr val="FF0000"/>
                </a:solidFill>
                <a:latin typeface="Consolas" panose="020B0609020204030204" pitchFamily="49" charset="0"/>
              </a:rPr>
              <a:t>glDisableClientState</a:t>
            </a:r>
            <a:r>
              <a:rPr lang="en-US" sz="1000" dirty="0" smtClean="0">
                <a:solidFill>
                  <a:srgbClr val="FF0000"/>
                </a:solidFill>
                <a:latin typeface="Consolas" panose="020B0609020204030204" pitchFamily="49" charset="0"/>
              </a:rPr>
              <a:t>(GL_NORMAL_ARRAY</a:t>
            </a:r>
            <a:r>
              <a:rPr lang="en-US" sz="1000" dirty="0">
                <a:solidFill>
                  <a:srgbClr val="FF0000"/>
                </a:solidFill>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glDisableClientState</a:t>
            </a:r>
            <a:r>
              <a:rPr lang="en-US" sz="1000" dirty="0" smtClean="0">
                <a:latin typeface="Consolas" panose="020B0609020204030204" pitchFamily="49" charset="0"/>
              </a:rPr>
              <a:t>(GL_COLOR_ARRAY</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FsSwapBuffers</a:t>
            </a:r>
            <a:r>
              <a:rPr lang="en-US" sz="1000" dirty="0" smtClean="0">
                <a:latin typeface="Consolas" panose="020B0609020204030204" pitchFamily="49" charset="0"/>
              </a:rPr>
              <a:t>();</a:t>
            </a:r>
            <a:endParaRPr lang="en-US" sz="1000" dirty="0">
              <a:latin typeface="Consolas" panose="020B0609020204030204" pitchFamily="49" charset="0"/>
            </a:endParaRPr>
          </a:p>
        </p:txBody>
      </p:sp>
    </p:spTree>
    <p:extLst>
      <p:ext uri="{BB962C8B-B14F-4D97-AF65-F5344CB8AC3E}">
        <p14:creationId xmlns:p14="http://schemas.microsoft.com/office/powerpoint/2010/main" val="24941119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ASCII or Binary</a:t>
            </a:r>
            <a:endParaRPr lang="en-US" dirty="0"/>
          </a:p>
        </p:txBody>
      </p:sp>
      <p:sp>
        <p:nvSpPr>
          <p:cNvPr id="3" name="Content Placeholder 2"/>
          <p:cNvSpPr>
            <a:spLocks noGrp="1"/>
          </p:cNvSpPr>
          <p:nvPr>
            <p:ph idx="1"/>
          </p:nvPr>
        </p:nvSpPr>
        <p:spPr/>
        <p:txBody>
          <a:bodyPr/>
          <a:lstStyle/>
          <a:p>
            <a:r>
              <a:rPr lang="en-US" dirty="0" smtClean="0"/>
              <a:t>When you have a binary STL file, it is nearly impossible to check if it is really a binary STL file, or something else, or a corrupted binary STL file.</a:t>
            </a:r>
          </a:p>
          <a:p>
            <a:r>
              <a:rPr lang="en-US" dirty="0" smtClean="0"/>
              <a:t>But, if you know that the file is an STL file, you can reliably identify if it is an ASCII STL or Binary STL.</a:t>
            </a:r>
          </a:p>
          <a:p>
            <a:r>
              <a:rPr lang="en-US" dirty="0" smtClean="0"/>
              <a:t>An ASCII STL file includes some keywords, “solid”, “facet”, “loop”, and “vertex”.</a:t>
            </a:r>
          </a:p>
          <a:p>
            <a:r>
              <a:rPr lang="en-US" dirty="0" smtClean="0"/>
              <a:t>Read first 1000 bytes of the file, and check if these keywords are included.</a:t>
            </a:r>
          </a:p>
          <a:p>
            <a:r>
              <a:rPr lang="en-US" dirty="0" smtClean="0"/>
              <a:t>It is no more than a guess, but all you can do is to guess.</a:t>
            </a:r>
            <a:endParaRPr lang="en-US" dirty="0"/>
          </a:p>
        </p:txBody>
      </p:sp>
    </p:spTree>
    <p:extLst>
      <p:ext uri="{BB962C8B-B14F-4D97-AF65-F5344CB8AC3E}">
        <p14:creationId xmlns:p14="http://schemas.microsoft.com/office/powerpoint/2010/main" val="6868296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833" y="239233"/>
            <a:ext cx="5416868" cy="6401753"/>
          </a:xfrm>
          <a:prstGeom prst="rect">
            <a:avLst/>
          </a:prstGeom>
          <a:noFill/>
        </p:spPr>
        <p:txBody>
          <a:bodyPr wrap="none" rtlCol="0">
            <a:spAutoFit/>
          </a:bodyPr>
          <a:lstStyle/>
          <a:p>
            <a:r>
              <a:rPr lang="en-US" sz="1000" dirty="0">
                <a:latin typeface="Lucida Console" panose="020B0609040504020204" pitchFamily="49" charset="0"/>
              </a:rPr>
              <a:t>bool </a:t>
            </a:r>
            <a:r>
              <a:rPr lang="en-US" sz="1000" dirty="0" err="1" smtClean="0">
                <a:latin typeface="Lucida Console" panose="020B0609040504020204" pitchFamily="49" charset="0"/>
              </a:rPr>
              <a:t>IsAsciiStl</a:t>
            </a:r>
            <a:r>
              <a:rPr lang="en-US" sz="1000" dirty="0" smtClean="0">
                <a:latin typeface="Lucida Console" panose="020B0609040504020204" pitchFamily="49" charset="0"/>
              </a:rPr>
              <a:t>(</a:t>
            </a:r>
            <a:r>
              <a:rPr lang="en-US" sz="1000" dirty="0" err="1" smtClean="0">
                <a:latin typeface="Lucida Console" panose="020B0609040504020204" pitchFamily="49" charset="0"/>
              </a:rPr>
              <a:t>const</a:t>
            </a:r>
            <a:r>
              <a:rPr lang="en-US" sz="1000" dirty="0" smtClean="0">
                <a:latin typeface="Lucida Console" panose="020B0609040504020204" pitchFamily="49" charset="0"/>
              </a:rPr>
              <a:t> </a:t>
            </a:r>
            <a:r>
              <a:rPr lang="en-US" sz="1000" dirty="0">
                <a:latin typeface="Lucida Console" panose="020B0609040504020204" pitchFamily="49" charset="0"/>
              </a:rPr>
              <a:t>char </a:t>
            </a:r>
            <a:r>
              <a:rPr lang="en-US" sz="1000" dirty="0" err="1">
                <a:latin typeface="Lucida Console" panose="020B0609040504020204" pitchFamily="49" charset="0"/>
              </a:rPr>
              <a:t>fn</a:t>
            </a:r>
            <a:r>
              <a:rPr lang="en-US" sz="1000" dirty="0">
                <a:latin typeface="Lucida Console" panose="020B0609040504020204" pitchFamily="49" charset="0"/>
              </a:rPr>
              <a:t>[])</a:t>
            </a:r>
          </a:p>
          <a:p>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a:latin typeface="Lucida Console" panose="020B0609040504020204" pitchFamily="49" charset="0"/>
              </a:rPr>
              <a:t>FILE *</a:t>
            </a:r>
            <a:r>
              <a:rPr lang="en-US" sz="1000" dirty="0" err="1">
                <a:latin typeface="Lucida Console" panose="020B0609040504020204" pitchFamily="49" charset="0"/>
              </a:rPr>
              <a:t>fp</a:t>
            </a:r>
            <a:r>
              <a:rPr lang="en-US" sz="1000" dirty="0">
                <a:latin typeface="Lucida Console" panose="020B0609040504020204" pitchFamily="49" charset="0"/>
              </a:rPr>
              <a:t>=</a:t>
            </a:r>
            <a:r>
              <a:rPr lang="en-US" sz="1000" dirty="0" err="1">
                <a:latin typeface="Lucida Console" panose="020B0609040504020204" pitchFamily="49" charset="0"/>
              </a:rPr>
              <a:t>fopen</a:t>
            </a:r>
            <a:r>
              <a:rPr lang="en-US" sz="1000" dirty="0">
                <a:latin typeface="Lucida Console" panose="020B0609040504020204" pitchFamily="49" charset="0"/>
              </a:rPr>
              <a:t>(</a:t>
            </a:r>
            <a:r>
              <a:rPr lang="en-US" sz="1000" dirty="0" err="1">
                <a:latin typeface="Lucida Console" panose="020B0609040504020204" pitchFamily="49" charset="0"/>
              </a:rPr>
              <a:t>fn</a:t>
            </a:r>
            <a:r>
              <a:rPr lang="en-US" sz="1000" dirty="0">
                <a:latin typeface="Lucida Console" panose="020B0609040504020204" pitchFamily="49" charset="0"/>
              </a:rPr>
              <a:t>,"</a:t>
            </a:r>
            <a:r>
              <a:rPr lang="en-US" sz="1000" dirty="0" err="1">
                <a:latin typeface="Lucida Console" panose="020B0609040504020204" pitchFamily="49" charset="0"/>
              </a:rPr>
              <a:t>rb</a:t>
            </a:r>
            <a:r>
              <a:rPr lang="en-US" sz="1000" dirty="0">
                <a:latin typeface="Lucida Console" panose="020B0609040504020204" pitchFamily="49" charset="0"/>
              </a:rPr>
              <a:t>");</a:t>
            </a:r>
          </a:p>
          <a:p>
            <a:r>
              <a:rPr lang="en-US" sz="1000" dirty="0">
                <a:latin typeface="Lucida Console" panose="020B0609040504020204" pitchFamily="49" charset="0"/>
              </a:rPr>
              <a:t>    if(</a:t>
            </a:r>
            <a:r>
              <a:rPr lang="en-US" sz="1000" dirty="0" err="1">
                <a:latin typeface="Lucida Console" panose="020B0609040504020204" pitchFamily="49" charset="0"/>
              </a:rPr>
              <a:t>nullptr</a:t>
            </a:r>
            <a:r>
              <a:rPr lang="en-US" sz="1000" dirty="0">
                <a:latin typeface="Lucida Console" panose="020B0609040504020204" pitchFamily="49" charset="0"/>
              </a:rPr>
              <a:t>!=</a:t>
            </a:r>
            <a:r>
              <a:rPr lang="en-US" sz="1000" dirty="0" err="1">
                <a:latin typeface="Lucida Console" panose="020B0609040504020204" pitchFamily="49" charset="0"/>
              </a:rPr>
              <a:t>fp</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char </a:t>
            </a:r>
            <a:r>
              <a:rPr lang="en-US" sz="1000" dirty="0" err="1">
                <a:latin typeface="Lucida Console" panose="020B0609040504020204" pitchFamily="49" charset="0"/>
              </a:rPr>
              <a:t>buf</a:t>
            </a:r>
            <a:r>
              <a:rPr lang="en-US" sz="1000" dirty="0">
                <a:latin typeface="Lucida Console" panose="020B0609040504020204" pitchFamily="49" charset="0"/>
              </a:rPr>
              <a:t>[1024];</a:t>
            </a:r>
          </a:p>
          <a:p>
            <a:r>
              <a:rPr lang="en-US" sz="1000" dirty="0">
                <a:latin typeface="Lucida Console" panose="020B0609040504020204" pitchFamily="49" charset="0"/>
              </a:rPr>
              <a:t>        </a:t>
            </a:r>
            <a:r>
              <a:rPr lang="en-US" sz="1000" dirty="0" err="1">
                <a:latin typeface="Lucida Console" panose="020B0609040504020204" pitchFamily="49" charset="0"/>
              </a:rPr>
              <a:t>fread</a:t>
            </a:r>
            <a:r>
              <a:rPr lang="en-US" sz="1000" dirty="0">
                <a:latin typeface="Lucida Console" panose="020B0609040504020204" pitchFamily="49" charset="0"/>
              </a:rPr>
              <a:t>(buf,1,1024,fp);</a:t>
            </a:r>
          </a:p>
          <a:p>
            <a:r>
              <a:rPr lang="en-US" sz="1000" dirty="0">
                <a:latin typeface="Lucida Console" panose="020B0609040504020204" pitchFamily="49" charset="0"/>
              </a:rPr>
              <a:t>        </a:t>
            </a:r>
            <a:r>
              <a:rPr lang="en-US" sz="1000" dirty="0" err="1">
                <a:latin typeface="Lucida Console" panose="020B0609040504020204" pitchFamily="49" charset="0"/>
              </a:rPr>
              <a:t>fclose</a:t>
            </a:r>
            <a:r>
              <a:rPr lang="en-US" sz="1000" dirty="0">
                <a:latin typeface="Lucida Console" panose="020B0609040504020204" pitchFamily="49" charset="0"/>
              </a:rPr>
              <a:t>(</a:t>
            </a:r>
            <a:r>
              <a:rPr lang="en-US" sz="1000" dirty="0" err="1">
                <a:latin typeface="Lucida Console" panose="020B0609040504020204" pitchFamily="49" charset="0"/>
              </a:rPr>
              <a:t>fp</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a:latin typeface="Lucida Console" panose="020B0609040504020204" pitchFamily="49" charset="0"/>
              </a:rPr>
              <a:t>        bool </a:t>
            </a:r>
            <a:r>
              <a:rPr lang="en-US" sz="1000" dirty="0" err="1">
                <a:latin typeface="Lucida Console" panose="020B0609040504020204" pitchFamily="49" charset="0"/>
              </a:rPr>
              <a:t>solid,facet,loop,vertex</a:t>
            </a:r>
            <a:r>
              <a:rPr lang="en-US" sz="1000" dirty="0">
                <a:latin typeface="Lucida Console" panose="020B0609040504020204" pitchFamily="49" charset="0"/>
              </a:rPr>
              <a:t>;</a:t>
            </a:r>
          </a:p>
          <a:p>
            <a:r>
              <a:rPr lang="en-US" sz="1000" dirty="0">
                <a:latin typeface="Lucida Console" panose="020B0609040504020204" pitchFamily="49" charset="0"/>
              </a:rPr>
              <a:t>        solid=false;</a:t>
            </a:r>
          </a:p>
          <a:p>
            <a:r>
              <a:rPr lang="en-US" sz="1000" dirty="0">
                <a:latin typeface="Lucida Console" panose="020B0609040504020204" pitchFamily="49" charset="0"/>
              </a:rPr>
              <a:t>        facet=false;</a:t>
            </a:r>
          </a:p>
          <a:p>
            <a:r>
              <a:rPr lang="en-US" sz="1000" dirty="0">
                <a:latin typeface="Lucida Console" panose="020B0609040504020204" pitchFamily="49" charset="0"/>
              </a:rPr>
              <a:t>        loop=false;</a:t>
            </a:r>
          </a:p>
          <a:p>
            <a:r>
              <a:rPr lang="en-US" sz="1000" dirty="0">
                <a:latin typeface="Lucida Console" panose="020B0609040504020204" pitchFamily="49" charset="0"/>
              </a:rPr>
              <a:t>        vertex=false;</a:t>
            </a:r>
          </a:p>
          <a:p>
            <a:r>
              <a:rPr lang="en-US" sz="1000" dirty="0">
                <a:latin typeface="Lucida Console" panose="020B0609040504020204" pitchFamily="49" charset="0"/>
              </a:rPr>
              <a:t>        for(</a:t>
            </a:r>
            <a:r>
              <a:rPr lang="en-US" sz="1000" dirty="0" err="1">
                <a:latin typeface="Lucida Console" panose="020B0609040504020204" pitchFamily="49" charset="0"/>
              </a:rPr>
              <a:t>i</a:t>
            </a:r>
            <a:r>
              <a:rPr lang="en-US" sz="1000" dirty="0">
                <a:latin typeface="Lucida Console" panose="020B0609040504020204" pitchFamily="49" charset="0"/>
              </a:rPr>
              <a:t>=0; </a:t>
            </a:r>
            <a:r>
              <a:rPr lang="en-US" sz="1000" dirty="0" err="1">
                <a:latin typeface="Lucida Console" panose="020B0609040504020204" pitchFamily="49" charset="0"/>
              </a:rPr>
              <a:t>i</a:t>
            </a:r>
            <a:r>
              <a:rPr lang="en-US" sz="1000" dirty="0">
                <a:latin typeface="Lucida Console" panose="020B0609040504020204" pitchFamily="49" charset="0"/>
              </a:rPr>
              <a:t>&lt;1018; </a:t>
            </a:r>
            <a:r>
              <a:rPr lang="en-US" sz="1000" dirty="0" err="1">
                <a:latin typeface="Lucida Console" panose="020B0609040504020204" pitchFamily="49" charset="0"/>
              </a:rPr>
              <a:t>i</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if(</a:t>
            </a:r>
            <a:r>
              <a:rPr lang="en-US" sz="1000" dirty="0" err="1">
                <a:latin typeface="Lucida Console" panose="020B0609040504020204" pitchFamily="49" charset="0"/>
              </a:rPr>
              <a:t>strncmp</a:t>
            </a:r>
            <a:r>
              <a:rPr lang="en-US" sz="1000" dirty="0">
                <a:latin typeface="Lucida Console" panose="020B0609040504020204" pitchFamily="49" charset="0"/>
              </a:rPr>
              <a:t>(buf+i,"solid",5)==0)</a:t>
            </a:r>
          </a:p>
          <a:p>
            <a:r>
              <a:rPr lang="en-US" sz="1000" dirty="0">
                <a:latin typeface="Lucida Console" panose="020B0609040504020204" pitchFamily="49" charset="0"/>
              </a:rPr>
              <a:t>            {</a:t>
            </a:r>
          </a:p>
          <a:p>
            <a:r>
              <a:rPr lang="en-US" sz="1000" dirty="0">
                <a:latin typeface="Lucida Console" panose="020B0609040504020204" pitchFamily="49" charset="0"/>
              </a:rPr>
              <a:t>                solid=true;</a:t>
            </a:r>
          </a:p>
          <a:p>
            <a:r>
              <a:rPr lang="en-US" sz="1000" dirty="0">
                <a:latin typeface="Lucida Console" panose="020B0609040504020204" pitchFamily="49" charset="0"/>
              </a:rPr>
              <a:t>            }</a:t>
            </a:r>
          </a:p>
          <a:p>
            <a:r>
              <a:rPr lang="en-US" sz="1000" dirty="0">
                <a:latin typeface="Lucida Console" panose="020B0609040504020204" pitchFamily="49" charset="0"/>
              </a:rPr>
              <a:t>            else if(</a:t>
            </a:r>
            <a:r>
              <a:rPr lang="en-US" sz="1000" dirty="0" err="1">
                <a:latin typeface="Lucida Console" panose="020B0609040504020204" pitchFamily="49" charset="0"/>
              </a:rPr>
              <a:t>strncmp</a:t>
            </a:r>
            <a:r>
              <a:rPr lang="en-US" sz="1000" dirty="0">
                <a:latin typeface="Lucida Console" panose="020B0609040504020204" pitchFamily="49" charset="0"/>
              </a:rPr>
              <a:t>(buf+i,"facet",5)==0)</a:t>
            </a:r>
          </a:p>
          <a:p>
            <a:r>
              <a:rPr lang="en-US" sz="1000" dirty="0">
                <a:latin typeface="Lucida Console" panose="020B0609040504020204" pitchFamily="49" charset="0"/>
              </a:rPr>
              <a:t>            {</a:t>
            </a:r>
          </a:p>
          <a:p>
            <a:r>
              <a:rPr lang="en-US" sz="1000" dirty="0">
                <a:latin typeface="Lucida Console" panose="020B0609040504020204" pitchFamily="49" charset="0"/>
              </a:rPr>
              <a:t>                facet=true;</a:t>
            </a:r>
          </a:p>
          <a:p>
            <a:r>
              <a:rPr lang="en-US" sz="1000" dirty="0">
                <a:latin typeface="Lucida Console" panose="020B0609040504020204" pitchFamily="49" charset="0"/>
              </a:rPr>
              <a:t>            }</a:t>
            </a:r>
          </a:p>
          <a:p>
            <a:r>
              <a:rPr lang="en-US" sz="1000" dirty="0">
                <a:latin typeface="Lucida Console" panose="020B0609040504020204" pitchFamily="49" charset="0"/>
              </a:rPr>
              <a:t>            else if(</a:t>
            </a:r>
            <a:r>
              <a:rPr lang="en-US" sz="1000" dirty="0" err="1">
                <a:latin typeface="Lucida Console" panose="020B0609040504020204" pitchFamily="49" charset="0"/>
              </a:rPr>
              <a:t>strncmp</a:t>
            </a:r>
            <a:r>
              <a:rPr lang="en-US" sz="1000" dirty="0">
                <a:latin typeface="Lucida Console" panose="020B0609040504020204" pitchFamily="49" charset="0"/>
              </a:rPr>
              <a:t>(buf+i,"loop",4)==0)</a:t>
            </a:r>
          </a:p>
          <a:p>
            <a:r>
              <a:rPr lang="en-US" sz="1000" dirty="0">
                <a:latin typeface="Lucida Console" panose="020B0609040504020204" pitchFamily="49" charset="0"/>
              </a:rPr>
              <a:t>            {</a:t>
            </a:r>
          </a:p>
          <a:p>
            <a:r>
              <a:rPr lang="en-US" sz="1000" dirty="0">
                <a:latin typeface="Lucida Console" panose="020B0609040504020204" pitchFamily="49" charset="0"/>
              </a:rPr>
              <a:t>                loop=true;</a:t>
            </a:r>
          </a:p>
          <a:p>
            <a:r>
              <a:rPr lang="en-US" sz="1000" dirty="0">
                <a:latin typeface="Lucida Console" panose="020B0609040504020204" pitchFamily="49" charset="0"/>
              </a:rPr>
              <a:t>            }</a:t>
            </a:r>
          </a:p>
          <a:p>
            <a:r>
              <a:rPr lang="en-US" sz="1000" dirty="0">
                <a:latin typeface="Lucida Console" panose="020B0609040504020204" pitchFamily="49" charset="0"/>
              </a:rPr>
              <a:t>            else if(</a:t>
            </a:r>
            <a:r>
              <a:rPr lang="en-US" sz="1000" dirty="0" err="1">
                <a:latin typeface="Lucida Console" panose="020B0609040504020204" pitchFamily="49" charset="0"/>
              </a:rPr>
              <a:t>strncmp</a:t>
            </a:r>
            <a:r>
              <a:rPr lang="en-US" sz="1000" dirty="0">
                <a:latin typeface="Lucida Console" panose="020B0609040504020204" pitchFamily="49" charset="0"/>
              </a:rPr>
              <a:t>(buf+i,"vertex",6)==0)</a:t>
            </a:r>
          </a:p>
          <a:p>
            <a:r>
              <a:rPr lang="en-US" sz="1000" dirty="0">
                <a:latin typeface="Lucida Console" panose="020B0609040504020204" pitchFamily="49" charset="0"/>
              </a:rPr>
              <a:t>            {</a:t>
            </a:r>
          </a:p>
          <a:p>
            <a:r>
              <a:rPr lang="en-US" sz="1000" dirty="0">
                <a:latin typeface="Lucida Console" panose="020B0609040504020204" pitchFamily="49" charset="0"/>
              </a:rPr>
              <a:t>                vertex=true;</a:t>
            </a:r>
          </a:p>
          <a:p>
            <a:r>
              <a:rPr lang="en-US" sz="1000" dirty="0">
                <a:latin typeface="Lucida Console" panose="020B0609040504020204" pitchFamily="49" charset="0"/>
              </a:rPr>
              <a:t>            }</a:t>
            </a:r>
          </a:p>
          <a:p>
            <a:r>
              <a:rPr lang="en-US" sz="1000" dirty="0">
                <a:latin typeface="Lucida Console" panose="020B0609040504020204" pitchFamily="49" charset="0"/>
              </a:rPr>
              <a:t>        }</a:t>
            </a:r>
          </a:p>
          <a:p>
            <a:endParaRPr lang="en-US" sz="1000" dirty="0">
              <a:latin typeface="Lucida Console" panose="020B0609040504020204" pitchFamily="49" charset="0"/>
            </a:endParaRPr>
          </a:p>
          <a:p>
            <a:r>
              <a:rPr lang="en-US" sz="1000" dirty="0">
                <a:latin typeface="Lucida Console" panose="020B0609040504020204" pitchFamily="49" charset="0"/>
              </a:rPr>
              <a:t>        if(true==solid &amp;&amp; true==facet &amp;&amp; true==loop &amp;&amp; true==vertex)</a:t>
            </a:r>
          </a:p>
          <a:p>
            <a:r>
              <a:rPr lang="en-US" sz="1000" dirty="0">
                <a:latin typeface="Lucida Console" panose="020B0609040504020204" pitchFamily="49" charset="0"/>
              </a:rPr>
              <a:t>        {</a:t>
            </a:r>
          </a:p>
          <a:p>
            <a:r>
              <a:rPr lang="en-US" sz="1000" dirty="0">
                <a:latin typeface="Lucida Console" panose="020B0609040504020204" pitchFamily="49" charset="0"/>
              </a:rPr>
              <a:t>            return true;</a:t>
            </a:r>
          </a:p>
          <a:p>
            <a:r>
              <a:rPr lang="en-US" sz="1000" dirty="0">
                <a:latin typeface="Lucida Console" panose="020B0609040504020204" pitchFamily="49" charset="0"/>
              </a:rPr>
              <a:t>        }</a:t>
            </a:r>
          </a:p>
          <a:p>
            <a:r>
              <a:rPr lang="en-US" sz="1000" dirty="0">
                <a:latin typeface="Lucida Console" panose="020B0609040504020204" pitchFamily="49" charset="0"/>
              </a:rPr>
              <a:t>    }</a:t>
            </a:r>
          </a:p>
          <a:p>
            <a:r>
              <a:rPr lang="en-US" sz="1000" dirty="0">
                <a:latin typeface="Lucida Console" panose="020B0609040504020204" pitchFamily="49" charset="0"/>
              </a:rPr>
              <a:t>    return false;</a:t>
            </a:r>
          </a:p>
          <a:p>
            <a:r>
              <a:rPr lang="en-US" sz="1000" dirty="0" smtClean="0">
                <a:latin typeface="Lucida Console" panose="020B0609040504020204" pitchFamily="49" charset="0"/>
              </a:rPr>
              <a:t>}</a:t>
            </a:r>
            <a:endParaRPr lang="en-US" sz="1000" dirty="0">
              <a:latin typeface="Lucida Console" panose="020B0609040504020204" pitchFamily="49" charset="0"/>
            </a:endParaRPr>
          </a:p>
        </p:txBody>
      </p:sp>
      <p:sp>
        <p:nvSpPr>
          <p:cNvPr id="2" name="TextBox 1"/>
          <p:cNvSpPr txBox="1"/>
          <p:nvPr/>
        </p:nvSpPr>
        <p:spPr>
          <a:xfrm>
            <a:off x="5230368" y="1097280"/>
            <a:ext cx="3583032" cy="646331"/>
          </a:xfrm>
          <a:prstGeom prst="rect">
            <a:avLst/>
          </a:prstGeom>
          <a:noFill/>
        </p:spPr>
        <p:txBody>
          <a:bodyPr wrap="none" rtlCol="0">
            <a:spAutoFit/>
          </a:bodyPr>
          <a:lstStyle/>
          <a:p>
            <a:r>
              <a:rPr lang="en-US" dirty="0" smtClean="0"/>
              <a:t>In binary_stl.cpp.  </a:t>
            </a:r>
            <a:br>
              <a:rPr lang="en-US" dirty="0" smtClean="0"/>
            </a:br>
            <a:r>
              <a:rPr lang="en-US" dirty="0" smtClean="0"/>
              <a:t>Function prototype in </a:t>
            </a:r>
            <a:r>
              <a:rPr lang="en-US" dirty="0" err="1" smtClean="0"/>
              <a:t>binary_stl.h</a:t>
            </a:r>
            <a:endParaRPr lang="en-US" dirty="0"/>
          </a:p>
        </p:txBody>
      </p:sp>
    </p:spTree>
    <p:extLst>
      <p:ext uri="{BB962C8B-B14F-4D97-AF65-F5344CB8AC3E}">
        <p14:creationId xmlns:p14="http://schemas.microsoft.com/office/powerpoint/2010/main" val="25530981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1"/>
            <a:ext cx="8229600" cy="645042"/>
          </a:xfrm>
        </p:spPr>
        <p:txBody>
          <a:bodyPr/>
          <a:lstStyle/>
          <a:p>
            <a:r>
              <a:rPr lang="en-US" dirty="0" smtClean="0"/>
              <a:t>After adding </a:t>
            </a:r>
            <a:r>
              <a:rPr lang="en-US" dirty="0" err="1" smtClean="0"/>
              <a:t>IsAsciiSTL</a:t>
            </a:r>
            <a:r>
              <a:rPr lang="en-US" dirty="0" smtClean="0"/>
              <a:t> function:</a:t>
            </a:r>
            <a:endParaRPr lang="en-US" dirty="0"/>
          </a:p>
        </p:txBody>
      </p:sp>
      <p:sp>
        <p:nvSpPr>
          <p:cNvPr id="4" name="TextBox 3"/>
          <p:cNvSpPr txBox="1"/>
          <p:nvPr/>
        </p:nvSpPr>
        <p:spPr>
          <a:xfrm>
            <a:off x="701749" y="1913860"/>
            <a:ext cx="7901522" cy="2492990"/>
          </a:xfrm>
          <a:prstGeom prst="rect">
            <a:avLst/>
          </a:prstGeom>
          <a:noFill/>
        </p:spPr>
        <p:txBody>
          <a:bodyPr wrap="none" rtlCol="0">
            <a:spAutoFit/>
          </a:bodyPr>
          <a:lstStyle/>
          <a:p>
            <a:r>
              <a:rPr lang="en-US" sz="1200" dirty="0">
                <a:latin typeface="Lucida Console" panose="020B0609040504020204" pitchFamily="49" charset="0"/>
              </a:rPr>
              <a:t>/* virtual */ void </a:t>
            </a:r>
            <a:r>
              <a:rPr lang="en-US" sz="1200" dirty="0" err="1">
                <a:latin typeface="Lucida Console" panose="020B0609040504020204" pitchFamily="49" charset="0"/>
              </a:rPr>
              <a:t>FsLazyWindowApplication</a:t>
            </a:r>
            <a:r>
              <a:rPr lang="en-US" sz="1200" dirty="0">
                <a:latin typeface="Lucida Console" panose="020B0609040504020204" pitchFamily="49" charset="0"/>
              </a:rPr>
              <a:t>::</a:t>
            </a:r>
            <a:r>
              <a:rPr lang="en-US" sz="1200" dirty="0" err="1">
                <a:latin typeface="Lucida Console" panose="020B0609040504020204" pitchFamily="49" charset="0"/>
              </a:rPr>
              <a:t>BeforeEverything</a:t>
            </a:r>
            <a:r>
              <a:rPr lang="en-US" sz="1200" dirty="0">
                <a:latin typeface="Lucida Console" panose="020B0609040504020204" pitchFamily="49" charset="0"/>
              </a:rPr>
              <a:t>(</a:t>
            </a:r>
            <a:r>
              <a:rPr lang="en-US" sz="1200" dirty="0" err="1">
                <a:latin typeface="Lucida Console" panose="020B0609040504020204" pitchFamily="49" charset="0"/>
              </a:rPr>
              <a:t>int</a:t>
            </a:r>
            <a:r>
              <a:rPr lang="en-US" sz="1200" dirty="0">
                <a:latin typeface="Lucida Console" panose="020B0609040504020204" pitchFamily="49" charset="0"/>
              </a:rPr>
              <a:t> </a:t>
            </a:r>
            <a:r>
              <a:rPr lang="en-US" sz="1200" dirty="0" err="1">
                <a:latin typeface="Lucida Console" panose="020B0609040504020204" pitchFamily="49" charset="0"/>
              </a:rPr>
              <a:t>argc,char</a:t>
            </a:r>
            <a:r>
              <a:rPr lang="en-US" sz="1200" dirty="0">
                <a:latin typeface="Lucida Console" panose="020B0609040504020204" pitchFamily="49" charset="0"/>
              </a:rPr>
              <a:t> *</a:t>
            </a:r>
            <a:r>
              <a:rPr lang="en-US" sz="1200" dirty="0" err="1">
                <a:latin typeface="Lucida Console" panose="020B0609040504020204" pitchFamily="49" charset="0"/>
              </a:rPr>
              <a:t>argv</a:t>
            </a:r>
            <a:r>
              <a:rPr lang="en-US" sz="1200" dirty="0">
                <a:latin typeface="Lucida Console" panose="020B0609040504020204" pitchFamily="49" charset="0"/>
              </a:rPr>
              <a:t>[])</a:t>
            </a:r>
          </a:p>
          <a:p>
            <a:r>
              <a:rPr lang="en-US" sz="1200" dirty="0">
                <a:latin typeface="Lucida Console" panose="020B0609040504020204" pitchFamily="49" charset="0"/>
              </a:rPr>
              <a:t>{</a:t>
            </a:r>
          </a:p>
          <a:p>
            <a:r>
              <a:rPr lang="en-US" sz="1200" dirty="0">
                <a:latin typeface="Lucida Console" panose="020B0609040504020204" pitchFamily="49" charset="0"/>
              </a:rPr>
              <a:t>    if(2&lt;=</a:t>
            </a:r>
            <a:r>
              <a:rPr lang="en-US" sz="1200" dirty="0" err="1">
                <a:latin typeface="Lucida Console" panose="020B0609040504020204" pitchFamily="49" charset="0"/>
              </a:rPr>
              <a:t>argc</a:t>
            </a:r>
            <a:r>
              <a:rPr lang="en-US" sz="1200" dirty="0">
                <a:latin typeface="Lucida Console" panose="020B0609040504020204" pitchFamily="49" charset="0"/>
              </a:rPr>
              <a:t>)</a:t>
            </a:r>
          </a:p>
          <a:p>
            <a:r>
              <a:rPr lang="en-US" sz="1200" dirty="0">
                <a:latin typeface="Lucida Console" panose="020B0609040504020204" pitchFamily="49" charset="0"/>
              </a:rPr>
              <a:t>    {</a:t>
            </a:r>
          </a:p>
          <a:p>
            <a:r>
              <a:rPr lang="en-US" sz="1200" dirty="0">
                <a:solidFill>
                  <a:srgbClr val="FF0000"/>
                </a:solidFill>
                <a:latin typeface="Lucida Console" panose="020B0609040504020204" pitchFamily="49" charset="0"/>
              </a:rPr>
              <a:t>        if(true</a:t>
            </a:r>
            <a:r>
              <a:rPr lang="en-US" sz="1200" dirty="0" smtClean="0">
                <a:solidFill>
                  <a:srgbClr val="FF0000"/>
                </a:solidFill>
                <a:latin typeface="Lucida Console" panose="020B0609040504020204" pitchFamily="49" charset="0"/>
              </a:rPr>
              <a:t>==::</a:t>
            </a:r>
            <a:r>
              <a:rPr lang="en-US" sz="1200" dirty="0" err="1" smtClean="0">
                <a:solidFill>
                  <a:srgbClr val="FF0000"/>
                </a:solidFill>
                <a:latin typeface="Lucida Console" panose="020B0609040504020204" pitchFamily="49" charset="0"/>
              </a:rPr>
              <a:t>IsAsciiStl</a:t>
            </a:r>
            <a:r>
              <a:rPr lang="en-US" sz="1200" dirty="0" smtClean="0">
                <a:solidFill>
                  <a:srgbClr val="FF0000"/>
                </a:solidFill>
                <a:latin typeface="Lucida Console" panose="020B0609040504020204" pitchFamily="49" charset="0"/>
              </a:rPr>
              <a:t>(</a:t>
            </a:r>
            <a:r>
              <a:rPr lang="en-US" sz="1200" dirty="0" err="1" smtClean="0">
                <a:solidFill>
                  <a:srgbClr val="FF0000"/>
                </a:solidFill>
                <a:latin typeface="Lucida Console" panose="020B0609040504020204" pitchFamily="49" charset="0"/>
              </a:rPr>
              <a:t>argv</a:t>
            </a:r>
            <a:r>
              <a:rPr lang="en-US" sz="1200" dirty="0" smtClean="0">
                <a:solidFill>
                  <a:srgbClr val="FF0000"/>
                </a:solidFill>
                <a:latin typeface="Lucida Console" panose="020B0609040504020204" pitchFamily="49" charset="0"/>
              </a:rPr>
              <a:t>[1</a:t>
            </a:r>
            <a:r>
              <a:rPr lang="en-US" sz="1200" dirty="0">
                <a:solidFill>
                  <a:srgbClr val="FF0000"/>
                </a:solidFill>
                <a:latin typeface="Lucida Console" panose="020B0609040504020204" pitchFamily="49" charset="0"/>
              </a:rPr>
              <a:t>]))</a:t>
            </a:r>
          </a:p>
          <a:p>
            <a:r>
              <a:rPr lang="en-US" sz="1200" dirty="0">
                <a:solidFill>
                  <a:srgbClr val="FF0000"/>
                </a:solidFill>
                <a:latin typeface="Lucida Console" panose="020B0609040504020204" pitchFamily="49" charset="0"/>
              </a:rPr>
              <a:t>        {</a:t>
            </a:r>
          </a:p>
          <a:p>
            <a:r>
              <a:rPr lang="en-US" sz="1200" dirty="0">
                <a:solidFill>
                  <a:srgbClr val="FF0000"/>
                </a:solidFill>
                <a:latin typeface="Lucida Console" panose="020B0609040504020204" pitchFamily="49" charset="0"/>
              </a:rPr>
              <a:t>            </a:t>
            </a:r>
            <a:r>
              <a:rPr lang="en-US" sz="1200" dirty="0" err="1">
                <a:solidFill>
                  <a:srgbClr val="FF0000"/>
                </a:solidFill>
                <a:latin typeface="Lucida Console" panose="020B0609040504020204" pitchFamily="49" charset="0"/>
              </a:rPr>
              <a:t>printf</a:t>
            </a:r>
            <a:r>
              <a:rPr lang="en-US" sz="1200" dirty="0">
                <a:solidFill>
                  <a:srgbClr val="FF0000"/>
                </a:solidFill>
                <a:latin typeface="Lucida Console" panose="020B0609040504020204" pitchFamily="49" charset="0"/>
              </a:rPr>
              <a:t>("It is not a binary </a:t>
            </a:r>
            <a:r>
              <a:rPr lang="en-US" sz="1200" dirty="0" err="1">
                <a:solidFill>
                  <a:srgbClr val="FF0000"/>
                </a:solidFill>
                <a:latin typeface="Lucida Console" panose="020B0609040504020204" pitchFamily="49" charset="0"/>
              </a:rPr>
              <a:t>stl</a:t>
            </a:r>
            <a:r>
              <a:rPr lang="en-US" sz="1200" dirty="0">
                <a:solidFill>
                  <a:srgbClr val="FF0000"/>
                </a:solidFill>
                <a:latin typeface="Lucida Console" panose="020B0609040504020204" pitchFamily="49" charset="0"/>
              </a:rPr>
              <a:t>!\n");</a:t>
            </a:r>
          </a:p>
          <a:p>
            <a:r>
              <a:rPr lang="en-US" sz="1200" dirty="0">
                <a:solidFill>
                  <a:srgbClr val="FF0000"/>
                </a:solidFill>
                <a:latin typeface="Lucida Console" panose="020B0609040504020204" pitchFamily="49" charset="0"/>
              </a:rPr>
              <a:t>            return;</a:t>
            </a:r>
          </a:p>
          <a:p>
            <a:r>
              <a:rPr lang="en-US" sz="1200" dirty="0">
                <a:solidFill>
                  <a:srgbClr val="FF0000"/>
                </a:solidFill>
                <a:latin typeface="Lucida Console" panose="020B0609040504020204" pitchFamily="49" charset="0"/>
              </a:rPr>
              <a:t>        }</a:t>
            </a:r>
          </a:p>
          <a:p>
            <a:r>
              <a:rPr lang="en-US" sz="1200" dirty="0">
                <a:latin typeface="Lucida Console" panose="020B0609040504020204" pitchFamily="49" charset="0"/>
              </a:rPr>
              <a:t>        </a:t>
            </a:r>
            <a:r>
              <a:rPr lang="en-US" sz="1200" dirty="0" err="1">
                <a:latin typeface="Lucida Console" panose="020B0609040504020204" pitchFamily="49" charset="0"/>
              </a:rPr>
              <a:t>LoadBinaryStl</a:t>
            </a:r>
            <a:r>
              <a:rPr lang="en-US" sz="1200" dirty="0">
                <a:latin typeface="Lucida Console" panose="020B0609040504020204" pitchFamily="49" charset="0"/>
              </a:rPr>
              <a:t>(</a:t>
            </a:r>
            <a:r>
              <a:rPr lang="en-US" sz="1200" dirty="0" err="1">
                <a:latin typeface="Lucida Console" panose="020B0609040504020204" pitchFamily="49" charset="0"/>
              </a:rPr>
              <a:t>argv</a:t>
            </a:r>
            <a:r>
              <a:rPr lang="en-US" sz="1200" dirty="0">
                <a:latin typeface="Lucida Console" panose="020B0609040504020204" pitchFamily="49" charset="0"/>
              </a:rPr>
              <a:t>[1]);</a:t>
            </a:r>
          </a:p>
          <a:p>
            <a:r>
              <a:rPr lang="en-US" sz="1200" dirty="0">
                <a:latin typeface="Lucida Console" panose="020B0609040504020204" pitchFamily="49" charset="0"/>
              </a:rPr>
              <a:t>    }</a:t>
            </a:r>
          </a:p>
          <a:p>
            <a:r>
              <a:rPr lang="en-US" sz="1200" dirty="0">
                <a:latin typeface="Lucida Console" panose="020B0609040504020204" pitchFamily="49" charset="0"/>
              </a:rPr>
              <a:t>}</a:t>
            </a:r>
          </a:p>
          <a:p>
            <a:endParaRPr lang="en-US" sz="1200" dirty="0">
              <a:latin typeface="Lucida Console" panose="020B0609040504020204" pitchFamily="49" charset="0"/>
            </a:endParaRPr>
          </a:p>
        </p:txBody>
      </p:sp>
    </p:spTree>
    <p:extLst>
      <p:ext uri="{BB962C8B-B14F-4D97-AF65-F5344CB8AC3E}">
        <p14:creationId xmlns:p14="http://schemas.microsoft.com/office/powerpoint/2010/main" val="32900994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7088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OpenGL functions to use</a:t>
            </a:r>
            <a:endParaRPr lang="en-US" dirty="0"/>
          </a:p>
        </p:txBody>
      </p:sp>
      <p:sp>
        <p:nvSpPr>
          <p:cNvPr id="3" name="Content Placeholder 2"/>
          <p:cNvSpPr>
            <a:spLocks noGrp="1"/>
          </p:cNvSpPr>
          <p:nvPr>
            <p:ph idx="1"/>
          </p:nvPr>
        </p:nvSpPr>
        <p:spPr/>
        <p:txBody>
          <a:bodyPr/>
          <a:lstStyle/>
          <a:p>
            <a:r>
              <a:rPr lang="en-US" dirty="0" err="1" smtClean="0"/>
              <a:t>glEnableClientState</a:t>
            </a:r>
            <a:r>
              <a:rPr lang="en-US" dirty="0" smtClean="0"/>
              <a:t> / </a:t>
            </a:r>
            <a:r>
              <a:rPr lang="en-US" dirty="0" err="1" smtClean="0"/>
              <a:t>glDisableClientState</a:t>
            </a:r>
            <a:endParaRPr lang="en-US" dirty="0" smtClean="0"/>
          </a:p>
          <a:p>
            <a:r>
              <a:rPr lang="en-US" dirty="0" err="1" smtClean="0"/>
              <a:t>glColorPointer</a:t>
            </a:r>
            <a:endParaRPr lang="en-US" dirty="0" smtClean="0"/>
          </a:p>
          <a:p>
            <a:r>
              <a:rPr lang="en-US" dirty="0" err="1" smtClean="0"/>
              <a:t>glVertexPointer</a:t>
            </a:r>
            <a:endParaRPr lang="en-US" dirty="0"/>
          </a:p>
        </p:txBody>
      </p:sp>
    </p:spTree>
    <p:extLst>
      <p:ext uri="{BB962C8B-B14F-4D97-AF65-F5344CB8AC3E}">
        <p14:creationId xmlns:p14="http://schemas.microsoft.com/office/powerpoint/2010/main" val="29795714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Polygonal Mesh </a:t>
            </a:r>
            <a:endParaRPr lang="en-US" dirty="0"/>
          </a:p>
        </p:txBody>
      </p:sp>
      <p:sp>
        <p:nvSpPr>
          <p:cNvPr id="3" name="Content Placeholder 2"/>
          <p:cNvSpPr>
            <a:spLocks noGrp="1"/>
          </p:cNvSpPr>
          <p:nvPr>
            <p:ph idx="1"/>
          </p:nvPr>
        </p:nvSpPr>
        <p:spPr/>
        <p:txBody>
          <a:bodyPr/>
          <a:lstStyle/>
          <a:p>
            <a:r>
              <a:rPr lang="en-US" dirty="0" smtClean="0"/>
              <a:t>Minimum information is a set of disconnected polygons (</a:t>
            </a:r>
            <a:r>
              <a:rPr lang="en-US" dirty="0" err="1" smtClean="0"/>
              <a:t>eg</a:t>
            </a:r>
            <a:r>
              <a:rPr lang="en-US" dirty="0" smtClean="0"/>
              <a:t>. STL data)</a:t>
            </a:r>
          </a:p>
          <a:p>
            <a:r>
              <a:rPr lang="en-US" dirty="0" smtClean="0"/>
              <a:t>Minimum information is good for visualizing.</a:t>
            </a:r>
          </a:p>
          <a:p>
            <a:r>
              <a:rPr lang="en-US" dirty="0" smtClean="0"/>
              <a:t>Useless for other purposes.</a:t>
            </a:r>
            <a:endParaRPr lang="en-US" dirty="0"/>
          </a:p>
        </p:txBody>
      </p:sp>
      <p:cxnSp>
        <p:nvCxnSpPr>
          <p:cNvPr id="5" name="Straight Connector 4"/>
          <p:cNvCxnSpPr/>
          <p:nvPr/>
        </p:nvCxnSpPr>
        <p:spPr>
          <a:xfrm flipH="1">
            <a:off x="5534247" y="4223784"/>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534247" y="53667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220047" y="42237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210647" y="4680984"/>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296247" y="40713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296247" y="33093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515447" y="3309384"/>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305647" y="4119231"/>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543647" y="3995184"/>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543647" y="3995184"/>
            <a:ext cx="762000" cy="1267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7587217" y="4690731"/>
            <a:ext cx="1223630" cy="75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358617" y="5442984"/>
            <a:ext cx="1452230" cy="3907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358617" y="4690731"/>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505894" y="5519184"/>
            <a:ext cx="637953"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505894" y="55191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143847" y="5976384"/>
            <a:ext cx="1038447"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91447" y="2928384"/>
            <a:ext cx="2286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20047" y="31569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91447" y="2928384"/>
            <a:ext cx="1447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467447" y="2928384"/>
            <a:ext cx="76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467447" y="2928384"/>
            <a:ext cx="13574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4541875" y="3846328"/>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824870" y="2928384"/>
            <a:ext cx="164805" cy="1041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654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Better-Than Minimum Information</a:t>
            </a:r>
            <a:endParaRPr lang="en-US" dirty="0"/>
          </a:p>
        </p:txBody>
      </p:sp>
      <p:sp>
        <p:nvSpPr>
          <p:cNvPr id="3" name="Content Placeholder 2"/>
          <p:cNvSpPr>
            <a:spLocks noGrp="1"/>
          </p:cNvSpPr>
          <p:nvPr>
            <p:ph idx="1"/>
          </p:nvPr>
        </p:nvSpPr>
        <p:spPr/>
        <p:txBody>
          <a:bodyPr/>
          <a:lstStyle/>
          <a:p>
            <a:r>
              <a:rPr lang="en-US" dirty="0" smtClean="0"/>
              <a:t>Vertices &amp; Connections</a:t>
            </a:r>
          </a:p>
          <a:p>
            <a:r>
              <a:rPr lang="en-US" dirty="0" smtClean="0"/>
              <a:t>A list of vertices</a:t>
            </a:r>
          </a:p>
          <a:p>
            <a:r>
              <a:rPr lang="en-US" dirty="0" smtClean="0"/>
              <a:t>A list of polygons, each of which has a chain of vertices</a:t>
            </a:r>
            <a:endParaRPr lang="en-US" dirty="0"/>
          </a:p>
        </p:txBody>
      </p:sp>
      <p:cxnSp>
        <p:nvCxnSpPr>
          <p:cNvPr id="38" name="Straight Connector 37"/>
          <p:cNvCxnSpPr/>
          <p:nvPr/>
        </p:nvCxnSpPr>
        <p:spPr>
          <a:xfrm flipH="1">
            <a:off x="5534247" y="4223784"/>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534247" y="53667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220047" y="42237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210647" y="4680984"/>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296247" y="40713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296247" y="33093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515447" y="3309384"/>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305647" y="4119231"/>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4543647" y="3995184"/>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543647" y="3995184"/>
            <a:ext cx="762000" cy="1267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7587217" y="4690731"/>
            <a:ext cx="1223630" cy="75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358617" y="5442984"/>
            <a:ext cx="1452230" cy="3907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7358617" y="4690731"/>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505894" y="5519184"/>
            <a:ext cx="637953"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505894" y="55191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143847" y="5976384"/>
            <a:ext cx="1038447"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991447" y="2928384"/>
            <a:ext cx="2286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6220047" y="31569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991447" y="2928384"/>
            <a:ext cx="1447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467447" y="2928384"/>
            <a:ext cx="76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467447" y="2928384"/>
            <a:ext cx="13574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4541875" y="3846328"/>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824870" y="2928384"/>
            <a:ext cx="164805" cy="1041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764323"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324498"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400698" y="3766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9675" y="3918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7358617" y="3080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7372498" y="4476307"/>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270501" y="5232105"/>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7110524" y="5747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8667898" y="5290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000898" y="6540352"/>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543647" y="2590800"/>
            <a:ext cx="722128" cy="369332"/>
          </a:xfrm>
          <a:prstGeom prst="rect">
            <a:avLst/>
          </a:prstGeom>
          <a:noFill/>
        </p:spPr>
        <p:txBody>
          <a:bodyPr wrap="square" rtlCol="0">
            <a:spAutoFit/>
          </a:bodyPr>
          <a:lstStyle/>
          <a:p>
            <a:r>
              <a:rPr lang="en-US" dirty="0" smtClean="0"/>
              <a:t>v0</a:t>
            </a:r>
            <a:endParaRPr lang="en-US" dirty="0"/>
          </a:p>
        </p:txBody>
      </p:sp>
      <p:sp>
        <p:nvSpPr>
          <p:cNvPr id="72" name="TextBox 71"/>
          <p:cNvSpPr txBox="1"/>
          <p:nvPr/>
        </p:nvSpPr>
        <p:spPr>
          <a:xfrm>
            <a:off x="6050221" y="2591318"/>
            <a:ext cx="722128" cy="369332"/>
          </a:xfrm>
          <a:prstGeom prst="rect">
            <a:avLst/>
          </a:prstGeom>
          <a:noFill/>
        </p:spPr>
        <p:txBody>
          <a:bodyPr wrap="square" rtlCol="0">
            <a:spAutoFit/>
          </a:bodyPr>
          <a:lstStyle/>
          <a:p>
            <a:r>
              <a:rPr lang="en-US" dirty="0" smtClean="0"/>
              <a:t>v1</a:t>
            </a:r>
            <a:endParaRPr lang="en-US" dirty="0"/>
          </a:p>
        </p:txBody>
      </p:sp>
      <p:sp>
        <p:nvSpPr>
          <p:cNvPr id="73" name="TextBox 72"/>
          <p:cNvSpPr txBox="1"/>
          <p:nvPr/>
        </p:nvSpPr>
        <p:spPr>
          <a:xfrm>
            <a:off x="7667257" y="3016252"/>
            <a:ext cx="722128" cy="369332"/>
          </a:xfrm>
          <a:prstGeom prst="rect">
            <a:avLst/>
          </a:prstGeom>
          <a:noFill/>
        </p:spPr>
        <p:txBody>
          <a:bodyPr wrap="square" rtlCol="0">
            <a:spAutoFit/>
          </a:bodyPr>
          <a:lstStyle/>
          <a:p>
            <a:r>
              <a:rPr lang="en-US" dirty="0" smtClean="0"/>
              <a:t>v2</a:t>
            </a:r>
            <a:endParaRPr lang="en-US" dirty="0"/>
          </a:p>
        </p:txBody>
      </p:sp>
      <p:sp>
        <p:nvSpPr>
          <p:cNvPr id="74" name="TextBox 73"/>
          <p:cNvSpPr txBox="1"/>
          <p:nvPr/>
        </p:nvSpPr>
        <p:spPr>
          <a:xfrm>
            <a:off x="4106383" y="3925485"/>
            <a:ext cx="722128" cy="369332"/>
          </a:xfrm>
          <a:prstGeom prst="rect">
            <a:avLst/>
          </a:prstGeom>
          <a:noFill/>
        </p:spPr>
        <p:txBody>
          <a:bodyPr wrap="square" rtlCol="0">
            <a:spAutoFit/>
          </a:bodyPr>
          <a:lstStyle/>
          <a:p>
            <a:r>
              <a:rPr lang="en-US" dirty="0" smtClean="0"/>
              <a:t>v3</a:t>
            </a:r>
            <a:endParaRPr lang="en-US" dirty="0"/>
          </a:p>
        </p:txBody>
      </p:sp>
      <p:sp>
        <p:nvSpPr>
          <p:cNvPr id="75" name="TextBox 74"/>
          <p:cNvSpPr txBox="1"/>
          <p:nvPr/>
        </p:nvSpPr>
        <p:spPr>
          <a:xfrm>
            <a:off x="6105747" y="4286843"/>
            <a:ext cx="722128" cy="369332"/>
          </a:xfrm>
          <a:prstGeom prst="rect">
            <a:avLst/>
          </a:prstGeom>
          <a:noFill/>
        </p:spPr>
        <p:txBody>
          <a:bodyPr wrap="square" rtlCol="0">
            <a:spAutoFit/>
          </a:bodyPr>
          <a:lstStyle/>
          <a:p>
            <a:r>
              <a:rPr lang="en-US" dirty="0" smtClean="0"/>
              <a:t>v4</a:t>
            </a:r>
            <a:endParaRPr lang="en-US" dirty="0"/>
          </a:p>
        </p:txBody>
      </p:sp>
      <p:sp>
        <p:nvSpPr>
          <p:cNvPr id="76" name="TextBox 75"/>
          <p:cNvSpPr txBox="1"/>
          <p:nvPr/>
        </p:nvSpPr>
        <p:spPr>
          <a:xfrm>
            <a:off x="7679662" y="4294817"/>
            <a:ext cx="722128" cy="369332"/>
          </a:xfrm>
          <a:prstGeom prst="rect">
            <a:avLst/>
          </a:prstGeom>
          <a:noFill/>
        </p:spPr>
        <p:txBody>
          <a:bodyPr wrap="square" rtlCol="0">
            <a:spAutoFit/>
          </a:bodyPr>
          <a:lstStyle/>
          <a:p>
            <a:r>
              <a:rPr lang="en-US" dirty="0" smtClean="0"/>
              <a:t>v5</a:t>
            </a:r>
            <a:endParaRPr lang="en-US" dirty="0"/>
          </a:p>
        </p:txBody>
      </p:sp>
      <p:sp>
        <p:nvSpPr>
          <p:cNvPr id="77" name="TextBox 76"/>
          <p:cNvSpPr txBox="1"/>
          <p:nvPr/>
        </p:nvSpPr>
        <p:spPr>
          <a:xfrm>
            <a:off x="4904711" y="5274491"/>
            <a:ext cx="722128" cy="369332"/>
          </a:xfrm>
          <a:prstGeom prst="rect">
            <a:avLst/>
          </a:prstGeom>
          <a:noFill/>
        </p:spPr>
        <p:txBody>
          <a:bodyPr wrap="square" rtlCol="0">
            <a:spAutoFit/>
          </a:bodyPr>
          <a:lstStyle/>
          <a:p>
            <a:r>
              <a:rPr lang="en-US" dirty="0" smtClean="0"/>
              <a:t>v6</a:t>
            </a:r>
            <a:endParaRPr lang="en-US" dirty="0"/>
          </a:p>
        </p:txBody>
      </p:sp>
      <p:sp>
        <p:nvSpPr>
          <p:cNvPr id="78" name="TextBox 77"/>
          <p:cNvSpPr txBox="1"/>
          <p:nvPr/>
        </p:nvSpPr>
        <p:spPr>
          <a:xfrm>
            <a:off x="7297775" y="6052584"/>
            <a:ext cx="722128" cy="369332"/>
          </a:xfrm>
          <a:prstGeom prst="rect">
            <a:avLst/>
          </a:prstGeom>
          <a:noFill/>
        </p:spPr>
        <p:txBody>
          <a:bodyPr wrap="square" rtlCol="0">
            <a:spAutoFit/>
          </a:bodyPr>
          <a:lstStyle/>
          <a:p>
            <a:r>
              <a:rPr lang="en-US" dirty="0" smtClean="0"/>
              <a:t>v7</a:t>
            </a:r>
            <a:endParaRPr lang="en-US" dirty="0"/>
          </a:p>
        </p:txBody>
      </p:sp>
      <p:sp>
        <p:nvSpPr>
          <p:cNvPr id="79" name="TextBox 78"/>
          <p:cNvSpPr txBox="1"/>
          <p:nvPr/>
        </p:nvSpPr>
        <p:spPr>
          <a:xfrm>
            <a:off x="8406516" y="5601736"/>
            <a:ext cx="722128" cy="369332"/>
          </a:xfrm>
          <a:prstGeom prst="rect">
            <a:avLst/>
          </a:prstGeom>
          <a:noFill/>
        </p:spPr>
        <p:txBody>
          <a:bodyPr wrap="square" rtlCol="0">
            <a:spAutoFit/>
          </a:bodyPr>
          <a:lstStyle/>
          <a:p>
            <a:r>
              <a:rPr lang="en-US" dirty="0" smtClean="0"/>
              <a:t>v8</a:t>
            </a:r>
            <a:endParaRPr lang="en-US" dirty="0"/>
          </a:p>
        </p:txBody>
      </p:sp>
      <p:sp>
        <p:nvSpPr>
          <p:cNvPr id="80" name="TextBox 79"/>
          <p:cNvSpPr txBox="1"/>
          <p:nvPr/>
        </p:nvSpPr>
        <p:spPr>
          <a:xfrm>
            <a:off x="5621375" y="6457214"/>
            <a:ext cx="722128" cy="369332"/>
          </a:xfrm>
          <a:prstGeom prst="rect">
            <a:avLst/>
          </a:prstGeom>
          <a:noFill/>
        </p:spPr>
        <p:txBody>
          <a:bodyPr wrap="square" rtlCol="0">
            <a:spAutoFit/>
          </a:bodyPr>
          <a:lstStyle/>
          <a:p>
            <a:r>
              <a:rPr lang="en-US" dirty="0" smtClean="0"/>
              <a:t>v9</a:t>
            </a:r>
            <a:endParaRPr lang="en-US" dirty="0"/>
          </a:p>
        </p:txBody>
      </p:sp>
      <p:sp>
        <p:nvSpPr>
          <p:cNvPr id="81" name="TextBox 80"/>
          <p:cNvSpPr txBox="1"/>
          <p:nvPr/>
        </p:nvSpPr>
        <p:spPr>
          <a:xfrm>
            <a:off x="5042195" y="3219008"/>
            <a:ext cx="722128" cy="369332"/>
          </a:xfrm>
          <a:prstGeom prst="rect">
            <a:avLst/>
          </a:prstGeom>
          <a:noFill/>
        </p:spPr>
        <p:txBody>
          <a:bodyPr wrap="square" rtlCol="0">
            <a:spAutoFit/>
          </a:bodyPr>
          <a:lstStyle/>
          <a:p>
            <a:r>
              <a:rPr lang="en-US" dirty="0" smtClean="0"/>
              <a:t>f0</a:t>
            </a:r>
            <a:endParaRPr lang="en-US" dirty="0"/>
          </a:p>
        </p:txBody>
      </p:sp>
      <p:sp>
        <p:nvSpPr>
          <p:cNvPr id="82" name="TextBox 81"/>
          <p:cNvSpPr txBox="1"/>
          <p:nvPr/>
        </p:nvSpPr>
        <p:spPr>
          <a:xfrm>
            <a:off x="6302006" y="3205349"/>
            <a:ext cx="722128" cy="369332"/>
          </a:xfrm>
          <a:prstGeom prst="rect">
            <a:avLst/>
          </a:prstGeom>
          <a:noFill/>
        </p:spPr>
        <p:txBody>
          <a:bodyPr wrap="square" rtlCol="0">
            <a:spAutoFit/>
          </a:bodyPr>
          <a:lstStyle/>
          <a:p>
            <a:r>
              <a:rPr lang="en-US" dirty="0" smtClean="0"/>
              <a:t>f1</a:t>
            </a:r>
            <a:endParaRPr lang="en-US" dirty="0"/>
          </a:p>
        </p:txBody>
      </p:sp>
      <p:sp>
        <p:nvSpPr>
          <p:cNvPr id="83" name="TextBox 82"/>
          <p:cNvSpPr txBox="1"/>
          <p:nvPr/>
        </p:nvSpPr>
        <p:spPr>
          <a:xfrm>
            <a:off x="5146158" y="4304415"/>
            <a:ext cx="722128" cy="369332"/>
          </a:xfrm>
          <a:prstGeom prst="rect">
            <a:avLst/>
          </a:prstGeom>
          <a:noFill/>
        </p:spPr>
        <p:txBody>
          <a:bodyPr wrap="square" rtlCol="0">
            <a:spAutoFit/>
          </a:bodyPr>
          <a:lstStyle/>
          <a:p>
            <a:r>
              <a:rPr lang="en-US" dirty="0" smtClean="0"/>
              <a:t>f2</a:t>
            </a:r>
            <a:endParaRPr lang="en-US" dirty="0"/>
          </a:p>
        </p:txBody>
      </p:sp>
      <p:sp>
        <p:nvSpPr>
          <p:cNvPr id="84" name="TextBox 83"/>
          <p:cNvSpPr txBox="1"/>
          <p:nvPr/>
        </p:nvSpPr>
        <p:spPr>
          <a:xfrm>
            <a:off x="6928589" y="3810518"/>
            <a:ext cx="722128" cy="369332"/>
          </a:xfrm>
          <a:prstGeom prst="rect">
            <a:avLst/>
          </a:prstGeom>
          <a:noFill/>
        </p:spPr>
        <p:txBody>
          <a:bodyPr wrap="square" rtlCol="0">
            <a:spAutoFit/>
          </a:bodyPr>
          <a:lstStyle/>
          <a:p>
            <a:r>
              <a:rPr lang="en-US" dirty="0" smtClean="0"/>
              <a:t>f3</a:t>
            </a:r>
            <a:endParaRPr lang="en-US" dirty="0"/>
          </a:p>
        </p:txBody>
      </p:sp>
      <p:sp>
        <p:nvSpPr>
          <p:cNvPr id="85" name="TextBox 84"/>
          <p:cNvSpPr txBox="1"/>
          <p:nvPr/>
        </p:nvSpPr>
        <p:spPr>
          <a:xfrm>
            <a:off x="6288273" y="4921252"/>
            <a:ext cx="722128" cy="369332"/>
          </a:xfrm>
          <a:prstGeom prst="rect">
            <a:avLst/>
          </a:prstGeom>
          <a:noFill/>
        </p:spPr>
        <p:txBody>
          <a:bodyPr wrap="square" rtlCol="0">
            <a:spAutoFit/>
          </a:bodyPr>
          <a:lstStyle/>
          <a:p>
            <a:r>
              <a:rPr lang="en-US" dirty="0" smtClean="0"/>
              <a:t>f4</a:t>
            </a:r>
            <a:endParaRPr lang="en-US" dirty="0"/>
          </a:p>
        </p:txBody>
      </p:sp>
      <p:sp>
        <p:nvSpPr>
          <p:cNvPr id="86" name="TextBox 85"/>
          <p:cNvSpPr txBox="1"/>
          <p:nvPr/>
        </p:nvSpPr>
        <p:spPr>
          <a:xfrm>
            <a:off x="7674345" y="5199839"/>
            <a:ext cx="722128" cy="369332"/>
          </a:xfrm>
          <a:prstGeom prst="rect">
            <a:avLst/>
          </a:prstGeom>
          <a:noFill/>
        </p:spPr>
        <p:txBody>
          <a:bodyPr wrap="square" rtlCol="0">
            <a:spAutoFit/>
          </a:bodyPr>
          <a:lstStyle/>
          <a:p>
            <a:r>
              <a:rPr lang="en-US" dirty="0" smtClean="0"/>
              <a:t>f5</a:t>
            </a:r>
            <a:endParaRPr lang="en-US" dirty="0"/>
          </a:p>
        </p:txBody>
      </p:sp>
      <p:sp>
        <p:nvSpPr>
          <p:cNvPr id="87" name="TextBox 86"/>
          <p:cNvSpPr txBox="1"/>
          <p:nvPr/>
        </p:nvSpPr>
        <p:spPr>
          <a:xfrm>
            <a:off x="6015075" y="5900184"/>
            <a:ext cx="722128" cy="369332"/>
          </a:xfrm>
          <a:prstGeom prst="rect">
            <a:avLst/>
          </a:prstGeom>
          <a:noFill/>
        </p:spPr>
        <p:txBody>
          <a:bodyPr wrap="square" rtlCol="0">
            <a:spAutoFit/>
          </a:bodyPr>
          <a:lstStyle/>
          <a:p>
            <a:r>
              <a:rPr lang="en-US" dirty="0" smtClean="0"/>
              <a:t>f6</a:t>
            </a:r>
            <a:endParaRPr lang="en-US" dirty="0"/>
          </a:p>
        </p:txBody>
      </p:sp>
      <p:sp>
        <p:nvSpPr>
          <p:cNvPr id="88" name="TextBox 87"/>
          <p:cNvSpPr txBox="1"/>
          <p:nvPr/>
        </p:nvSpPr>
        <p:spPr>
          <a:xfrm>
            <a:off x="381000" y="2667000"/>
            <a:ext cx="3505200" cy="2031325"/>
          </a:xfrm>
          <a:prstGeom prst="rect">
            <a:avLst/>
          </a:prstGeom>
          <a:noFill/>
        </p:spPr>
        <p:txBody>
          <a:bodyPr wrap="square" rtlCol="0">
            <a:spAutoFit/>
          </a:bodyPr>
          <a:lstStyle/>
          <a:p>
            <a:r>
              <a:rPr lang="en-US" dirty="0" smtClean="0"/>
              <a:t>f0    {v1, v0, v3, v4}</a:t>
            </a:r>
          </a:p>
          <a:p>
            <a:r>
              <a:rPr lang="en-US" dirty="0" smtClean="0"/>
              <a:t>f1    {v2, v1, v4}</a:t>
            </a:r>
          </a:p>
          <a:p>
            <a:r>
              <a:rPr lang="en-US" dirty="0" smtClean="0"/>
              <a:t>f2    {v4, v3, v6}</a:t>
            </a:r>
          </a:p>
          <a:p>
            <a:r>
              <a:rPr lang="en-US" dirty="0" smtClean="0"/>
              <a:t>f3    {v2, v4, v5}</a:t>
            </a:r>
          </a:p>
          <a:p>
            <a:r>
              <a:rPr lang="en-US" dirty="0" smtClean="0"/>
              <a:t>f4    {v5, v4, v6, v7}</a:t>
            </a:r>
          </a:p>
          <a:p>
            <a:r>
              <a:rPr lang="en-US" dirty="0" smtClean="0"/>
              <a:t>f5    {v7, v8, v5}</a:t>
            </a:r>
          </a:p>
          <a:p>
            <a:r>
              <a:rPr lang="en-US" dirty="0" smtClean="0"/>
              <a:t>f6    {v9, v7, v6}</a:t>
            </a:r>
            <a:endParaRPr lang="en-US" dirty="0"/>
          </a:p>
        </p:txBody>
      </p:sp>
    </p:spTree>
    <p:extLst>
      <p:ext uri="{BB962C8B-B14F-4D97-AF65-F5344CB8AC3E}">
        <p14:creationId xmlns:p14="http://schemas.microsoft.com/office/powerpoint/2010/main" val="33760123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useful information</a:t>
            </a:r>
            <a:endParaRPr lang="en-US" dirty="0"/>
          </a:p>
        </p:txBody>
      </p:sp>
      <p:sp>
        <p:nvSpPr>
          <p:cNvPr id="3" name="Content Placeholder 2"/>
          <p:cNvSpPr>
            <a:spLocks noGrp="1"/>
          </p:cNvSpPr>
          <p:nvPr>
            <p:ph idx="1"/>
          </p:nvPr>
        </p:nvSpPr>
        <p:spPr/>
        <p:txBody>
          <a:bodyPr/>
          <a:lstStyle/>
          <a:p>
            <a:r>
              <a:rPr lang="en-US" dirty="0" smtClean="0"/>
              <a:t>Polygons are </a:t>
            </a:r>
            <a:r>
              <a:rPr lang="en-US" dirty="0" err="1" smtClean="0"/>
              <a:t>seach</a:t>
            </a:r>
            <a:r>
              <a:rPr lang="en-US" dirty="0" smtClean="0"/>
              <a:t>-able from a vertex or an edge.</a:t>
            </a:r>
          </a:p>
          <a:p>
            <a:r>
              <a:rPr lang="en-US" dirty="0" smtClean="0"/>
              <a:t>Can be done by keeping a hash table.</a:t>
            </a:r>
          </a:p>
          <a:p>
            <a:endParaRPr lang="en-US" dirty="0"/>
          </a:p>
        </p:txBody>
      </p:sp>
      <p:cxnSp>
        <p:nvCxnSpPr>
          <p:cNvPr id="4" name="Straight Connector 3"/>
          <p:cNvCxnSpPr/>
          <p:nvPr/>
        </p:nvCxnSpPr>
        <p:spPr>
          <a:xfrm flipH="1">
            <a:off x="5534247" y="4223784"/>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534247" y="53667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20047" y="42237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7210647" y="4680984"/>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296247" y="40713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296247" y="33093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15447" y="3309384"/>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5305647" y="4119231"/>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4543647" y="3995184"/>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43647" y="3995184"/>
            <a:ext cx="762000" cy="1267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7587217" y="4690731"/>
            <a:ext cx="1223630" cy="75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358617" y="5442984"/>
            <a:ext cx="1452230" cy="3907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358617" y="4690731"/>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05894" y="5519184"/>
            <a:ext cx="637953"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05894" y="55191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43847" y="5976384"/>
            <a:ext cx="1038447"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991447" y="2928384"/>
            <a:ext cx="2286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220047" y="31569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991447" y="2928384"/>
            <a:ext cx="1447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467447" y="2928384"/>
            <a:ext cx="76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467447" y="2928384"/>
            <a:ext cx="13574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541875" y="3846328"/>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24870" y="2928384"/>
            <a:ext cx="164805" cy="1041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764323"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324498"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400698" y="3766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989675" y="3918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358617" y="3080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372498" y="4476307"/>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270501" y="5232105"/>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110524" y="5747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667898" y="5290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000898" y="6540352"/>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543647" y="2590800"/>
            <a:ext cx="722128" cy="369332"/>
          </a:xfrm>
          <a:prstGeom prst="rect">
            <a:avLst/>
          </a:prstGeom>
          <a:noFill/>
        </p:spPr>
        <p:txBody>
          <a:bodyPr wrap="square" rtlCol="0">
            <a:spAutoFit/>
          </a:bodyPr>
          <a:lstStyle/>
          <a:p>
            <a:r>
              <a:rPr lang="en-US" dirty="0" smtClean="0"/>
              <a:t>v0</a:t>
            </a:r>
            <a:endParaRPr lang="en-US" dirty="0"/>
          </a:p>
        </p:txBody>
      </p:sp>
      <p:sp>
        <p:nvSpPr>
          <p:cNvPr id="40" name="TextBox 39"/>
          <p:cNvSpPr txBox="1"/>
          <p:nvPr/>
        </p:nvSpPr>
        <p:spPr>
          <a:xfrm>
            <a:off x="6050221" y="2591318"/>
            <a:ext cx="722128" cy="369332"/>
          </a:xfrm>
          <a:prstGeom prst="rect">
            <a:avLst/>
          </a:prstGeom>
          <a:noFill/>
        </p:spPr>
        <p:txBody>
          <a:bodyPr wrap="square" rtlCol="0">
            <a:spAutoFit/>
          </a:bodyPr>
          <a:lstStyle/>
          <a:p>
            <a:r>
              <a:rPr lang="en-US" dirty="0" smtClean="0"/>
              <a:t>v1</a:t>
            </a:r>
            <a:endParaRPr lang="en-US" dirty="0"/>
          </a:p>
        </p:txBody>
      </p:sp>
      <p:sp>
        <p:nvSpPr>
          <p:cNvPr id="41" name="TextBox 40"/>
          <p:cNvSpPr txBox="1"/>
          <p:nvPr/>
        </p:nvSpPr>
        <p:spPr>
          <a:xfrm>
            <a:off x="7667257" y="3016252"/>
            <a:ext cx="722128" cy="369332"/>
          </a:xfrm>
          <a:prstGeom prst="rect">
            <a:avLst/>
          </a:prstGeom>
          <a:noFill/>
        </p:spPr>
        <p:txBody>
          <a:bodyPr wrap="square" rtlCol="0">
            <a:spAutoFit/>
          </a:bodyPr>
          <a:lstStyle/>
          <a:p>
            <a:r>
              <a:rPr lang="en-US" dirty="0" smtClean="0"/>
              <a:t>v2</a:t>
            </a:r>
            <a:endParaRPr lang="en-US" dirty="0"/>
          </a:p>
        </p:txBody>
      </p:sp>
      <p:sp>
        <p:nvSpPr>
          <p:cNvPr id="42" name="TextBox 41"/>
          <p:cNvSpPr txBox="1"/>
          <p:nvPr/>
        </p:nvSpPr>
        <p:spPr>
          <a:xfrm>
            <a:off x="4106383" y="3925485"/>
            <a:ext cx="722128" cy="369332"/>
          </a:xfrm>
          <a:prstGeom prst="rect">
            <a:avLst/>
          </a:prstGeom>
          <a:noFill/>
        </p:spPr>
        <p:txBody>
          <a:bodyPr wrap="square" rtlCol="0">
            <a:spAutoFit/>
          </a:bodyPr>
          <a:lstStyle/>
          <a:p>
            <a:r>
              <a:rPr lang="en-US" dirty="0" smtClean="0"/>
              <a:t>v3</a:t>
            </a:r>
            <a:endParaRPr lang="en-US" dirty="0"/>
          </a:p>
        </p:txBody>
      </p:sp>
      <p:sp>
        <p:nvSpPr>
          <p:cNvPr id="43" name="TextBox 42"/>
          <p:cNvSpPr txBox="1"/>
          <p:nvPr/>
        </p:nvSpPr>
        <p:spPr>
          <a:xfrm>
            <a:off x="6105747" y="4286843"/>
            <a:ext cx="722128" cy="369332"/>
          </a:xfrm>
          <a:prstGeom prst="rect">
            <a:avLst/>
          </a:prstGeom>
          <a:noFill/>
        </p:spPr>
        <p:txBody>
          <a:bodyPr wrap="square" rtlCol="0">
            <a:spAutoFit/>
          </a:bodyPr>
          <a:lstStyle/>
          <a:p>
            <a:r>
              <a:rPr lang="en-US" dirty="0" smtClean="0"/>
              <a:t>v4</a:t>
            </a:r>
            <a:endParaRPr lang="en-US" dirty="0"/>
          </a:p>
        </p:txBody>
      </p:sp>
      <p:sp>
        <p:nvSpPr>
          <p:cNvPr id="44" name="TextBox 43"/>
          <p:cNvSpPr txBox="1"/>
          <p:nvPr/>
        </p:nvSpPr>
        <p:spPr>
          <a:xfrm>
            <a:off x="7679662" y="4294817"/>
            <a:ext cx="722128" cy="369332"/>
          </a:xfrm>
          <a:prstGeom prst="rect">
            <a:avLst/>
          </a:prstGeom>
          <a:noFill/>
        </p:spPr>
        <p:txBody>
          <a:bodyPr wrap="square" rtlCol="0">
            <a:spAutoFit/>
          </a:bodyPr>
          <a:lstStyle/>
          <a:p>
            <a:r>
              <a:rPr lang="en-US" dirty="0" smtClean="0"/>
              <a:t>v5</a:t>
            </a:r>
            <a:endParaRPr lang="en-US" dirty="0"/>
          </a:p>
        </p:txBody>
      </p:sp>
      <p:sp>
        <p:nvSpPr>
          <p:cNvPr id="45" name="TextBox 44"/>
          <p:cNvSpPr txBox="1"/>
          <p:nvPr/>
        </p:nvSpPr>
        <p:spPr>
          <a:xfrm>
            <a:off x="4904711" y="5274491"/>
            <a:ext cx="722128" cy="369332"/>
          </a:xfrm>
          <a:prstGeom prst="rect">
            <a:avLst/>
          </a:prstGeom>
          <a:noFill/>
        </p:spPr>
        <p:txBody>
          <a:bodyPr wrap="square" rtlCol="0">
            <a:spAutoFit/>
          </a:bodyPr>
          <a:lstStyle/>
          <a:p>
            <a:r>
              <a:rPr lang="en-US" dirty="0" smtClean="0"/>
              <a:t>v6</a:t>
            </a:r>
            <a:endParaRPr lang="en-US" dirty="0"/>
          </a:p>
        </p:txBody>
      </p:sp>
      <p:sp>
        <p:nvSpPr>
          <p:cNvPr id="46" name="TextBox 45"/>
          <p:cNvSpPr txBox="1"/>
          <p:nvPr/>
        </p:nvSpPr>
        <p:spPr>
          <a:xfrm>
            <a:off x="7297775" y="6052584"/>
            <a:ext cx="722128" cy="369332"/>
          </a:xfrm>
          <a:prstGeom prst="rect">
            <a:avLst/>
          </a:prstGeom>
          <a:noFill/>
        </p:spPr>
        <p:txBody>
          <a:bodyPr wrap="square" rtlCol="0">
            <a:spAutoFit/>
          </a:bodyPr>
          <a:lstStyle/>
          <a:p>
            <a:r>
              <a:rPr lang="en-US" dirty="0" smtClean="0"/>
              <a:t>v7</a:t>
            </a:r>
            <a:endParaRPr lang="en-US" dirty="0"/>
          </a:p>
        </p:txBody>
      </p:sp>
      <p:sp>
        <p:nvSpPr>
          <p:cNvPr id="47" name="TextBox 46"/>
          <p:cNvSpPr txBox="1"/>
          <p:nvPr/>
        </p:nvSpPr>
        <p:spPr>
          <a:xfrm>
            <a:off x="8406516" y="5601736"/>
            <a:ext cx="722128" cy="369332"/>
          </a:xfrm>
          <a:prstGeom prst="rect">
            <a:avLst/>
          </a:prstGeom>
          <a:noFill/>
        </p:spPr>
        <p:txBody>
          <a:bodyPr wrap="square" rtlCol="0">
            <a:spAutoFit/>
          </a:bodyPr>
          <a:lstStyle/>
          <a:p>
            <a:r>
              <a:rPr lang="en-US" dirty="0" smtClean="0"/>
              <a:t>v8</a:t>
            </a:r>
            <a:endParaRPr lang="en-US" dirty="0"/>
          </a:p>
        </p:txBody>
      </p:sp>
      <p:sp>
        <p:nvSpPr>
          <p:cNvPr id="48" name="TextBox 47"/>
          <p:cNvSpPr txBox="1"/>
          <p:nvPr/>
        </p:nvSpPr>
        <p:spPr>
          <a:xfrm>
            <a:off x="5621375" y="6457214"/>
            <a:ext cx="722128" cy="369332"/>
          </a:xfrm>
          <a:prstGeom prst="rect">
            <a:avLst/>
          </a:prstGeom>
          <a:noFill/>
        </p:spPr>
        <p:txBody>
          <a:bodyPr wrap="square" rtlCol="0">
            <a:spAutoFit/>
          </a:bodyPr>
          <a:lstStyle/>
          <a:p>
            <a:r>
              <a:rPr lang="en-US" dirty="0" smtClean="0"/>
              <a:t>v9</a:t>
            </a:r>
            <a:endParaRPr lang="en-US" dirty="0"/>
          </a:p>
        </p:txBody>
      </p:sp>
      <p:sp>
        <p:nvSpPr>
          <p:cNvPr id="49" name="TextBox 48"/>
          <p:cNvSpPr txBox="1"/>
          <p:nvPr/>
        </p:nvSpPr>
        <p:spPr>
          <a:xfrm>
            <a:off x="228600" y="2078826"/>
            <a:ext cx="3505200" cy="4247317"/>
          </a:xfrm>
          <a:prstGeom prst="rect">
            <a:avLst/>
          </a:prstGeom>
          <a:noFill/>
        </p:spPr>
        <p:txBody>
          <a:bodyPr wrap="square" rtlCol="0">
            <a:spAutoFit/>
          </a:bodyPr>
          <a:lstStyle/>
          <a:p>
            <a:r>
              <a:rPr lang="en-US" dirty="0" smtClean="0"/>
              <a:t>v0    {f0}</a:t>
            </a:r>
          </a:p>
          <a:p>
            <a:r>
              <a:rPr lang="en-US" dirty="0" smtClean="0"/>
              <a:t>v1    {f0, f1}</a:t>
            </a:r>
          </a:p>
          <a:p>
            <a:r>
              <a:rPr lang="en-US" dirty="0" smtClean="0"/>
              <a:t>v2    {f1, f3}</a:t>
            </a:r>
          </a:p>
          <a:p>
            <a:r>
              <a:rPr lang="en-US" dirty="0" smtClean="0"/>
              <a:t>v3    {f0, f2}</a:t>
            </a:r>
            <a:endParaRPr lang="en-US" dirty="0"/>
          </a:p>
          <a:p>
            <a:r>
              <a:rPr lang="en-US" dirty="0" smtClean="0"/>
              <a:t>v4    {f0, f1, f2, f3, f4}</a:t>
            </a:r>
            <a:endParaRPr lang="en-US" dirty="0"/>
          </a:p>
          <a:p>
            <a:r>
              <a:rPr lang="en-US" dirty="0" smtClean="0"/>
              <a:t>v5    {f3, f4, f5}</a:t>
            </a:r>
            <a:endParaRPr lang="en-US" dirty="0"/>
          </a:p>
          <a:p>
            <a:r>
              <a:rPr lang="en-US" dirty="0" smtClean="0"/>
              <a:t>    :</a:t>
            </a:r>
            <a:endParaRPr lang="en-US" dirty="0"/>
          </a:p>
          <a:p>
            <a:endParaRPr lang="en-US" dirty="0" smtClean="0"/>
          </a:p>
          <a:p>
            <a:r>
              <a:rPr lang="en-US" dirty="0" smtClean="0"/>
              <a:t>e(v0,v1)    {f0}    </a:t>
            </a:r>
            <a:endParaRPr lang="en-US" dirty="0"/>
          </a:p>
          <a:p>
            <a:r>
              <a:rPr lang="en-US" dirty="0" smtClean="0"/>
              <a:t>e(v1,v2)    {f1}</a:t>
            </a:r>
            <a:endParaRPr lang="en-US" dirty="0"/>
          </a:p>
          <a:p>
            <a:r>
              <a:rPr lang="en-US" dirty="0" smtClean="0"/>
              <a:t>e(v1,v4)    {f0, f1}</a:t>
            </a:r>
            <a:br>
              <a:rPr lang="en-US" dirty="0" smtClean="0"/>
            </a:br>
            <a:r>
              <a:rPr lang="en-US" dirty="0" smtClean="0"/>
              <a:t>e(v3,v4)    {f0, f2}</a:t>
            </a:r>
            <a:endParaRPr lang="en-US" dirty="0"/>
          </a:p>
          <a:p>
            <a:r>
              <a:rPr lang="en-US" dirty="0" smtClean="0"/>
              <a:t>e(v5,v7)    {f4, f5}</a:t>
            </a:r>
            <a:endParaRPr lang="en-US" dirty="0"/>
          </a:p>
          <a:p>
            <a:r>
              <a:rPr lang="en-US" dirty="0" smtClean="0"/>
              <a:t>    :</a:t>
            </a:r>
            <a:endParaRPr lang="en-US" dirty="0"/>
          </a:p>
          <a:p>
            <a:endParaRPr lang="en-US" dirty="0"/>
          </a:p>
        </p:txBody>
      </p:sp>
      <p:sp>
        <p:nvSpPr>
          <p:cNvPr id="50" name="TextBox 49"/>
          <p:cNvSpPr txBox="1"/>
          <p:nvPr/>
        </p:nvSpPr>
        <p:spPr>
          <a:xfrm>
            <a:off x="5042195" y="3219008"/>
            <a:ext cx="722128" cy="369332"/>
          </a:xfrm>
          <a:prstGeom prst="rect">
            <a:avLst/>
          </a:prstGeom>
          <a:noFill/>
        </p:spPr>
        <p:txBody>
          <a:bodyPr wrap="square" rtlCol="0">
            <a:spAutoFit/>
          </a:bodyPr>
          <a:lstStyle/>
          <a:p>
            <a:r>
              <a:rPr lang="en-US" dirty="0" smtClean="0"/>
              <a:t>f0</a:t>
            </a:r>
            <a:endParaRPr lang="en-US" dirty="0"/>
          </a:p>
        </p:txBody>
      </p:sp>
      <p:sp>
        <p:nvSpPr>
          <p:cNvPr id="51" name="TextBox 50"/>
          <p:cNvSpPr txBox="1"/>
          <p:nvPr/>
        </p:nvSpPr>
        <p:spPr>
          <a:xfrm>
            <a:off x="6302006" y="3205349"/>
            <a:ext cx="722128" cy="369332"/>
          </a:xfrm>
          <a:prstGeom prst="rect">
            <a:avLst/>
          </a:prstGeom>
          <a:noFill/>
        </p:spPr>
        <p:txBody>
          <a:bodyPr wrap="square" rtlCol="0">
            <a:spAutoFit/>
          </a:bodyPr>
          <a:lstStyle/>
          <a:p>
            <a:r>
              <a:rPr lang="en-US" dirty="0" smtClean="0"/>
              <a:t>f1</a:t>
            </a:r>
            <a:endParaRPr lang="en-US" dirty="0"/>
          </a:p>
        </p:txBody>
      </p:sp>
      <p:sp>
        <p:nvSpPr>
          <p:cNvPr id="52" name="TextBox 51"/>
          <p:cNvSpPr txBox="1"/>
          <p:nvPr/>
        </p:nvSpPr>
        <p:spPr>
          <a:xfrm>
            <a:off x="5146158" y="4304415"/>
            <a:ext cx="722128" cy="369332"/>
          </a:xfrm>
          <a:prstGeom prst="rect">
            <a:avLst/>
          </a:prstGeom>
          <a:noFill/>
        </p:spPr>
        <p:txBody>
          <a:bodyPr wrap="square" rtlCol="0">
            <a:spAutoFit/>
          </a:bodyPr>
          <a:lstStyle/>
          <a:p>
            <a:r>
              <a:rPr lang="en-US" dirty="0" smtClean="0"/>
              <a:t>f2</a:t>
            </a:r>
            <a:endParaRPr lang="en-US" dirty="0"/>
          </a:p>
        </p:txBody>
      </p:sp>
      <p:sp>
        <p:nvSpPr>
          <p:cNvPr id="53" name="TextBox 52"/>
          <p:cNvSpPr txBox="1"/>
          <p:nvPr/>
        </p:nvSpPr>
        <p:spPr>
          <a:xfrm>
            <a:off x="6928589" y="3810518"/>
            <a:ext cx="722128" cy="369332"/>
          </a:xfrm>
          <a:prstGeom prst="rect">
            <a:avLst/>
          </a:prstGeom>
          <a:noFill/>
        </p:spPr>
        <p:txBody>
          <a:bodyPr wrap="square" rtlCol="0">
            <a:spAutoFit/>
          </a:bodyPr>
          <a:lstStyle/>
          <a:p>
            <a:r>
              <a:rPr lang="en-US" dirty="0" smtClean="0"/>
              <a:t>f3</a:t>
            </a:r>
            <a:endParaRPr lang="en-US" dirty="0"/>
          </a:p>
        </p:txBody>
      </p:sp>
      <p:sp>
        <p:nvSpPr>
          <p:cNvPr id="54" name="TextBox 53"/>
          <p:cNvSpPr txBox="1"/>
          <p:nvPr/>
        </p:nvSpPr>
        <p:spPr>
          <a:xfrm>
            <a:off x="6288273" y="4921252"/>
            <a:ext cx="722128" cy="369332"/>
          </a:xfrm>
          <a:prstGeom prst="rect">
            <a:avLst/>
          </a:prstGeom>
          <a:noFill/>
        </p:spPr>
        <p:txBody>
          <a:bodyPr wrap="square" rtlCol="0">
            <a:spAutoFit/>
          </a:bodyPr>
          <a:lstStyle/>
          <a:p>
            <a:r>
              <a:rPr lang="en-US" dirty="0" smtClean="0"/>
              <a:t>f4</a:t>
            </a:r>
            <a:endParaRPr lang="en-US" dirty="0"/>
          </a:p>
        </p:txBody>
      </p:sp>
      <p:sp>
        <p:nvSpPr>
          <p:cNvPr id="55" name="TextBox 54"/>
          <p:cNvSpPr txBox="1"/>
          <p:nvPr/>
        </p:nvSpPr>
        <p:spPr>
          <a:xfrm>
            <a:off x="7674345" y="5199839"/>
            <a:ext cx="722128" cy="369332"/>
          </a:xfrm>
          <a:prstGeom prst="rect">
            <a:avLst/>
          </a:prstGeom>
          <a:noFill/>
        </p:spPr>
        <p:txBody>
          <a:bodyPr wrap="square" rtlCol="0">
            <a:spAutoFit/>
          </a:bodyPr>
          <a:lstStyle/>
          <a:p>
            <a:r>
              <a:rPr lang="en-US" dirty="0" smtClean="0"/>
              <a:t>f5</a:t>
            </a:r>
            <a:endParaRPr lang="en-US" dirty="0"/>
          </a:p>
        </p:txBody>
      </p:sp>
      <p:sp>
        <p:nvSpPr>
          <p:cNvPr id="56" name="TextBox 55"/>
          <p:cNvSpPr txBox="1"/>
          <p:nvPr/>
        </p:nvSpPr>
        <p:spPr>
          <a:xfrm>
            <a:off x="6015075" y="5900184"/>
            <a:ext cx="722128" cy="369332"/>
          </a:xfrm>
          <a:prstGeom prst="rect">
            <a:avLst/>
          </a:prstGeom>
          <a:noFill/>
        </p:spPr>
        <p:txBody>
          <a:bodyPr wrap="square" rtlCol="0">
            <a:spAutoFit/>
          </a:bodyPr>
          <a:lstStyle/>
          <a:p>
            <a:r>
              <a:rPr lang="en-US" dirty="0" smtClean="0"/>
              <a:t>f6</a:t>
            </a:r>
            <a:endParaRPr lang="en-US" dirty="0"/>
          </a:p>
        </p:txBody>
      </p:sp>
    </p:spTree>
    <p:extLst>
      <p:ext uri="{BB962C8B-B14F-4D97-AF65-F5344CB8AC3E}">
        <p14:creationId xmlns:p14="http://schemas.microsoft.com/office/powerpoint/2010/main" val="4214312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Richer information</a:t>
            </a:r>
            <a:endParaRPr lang="en-US" dirty="0"/>
          </a:p>
        </p:txBody>
      </p:sp>
      <p:sp>
        <p:nvSpPr>
          <p:cNvPr id="3" name="Content Placeholder 2"/>
          <p:cNvSpPr>
            <a:spLocks noGrp="1"/>
          </p:cNvSpPr>
          <p:nvPr>
            <p:ph idx="1"/>
          </p:nvPr>
        </p:nvSpPr>
        <p:spPr/>
        <p:txBody>
          <a:bodyPr/>
          <a:lstStyle/>
          <a:p>
            <a:r>
              <a:rPr lang="en-US" dirty="0" smtClean="0"/>
              <a:t>Constraint edges</a:t>
            </a:r>
          </a:p>
          <a:p>
            <a:pPr lvl="1"/>
            <a:r>
              <a:rPr lang="en-US" dirty="0" smtClean="0"/>
              <a:t>Also called feature edges</a:t>
            </a:r>
          </a:p>
          <a:p>
            <a:pPr lvl="1"/>
            <a:r>
              <a:rPr lang="en-US" dirty="0" smtClean="0"/>
              <a:t>Chain of vertices</a:t>
            </a:r>
          </a:p>
          <a:p>
            <a:pPr lvl="1"/>
            <a:r>
              <a:rPr lang="en-US" dirty="0" smtClean="0"/>
              <a:t>Automatic detection is still a hot research topic</a:t>
            </a:r>
          </a:p>
          <a:p>
            <a:r>
              <a:rPr lang="en-US" dirty="0" smtClean="0"/>
              <a:t>Face groups</a:t>
            </a:r>
          </a:p>
          <a:p>
            <a:pPr lvl="1"/>
            <a:r>
              <a:rPr lang="en-US" dirty="0"/>
              <a:t>Also called segments</a:t>
            </a:r>
          </a:p>
          <a:p>
            <a:pPr lvl="1"/>
            <a:r>
              <a:rPr lang="en-US" dirty="0" smtClean="0"/>
              <a:t>Group of polygons</a:t>
            </a:r>
          </a:p>
          <a:p>
            <a:pPr lvl="1"/>
            <a:r>
              <a:rPr lang="en-US" dirty="0" smtClean="0"/>
              <a:t>In many cases dual of constraint edges (constraint edges are the boundaries between face groups)</a:t>
            </a:r>
          </a:p>
          <a:p>
            <a:pPr lvl="1"/>
            <a:r>
              <a:rPr lang="en-US" dirty="0" smtClean="0"/>
              <a:t>Automatic segmentation that works for general geometry does not exist yet.</a:t>
            </a:r>
          </a:p>
        </p:txBody>
      </p:sp>
    </p:spTree>
    <p:extLst>
      <p:ext uri="{BB962C8B-B14F-4D97-AF65-F5344CB8AC3E}">
        <p14:creationId xmlns:p14="http://schemas.microsoft.com/office/powerpoint/2010/main" val="35143494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(manifold), open, and non-manifold polygonal meshes</a:t>
            </a:r>
            <a:endParaRPr lang="en-US" dirty="0"/>
          </a:p>
        </p:txBody>
      </p:sp>
      <p:sp>
        <p:nvSpPr>
          <p:cNvPr id="3" name="Content Placeholder 2"/>
          <p:cNvSpPr>
            <a:spLocks noGrp="1"/>
          </p:cNvSpPr>
          <p:nvPr>
            <p:ph idx="1"/>
          </p:nvPr>
        </p:nvSpPr>
        <p:spPr/>
        <p:txBody>
          <a:bodyPr/>
          <a:lstStyle/>
          <a:p>
            <a:pPr marL="0" indent="0">
              <a:buNone/>
            </a:pPr>
            <a:r>
              <a:rPr lang="en-US" dirty="0" smtClean="0"/>
              <a:t>A polygonal mesh can be classified as:</a:t>
            </a:r>
          </a:p>
          <a:p>
            <a:r>
              <a:rPr lang="en-US" dirty="0" smtClean="0"/>
              <a:t>Closed mesh (Manifold mesh)</a:t>
            </a:r>
          </a:p>
          <a:p>
            <a:pPr lvl="1"/>
            <a:r>
              <a:rPr lang="en-US" dirty="0" smtClean="0"/>
              <a:t>Every edge is used by two polygons.  (Two-manifold-ness)</a:t>
            </a:r>
          </a:p>
          <a:p>
            <a:pPr lvl="1"/>
            <a:r>
              <a:rPr lang="en-US" dirty="0"/>
              <a:t>Necessary condition to represent a </a:t>
            </a:r>
            <a:r>
              <a:rPr lang="en-US" dirty="0" smtClean="0"/>
              <a:t>solid.</a:t>
            </a:r>
          </a:p>
          <a:p>
            <a:r>
              <a:rPr lang="en-US" dirty="0" smtClean="0"/>
              <a:t>Open mesh</a:t>
            </a:r>
          </a:p>
          <a:p>
            <a:pPr lvl="1"/>
            <a:r>
              <a:rPr lang="en-US" dirty="0" smtClean="0"/>
              <a:t>Some edges are used by only one polygon, all other edges are used by two polygons.</a:t>
            </a:r>
          </a:p>
          <a:p>
            <a:pPr lvl="1"/>
            <a:r>
              <a:rPr lang="en-US" dirty="0" smtClean="0"/>
              <a:t>Good for fabric, sheet-metal, terrain-elevation models.</a:t>
            </a:r>
          </a:p>
          <a:p>
            <a:r>
              <a:rPr lang="en-US" dirty="0" smtClean="0"/>
              <a:t>Non-manifold mesh</a:t>
            </a:r>
          </a:p>
          <a:p>
            <a:pPr lvl="1"/>
            <a:r>
              <a:rPr lang="en-US" dirty="0" smtClean="0"/>
              <a:t>Some edges may be used by more than two polygons.</a:t>
            </a:r>
          </a:p>
          <a:p>
            <a:pPr lvl="1"/>
            <a:r>
              <a:rPr lang="en-US" dirty="0" smtClean="0"/>
              <a:t>Used for an assembly of sheet-metal parts, assembly of multiple volumes.</a:t>
            </a:r>
          </a:p>
        </p:txBody>
      </p:sp>
    </p:spTree>
    <p:extLst>
      <p:ext uri="{BB962C8B-B14F-4D97-AF65-F5344CB8AC3E}">
        <p14:creationId xmlns:p14="http://schemas.microsoft.com/office/powerpoint/2010/main" val="32467519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When a modification is made to the data structure, topology (connection) tables must also be updated.</a:t>
            </a:r>
          </a:p>
          <a:p>
            <a:r>
              <a:rPr lang="en-US" dirty="0" smtClean="0"/>
              <a:t>If the outside code can directly modify the raw data structure, the table may become out of sync.</a:t>
            </a:r>
          </a:p>
          <a:p>
            <a:r>
              <a:rPr lang="en-US" dirty="0" smtClean="0"/>
              <a:t>Raw data structure must be hidden from the outside, or </a:t>
            </a:r>
            <a:r>
              <a:rPr lang="en-US" dirty="0"/>
              <a:t>only </a:t>
            </a:r>
            <a:r>
              <a:rPr lang="en-US" dirty="0" smtClean="0"/>
              <a:t>allow access as constant.</a:t>
            </a:r>
            <a:endParaRPr lang="en-US" dirty="0"/>
          </a:p>
        </p:txBody>
      </p:sp>
    </p:spTree>
    <p:extLst>
      <p:ext uri="{BB962C8B-B14F-4D97-AF65-F5344CB8AC3E}">
        <p14:creationId xmlns:p14="http://schemas.microsoft.com/office/powerpoint/2010/main" val="15675348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 Polygonal-Mesh data structure</a:t>
            </a:r>
            <a:endParaRPr lang="en-US" dirty="0"/>
          </a:p>
        </p:txBody>
      </p:sp>
      <p:sp>
        <p:nvSpPr>
          <p:cNvPr id="3" name="Content Placeholder 2"/>
          <p:cNvSpPr>
            <a:spLocks noGrp="1"/>
          </p:cNvSpPr>
          <p:nvPr>
            <p:ph idx="1"/>
          </p:nvPr>
        </p:nvSpPr>
        <p:spPr/>
        <p:txBody>
          <a:bodyPr/>
          <a:lstStyle/>
          <a:p>
            <a:r>
              <a:rPr lang="en-US" dirty="0" smtClean="0"/>
              <a:t>Decision: What background data structure to use?</a:t>
            </a:r>
          </a:p>
          <a:p>
            <a:pPr lvl="1"/>
            <a:r>
              <a:rPr lang="en-US" smtClean="0"/>
              <a:t>Doubly-Linked </a:t>
            </a:r>
            <a:r>
              <a:rPr lang="en-US" dirty="0" smtClean="0"/>
              <a:t>list? (</a:t>
            </a:r>
            <a:r>
              <a:rPr lang="en-US" dirty="0" err="1" smtClean="0"/>
              <a:t>std</a:t>
            </a:r>
            <a:r>
              <a:rPr lang="en-US" dirty="0" smtClean="0"/>
              <a:t>::list</a:t>
            </a:r>
            <a:r>
              <a:rPr lang="en-US" dirty="0"/>
              <a:t>)</a:t>
            </a:r>
            <a:endParaRPr lang="en-US" dirty="0" smtClean="0"/>
          </a:p>
          <a:p>
            <a:pPr lvl="1"/>
            <a:r>
              <a:rPr lang="en-US" dirty="0" smtClean="0"/>
              <a:t>Variable-Length array? (</a:t>
            </a:r>
            <a:r>
              <a:rPr lang="en-US" dirty="0" err="1" smtClean="0"/>
              <a:t>std</a:t>
            </a:r>
            <a:r>
              <a:rPr lang="en-US" dirty="0" smtClean="0"/>
              <a:t>::vector)</a:t>
            </a:r>
          </a:p>
          <a:p>
            <a:r>
              <a:rPr lang="en-US" dirty="0" smtClean="0"/>
              <a:t>Let's try a linked list.</a:t>
            </a:r>
            <a:endParaRPr lang="en-US" dirty="0"/>
          </a:p>
        </p:txBody>
      </p:sp>
    </p:spTree>
    <p:extLst>
      <p:ext uri="{BB962C8B-B14F-4D97-AF65-F5344CB8AC3E}">
        <p14:creationId xmlns:p14="http://schemas.microsoft.com/office/powerpoint/2010/main" val="35430036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it work?</a:t>
            </a:r>
            <a:endParaRPr lang="en-US" dirty="0"/>
          </a:p>
        </p:txBody>
      </p:sp>
      <p:sp>
        <p:nvSpPr>
          <p:cNvPr id="4" name="TextBox 3"/>
          <p:cNvSpPr txBox="1"/>
          <p:nvPr/>
        </p:nvSpPr>
        <p:spPr>
          <a:xfrm>
            <a:off x="1416050" y="914400"/>
            <a:ext cx="5876930" cy="5447645"/>
          </a:xfrm>
          <a:prstGeom prst="rect">
            <a:avLst/>
          </a:prstGeom>
          <a:noFill/>
        </p:spPr>
        <p:txBody>
          <a:bodyPr wrap="none" rtlCol="0">
            <a:spAutoFit/>
          </a:bodyPr>
          <a:lstStyle/>
          <a:p>
            <a:r>
              <a:rPr lang="en-US" sz="1200" dirty="0">
                <a:latin typeface="Consolas" panose="020B0609020204030204" pitchFamily="49" charset="0"/>
              </a:rPr>
              <a:t>class </a:t>
            </a:r>
            <a:r>
              <a:rPr lang="en-US" sz="1200" dirty="0" err="1">
                <a:latin typeface="Consolas" panose="020B0609020204030204" pitchFamily="49" charset="0"/>
              </a:rPr>
              <a:t>PolygonalMesh</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protected:</a:t>
            </a:r>
          </a:p>
          <a:p>
            <a:r>
              <a:rPr lang="en-US" sz="1200" dirty="0" smtClean="0">
                <a:latin typeface="Consolas" panose="020B0609020204030204" pitchFamily="49" charset="0"/>
              </a:rPr>
              <a:t>    class </a:t>
            </a:r>
            <a:r>
              <a:rPr lang="en-US" sz="1200" dirty="0">
                <a:latin typeface="Consolas" panose="020B0609020204030204" pitchFamily="49" charset="0"/>
              </a:rPr>
              <a:t>Vertex</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public</a:t>
            </a:r>
            <a:r>
              <a:rPr lang="en-US" sz="1200" dirty="0">
                <a:latin typeface="Consolas" panose="020B0609020204030204" pitchFamily="49" charset="0"/>
              </a:rPr>
              <a:t>:</a:t>
            </a:r>
          </a:p>
          <a:p>
            <a:r>
              <a:rPr lang="en-US" sz="1200" dirty="0" smtClean="0">
                <a:latin typeface="Consolas" panose="020B0609020204030204" pitchFamily="49" charset="0"/>
              </a:rPr>
              <a:t>        YsVec3 </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a:latin typeface="Consolas" panose="020B0609020204030204" pitchFamily="49" charset="0"/>
              </a:rPr>
              <a:t>private:</a:t>
            </a:r>
          </a:p>
          <a:p>
            <a:r>
              <a:rPr lang="en-US" sz="1200" dirty="0" smtClean="0">
                <a:latin typeface="Consolas" panose="020B0609020204030204" pitchFamily="49" charset="0"/>
              </a:rPr>
              <a:t>    </a:t>
            </a:r>
            <a:r>
              <a:rPr lang="en-US" sz="1200" dirty="0" err="1" smtClean="0">
                <a:latin typeface="Consolas" panose="020B0609020204030204" pitchFamily="49" charset="0"/>
              </a:rPr>
              <a:t>std</a:t>
            </a:r>
            <a:r>
              <a:rPr lang="en-US" sz="1200" dirty="0" smtClean="0">
                <a:latin typeface="Consolas" panose="020B0609020204030204" pitchFamily="49" charset="0"/>
              </a:rPr>
              <a:t>::list </a:t>
            </a:r>
            <a:r>
              <a:rPr lang="en-US" sz="1200" dirty="0">
                <a:latin typeface="Consolas" panose="020B0609020204030204" pitchFamily="49" charset="0"/>
              </a:rPr>
              <a:t>&lt;Vertex&gt; </a:t>
            </a:r>
            <a:r>
              <a:rPr lang="en-US" sz="1200" dirty="0" err="1">
                <a:latin typeface="Consolas" panose="020B0609020204030204" pitchFamily="49" charset="0"/>
              </a:rPr>
              <a:t>vtxList</a:t>
            </a:r>
            <a:r>
              <a:rPr lang="en-US" sz="1200" dirty="0">
                <a:latin typeface="Consolas" panose="020B0609020204030204" pitchFamily="49" charset="0"/>
              </a:rPr>
              <a:t>;</a:t>
            </a:r>
          </a:p>
          <a:p>
            <a:r>
              <a:rPr lang="en-US" sz="1200" dirty="0">
                <a:latin typeface="Consolas" panose="020B0609020204030204" pitchFamily="49" charset="0"/>
              </a:rPr>
              <a:t>public:</a:t>
            </a:r>
          </a:p>
          <a:p>
            <a:r>
              <a:rPr lang="en-US" sz="1200" dirty="0" smtClean="0">
                <a:latin typeface="Consolas" panose="020B0609020204030204" pitchFamily="49" charset="0"/>
              </a:rPr>
              <a:t>    class </a:t>
            </a:r>
            <a:r>
              <a:rPr lang="en-US" sz="1200" dirty="0" err="1">
                <a:latin typeface="Consolas" panose="020B0609020204030204" pitchFamily="49" charset="0"/>
              </a:rPr>
              <a:t>VertexHandle</a:t>
            </a:r>
            <a:endParaRPr lang="en-US" sz="1200" dirty="0">
              <a:latin typeface="Consolas" panose="020B0609020204030204" pitchFamily="49" charset="0"/>
            </a:endParaRP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friend </a:t>
            </a:r>
            <a:r>
              <a:rPr lang="en-US" sz="1200" dirty="0">
                <a:latin typeface="Consolas" panose="020B0609020204030204" pitchFamily="49" charset="0"/>
              </a:rPr>
              <a:t>class </a:t>
            </a:r>
            <a:r>
              <a:rPr lang="en-US" sz="1200" dirty="0" err="1">
                <a:latin typeface="Consolas" panose="020B0609020204030204" pitchFamily="49" charset="0"/>
              </a:rPr>
              <a:t>PolygonalMesh</a:t>
            </a:r>
            <a:r>
              <a:rPr lang="en-US" sz="1200" dirty="0">
                <a:latin typeface="Consolas" panose="020B0609020204030204" pitchFamily="49" charset="0"/>
              </a:rPr>
              <a:t>;</a:t>
            </a:r>
          </a:p>
          <a:p>
            <a:r>
              <a:rPr lang="en-US" sz="1200" dirty="0" smtClean="0">
                <a:latin typeface="Consolas" panose="020B0609020204030204" pitchFamily="49" charset="0"/>
              </a:rPr>
              <a:t>    private</a:t>
            </a:r>
            <a:r>
              <a:rPr lang="en-US" sz="1200" dirty="0">
                <a:latin typeface="Consolas" panose="020B0609020204030204" pitchFamily="49" charset="0"/>
              </a:rPr>
              <a:t>:</a:t>
            </a:r>
          </a:p>
          <a:p>
            <a:r>
              <a:rPr lang="en-US" sz="1200" dirty="0" smtClean="0">
                <a:latin typeface="Consolas" panose="020B0609020204030204" pitchFamily="49" charset="0"/>
              </a:rPr>
              <a:t>        </a:t>
            </a:r>
            <a:r>
              <a:rPr lang="en-US" sz="1200" dirty="0" err="1" smtClean="0">
                <a:latin typeface="Consolas" panose="020B0609020204030204" pitchFamily="49" charset="0"/>
              </a:rPr>
              <a:t>std</a:t>
            </a:r>
            <a:r>
              <a:rPr lang="en-US" sz="1200" dirty="0" smtClean="0">
                <a:latin typeface="Consolas" panose="020B0609020204030204" pitchFamily="49" charset="0"/>
              </a:rPr>
              <a:t>::list&lt;Vertex</a:t>
            </a:r>
            <a:r>
              <a:rPr lang="en-US" sz="1200" dirty="0">
                <a:latin typeface="Consolas" panose="020B0609020204030204" pitchFamily="49" charset="0"/>
              </a:rPr>
              <a:t>&gt;::iterator </a:t>
            </a:r>
            <a:r>
              <a:rPr lang="en-US" sz="1200" dirty="0" err="1">
                <a:latin typeface="Consolas" panose="020B0609020204030204" pitchFamily="49" charset="0"/>
              </a:rPr>
              <a:t>vtxPtr</a:t>
            </a:r>
            <a:r>
              <a:rPr lang="en-US" sz="1200" dirty="0" smtClean="0">
                <a:latin typeface="Consolas" panose="020B0609020204030204" pitchFamily="49" charset="0"/>
              </a:rPr>
              <a:t>;</a:t>
            </a:r>
          </a:p>
          <a:p>
            <a:r>
              <a:rPr lang="en-US" sz="1200" dirty="0">
                <a:latin typeface="Consolas" panose="020B0609020204030204" pitchFamily="49" charset="0"/>
              </a:rPr>
              <a:t> </a:t>
            </a:r>
            <a:r>
              <a:rPr lang="en-US" sz="1200" dirty="0" smtClean="0">
                <a:latin typeface="Consolas" panose="020B0609020204030204" pitchFamily="49" charset="0"/>
              </a:rPr>
              <a:t>   public:</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a:latin typeface="Consolas" panose="020B0609020204030204" pitchFamily="49" charset="0"/>
              </a:rPr>
              <a:t>(){};  // C++11 </a:t>
            </a:r>
            <a:r>
              <a:rPr lang="en-US" sz="1200" dirty="0" err="1">
                <a:latin typeface="Consolas" panose="020B0609020204030204" pitchFamily="49" charset="0"/>
              </a:rPr>
              <a:t>VertexHandle</a:t>
            </a:r>
            <a:r>
              <a:rPr lang="en-US" sz="1200" dirty="0">
                <a:latin typeface="Consolas" panose="020B0609020204030204" pitchFamily="49" charset="0"/>
              </a:rPr>
              <a:t>()=default;</a:t>
            </a: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smtClean="0">
                <a:latin typeface="Consolas" panose="020B0609020204030204" pitchFamily="49" charset="0"/>
              </a:rPr>
              <a:t>(</a:t>
            </a:r>
            <a:r>
              <a:rPr lang="en-US" sz="1200" dirty="0" err="1" smtClean="0">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smtClean="0">
                <a:latin typeface="Consolas" panose="020B0609020204030204" pitchFamily="49" charset="0"/>
              </a:rPr>
              <a:t>        void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smtClean="0">
                <a:latin typeface="Consolas" panose="020B0609020204030204" pitchFamily="49" charset="0"/>
              </a:rPr>
              <a:t>        bool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        bool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smtClean="0">
                <a:latin typeface="Consolas" panose="020B0609020204030204" pitchFamily="49" charset="0"/>
              </a:rPr>
              <a:t> </a:t>
            </a:r>
            <a:r>
              <a:rPr lang="en-US" sz="1200" dirty="0" err="1">
                <a:latin typeface="Consolas" panose="020B0609020204030204" pitchFamily="49" charset="0"/>
              </a:rPr>
              <a:t>AddVertex</a:t>
            </a:r>
            <a:r>
              <a:rPr lang="en-US" sz="1200" dirty="0">
                <a:latin typeface="Consolas" panose="020B0609020204030204" pitchFamily="49" charset="0"/>
              </a:rPr>
              <a:t>(</a:t>
            </a:r>
            <a:r>
              <a:rPr lang="en-US" sz="1200" dirty="0" err="1">
                <a:latin typeface="Consolas" panose="020B0609020204030204" pitchFamily="49" charset="0"/>
              </a:rPr>
              <a:t>const</a:t>
            </a:r>
            <a:r>
              <a:rPr lang="en-US" sz="1200" dirty="0">
                <a:latin typeface="Consolas" panose="020B0609020204030204" pitchFamily="49" charset="0"/>
              </a:rPr>
              <a:t> YsVec3 &amp;</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smtClean="0">
                <a:latin typeface="Consolas" panose="020B0609020204030204" pitchFamily="49" charset="0"/>
              </a:rPr>
              <a:t>    YsVec3 </a:t>
            </a:r>
            <a:r>
              <a:rPr lang="en-US" sz="1200" dirty="0" err="1">
                <a:latin typeface="Consolas" panose="020B0609020204030204" pitchFamily="49" charset="0"/>
              </a:rPr>
              <a:t>GetVertexPosition</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vtHd</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latin typeface="Consolas" panose="020B0609020204030204" pitchFamily="49" charset="0"/>
              </a:rPr>
              <a:t>inline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nullptr_t,PolygonalMesh</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a:t>
            </a:r>
          </a:p>
          <a:p>
            <a:r>
              <a:rPr lang="en-US" sz="1200" dirty="0">
                <a:latin typeface="Consolas" panose="020B0609020204030204" pitchFamily="49" charset="0"/>
              </a:rPr>
              <a:t>inline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nullptr_t,PolygonalMesh</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a:t>
            </a:r>
          </a:p>
          <a:p>
            <a:endParaRPr lang="en-US" sz="1200" dirty="0">
              <a:latin typeface="Consolas" panose="020B0609020204030204" pitchFamily="49" charset="0"/>
            </a:endParaRPr>
          </a:p>
        </p:txBody>
      </p:sp>
      <p:sp>
        <p:nvSpPr>
          <p:cNvPr id="5" name="Rounded Rectangle 4"/>
          <p:cNvSpPr/>
          <p:nvPr/>
        </p:nvSpPr>
        <p:spPr>
          <a:xfrm>
            <a:off x="3641358" y="3638417"/>
            <a:ext cx="850456" cy="2621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4101755" y="2890271"/>
            <a:ext cx="530736" cy="7481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09289" y="2520939"/>
            <a:ext cx="1433406" cy="369332"/>
          </a:xfrm>
          <a:prstGeom prst="rect">
            <a:avLst/>
          </a:prstGeom>
          <a:noFill/>
        </p:spPr>
        <p:txBody>
          <a:bodyPr wrap="none" rtlCol="0">
            <a:spAutoFit/>
          </a:bodyPr>
          <a:lstStyle/>
          <a:p>
            <a:r>
              <a:rPr lang="en-US" dirty="0" smtClean="0">
                <a:solidFill>
                  <a:srgbClr val="FF0000"/>
                </a:solidFill>
              </a:rPr>
              <a:t>What's this?</a:t>
            </a:r>
            <a:endParaRPr lang="en-US" dirty="0">
              <a:solidFill>
                <a:srgbClr val="FF0000"/>
              </a:solidFill>
            </a:endParaRPr>
          </a:p>
        </p:txBody>
      </p:sp>
    </p:spTree>
    <p:extLst>
      <p:ext uri="{BB962C8B-B14F-4D97-AF65-F5344CB8AC3E}">
        <p14:creationId xmlns:p14="http://schemas.microsoft.com/office/powerpoint/2010/main" val="29571412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a:t>
            </a:r>
            <a:endParaRPr lang="en-US" dirty="0"/>
          </a:p>
        </p:txBody>
      </p:sp>
      <p:sp>
        <p:nvSpPr>
          <p:cNvPr id="3" name="Content Placeholder 2"/>
          <p:cNvSpPr>
            <a:spLocks noGrp="1"/>
          </p:cNvSpPr>
          <p:nvPr>
            <p:ph idx="1"/>
          </p:nvPr>
        </p:nvSpPr>
        <p:spPr/>
        <p:txBody>
          <a:bodyPr/>
          <a:lstStyle/>
          <a:p>
            <a:r>
              <a:rPr lang="en-US" dirty="0" smtClean="0"/>
              <a:t>Before range-based for, this was what people were doing:</a:t>
            </a:r>
          </a:p>
          <a:p>
            <a:pPr marL="457200" lvl="1" indent="0">
              <a:buNone/>
            </a:pPr>
            <a:r>
              <a:rPr lang="en-US" sz="1400" dirty="0">
                <a:latin typeface="Consolas" panose="020B0609020204030204" pitchFamily="49" charset="0"/>
              </a:rPr>
              <a:t>for(auto </a:t>
            </a:r>
            <a:r>
              <a:rPr lang="en-US" sz="1400" dirty="0" err="1">
                <a:latin typeface="Consolas" panose="020B0609020204030204" pitchFamily="49" charset="0"/>
              </a:rPr>
              <a:t>iter</a:t>
            </a:r>
            <a:r>
              <a:rPr lang="en-US" sz="1400" dirty="0">
                <a:latin typeface="Consolas" panose="020B0609020204030204" pitchFamily="49" charset="0"/>
              </a:rPr>
              <a:t>=</a:t>
            </a:r>
            <a:r>
              <a:rPr lang="en-US" sz="1400" dirty="0" err="1">
                <a:latin typeface="Consolas" panose="020B0609020204030204" pitchFamily="49" charset="0"/>
              </a:rPr>
              <a:t>container.begin</a:t>
            </a:r>
            <a:r>
              <a:rPr lang="en-US" sz="1400" dirty="0">
                <a:latin typeface="Consolas" panose="020B0609020204030204" pitchFamily="49" charset="0"/>
              </a:rPr>
              <a:t>(); </a:t>
            </a:r>
            <a:r>
              <a:rPr lang="en-US" sz="1400" dirty="0" err="1">
                <a:latin typeface="Consolas" panose="020B0609020204030204" pitchFamily="49" charset="0"/>
              </a:rPr>
              <a:t>container.end</a:t>
            </a:r>
            <a:r>
              <a:rPr lang="en-US" sz="1400" dirty="0">
                <a:latin typeface="Consolas" panose="020B0609020204030204" pitchFamily="49" charset="0"/>
              </a:rPr>
              <a:t>()!=</a:t>
            </a:r>
            <a:r>
              <a:rPr lang="en-US" sz="1400" dirty="0" err="1">
                <a:latin typeface="Consolas" panose="020B0609020204030204" pitchFamily="49" charset="0"/>
              </a:rPr>
              <a:t>iter</a:t>
            </a:r>
            <a:r>
              <a:rPr lang="en-US" sz="1400" dirty="0">
                <a:latin typeface="Consolas" panose="020B0609020204030204" pitchFamily="49" charset="0"/>
              </a:rPr>
              <a:t>; ++</a:t>
            </a:r>
            <a:r>
              <a:rPr lang="en-US" sz="1400" dirty="0" err="1">
                <a:latin typeface="Consolas" panose="020B0609020204030204" pitchFamily="49" charset="0"/>
              </a:rPr>
              <a:t>iter</a:t>
            </a: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a:t>
            </a:r>
          </a:p>
          <a:p>
            <a:pPr marL="457200" lvl="1" indent="0">
              <a:buNone/>
            </a:pPr>
            <a:r>
              <a:rPr lang="en-US" sz="1400" dirty="0" smtClean="0">
                <a:latin typeface="Consolas" panose="020B0609020204030204" pitchFamily="49" charset="0"/>
              </a:rPr>
              <a:t>    auto </a:t>
            </a:r>
            <a:r>
              <a:rPr lang="en-US" sz="1400" dirty="0">
                <a:latin typeface="Consolas" panose="020B0609020204030204" pitchFamily="49" charset="0"/>
              </a:rPr>
              <a:t>value=*</a:t>
            </a:r>
            <a:r>
              <a:rPr lang="en-US" sz="1400" dirty="0" err="1">
                <a:latin typeface="Consolas" panose="020B0609020204030204" pitchFamily="49" charset="0"/>
              </a:rPr>
              <a:t>iter</a:t>
            </a:r>
            <a:r>
              <a:rPr lang="en-US" sz="1400" dirty="0">
                <a:latin typeface="Consolas" panose="020B0609020204030204" pitchFamily="49" charset="0"/>
              </a:rPr>
              <a:t>;</a:t>
            </a:r>
          </a:p>
          <a:p>
            <a:pPr marL="457200" lvl="1" indent="0">
              <a:buNone/>
            </a:pPr>
            <a:r>
              <a:rPr lang="en-US" sz="1400" dirty="0" smtClean="0">
                <a:latin typeface="Consolas" panose="020B0609020204030204" pitchFamily="49" charset="0"/>
              </a:rPr>
              <a:t>    // </a:t>
            </a:r>
            <a:r>
              <a:rPr lang="en-US" sz="1400" dirty="0">
                <a:latin typeface="Consolas" panose="020B0609020204030204" pitchFamily="49" charset="0"/>
              </a:rPr>
              <a:t>Do something fun with the value.</a:t>
            </a:r>
          </a:p>
          <a:p>
            <a:pPr marL="457200" lvl="1" indent="0">
              <a:buNone/>
            </a:pPr>
            <a:r>
              <a:rPr lang="en-US" sz="1400" dirty="0">
                <a:latin typeface="Consolas" panose="020B0609020204030204" pitchFamily="49" charset="0"/>
              </a:rPr>
              <a:t>}</a:t>
            </a:r>
          </a:p>
          <a:p>
            <a:r>
              <a:rPr lang="en-US" dirty="0" smtClean="0"/>
              <a:t>Before auto, it was messier:</a:t>
            </a:r>
          </a:p>
          <a:p>
            <a:pPr marL="457200" lvl="1" indent="0">
              <a:buNone/>
            </a:pPr>
            <a:r>
              <a:rPr lang="en-US" sz="1400" dirty="0" smtClean="0">
                <a:latin typeface="Consolas" panose="020B0609020204030204" pitchFamily="49" charset="0"/>
              </a:rPr>
              <a:t>for(</a:t>
            </a:r>
            <a:r>
              <a:rPr lang="en-US" sz="1400" dirty="0" err="1" smtClean="0">
                <a:latin typeface="Consolas" panose="020B0609020204030204" pitchFamily="49" charset="0"/>
              </a:rPr>
              <a:t>std</a:t>
            </a:r>
            <a:r>
              <a:rPr lang="en-US" sz="1400" dirty="0" smtClean="0">
                <a:latin typeface="Consolas" panose="020B0609020204030204" pitchFamily="49" charset="0"/>
              </a:rPr>
              <a:t>::vector &lt;</a:t>
            </a:r>
            <a:r>
              <a:rPr lang="en-US" sz="1400" dirty="0" err="1" smtClean="0">
                <a:latin typeface="Consolas" panose="020B0609020204030204" pitchFamily="49" charset="0"/>
              </a:rPr>
              <a:t>int</a:t>
            </a:r>
            <a:r>
              <a:rPr lang="en-US" sz="1400" dirty="0" smtClean="0">
                <a:latin typeface="Consolas" panose="020B0609020204030204" pitchFamily="49" charset="0"/>
              </a:rPr>
              <a:t>&gt; </a:t>
            </a:r>
            <a:r>
              <a:rPr lang="en-US" sz="1400" dirty="0" err="1">
                <a:latin typeface="Consolas" panose="020B0609020204030204" pitchFamily="49" charset="0"/>
              </a:rPr>
              <a:t>iter</a:t>
            </a:r>
            <a:r>
              <a:rPr lang="en-US" sz="1400" dirty="0">
                <a:latin typeface="Consolas" panose="020B0609020204030204" pitchFamily="49" charset="0"/>
              </a:rPr>
              <a:t>=</a:t>
            </a:r>
            <a:r>
              <a:rPr lang="en-US" sz="1400" dirty="0" err="1">
                <a:latin typeface="Consolas" panose="020B0609020204030204" pitchFamily="49" charset="0"/>
              </a:rPr>
              <a:t>container.begin</a:t>
            </a:r>
            <a:r>
              <a:rPr lang="en-US" sz="1400" dirty="0" smtClean="0">
                <a:latin typeface="Consolas" panose="020B0609020204030204" pitchFamily="49" charset="0"/>
              </a:rPr>
              <a:t>();</a:t>
            </a:r>
          </a:p>
          <a:p>
            <a:pPr marL="457200" lvl="1" indent="0">
              <a:buNone/>
            </a:pPr>
            <a:r>
              <a:rPr lang="en-US" sz="1400" dirty="0">
                <a:latin typeface="Consolas" panose="020B0609020204030204" pitchFamily="49" charset="0"/>
              </a:rPr>
              <a:t> </a:t>
            </a:r>
            <a:r>
              <a:rPr lang="en-US" sz="1400" dirty="0" smtClean="0">
                <a:latin typeface="Consolas" panose="020B0609020204030204" pitchFamily="49" charset="0"/>
              </a:rPr>
              <a:t>   </a:t>
            </a:r>
            <a:r>
              <a:rPr lang="en-US" sz="1400" dirty="0" err="1" smtClean="0">
                <a:latin typeface="Consolas" panose="020B0609020204030204" pitchFamily="49" charset="0"/>
              </a:rPr>
              <a:t>container.end</a:t>
            </a:r>
            <a:r>
              <a:rPr lang="en-US" sz="1400" dirty="0">
                <a:latin typeface="Consolas" panose="020B0609020204030204" pitchFamily="49" charset="0"/>
              </a:rPr>
              <a:t>()!=</a:t>
            </a:r>
            <a:r>
              <a:rPr lang="en-US" sz="1400" dirty="0" err="1">
                <a:latin typeface="Consolas" panose="020B0609020204030204" pitchFamily="49" charset="0"/>
              </a:rPr>
              <a:t>iter</a:t>
            </a:r>
            <a:r>
              <a:rPr lang="en-US" sz="1400" dirty="0" smtClean="0">
                <a:latin typeface="Consolas" panose="020B0609020204030204" pitchFamily="49" charset="0"/>
              </a:rPr>
              <a:t>;</a:t>
            </a:r>
          </a:p>
          <a:p>
            <a:pPr marL="457200" lvl="1" indent="0">
              <a:buNone/>
            </a:pPr>
            <a:r>
              <a:rPr lang="en-US" sz="1400" dirty="0">
                <a:latin typeface="Consolas" panose="020B0609020204030204" pitchFamily="49" charset="0"/>
              </a:rPr>
              <a:t> </a:t>
            </a:r>
            <a:r>
              <a:rPr lang="en-US" sz="1400" dirty="0" smtClean="0">
                <a:latin typeface="Consolas" panose="020B0609020204030204" pitchFamily="49" charset="0"/>
              </a:rPr>
              <a:t>   ++</a:t>
            </a:r>
            <a:r>
              <a:rPr lang="en-US" sz="1400" dirty="0" err="1">
                <a:latin typeface="Consolas" panose="020B0609020204030204" pitchFamily="49" charset="0"/>
              </a:rPr>
              <a:t>iter</a:t>
            </a: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a:t>
            </a:r>
          </a:p>
          <a:p>
            <a:pPr marL="457200" lvl="1" indent="0">
              <a:buNone/>
            </a:pPr>
            <a:r>
              <a:rPr lang="en-US" sz="1400" dirty="0" smtClean="0">
                <a:latin typeface="Consolas" panose="020B0609020204030204" pitchFamily="49" charset="0"/>
              </a:rPr>
              <a:t>    </a:t>
            </a:r>
            <a:r>
              <a:rPr lang="en-US" sz="1400" dirty="0" err="1" smtClean="0">
                <a:latin typeface="Consolas" panose="020B0609020204030204" pitchFamily="49" charset="0"/>
              </a:rPr>
              <a:t>int</a:t>
            </a:r>
            <a:r>
              <a:rPr lang="en-US" sz="1400" dirty="0" smtClean="0">
                <a:latin typeface="Consolas" panose="020B0609020204030204" pitchFamily="49" charset="0"/>
              </a:rPr>
              <a:t> </a:t>
            </a:r>
            <a:r>
              <a:rPr lang="en-US" sz="1400" dirty="0">
                <a:latin typeface="Consolas" panose="020B0609020204030204" pitchFamily="49" charset="0"/>
              </a:rPr>
              <a:t>value=*</a:t>
            </a:r>
            <a:r>
              <a:rPr lang="en-US" sz="1400" dirty="0" err="1">
                <a:latin typeface="Consolas" panose="020B0609020204030204" pitchFamily="49" charset="0"/>
              </a:rPr>
              <a:t>iter</a:t>
            </a:r>
            <a:r>
              <a:rPr lang="en-US" sz="1400" dirty="0">
                <a:latin typeface="Consolas" panose="020B0609020204030204" pitchFamily="49" charset="0"/>
              </a:rPr>
              <a:t>;</a:t>
            </a:r>
          </a:p>
          <a:p>
            <a:pPr marL="457200" lvl="1" indent="0">
              <a:buNone/>
            </a:pPr>
            <a:r>
              <a:rPr lang="en-US" sz="1400" dirty="0" smtClean="0">
                <a:latin typeface="Consolas" panose="020B0609020204030204" pitchFamily="49" charset="0"/>
              </a:rPr>
              <a:t>    // </a:t>
            </a:r>
            <a:r>
              <a:rPr lang="en-US" sz="1400" dirty="0">
                <a:latin typeface="Consolas" panose="020B0609020204030204" pitchFamily="49" charset="0"/>
              </a:rPr>
              <a:t>Do something fun with the value.</a:t>
            </a:r>
          </a:p>
          <a:p>
            <a:pPr marL="457200" lvl="1" indent="0">
              <a:buNone/>
            </a:pPr>
            <a:r>
              <a:rPr lang="en-US" sz="1400" dirty="0">
                <a:latin typeface="Consolas" panose="020B0609020204030204" pitchFamily="49" charset="0"/>
              </a:rPr>
              <a:t>}</a:t>
            </a:r>
          </a:p>
          <a:p>
            <a:r>
              <a:rPr lang="en-US" dirty="0" smtClean="0"/>
              <a:t>Not it can be written as:</a:t>
            </a:r>
          </a:p>
          <a:p>
            <a:pPr marL="457200" lvl="1" indent="0">
              <a:buNone/>
            </a:pPr>
            <a:r>
              <a:rPr lang="en-US" sz="1400" dirty="0" smtClean="0">
                <a:latin typeface="Consolas" panose="020B0609020204030204" pitchFamily="49" charset="0"/>
              </a:rPr>
              <a:t>for(auto value : container)</a:t>
            </a:r>
          </a:p>
          <a:p>
            <a:pPr marL="457200" lvl="1" indent="0">
              <a:buNone/>
            </a:pPr>
            <a:r>
              <a:rPr lang="en-US" sz="1400" dirty="0" smtClean="0">
                <a:latin typeface="Consolas" panose="020B0609020204030204" pitchFamily="49" charset="0"/>
              </a:rPr>
              <a:t>{</a:t>
            </a:r>
          </a:p>
          <a:p>
            <a:pPr marL="457200" lvl="1" indent="0">
              <a:buNone/>
            </a:pPr>
            <a:r>
              <a:rPr lang="en-US" sz="1400" dirty="0" smtClean="0">
                <a:latin typeface="Consolas" panose="020B0609020204030204" pitchFamily="49" charset="0"/>
              </a:rPr>
              <a:t>}</a:t>
            </a:r>
            <a:r>
              <a:rPr lang="en-US" dirty="0" smtClean="0"/>
              <a:t/>
            </a:r>
            <a:br>
              <a:rPr lang="en-US" dirty="0" smtClean="0"/>
            </a:br>
            <a:endParaRPr lang="en-US" dirty="0" smtClean="0"/>
          </a:p>
          <a:p>
            <a:endParaRPr lang="en-US" dirty="0" smtClean="0"/>
          </a:p>
          <a:p>
            <a:pPr marL="457200" lvl="1" indent="0">
              <a:buNone/>
            </a:pPr>
            <a:endParaRPr lang="en-US" dirty="0"/>
          </a:p>
        </p:txBody>
      </p:sp>
    </p:spTree>
    <p:extLst>
      <p:ext uri="{BB962C8B-B14F-4D97-AF65-F5344CB8AC3E}">
        <p14:creationId xmlns:p14="http://schemas.microsoft.com/office/powerpoint/2010/main" val="35691309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a:t>
            </a:r>
            <a:endParaRPr lang="en-US" dirty="0"/>
          </a:p>
        </p:txBody>
      </p:sp>
      <p:sp>
        <p:nvSpPr>
          <p:cNvPr id="3" name="Content Placeholder 2"/>
          <p:cNvSpPr>
            <a:spLocks noGrp="1"/>
          </p:cNvSpPr>
          <p:nvPr>
            <p:ph idx="1"/>
          </p:nvPr>
        </p:nvSpPr>
        <p:spPr/>
        <p:txBody>
          <a:bodyPr/>
          <a:lstStyle/>
          <a:p>
            <a:r>
              <a:rPr lang="en-US" dirty="0" smtClean="0"/>
              <a:t>If you define your own iterator class that satisfies certain requirements, you can use range-based for with your own class.</a:t>
            </a:r>
            <a:endParaRPr lang="en-US" dirty="0"/>
          </a:p>
        </p:txBody>
      </p:sp>
    </p:spTree>
    <p:extLst>
      <p:ext uri="{BB962C8B-B14F-4D97-AF65-F5344CB8AC3E}">
        <p14:creationId xmlns:p14="http://schemas.microsoft.com/office/powerpoint/2010/main" val="684579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Modified code</a:t>
            </a:r>
          </a:p>
          <a:p>
            <a:pPr marL="0" indent="0">
              <a:buNone/>
            </a:pPr>
            <a:endParaRPr lang="en-US" dirty="0"/>
          </a:p>
        </p:txBody>
      </p:sp>
      <p:sp>
        <p:nvSpPr>
          <p:cNvPr id="4" name="TextBox 3"/>
          <p:cNvSpPr txBox="1"/>
          <p:nvPr/>
        </p:nvSpPr>
        <p:spPr>
          <a:xfrm>
            <a:off x="711200" y="1722498"/>
            <a:ext cx="5416868" cy="2800767"/>
          </a:xfrm>
          <a:prstGeom prst="rect">
            <a:avLst/>
          </a:prstGeom>
          <a:noFill/>
        </p:spPr>
        <p:txBody>
          <a:bodyPr wrap="none" rtlCol="0">
            <a:spAutoFit/>
          </a:bodyPr>
          <a:lstStyle/>
          <a:p>
            <a:r>
              <a:rPr lang="en-US" sz="1100" dirty="0" smtClean="0">
                <a:latin typeface="Consolas" panose="020B0609020204030204" pitchFamily="49" charset="0"/>
              </a:rPr>
              <a:t>    </a:t>
            </a:r>
            <a:r>
              <a:rPr lang="en-US" sz="1100" dirty="0" err="1" smtClean="0">
                <a:latin typeface="Consolas" panose="020B0609020204030204" pitchFamily="49" charset="0"/>
              </a:rPr>
              <a:t>glClear</a:t>
            </a:r>
            <a:r>
              <a:rPr lang="en-US" sz="1100" dirty="0" smtClean="0">
                <a:latin typeface="Consolas" panose="020B0609020204030204" pitchFamily="49" charset="0"/>
              </a:rPr>
              <a:t>(GL_COLOR_BUFFER_BIT|GL_DEPTH_BUFFER_BIT</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glShadeModel</a:t>
            </a:r>
            <a:r>
              <a:rPr lang="en-US" sz="1100" dirty="0" smtClean="0">
                <a:latin typeface="Consolas" panose="020B0609020204030204" pitchFamily="49" charset="0"/>
              </a:rPr>
              <a:t>(GL_SMOOTH</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const</a:t>
            </a:r>
            <a:r>
              <a:rPr lang="en-US" sz="1100" dirty="0" smtClean="0">
                <a:latin typeface="Consolas" panose="020B0609020204030204" pitchFamily="49" charset="0"/>
              </a:rPr>
              <a:t> </a:t>
            </a:r>
            <a:r>
              <a:rPr lang="en-US" sz="1100" dirty="0" err="1">
                <a:latin typeface="Consolas" panose="020B0609020204030204" pitchFamily="49" charset="0"/>
              </a:rPr>
              <a:t>GLfloat</a:t>
            </a:r>
            <a:r>
              <a:rPr lang="en-US" sz="1100" dirty="0">
                <a:latin typeface="Consolas" panose="020B0609020204030204" pitchFamily="49" charset="0"/>
              </a:rPr>
              <a:t> </a:t>
            </a:r>
            <a:r>
              <a:rPr lang="en-US" sz="1100" dirty="0" err="1">
                <a:latin typeface="Consolas" panose="020B0609020204030204" pitchFamily="49" charset="0"/>
              </a:rPr>
              <a:t>vtx</a:t>
            </a:r>
            <a:r>
              <a:rPr lang="en-US" sz="1100" dirty="0">
                <a:latin typeface="Consolas" panose="020B0609020204030204" pitchFamily="49" charset="0"/>
              </a:rPr>
              <a:t>[]={0,0,  800.0f,0,  800.0f,600.0f,  0,600.0f};</a:t>
            </a:r>
          </a:p>
          <a:p>
            <a:r>
              <a:rPr lang="en-US" sz="1100" dirty="0" smtClean="0">
                <a:latin typeface="Consolas" panose="020B0609020204030204" pitchFamily="49" charset="0"/>
              </a:rPr>
              <a:t>    </a:t>
            </a:r>
            <a:r>
              <a:rPr lang="en-US" sz="1100" dirty="0" err="1" smtClean="0">
                <a:latin typeface="Consolas" panose="020B0609020204030204" pitchFamily="49" charset="0"/>
              </a:rPr>
              <a:t>const</a:t>
            </a:r>
            <a:r>
              <a:rPr lang="en-US" sz="1100" dirty="0" smtClean="0">
                <a:latin typeface="Consolas" panose="020B0609020204030204" pitchFamily="49" charset="0"/>
              </a:rPr>
              <a:t> </a:t>
            </a:r>
            <a:r>
              <a:rPr lang="en-US" sz="1100" dirty="0" err="1">
                <a:latin typeface="Consolas" panose="020B0609020204030204" pitchFamily="49" charset="0"/>
              </a:rPr>
              <a:t>GLfloat</a:t>
            </a:r>
            <a:r>
              <a:rPr lang="en-US" sz="1100" dirty="0">
                <a:latin typeface="Consolas" panose="020B0609020204030204" pitchFamily="49" charset="0"/>
              </a:rPr>
              <a:t> col[]={1,0,0,1,  0,1,0,1,  0,0,1,1,  1,1,0,1};</a:t>
            </a:r>
          </a:p>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glEnableClientState</a:t>
            </a:r>
            <a:r>
              <a:rPr lang="en-US" sz="1100" dirty="0" smtClean="0">
                <a:latin typeface="Consolas" panose="020B0609020204030204" pitchFamily="49" charset="0"/>
              </a:rPr>
              <a:t>(GL_VERTEX_ARRAY</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glEnableClientState</a:t>
            </a:r>
            <a:r>
              <a:rPr lang="en-US" sz="1100" dirty="0" smtClean="0">
                <a:latin typeface="Consolas" panose="020B0609020204030204" pitchFamily="49" charset="0"/>
              </a:rPr>
              <a:t>(GL_COLOR_ARRAY</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glColorPointer</a:t>
            </a:r>
            <a:r>
              <a:rPr lang="en-US" sz="1100" dirty="0" smtClean="0">
                <a:latin typeface="Consolas" panose="020B0609020204030204" pitchFamily="49" charset="0"/>
              </a:rPr>
              <a:t>(4,GL_FLOAT,0,col</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glVertexPointer</a:t>
            </a:r>
            <a:r>
              <a:rPr lang="en-US" sz="1100" dirty="0" smtClean="0">
                <a:latin typeface="Consolas" panose="020B0609020204030204" pitchFamily="49" charset="0"/>
              </a:rPr>
              <a:t>(2,GL_FLOAT,0,vtx</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glDrawArrays</a:t>
            </a:r>
            <a:r>
              <a:rPr lang="en-US" sz="1100" dirty="0" smtClean="0">
                <a:latin typeface="Consolas" panose="020B0609020204030204" pitchFamily="49" charset="0"/>
              </a:rPr>
              <a:t>(GL_QUADS,0,4</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glDisableClientState</a:t>
            </a:r>
            <a:r>
              <a:rPr lang="en-US" sz="1100" dirty="0" smtClean="0">
                <a:latin typeface="Consolas" panose="020B0609020204030204" pitchFamily="49" charset="0"/>
              </a:rPr>
              <a:t>(GL_VERTEX_ARRAY</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glDisableClientState</a:t>
            </a:r>
            <a:r>
              <a:rPr lang="en-US" sz="1100" dirty="0" smtClean="0">
                <a:latin typeface="Consolas" panose="020B0609020204030204" pitchFamily="49" charset="0"/>
              </a:rPr>
              <a:t>(GL_COLOR_ARRAY</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FsSwapBuffers</a:t>
            </a:r>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34989457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Can the iterator help in this situation?</a:t>
            </a:r>
            <a:endParaRPr lang="en-US" dirty="0"/>
          </a:p>
        </p:txBody>
      </p:sp>
    </p:spTree>
    <p:extLst>
      <p:ext uri="{BB962C8B-B14F-4D97-AF65-F5344CB8AC3E}">
        <p14:creationId xmlns:p14="http://schemas.microsoft.com/office/powerpoint/2010/main" val="37070660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it work?</a:t>
            </a:r>
            <a:endParaRPr lang="en-US" dirty="0"/>
          </a:p>
        </p:txBody>
      </p:sp>
      <p:sp>
        <p:nvSpPr>
          <p:cNvPr id="4" name="TextBox 3"/>
          <p:cNvSpPr txBox="1"/>
          <p:nvPr/>
        </p:nvSpPr>
        <p:spPr>
          <a:xfrm>
            <a:off x="1416050" y="914400"/>
            <a:ext cx="5197257" cy="5447645"/>
          </a:xfrm>
          <a:prstGeom prst="rect">
            <a:avLst/>
          </a:prstGeom>
          <a:noFill/>
        </p:spPr>
        <p:txBody>
          <a:bodyPr wrap="none" rtlCol="0">
            <a:spAutoFit/>
          </a:bodyPr>
          <a:lstStyle/>
          <a:p>
            <a:r>
              <a:rPr lang="en-US" sz="1200" dirty="0">
                <a:latin typeface="Consolas" panose="020B0609020204030204" pitchFamily="49" charset="0"/>
              </a:rPr>
              <a:t>class </a:t>
            </a:r>
            <a:r>
              <a:rPr lang="en-US" sz="1200" dirty="0" err="1">
                <a:latin typeface="Consolas" panose="020B0609020204030204" pitchFamily="49" charset="0"/>
              </a:rPr>
              <a:t>PolygonalMesh</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protected:</a:t>
            </a:r>
          </a:p>
          <a:p>
            <a:r>
              <a:rPr lang="en-US" sz="1200" dirty="0" smtClean="0">
                <a:latin typeface="Consolas" panose="020B0609020204030204" pitchFamily="49" charset="0"/>
              </a:rPr>
              <a:t>    class </a:t>
            </a:r>
            <a:r>
              <a:rPr lang="en-US" sz="1200" dirty="0">
                <a:latin typeface="Consolas" panose="020B0609020204030204" pitchFamily="49" charset="0"/>
              </a:rPr>
              <a:t>Vertex</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public</a:t>
            </a:r>
            <a:r>
              <a:rPr lang="en-US" sz="1200" dirty="0">
                <a:latin typeface="Consolas" panose="020B0609020204030204" pitchFamily="49" charset="0"/>
              </a:rPr>
              <a:t>:</a:t>
            </a:r>
          </a:p>
          <a:p>
            <a:r>
              <a:rPr lang="en-US" sz="1200" dirty="0" smtClean="0">
                <a:latin typeface="Consolas" panose="020B0609020204030204" pitchFamily="49" charset="0"/>
              </a:rPr>
              <a:t>        YsVec3 </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a:latin typeface="Consolas" panose="020B0609020204030204" pitchFamily="49" charset="0"/>
              </a:rPr>
              <a:t>private:</a:t>
            </a:r>
          </a:p>
          <a:p>
            <a:r>
              <a:rPr lang="en-US" sz="1200" dirty="0" smtClean="0">
                <a:latin typeface="Consolas" panose="020B0609020204030204" pitchFamily="49" charset="0"/>
              </a:rPr>
              <a:t>    </a:t>
            </a:r>
            <a:r>
              <a:rPr lang="en-US" sz="1200" dirty="0" err="1" smtClean="0">
                <a:latin typeface="Consolas" panose="020B0609020204030204" pitchFamily="49" charset="0"/>
              </a:rPr>
              <a:t>std</a:t>
            </a:r>
            <a:r>
              <a:rPr lang="en-US" sz="1200" dirty="0" smtClean="0">
                <a:latin typeface="Consolas" panose="020B0609020204030204" pitchFamily="49" charset="0"/>
              </a:rPr>
              <a:t>::list </a:t>
            </a:r>
            <a:r>
              <a:rPr lang="en-US" sz="1200" dirty="0">
                <a:latin typeface="Consolas" panose="020B0609020204030204" pitchFamily="49" charset="0"/>
              </a:rPr>
              <a:t>&lt;Vertex&gt; </a:t>
            </a:r>
            <a:r>
              <a:rPr lang="en-US" sz="1200" dirty="0" err="1">
                <a:latin typeface="Consolas" panose="020B0609020204030204" pitchFamily="49" charset="0"/>
              </a:rPr>
              <a:t>vtxList</a:t>
            </a:r>
            <a:r>
              <a:rPr lang="en-US" sz="1200" dirty="0">
                <a:latin typeface="Consolas" panose="020B0609020204030204" pitchFamily="49" charset="0"/>
              </a:rPr>
              <a:t>;</a:t>
            </a:r>
          </a:p>
          <a:p>
            <a:r>
              <a:rPr lang="en-US" sz="1200" dirty="0">
                <a:latin typeface="Consolas" panose="020B0609020204030204" pitchFamily="49" charset="0"/>
              </a:rPr>
              <a:t>public:</a:t>
            </a:r>
          </a:p>
          <a:p>
            <a:r>
              <a:rPr lang="en-US" sz="1200" dirty="0" smtClean="0">
                <a:latin typeface="Consolas" panose="020B0609020204030204" pitchFamily="49" charset="0"/>
              </a:rPr>
              <a:t>    class </a:t>
            </a:r>
            <a:r>
              <a:rPr lang="en-US" sz="1200" dirty="0" err="1">
                <a:latin typeface="Consolas" panose="020B0609020204030204" pitchFamily="49" charset="0"/>
              </a:rPr>
              <a:t>VertexHandle</a:t>
            </a:r>
            <a:endParaRPr lang="en-US" sz="1200" dirty="0">
              <a:latin typeface="Consolas" panose="020B0609020204030204" pitchFamily="49" charset="0"/>
            </a:endParaRP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friend </a:t>
            </a:r>
            <a:r>
              <a:rPr lang="en-US" sz="1200" dirty="0">
                <a:latin typeface="Consolas" panose="020B0609020204030204" pitchFamily="49" charset="0"/>
              </a:rPr>
              <a:t>class </a:t>
            </a:r>
            <a:r>
              <a:rPr lang="en-US" sz="1200" dirty="0" err="1">
                <a:latin typeface="Consolas" panose="020B0609020204030204" pitchFamily="49" charset="0"/>
              </a:rPr>
              <a:t>PolygonalMesh</a:t>
            </a:r>
            <a:r>
              <a:rPr lang="en-US" sz="1200" dirty="0">
                <a:latin typeface="Consolas" panose="020B0609020204030204" pitchFamily="49" charset="0"/>
              </a:rPr>
              <a:t>;</a:t>
            </a:r>
          </a:p>
          <a:p>
            <a:r>
              <a:rPr lang="en-US" sz="1200" dirty="0" smtClean="0">
                <a:latin typeface="Consolas" panose="020B0609020204030204" pitchFamily="49" charset="0"/>
              </a:rPr>
              <a:t>    private</a:t>
            </a:r>
            <a:r>
              <a:rPr lang="en-US" sz="1200" dirty="0">
                <a:latin typeface="Consolas" panose="020B0609020204030204" pitchFamily="49" charset="0"/>
              </a:rPr>
              <a:t>:</a:t>
            </a:r>
          </a:p>
          <a:p>
            <a:r>
              <a:rPr lang="en-US" sz="1200" dirty="0" smtClean="0">
                <a:latin typeface="Consolas" panose="020B0609020204030204" pitchFamily="49" charset="0"/>
              </a:rPr>
              <a:t>        </a:t>
            </a:r>
            <a:r>
              <a:rPr lang="en-US" sz="1200" dirty="0" err="1" smtClean="0">
                <a:latin typeface="Consolas" panose="020B0609020204030204" pitchFamily="49" charset="0"/>
              </a:rPr>
              <a:t>std</a:t>
            </a:r>
            <a:r>
              <a:rPr lang="en-US" sz="1200" dirty="0" smtClean="0">
                <a:latin typeface="Consolas" panose="020B0609020204030204" pitchFamily="49" charset="0"/>
              </a:rPr>
              <a:t>::list&lt;Vertex</a:t>
            </a:r>
            <a:r>
              <a:rPr lang="en-US" sz="1200" dirty="0">
                <a:latin typeface="Consolas" panose="020B0609020204030204" pitchFamily="49" charset="0"/>
              </a:rPr>
              <a:t>&gt;::iterator </a:t>
            </a:r>
            <a:r>
              <a:rPr lang="en-US" sz="1200" dirty="0" err="1">
                <a:latin typeface="Consolas" panose="020B0609020204030204" pitchFamily="49" charset="0"/>
              </a:rPr>
              <a:t>vtxPtr</a:t>
            </a:r>
            <a:r>
              <a:rPr lang="en-US" sz="1200" dirty="0" smtClean="0">
                <a:latin typeface="Consolas" panose="020B0609020204030204" pitchFamily="49" charset="0"/>
              </a:rPr>
              <a:t>;</a:t>
            </a:r>
          </a:p>
          <a:p>
            <a:r>
              <a:rPr lang="en-US" sz="1200" dirty="0">
                <a:latin typeface="Consolas" panose="020B0609020204030204" pitchFamily="49" charset="0"/>
              </a:rPr>
              <a:t> </a:t>
            </a:r>
            <a:r>
              <a:rPr lang="en-US" sz="1200" dirty="0" smtClean="0">
                <a:latin typeface="Consolas" panose="020B0609020204030204" pitchFamily="49" charset="0"/>
              </a:rPr>
              <a:t>   public:</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a:latin typeface="Consolas" panose="020B0609020204030204" pitchFamily="49" charset="0"/>
              </a:rPr>
              <a:t>(){};  // C++11 </a:t>
            </a:r>
            <a:r>
              <a:rPr lang="en-US" sz="1200" dirty="0" err="1">
                <a:latin typeface="Consolas" panose="020B0609020204030204" pitchFamily="49" charset="0"/>
              </a:rPr>
              <a:t>VertexHandle</a:t>
            </a:r>
            <a:r>
              <a:rPr lang="en-US" sz="1200" dirty="0">
                <a:latin typeface="Consolas" panose="020B0609020204030204" pitchFamily="49" charset="0"/>
              </a:rPr>
              <a:t>()=default;</a:t>
            </a: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smtClean="0">
                <a:latin typeface="Consolas" panose="020B0609020204030204" pitchFamily="49" charset="0"/>
              </a:rPr>
              <a:t>(</a:t>
            </a:r>
            <a:r>
              <a:rPr lang="en-US" sz="1200" dirty="0" err="1" smtClean="0">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smtClean="0">
                <a:latin typeface="Consolas" panose="020B0609020204030204" pitchFamily="49" charset="0"/>
              </a:rPr>
              <a:t>        void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return </a:t>
            </a:r>
            <a:r>
              <a:rPr lang="en-US" sz="1200" dirty="0" err="1">
                <a:latin typeface="Consolas" panose="020B0609020204030204" pitchFamily="49" charset="0"/>
              </a:rPr>
              <a:t>vtxPtr</a:t>
            </a:r>
            <a:r>
              <a:rPr lang="en-US" sz="1200" dirty="0">
                <a:latin typeface="Consolas" panose="020B0609020204030204" pitchFamily="49" charset="0"/>
              </a:rPr>
              <a:t>==</a:t>
            </a:r>
            <a:r>
              <a:rPr lang="en-US" sz="1200" dirty="0">
                <a:solidFill>
                  <a:srgbClr val="FF0000"/>
                </a:solidFill>
                <a:latin typeface="Consolas" panose="020B0609020204030204" pitchFamily="49" charset="0"/>
              </a:rPr>
              <a:t>What?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bool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        bool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smtClean="0">
                <a:latin typeface="Consolas" panose="020B0609020204030204" pitchFamily="49" charset="0"/>
              </a:rPr>
              <a:t> </a:t>
            </a:r>
            <a:r>
              <a:rPr lang="en-US" sz="1200" dirty="0" err="1">
                <a:latin typeface="Consolas" panose="020B0609020204030204" pitchFamily="49" charset="0"/>
              </a:rPr>
              <a:t>AddVertex</a:t>
            </a:r>
            <a:r>
              <a:rPr lang="en-US" sz="1200" dirty="0">
                <a:latin typeface="Consolas" panose="020B0609020204030204" pitchFamily="49" charset="0"/>
              </a:rPr>
              <a:t>(</a:t>
            </a:r>
            <a:r>
              <a:rPr lang="en-US" sz="1200" dirty="0" err="1">
                <a:latin typeface="Consolas" panose="020B0609020204030204" pitchFamily="49" charset="0"/>
              </a:rPr>
              <a:t>const</a:t>
            </a:r>
            <a:r>
              <a:rPr lang="en-US" sz="1200" dirty="0">
                <a:latin typeface="Consolas" panose="020B0609020204030204" pitchFamily="49" charset="0"/>
              </a:rPr>
              <a:t> YsVec3 &amp;</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smtClean="0">
                <a:latin typeface="Consolas" panose="020B0609020204030204" pitchFamily="49" charset="0"/>
              </a:rPr>
              <a:t>    YsVec3 </a:t>
            </a:r>
            <a:r>
              <a:rPr lang="en-US" sz="1200" dirty="0" err="1">
                <a:latin typeface="Consolas" panose="020B0609020204030204" pitchFamily="49" charset="0"/>
              </a:rPr>
              <a:t>GetVertexPosition</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vtHd</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a:t>
            </a:r>
            <a:endParaRPr lang="en-US" sz="1200" dirty="0">
              <a:latin typeface="Consolas" panose="020B0609020204030204" pitchFamily="49" charset="0"/>
            </a:endParaRPr>
          </a:p>
        </p:txBody>
      </p:sp>
      <p:cxnSp>
        <p:nvCxnSpPr>
          <p:cNvPr id="5" name="Straight Arrow Connector 4"/>
          <p:cNvCxnSpPr/>
          <p:nvPr/>
        </p:nvCxnSpPr>
        <p:spPr>
          <a:xfrm flipH="1">
            <a:off x="4203700" y="4622800"/>
            <a:ext cx="1276350" cy="2413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480050" y="4203721"/>
            <a:ext cx="3644900" cy="1754326"/>
          </a:xfrm>
          <a:prstGeom prst="rect">
            <a:avLst/>
          </a:prstGeom>
          <a:noFill/>
        </p:spPr>
        <p:txBody>
          <a:bodyPr wrap="square" rtlCol="0">
            <a:spAutoFit/>
          </a:bodyPr>
          <a:lstStyle/>
          <a:p>
            <a:r>
              <a:rPr lang="en-US" dirty="0" err="1" smtClean="0">
                <a:solidFill>
                  <a:srgbClr val="FF0000"/>
                </a:solidFill>
              </a:rPr>
              <a:t>VertexHandle</a:t>
            </a:r>
            <a:r>
              <a:rPr lang="en-US" dirty="0" smtClean="0">
                <a:solidFill>
                  <a:srgbClr val="FF0000"/>
                </a:solidFill>
              </a:rPr>
              <a:t> needs to know who owns this handle.  It is fine as long as you are dealing with thousands of vertices.  If you get millions of vertices, it's not.  Major weakness of the standard iterator.</a:t>
            </a:r>
            <a:endParaRPr lang="en-US" dirty="0">
              <a:solidFill>
                <a:srgbClr val="FF0000"/>
              </a:solidFill>
            </a:endParaRPr>
          </a:p>
        </p:txBody>
      </p:sp>
    </p:spTree>
    <p:extLst>
      <p:ext uri="{BB962C8B-B14F-4D97-AF65-F5344CB8AC3E}">
        <p14:creationId xmlns:p14="http://schemas.microsoft.com/office/powerpoint/2010/main" val="3506488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it work?</a:t>
            </a:r>
            <a:endParaRPr lang="en-US" dirty="0"/>
          </a:p>
        </p:txBody>
      </p:sp>
      <p:sp>
        <p:nvSpPr>
          <p:cNvPr id="4" name="TextBox 3"/>
          <p:cNvSpPr txBox="1"/>
          <p:nvPr/>
        </p:nvSpPr>
        <p:spPr>
          <a:xfrm>
            <a:off x="1416050" y="914400"/>
            <a:ext cx="5197257" cy="5632311"/>
          </a:xfrm>
          <a:prstGeom prst="rect">
            <a:avLst/>
          </a:prstGeom>
          <a:noFill/>
        </p:spPr>
        <p:txBody>
          <a:bodyPr wrap="none" rtlCol="0">
            <a:spAutoFit/>
          </a:bodyPr>
          <a:lstStyle/>
          <a:p>
            <a:r>
              <a:rPr lang="en-US" sz="1200" dirty="0">
                <a:latin typeface="Consolas" panose="020B0609020204030204" pitchFamily="49" charset="0"/>
              </a:rPr>
              <a:t>class </a:t>
            </a:r>
            <a:r>
              <a:rPr lang="en-US" sz="1200" dirty="0" err="1">
                <a:latin typeface="Consolas" panose="020B0609020204030204" pitchFamily="49" charset="0"/>
              </a:rPr>
              <a:t>PolygonalMesh</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protected:</a:t>
            </a:r>
          </a:p>
          <a:p>
            <a:r>
              <a:rPr lang="en-US" sz="1200" dirty="0" smtClean="0">
                <a:latin typeface="Consolas" panose="020B0609020204030204" pitchFamily="49" charset="0"/>
              </a:rPr>
              <a:t>    class </a:t>
            </a:r>
            <a:r>
              <a:rPr lang="en-US" sz="1200" dirty="0">
                <a:latin typeface="Consolas" panose="020B0609020204030204" pitchFamily="49" charset="0"/>
              </a:rPr>
              <a:t>Vertex</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public</a:t>
            </a:r>
            <a:r>
              <a:rPr lang="en-US" sz="1200" dirty="0">
                <a:latin typeface="Consolas" panose="020B0609020204030204" pitchFamily="49" charset="0"/>
              </a:rPr>
              <a:t>:</a:t>
            </a:r>
          </a:p>
          <a:p>
            <a:r>
              <a:rPr lang="en-US" sz="1200" dirty="0" smtClean="0">
                <a:latin typeface="Consolas" panose="020B0609020204030204" pitchFamily="49" charset="0"/>
              </a:rPr>
              <a:t>        YsVec3 </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a:latin typeface="Consolas" panose="020B0609020204030204" pitchFamily="49" charset="0"/>
              </a:rPr>
              <a:t>private:</a:t>
            </a:r>
          </a:p>
          <a:p>
            <a:r>
              <a:rPr lang="en-US" sz="1200" dirty="0" smtClean="0">
                <a:latin typeface="Consolas" panose="020B0609020204030204" pitchFamily="49" charset="0"/>
              </a:rPr>
              <a:t>    </a:t>
            </a:r>
            <a:r>
              <a:rPr lang="en-US" sz="1200" dirty="0" err="1" smtClean="0">
                <a:latin typeface="Consolas" panose="020B0609020204030204" pitchFamily="49" charset="0"/>
              </a:rPr>
              <a:t>std</a:t>
            </a:r>
            <a:r>
              <a:rPr lang="en-US" sz="1200" dirty="0" smtClean="0">
                <a:latin typeface="Consolas" panose="020B0609020204030204" pitchFamily="49" charset="0"/>
              </a:rPr>
              <a:t>::list </a:t>
            </a:r>
            <a:r>
              <a:rPr lang="en-US" sz="1200" dirty="0">
                <a:latin typeface="Consolas" panose="020B0609020204030204" pitchFamily="49" charset="0"/>
              </a:rPr>
              <a:t>&lt;Vertex&gt; </a:t>
            </a:r>
            <a:r>
              <a:rPr lang="en-US" sz="1200" dirty="0" err="1">
                <a:latin typeface="Consolas" panose="020B0609020204030204" pitchFamily="49" charset="0"/>
              </a:rPr>
              <a:t>vtxList</a:t>
            </a:r>
            <a:r>
              <a:rPr lang="en-US" sz="1200" dirty="0">
                <a:latin typeface="Consolas" panose="020B0609020204030204" pitchFamily="49" charset="0"/>
              </a:rPr>
              <a:t>;</a:t>
            </a:r>
          </a:p>
          <a:p>
            <a:r>
              <a:rPr lang="en-US" sz="1200" dirty="0">
                <a:latin typeface="Consolas" panose="020B0609020204030204" pitchFamily="49" charset="0"/>
              </a:rPr>
              <a:t>public:</a:t>
            </a:r>
          </a:p>
          <a:p>
            <a:r>
              <a:rPr lang="en-US" sz="1200" dirty="0" smtClean="0">
                <a:latin typeface="Consolas" panose="020B0609020204030204" pitchFamily="49" charset="0"/>
              </a:rPr>
              <a:t>    class </a:t>
            </a:r>
            <a:r>
              <a:rPr lang="en-US" sz="1200" dirty="0" err="1">
                <a:latin typeface="Consolas" panose="020B0609020204030204" pitchFamily="49" charset="0"/>
              </a:rPr>
              <a:t>VertexHandle</a:t>
            </a:r>
            <a:endParaRPr lang="en-US" sz="1200" dirty="0">
              <a:latin typeface="Consolas" panose="020B0609020204030204" pitchFamily="49" charset="0"/>
            </a:endParaRP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friend </a:t>
            </a:r>
            <a:r>
              <a:rPr lang="en-US" sz="1200" dirty="0">
                <a:latin typeface="Consolas" panose="020B0609020204030204" pitchFamily="49" charset="0"/>
              </a:rPr>
              <a:t>class </a:t>
            </a:r>
            <a:r>
              <a:rPr lang="en-US" sz="1200" dirty="0" err="1">
                <a:latin typeface="Consolas" panose="020B0609020204030204" pitchFamily="49" charset="0"/>
              </a:rPr>
              <a:t>PolygonalMesh</a:t>
            </a:r>
            <a:r>
              <a:rPr lang="en-US" sz="1200" dirty="0">
                <a:latin typeface="Consolas" panose="020B0609020204030204" pitchFamily="49" charset="0"/>
              </a:rPr>
              <a:t>;</a:t>
            </a:r>
          </a:p>
          <a:p>
            <a:r>
              <a:rPr lang="en-US" sz="1200" dirty="0" smtClean="0">
                <a:latin typeface="Consolas" panose="020B0609020204030204" pitchFamily="49" charset="0"/>
              </a:rPr>
              <a:t>    private:</a:t>
            </a:r>
            <a:br>
              <a:rPr lang="en-US" sz="1200" dirty="0" smtClean="0">
                <a:latin typeface="Consolas" panose="020B0609020204030204" pitchFamily="49" charset="0"/>
              </a:rPr>
            </a:br>
            <a:r>
              <a:rPr lang="en-US" sz="1200" dirty="0" smtClean="0">
                <a:latin typeface="Consolas" panose="020B0609020204030204" pitchFamily="49" charset="0"/>
              </a:rPr>
              <a:t>        </a:t>
            </a:r>
            <a:r>
              <a:rPr lang="en-US" sz="1200" dirty="0" err="1" smtClean="0">
                <a:solidFill>
                  <a:srgbClr val="FF0000"/>
                </a:solidFill>
                <a:latin typeface="Consolas" panose="020B0609020204030204" pitchFamily="49" charset="0"/>
              </a:rPr>
              <a:t>std</a:t>
            </a:r>
            <a:r>
              <a:rPr lang="en-US" sz="1200" dirty="0" smtClean="0">
                <a:solidFill>
                  <a:srgbClr val="FF0000"/>
                </a:solidFill>
                <a:latin typeface="Consolas" panose="020B0609020204030204" pitchFamily="49" charset="0"/>
              </a:rPr>
              <a:t>::list &lt;Vertex&gt; *</a:t>
            </a:r>
            <a:r>
              <a:rPr lang="en-US" sz="1200" dirty="0" err="1" smtClean="0">
                <a:solidFill>
                  <a:srgbClr val="FF0000"/>
                </a:solidFill>
                <a:latin typeface="Consolas" panose="020B0609020204030204" pitchFamily="49" charset="0"/>
              </a:rPr>
              <a:t>vtxListptr</a:t>
            </a:r>
            <a:r>
              <a:rPr lang="en-US" sz="1200" dirty="0" smtClean="0">
                <a:solidFill>
                  <a:srgbClr val="FF0000"/>
                </a:solidFill>
                <a:latin typeface="Consolas" panose="020B0609020204030204" pitchFamily="49" charset="0"/>
              </a:rPr>
              <a:t>;</a:t>
            </a:r>
            <a:endParaRPr lang="en-US" sz="1200" dirty="0">
              <a:solidFill>
                <a:srgbClr val="FF0000"/>
              </a:solidFill>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std</a:t>
            </a:r>
            <a:r>
              <a:rPr lang="en-US" sz="1200" dirty="0" smtClean="0">
                <a:latin typeface="Consolas" panose="020B0609020204030204" pitchFamily="49" charset="0"/>
              </a:rPr>
              <a:t>::list&lt;Vertex</a:t>
            </a:r>
            <a:r>
              <a:rPr lang="en-US" sz="1200" dirty="0">
                <a:latin typeface="Consolas" panose="020B0609020204030204" pitchFamily="49" charset="0"/>
              </a:rPr>
              <a:t>&gt;::iterator </a:t>
            </a:r>
            <a:r>
              <a:rPr lang="en-US" sz="1200" dirty="0" err="1">
                <a:latin typeface="Consolas" panose="020B0609020204030204" pitchFamily="49" charset="0"/>
              </a:rPr>
              <a:t>vtxPtr</a:t>
            </a:r>
            <a:r>
              <a:rPr lang="en-US" sz="1200" dirty="0" smtClean="0">
                <a:latin typeface="Consolas" panose="020B0609020204030204" pitchFamily="49" charset="0"/>
              </a:rPr>
              <a:t>;</a:t>
            </a:r>
          </a:p>
          <a:p>
            <a:r>
              <a:rPr lang="en-US" sz="1200" dirty="0">
                <a:latin typeface="Consolas" panose="020B0609020204030204" pitchFamily="49" charset="0"/>
              </a:rPr>
              <a:t> </a:t>
            </a:r>
            <a:r>
              <a:rPr lang="en-US" sz="1200" dirty="0" smtClean="0">
                <a:latin typeface="Consolas" panose="020B0609020204030204" pitchFamily="49" charset="0"/>
              </a:rPr>
              <a:t>   public:</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a:latin typeface="Consolas" panose="020B0609020204030204" pitchFamily="49" charset="0"/>
              </a:rPr>
              <a:t>(){};  // C++11 </a:t>
            </a:r>
            <a:r>
              <a:rPr lang="en-US" sz="1200" dirty="0" err="1">
                <a:latin typeface="Consolas" panose="020B0609020204030204" pitchFamily="49" charset="0"/>
              </a:rPr>
              <a:t>VertexHandle</a:t>
            </a:r>
            <a:r>
              <a:rPr lang="en-US" sz="1200" dirty="0">
                <a:latin typeface="Consolas" panose="020B0609020204030204" pitchFamily="49" charset="0"/>
              </a:rPr>
              <a:t>()=default;</a:t>
            </a: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smtClean="0">
                <a:latin typeface="Consolas" panose="020B0609020204030204" pitchFamily="49" charset="0"/>
              </a:rPr>
              <a:t>(</a:t>
            </a:r>
            <a:r>
              <a:rPr lang="en-US" sz="1200" dirty="0" err="1" smtClean="0">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smtClean="0">
                <a:latin typeface="Consolas" panose="020B0609020204030204" pitchFamily="49" charset="0"/>
              </a:rPr>
              <a:t>        void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return </a:t>
            </a:r>
            <a:r>
              <a:rPr lang="en-US" sz="1200" dirty="0" err="1">
                <a:latin typeface="Consolas" panose="020B0609020204030204" pitchFamily="49" charset="0"/>
              </a:rPr>
              <a:t>vtxPtr</a:t>
            </a:r>
            <a:r>
              <a:rPr lang="en-US" sz="1200" dirty="0" smtClean="0">
                <a:latin typeface="Consolas" panose="020B0609020204030204" pitchFamily="49" charset="0"/>
              </a:rPr>
              <a:t>==</a:t>
            </a:r>
            <a:r>
              <a:rPr lang="en-US" sz="1200" dirty="0" err="1" smtClean="0">
                <a:solidFill>
                  <a:srgbClr val="FF0000"/>
                </a:solidFill>
                <a:latin typeface="Consolas" panose="020B0609020204030204" pitchFamily="49" charset="0"/>
              </a:rPr>
              <a:t>vtxListPtr</a:t>
            </a:r>
            <a:r>
              <a:rPr lang="en-US" sz="1200" dirty="0" smtClean="0">
                <a:solidFill>
                  <a:srgbClr val="FF0000"/>
                </a:solidFill>
                <a:latin typeface="Consolas" panose="020B0609020204030204" pitchFamily="49" charset="0"/>
              </a:rPr>
              <a:t>-&gt;end();</a:t>
            </a:r>
            <a:endParaRPr lang="en-US" sz="1200" dirty="0">
              <a:solidFill>
                <a:srgbClr val="FF0000"/>
              </a:solidFill>
              <a:latin typeface="Consolas" panose="020B0609020204030204" pitchFamily="49" charset="0"/>
            </a:endParaRP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bool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        bool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smtClean="0">
                <a:latin typeface="Consolas" panose="020B0609020204030204" pitchFamily="49" charset="0"/>
              </a:rPr>
              <a:t> </a:t>
            </a:r>
            <a:r>
              <a:rPr lang="en-US" sz="1200" dirty="0" err="1">
                <a:latin typeface="Consolas" panose="020B0609020204030204" pitchFamily="49" charset="0"/>
              </a:rPr>
              <a:t>AddVertex</a:t>
            </a:r>
            <a:r>
              <a:rPr lang="en-US" sz="1200" dirty="0">
                <a:latin typeface="Consolas" panose="020B0609020204030204" pitchFamily="49" charset="0"/>
              </a:rPr>
              <a:t>(</a:t>
            </a:r>
            <a:r>
              <a:rPr lang="en-US" sz="1200" dirty="0" err="1">
                <a:latin typeface="Consolas" panose="020B0609020204030204" pitchFamily="49" charset="0"/>
              </a:rPr>
              <a:t>const</a:t>
            </a:r>
            <a:r>
              <a:rPr lang="en-US" sz="1200" dirty="0">
                <a:latin typeface="Consolas" panose="020B0609020204030204" pitchFamily="49" charset="0"/>
              </a:rPr>
              <a:t> YsVec3 &amp;</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smtClean="0">
                <a:latin typeface="Consolas" panose="020B0609020204030204" pitchFamily="49" charset="0"/>
              </a:rPr>
              <a:t>    YsVec3 </a:t>
            </a:r>
            <a:r>
              <a:rPr lang="en-US" sz="1200" dirty="0" err="1">
                <a:latin typeface="Consolas" panose="020B0609020204030204" pitchFamily="49" charset="0"/>
              </a:rPr>
              <a:t>GetVertexPosition</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vtHd</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a:t>
            </a:r>
            <a:endParaRPr lang="en-US" sz="1200" dirty="0">
              <a:latin typeface="Consolas" panose="020B0609020204030204" pitchFamily="49" charset="0"/>
            </a:endParaRPr>
          </a:p>
        </p:txBody>
      </p:sp>
      <p:cxnSp>
        <p:nvCxnSpPr>
          <p:cNvPr id="5" name="Straight Arrow Connector 4"/>
          <p:cNvCxnSpPr>
            <a:stCxn id="6" idx="2"/>
          </p:cNvCxnSpPr>
          <p:nvPr/>
        </p:nvCxnSpPr>
        <p:spPr>
          <a:xfrm flipH="1">
            <a:off x="5251450" y="3499723"/>
            <a:ext cx="1885950" cy="15358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14950" y="914400"/>
            <a:ext cx="3644900" cy="2585323"/>
          </a:xfrm>
          <a:prstGeom prst="rect">
            <a:avLst/>
          </a:prstGeom>
          <a:noFill/>
        </p:spPr>
        <p:txBody>
          <a:bodyPr wrap="square" rtlCol="0">
            <a:spAutoFit/>
          </a:bodyPr>
          <a:lstStyle/>
          <a:p>
            <a:r>
              <a:rPr lang="en-US" dirty="0" err="1" smtClean="0">
                <a:solidFill>
                  <a:srgbClr val="FF0000"/>
                </a:solidFill>
              </a:rPr>
              <a:t>VertexHandle</a:t>
            </a:r>
            <a:r>
              <a:rPr lang="en-US" dirty="0" smtClean="0">
                <a:solidFill>
                  <a:srgbClr val="FF0000"/>
                </a:solidFill>
              </a:rPr>
              <a:t> always needs to know the owner.</a:t>
            </a:r>
          </a:p>
          <a:p>
            <a:endParaRPr lang="en-US" dirty="0">
              <a:solidFill>
                <a:srgbClr val="FF0000"/>
              </a:solidFill>
            </a:endParaRPr>
          </a:p>
          <a:p>
            <a:r>
              <a:rPr lang="en-US" dirty="0" smtClean="0">
                <a:solidFill>
                  <a:srgbClr val="FF0000"/>
                </a:solidFill>
              </a:rPr>
              <a:t>I want polygons to store </a:t>
            </a:r>
            <a:r>
              <a:rPr lang="en-US" dirty="0" err="1" smtClean="0">
                <a:solidFill>
                  <a:srgbClr val="FF0000"/>
                </a:solidFill>
              </a:rPr>
              <a:t>std</a:t>
            </a:r>
            <a:r>
              <a:rPr lang="en-US" dirty="0" smtClean="0">
                <a:solidFill>
                  <a:srgbClr val="FF0000"/>
                </a:solidFill>
              </a:rPr>
              <a:t>::vector of </a:t>
            </a:r>
            <a:r>
              <a:rPr lang="en-US" dirty="0" err="1" smtClean="0">
                <a:solidFill>
                  <a:srgbClr val="FF0000"/>
                </a:solidFill>
              </a:rPr>
              <a:t>VertexHandles</a:t>
            </a:r>
            <a:r>
              <a:rPr lang="en-US" dirty="0" smtClean="0">
                <a:solidFill>
                  <a:srgbClr val="FF0000"/>
                </a:solidFill>
              </a:rPr>
              <a:t>.</a:t>
            </a:r>
          </a:p>
          <a:p>
            <a:endParaRPr lang="en-US" dirty="0">
              <a:solidFill>
                <a:srgbClr val="FF0000"/>
              </a:solidFill>
            </a:endParaRPr>
          </a:p>
          <a:p>
            <a:r>
              <a:rPr lang="en-US" dirty="0" smtClean="0">
                <a:solidFill>
                  <a:srgbClr val="FF0000"/>
                </a:solidFill>
              </a:rPr>
              <a:t>I can do it this way, but a </a:t>
            </a:r>
            <a:r>
              <a:rPr lang="en-US" dirty="0" err="1" smtClean="0">
                <a:solidFill>
                  <a:srgbClr val="FF0000"/>
                </a:solidFill>
              </a:rPr>
              <a:t>VertexHandle</a:t>
            </a:r>
            <a:r>
              <a:rPr lang="en-US" dirty="0" smtClean="0">
                <a:solidFill>
                  <a:srgbClr val="FF0000"/>
                </a:solidFill>
              </a:rPr>
              <a:t> cannot independently created.  UGLY!</a:t>
            </a:r>
            <a:endParaRPr lang="en-US" dirty="0">
              <a:solidFill>
                <a:srgbClr val="FF0000"/>
              </a:solidFill>
            </a:endParaRPr>
          </a:p>
        </p:txBody>
      </p:sp>
      <p:cxnSp>
        <p:nvCxnSpPr>
          <p:cNvPr id="9" name="Straight Arrow Connector 8"/>
          <p:cNvCxnSpPr/>
          <p:nvPr/>
        </p:nvCxnSpPr>
        <p:spPr>
          <a:xfrm flipH="1">
            <a:off x="4705350" y="1554162"/>
            <a:ext cx="736600" cy="21763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0953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a:t>
            </a:r>
            <a:r>
              <a:rPr lang="en-US" dirty="0" err="1" smtClean="0"/>
              <a:t>std</a:t>
            </a:r>
            <a:r>
              <a:rPr lang="en-US" dirty="0" smtClean="0"/>
              <a:t>::vector?</a:t>
            </a:r>
            <a:endParaRPr lang="en-US" dirty="0"/>
          </a:p>
        </p:txBody>
      </p:sp>
      <p:sp>
        <p:nvSpPr>
          <p:cNvPr id="4" name="TextBox 3"/>
          <p:cNvSpPr txBox="1"/>
          <p:nvPr/>
        </p:nvSpPr>
        <p:spPr>
          <a:xfrm>
            <a:off x="1035050" y="840968"/>
            <a:ext cx="5339923" cy="5847755"/>
          </a:xfrm>
          <a:prstGeom prst="rect">
            <a:avLst/>
          </a:prstGeom>
          <a:noFill/>
        </p:spPr>
        <p:txBody>
          <a:bodyPr wrap="non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POLYGONALMESH_IS_INCLUDED</a:t>
            </a:r>
          </a:p>
          <a:p>
            <a:r>
              <a:rPr lang="en-US" sz="1100" dirty="0">
                <a:latin typeface="Consolas" panose="020B0609020204030204" pitchFamily="49" charset="0"/>
              </a:rPr>
              <a:t>#define POLYGONALMESH_IS_INCLUDED</a:t>
            </a:r>
          </a:p>
          <a:p>
            <a:endParaRPr lang="en-US" sz="1100" dirty="0">
              <a:latin typeface="Consolas" panose="020B0609020204030204" pitchFamily="49" charset="0"/>
            </a:endParaRPr>
          </a:p>
          <a:p>
            <a:r>
              <a:rPr lang="en-US" sz="1100" dirty="0">
                <a:latin typeface="Consolas" panose="020B0609020204030204" pitchFamily="49" charset="0"/>
              </a:rPr>
              <a:t>#include </a:t>
            </a:r>
            <a:r>
              <a:rPr lang="en-US" sz="1100" dirty="0" smtClean="0">
                <a:latin typeface="Consolas" panose="020B0609020204030204" pitchFamily="49" charset="0"/>
              </a:rPr>
              <a:t>&lt;vector&gt;</a:t>
            </a:r>
            <a:endParaRPr lang="en-US" sz="1100" dirty="0">
              <a:latin typeface="Consolas" panose="020B0609020204030204" pitchFamily="49" charset="0"/>
            </a:endParaRPr>
          </a:p>
          <a:p>
            <a:r>
              <a:rPr lang="en-US" sz="1100" dirty="0">
                <a:latin typeface="Consolas" panose="020B0609020204030204" pitchFamily="49" charset="0"/>
              </a:rPr>
              <a:t>#include &lt;</a:t>
            </a:r>
            <a:r>
              <a:rPr lang="en-US" sz="1100" dirty="0" err="1">
                <a:latin typeface="Consolas" panose="020B0609020204030204" pitchFamily="49" charset="0"/>
              </a:rPr>
              <a:t>ysclass.h</a:t>
            </a:r>
            <a:r>
              <a:rPr lang="en-US" sz="1100" dirty="0">
                <a:latin typeface="Consolas" panose="020B0609020204030204" pitchFamily="49" charset="0"/>
              </a:rPr>
              <a:t>&gt;</a:t>
            </a:r>
          </a:p>
          <a:p>
            <a:endParaRPr lang="en-US" sz="1100" dirty="0">
              <a:latin typeface="Consolas" panose="020B0609020204030204" pitchFamily="49" charset="0"/>
            </a:endParaRPr>
          </a:p>
          <a:p>
            <a:r>
              <a:rPr lang="en-US" sz="1100" dirty="0">
                <a:latin typeface="Consolas" panose="020B0609020204030204" pitchFamily="49" charset="0"/>
              </a:rPr>
              <a:t>class </a:t>
            </a:r>
            <a:r>
              <a:rPr lang="en-US" sz="1100" dirty="0" err="1">
                <a:latin typeface="Consolas" panose="020B0609020204030204" pitchFamily="49" charset="0"/>
              </a:rPr>
              <a:t>PolygonalMesh</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protected:</a:t>
            </a:r>
          </a:p>
          <a:p>
            <a:r>
              <a:rPr lang="en-US" sz="1100" dirty="0" smtClean="0">
                <a:latin typeface="Consolas" panose="020B0609020204030204" pitchFamily="49" charset="0"/>
              </a:rPr>
              <a:t>    class </a:t>
            </a:r>
            <a:r>
              <a:rPr lang="en-US" sz="1100" dirty="0">
                <a:latin typeface="Consolas" panose="020B0609020204030204" pitchFamily="49" charset="0"/>
              </a:rPr>
              <a:t>Vertex</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public</a:t>
            </a:r>
            <a:r>
              <a:rPr lang="en-US" sz="1100" dirty="0">
                <a:latin typeface="Consolas" panose="020B0609020204030204" pitchFamily="49" charset="0"/>
              </a:rPr>
              <a:t>:</a:t>
            </a:r>
          </a:p>
          <a:p>
            <a:r>
              <a:rPr lang="en-US" sz="1100" dirty="0" smtClean="0">
                <a:latin typeface="Consolas" panose="020B0609020204030204" pitchFamily="49" charset="0"/>
              </a:rPr>
              <a:t>        YsVec3 </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private:</a:t>
            </a: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::vector &lt;Vertex&gt; </a:t>
            </a:r>
            <a:r>
              <a:rPr lang="en-US" sz="1100" dirty="0" err="1">
                <a:latin typeface="Consolas" panose="020B0609020204030204" pitchFamily="49" charset="0"/>
              </a:rPr>
              <a:t>vtxList</a:t>
            </a:r>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smtClean="0">
                <a:latin typeface="Consolas" panose="020B0609020204030204" pitchFamily="49" charset="0"/>
              </a:rPr>
              <a:t>    class </a:t>
            </a:r>
            <a:r>
              <a:rPr lang="en-US" sz="1100" dirty="0" err="1">
                <a:latin typeface="Consolas" panose="020B0609020204030204" pitchFamily="49" charset="0"/>
              </a:rPr>
              <a:t>VertexHandle</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friend </a:t>
            </a:r>
            <a:r>
              <a:rPr lang="en-US" sz="1100" dirty="0">
                <a:latin typeface="Consolas" panose="020B0609020204030204" pitchFamily="49" charset="0"/>
              </a:rPr>
              <a:t>class </a:t>
            </a:r>
            <a:r>
              <a:rPr lang="en-US" sz="1100" dirty="0" err="1">
                <a:latin typeface="Consolas" panose="020B0609020204030204" pitchFamily="49" charset="0"/>
              </a:rPr>
              <a:t>PolygonalMesh</a:t>
            </a:r>
            <a:r>
              <a:rPr lang="en-US" sz="1100" dirty="0">
                <a:latin typeface="Consolas" panose="020B0609020204030204" pitchFamily="49" charset="0"/>
              </a:rPr>
              <a:t>;</a:t>
            </a:r>
          </a:p>
          <a:p>
            <a:r>
              <a:rPr lang="en-US" sz="1100" dirty="0" smtClean="0">
                <a:latin typeface="Consolas" panose="020B0609020204030204" pitchFamily="49" charset="0"/>
              </a:rPr>
              <a:t>    private</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int</a:t>
            </a:r>
            <a:r>
              <a:rPr lang="en-US" sz="1100" dirty="0" smtClean="0">
                <a:latin typeface="Consolas" panose="020B0609020204030204" pitchFamily="49" charset="0"/>
              </a:rPr>
              <a:t> </a:t>
            </a:r>
            <a:r>
              <a:rPr lang="en-US" sz="1100" dirty="0" err="1">
                <a:latin typeface="Consolas" panose="020B0609020204030204" pitchFamily="49" charset="0"/>
              </a:rPr>
              <a:t>vtxIdx</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VertexHandle</a:t>
            </a:r>
            <a:r>
              <a:rPr lang="en-US" sz="1100" dirty="0">
                <a:latin typeface="Consolas" panose="020B0609020204030204" pitchFamily="49" charset="0"/>
              </a:rPr>
              <a:t>(){};  // C++11 </a:t>
            </a:r>
            <a:r>
              <a:rPr lang="en-US" sz="1100" dirty="0" err="1">
                <a:latin typeface="Consolas" panose="020B0609020204030204" pitchFamily="49" charset="0"/>
              </a:rPr>
              <a:t>VertexHandle</a:t>
            </a:r>
            <a:r>
              <a:rPr lang="en-US" sz="1100" dirty="0">
                <a:latin typeface="Consolas" panose="020B0609020204030204" pitchFamily="49" charset="0"/>
              </a:rPr>
              <a:t>()=default;</a:t>
            </a:r>
          </a:p>
          <a:p>
            <a:r>
              <a:rPr lang="en-US" sz="1100" dirty="0" smtClean="0">
                <a:latin typeface="Consolas" panose="020B0609020204030204" pitchFamily="49" charset="0"/>
              </a:rPr>
              <a:t>        </a:t>
            </a:r>
            <a:r>
              <a:rPr lang="en-US" sz="1100" dirty="0" err="1" smtClean="0">
                <a:latin typeface="Consolas" panose="020B0609020204030204" pitchFamily="49" charset="0"/>
              </a:rPr>
              <a:t>VertexHandle</a:t>
            </a:r>
            <a:r>
              <a:rPr lang="en-US" sz="1100" dirty="0" smtClean="0">
                <a:latin typeface="Consolas" panose="020B0609020204030204" pitchFamily="49" charset="0"/>
              </a:rPr>
              <a:t>(</a:t>
            </a:r>
            <a:r>
              <a:rPr lang="en-US" sz="1100" dirty="0" err="1" smtClean="0">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a:t>
            </a:r>
          </a:p>
          <a:p>
            <a:r>
              <a:rPr lang="en-US" sz="1100" dirty="0" smtClean="0">
                <a:latin typeface="Consolas" panose="020B0609020204030204" pitchFamily="49" charset="0"/>
              </a:rPr>
              <a:t>        void </a:t>
            </a:r>
            <a:r>
              <a:rPr lang="en-US" sz="1100" dirty="0">
                <a:latin typeface="Consolas" panose="020B0609020204030204" pitchFamily="49" charset="0"/>
              </a:rPr>
              <a:t>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a:t>
            </a:r>
          </a:p>
          <a:p>
            <a:r>
              <a:rPr lang="en-US" sz="1100" dirty="0" smtClean="0">
                <a:latin typeface="Consolas" panose="020B0609020204030204" pitchFamily="49" charset="0"/>
              </a:rPr>
              <a:t>        bool </a:t>
            </a:r>
            <a:r>
              <a:rPr lang="en-US" sz="1100" dirty="0">
                <a:latin typeface="Consolas" panose="020B0609020204030204" pitchFamily="49" charset="0"/>
              </a:rPr>
              <a:t>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bool </a:t>
            </a:r>
            <a:r>
              <a:rPr lang="en-US" sz="1100" dirty="0">
                <a:latin typeface="Consolas" panose="020B0609020204030204" pitchFamily="49" charset="0"/>
              </a:rPr>
              <a:t>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VertexHandle</a:t>
            </a:r>
            <a:r>
              <a:rPr lang="en-US" sz="1100" dirty="0" smtClean="0">
                <a:latin typeface="Consolas" panose="020B0609020204030204" pitchFamily="49" charset="0"/>
              </a:rPr>
              <a:t> </a:t>
            </a:r>
            <a:r>
              <a:rPr lang="en-US" sz="1100" dirty="0" err="1">
                <a:latin typeface="Consolas" panose="020B0609020204030204" pitchFamily="49" charset="0"/>
              </a:rPr>
              <a:t>AddVertex</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YsVec3 &amp;</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smtClean="0">
                <a:latin typeface="Consolas" panose="020B0609020204030204" pitchFamily="49" charset="0"/>
              </a:rPr>
              <a:t>    YsVec3 </a:t>
            </a:r>
            <a:r>
              <a:rPr lang="en-US" sz="1100" dirty="0" err="1">
                <a:latin typeface="Consolas" panose="020B0609020204030204" pitchFamily="49" charset="0"/>
              </a:rPr>
              <a:t>GetVertexPosition</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a:latin typeface="Consolas" panose="020B0609020204030204" pitchFamily="49" charset="0"/>
              </a:rPr>
              <a:t>inline bool 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a:t>
            </a:r>
          </a:p>
          <a:p>
            <a:r>
              <a:rPr lang="en-US" sz="1100" dirty="0">
                <a:latin typeface="Consolas" panose="020B0609020204030204" pitchFamily="49" charset="0"/>
              </a:rPr>
              <a:t>inline bool 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a:t>
            </a:r>
          </a:p>
          <a:p>
            <a:r>
              <a:rPr lang="en-US" sz="1100" dirty="0">
                <a:latin typeface="Consolas" panose="020B0609020204030204" pitchFamily="49" charset="0"/>
              </a:rPr>
              <a:t>#</a:t>
            </a:r>
            <a:r>
              <a:rPr lang="en-US" sz="1100" dirty="0" err="1" smtClean="0">
                <a:latin typeface="Consolas" panose="020B0609020204030204" pitchFamily="49" charset="0"/>
              </a:rPr>
              <a:t>endif</a:t>
            </a:r>
            <a:endParaRPr lang="en-US" sz="1100" dirty="0">
              <a:latin typeface="Consolas" panose="020B0609020204030204" pitchFamily="49" charset="0"/>
            </a:endParaRPr>
          </a:p>
        </p:txBody>
      </p:sp>
    </p:spTree>
    <p:extLst>
      <p:ext uri="{BB962C8B-B14F-4D97-AF65-F5344CB8AC3E}">
        <p14:creationId xmlns:p14="http://schemas.microsoft.com/office/powerpoint/2010/main" val="20342095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with </a:t>
            </a:r>
            <a:r>
              <a:rPr lang="en-US" dirty="0" err="1" smtClean="0"/>
              <a:t>std</a:t>
            </a:r>
            <a:r>
              <a:rPr lang="en-US" dirty="0" smtClean="0"/>
              <a:t>::vector for now?</a:t>
            </a:r>
            <a:endParaRPr lang="en-US" dirty="0"/>
          </a:p>
        </p:txBody>
      </p:sp>
      <p:sp>
        <p:nvSpPr>
          <p:cNvPr id="3" name="Content Placeholder 2"/>
          <p:cNvSpPr>
            <a:spLocks noGrp="1"/>
          </p:cNvSpPr>
          <p:nvPr>
            <p:ph idx="1"/>
          </p:nvPr>
        </p:nvSpPr>
        <p:spPr/>
        <p:txBody>
          <a:bodyPr/>
          <a:lstStyle/>
          <a:p>
            <a:r>
              <a:rPr lang="en-US" dirty="0" smtClean="0"/>
              <a:t>It does work.  Somewhat.</a:t>
            </a:r>
          </a:p>
          <a:p>
            <a:pPr lvl="1"/>
            <a:r>
              <a:rPr lang="en-US" dirty="0" smtClean="0"/>
              <a:t>We can define our handle so that index of -1 means a null handle.</a:t>
            </a:r>
          </a:p>
          <a:p>
            <a:pPr lvl="1"/>
            <a:r>
              <a:rPr lang="en-US" dirty="0" smtClean="0"/>
              <a:t>We can independently create a vertex handle.</a:t>
            </a:r>
          </a:p>
          <a:p>
            <a:pPr lvl="1"/>
            <a:r>
              <a:rPr lang="en-US" dirty="0" smtClean="0"/>
              <a:t>Can nullify without the owner.</a:t>
            </a:r>
          </a:p>
          <a:p>
            <a:pPr lvl="1"/>
            <a:r>
              <a:rPr lang="en-US" dirty="0" smtClean="0"/>
              <a:t>The size of a handle can be 4 bytes.</a:t>
            </a:r>
          </a:p>
          <a:p>
            <a:r>
              <a:rPr lang="en-US" dirty="0" smtClean="0"/>
              <a:t>Two problems:</a:t>
            </a:r>
          </a:p>
          <a:p>
            <a:pPr lvl="1"/>
            <a:r>
              <a:rPr lang="en-US" dirty="0" smtClean="0"/>
              <a:t>Pointers to the vertices move when the array grows.</a:t>
            </a:r>
          </a:p>
          <a:p>
            <a:pPr lvl="1"/>
            <a:r>
              <a:rPr lang="en-US" dirty="0" smtClean="0"/>
              <a:t>We cannot really delete vertices because they may be used from polygons.  We can only add a flag like:  bool deleted;</a:t>
            </a:r>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12940248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this?</a:t>
            </a:r>
            <a:endParaRPr lang="en-US" dirty="0"/>
          </a:p>
        </p:txBody>
      </p:sp>
      <p:sp>
        <p:nvSpPr>
          <p:cNvPr id="4" name="TextBox 3"/>
          <p:cNvSpPr txBox="1"/>
          <p:nvPr/>
        </p:nvSpPr>
        <p:spPr>
          <a:xfrm>
            <a:off x="457200" y="958850"/>
            <a:ext cx="4724370" cy="5678478"/>
          </a:xfrm>
          <a:prstGeom prst="rect">
            <a:avLst/>
          </a:prstGeom>
          <a:noFill/>
        </p:spPr>
        <p:txBody>
          <a:bodyPr wrap="non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POLYGONALMESH_IS_INCLUDED</a:t>
            </a:r>
          </a:p>
          <a:p>
            <a:r>
              <a:rPr lang="en-US" sz="1100" dirty="0">
                <a:latin typeface="Consolas" panose="020B0609020204030204" pitchFamily="49" charset="0"/>
              </a:rPr>
              <a:t>#define POLYGONALMESH_IS_INCLUDED</a:t>
            </a:r>
          </a:p>
          <a:p>
            <a:endParaRPr lang="en-US" sz="1100" dirty="0">
              <a:latin typeface="Consolas" panose="020B0609020204030204" pitchFamily="49" charset="0"/>
            </a:endParaRPr>
          </a:p>
          <a:p>
            <a:r>
              <a:rPr lang="en-US" sz="1100" dirty="0">
                <a:latin typeface="Consolas" panose="020B0609020204030204" pitchFamily="49" charset="0"/>
              </a:rPr>
              <a:t>#include </a:t>
            </a:r>
            <a:r>
              <a:rPr lang="en-US" sz="1100" dirty="0" smtClean="0">
                <a:latin typeface="Consolas" panose="020B0609020204030204" pitchFamily="49" charset="0"/>
              </a:rPr>
              <a:t>&lt;list</a:t>
            </a:r>
            <a:r>
              <a:rPr lang="en-US" sz="1100" dirty="0">
                <a:latin typeface="Consolas" panose="020B0609020204030204" pitchFamily="49" charset="0"/>
              </a:rPr>
              <a:t>&gt;</a:t>
            </a:r>
          </a:p>
          <a:p>
            <a:r>
              <a:rPr lang="en-US" sz="1100" dirty="0">
                <a:latin typeface="Consolas" panose="020B0609020204030204" pitchFamily="49" charset="0"/>
              </a:rPr>
              <a:t>#include &lt;</a:t>
            </a:r>
            <a:r>
              <a:rPr lang="en-US" sz="1100" dirty="0" err="1">
                <a:latin typeface="Consolas" panose="020B0609020204030204" pitchFamily="49" charset="0"/>
              </a:rPr>
              <a:t>ysclass.h</a:t>
            </a:r>
            <a:r>
              <a:rPr lang="en-US" sz="1100" dirty="0">
                <a:latin typeface="Consolas" panose="020B0609020204030204" pitchFamily="49" charset="0"/>
              </a:rPr>
              <a:t>&gt;</a:t>
            </a:r>
          </a:p>
          <a:p>
            <a:endParaRPr lang="en-US" sz="1100" dirty="0">
              <a:latin typeface="Consolas" panose="020B0609020204030204" pitchFamily="49" charset="0"/>
            </a:endParaRPr>
          </a:p>
          <a:p>
            <a:r>
              <a:rPr lang="en-US" sz="1100" dirty="0">
                <a:latin typeface="Consolas" panose="020B0609020204030204" pitchFamily="49" charset="0"/>
              </a:rPr>
              <a:t>class </a:t>
            </a:r>
            <a:r>
              <a:rPr lang="en-US" sz="1100" dirty="0" err="1">
                <a:latin typeface="Consolas" panose="020B0609020204030204" pitchFamily="49" charset="0"/>
              </a:rPr>
              <a:t>PolygonalMesh</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protected:</a:t>
            </a:r>
          </a:p>
          <a:p>
            <a:r>
              <a:rPr lang="en-US" sz="1100" dirty="0" smtClean="0">
                <a:latin typeface="Consolas" panose="020B0609020204030204" pitchFamily="49" charset="0"/>
              </a:rPr>
              <a:t>    class </a:t>
            </a:r>
            <a:r>
              <a:rPr lang="en-US" sz="1100" dirty="0">
                <a:latin typeface="Consolas" panose="020B0609020204030204" pitchFamily="49" charset="0"/>
              </a:rPr>
              <a:t>Vertex</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public</a:t>
            </a:r>
            <a:r>
              <a:rPr lang="en-US" sz="1100" dirty="0">
                <a:latin typeface="Consolas" panose="020B0609020204030204" pitchFamily="49" charset="0"/>
              </a:rPr>
              <a:t>:</a:t>
            </a:r>
          </a:p>
          <a:p>
            <a:r>
              <a:rPr lang="en-US" sz="1100" dirty="0" smtClean="0">
                <a:latin typeface="Consolas" panose="020B0609020204030204" pitchFamily="49" charset="0"/>
              </a:rPr>
              <a:t>        YsVec3 </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private:</a:t>
            </a:r>
          </a:p>
          <a:p>
            <a:r>
              <a:rPr lang="en-US" sz="1100" dirty="0" smtClean="0">
                <a:latin typeface="Consolas" panose="020B0609020204030204" pitchFamily="49" charset="0"/>
              </a:rPr>
              <a:t>    mutable </a:t>
            </a:r>
            <a:r>
              <a:rPr lang="en-US" sz="1100" dirty="0" err="1" smtClean="0">
                <a:latin typeface="Consolas" panose="020B0609020204030204" pitchFamily="49" charset="0"/>
              </a:rPr>
              <a:t>std</a:t>
            </a:r>
            <a:r>
              <a:rPr lang="en-US" sz="1100" dirty="0" smtClean="0">
                <a:latin typeface="Consolas" panose="020B0609020204030204" pitchFamily="49" charset="0"/>
              </a:rPr>
              <a:t>::list </a:t>
            </a:r>
            <a:r>
              <a:rPr lang="en-US" sz="1100" dirty="0">
                <a:latin typeface="Consolas" panose="020B0609020204030204" pitchFamily="49" charset="0"/>
              </a:rPr>
              <a:t>&lt;Vertex&gt; </a:t>
            </a:r>
            <a:r>
              <a:rPr lang="en-US" sz="1100" dirty="0" err="1">
                <a:latin typeface="Consolas" panose="020B0609020204030204" pitchFamily="49" charset="0"/>
              </a:rPr>
              <a:t>vtxList</a:t>
            </a:r>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smtClean="0">
                <a:latin typeface="Consolas" panose="020B0609020204030204" pitchFamily="49" charset="0"/>
              </a:rPr>
              <a:t>    class </a:t>
            </a:r>
            <a:r>
              <a:rPr lang="en-US" sz="1100" dirty="0" err="1">
                <a:latin typeface="Consolas" panose="020B0609020204030204" pitchFamily="49" charset="0"/>
              </a:rPr>
              <a:t>VertexHandle</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friend </a:t>
            </a:r>
            <a:r>
              <a:rPr lang="en-US" sz="1100" dirty="0">
                <a:latin typeface="Consolas" panose="020B0609020204030204" pitchFamily="49" charset="0"/>
              </a:rPr>
              <a:t>class </a:t>
            </a:r>
            <a:r>
              <a:rPr lang="en-US" sz="1100" dirty="0" err="1">
                <a:latin typeface="Consolas" panose="020B0609020204030204" pitchFamily="49" charset="0"/>
              </a:rPr>
              <a:t>PolygonalMesh</a:t>
            </a:r>
            <a:r>
              <a:rPr lang="en-US" sz="1100" dirty="0">
                <a:latin typeface="Consolas" panose="020B0609020204030204" pitchFamily="49" charset="0"/>
              </a:rPr>
              <a:t>;</a:t>
            </a:r>
          </a:p>
          <a:p>
            <a:r>
              <a:rPr lang="en-US" sz="1100" dirty="0" smtClean="0">
                <a:latin typeface="Consolas" panose="020B0609020204030204" pitchFamily="49" charset="0"/>
              </a:rPr>
              <a:t>    private</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smtClean="0">
                <a:latin typeface="Consolas" panose="020B0609020204030204" pitchFamily="49" charset="0"/>
              </a:rPr>
              <a:t>::list </a:t>
            </a:r>
            <a:r>
              <a:rPr lang="en-US" sz="1100" dirty="0">
                <a:latin typeface="Consolas" panose="020B0609020204030204" pitchFamily="49" charset="0"/>
              </a:rPr>
              <a:t>&lt;Vertex&gt;::iterator </a:t>
            </a:r>
            <a:r>
              <a:rPr lang="en-US" sz="1100" dirty="0" err="1">
                <a:latin typeface="Consolas" panose="020B0609020204030204" pitchFamily="49" charset="0"/>
              </a:rPr>
              <a:t>vtxPtr</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VertexHandle</a:t>
            </a:r>
            <a:r>
              <a:rPr lang="en-US" sz="1100" dirty="0">
                <a:latin typeface="Consolas" panose="020B0609020204030204" pitchFamily="49" charset="0"/>
              </a:rPr>
              <a:t>(){};  // C++11 </a:t>
            </a:r>
            <a:r>
              <a:rPr lang="en-US" sz="1100" dirty="0" err="1">
                <a:latin typeface="Consolas" panose="020B0609020204030204" pitchFamily="49" charset="0"/>
              </a:rPr>
              <a:t>VertexHandle</a:t>
            </a:r>
            <a:r>
              <a:rPr lang="en-US" sz="1100" dirty="0">
                <a:latin typeface="Consolas" panose="020B0609020204030204" pitchFamily="49" charset="0"/>
              </a:rPr>
              <a:t>()=default;</a:t>
            </a:r>
          </a:p>
          <a:p>
            <a:r>
              <a:rPr lang="en-US" sz="1100" dirty="0" smtClean="0">
                <a:latin typeface="Consolas" panose="020B0609020204030204" pitchFamily="49" charset="0"/>
              </a:rPr>
              <a:t>        bool </a:t>
            </a:r>
            <a:r>
              <a:rPr lang="en-US" sz="1100" dirty="0">
                <a:latin typeface="Consolas" panose="020B0609020204030204" pitchFamily="49" charset="0"/>
              </a:rPr>
              <a:t>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&amp;</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bool </a:t>
            </a:r>
            <a:r>
              <a:rPr lang="en-US" sz="1100" dirty="0">
                <a:latin typeface="Consolas" panose="020B0609020204030204" pitchFamily="49" charset="0"/>
              </a:rPr>
              <a:t>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&amp;</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VertexHandle</a:t>
            </a:r>
            <a:r>
              <a:rPr lang="en-US" sz="1100" dirty="0" smtClean="0">
                <a:latin typeface="Consolas" panose="020B0609020204030204" pitchFamily="49" charset="0"/>
              </a:rPr>
              <a:t> </a:t>
            </a:r>
            <a:r>
              <a:rPr lang="en-US" sz="1100" dirty="0" err="1">
                <a:latin typeface="Consolas" panose="020B0609020204030204" pitchFamily="49" charset="0"/>
              </a:rPr>
              <a:t>AddVertex</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YsVec3 &amp;</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VertexHandle</a:t>
            </a:r>
            <a:r>
              <a:rPr lang="en-US" sz="1100" dirty="0" smtClean="0">
                <a:latin typeface="Consolas" panose="020B0609020204030204" pitchFamily="49" charset="0"/>
              </a:rPr>
              <a:t> </a:t>
            </a:r>
            <a:r>
              <a:rPr lang="en-US" sz="1100" dirty="0" err="1">
                <a:latin typeface="Consolas" panose="020B0609020204030204" pitchFamily="49" charset="0"/>
              </a:rPr>
              <a:t>NullVertex</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YsVec3 </a:t>
            </a:r>
            <a:r>
              <a:rPr lang="en-US" sz="1100" dirty="0" err="1">
                <a:latin typeface="Consolas" panose="020B0609020204030204" pitchFamily="49" charset="0"/>
              </a:rPr>
              <a:t>GetVertexPosition</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a:t>
            </a:r>
            <a:r>
              <a:rPr lang="en-US" sz="1100" dirty="0" err="1">
                <a:latin typeface="Consolas" panose="020B0609020204030204" pitchFamily="49" charset="0"/>
              </a:rPr>
              <a:t>endif</a:t>
            </a:r>
            <a:endParaRPr lang="en-US" sz="1100" dirty="0">
              <a:latin typeface="Consolas" panose="020B0609020204030204" pitchFamily="49" charset="0"/>
            </a:endParaRPr>
          </a:p>
          <a:p>
            <a:endParaRPr lang="en-US" sz="1100" dirty="0">
              <a:latin typeface="Consolas" panose="020B0609020204030204" pitchFamily="49" charset="0"/>
            </a:endParaRPr>
          </a:p>
        </p:txBody>
      </p:sp>
      <p:sp>
        <p:nvSpPr>
          <p:cNvPr id="5" name="TextBox 4"/>
          <p:cNvSpPr txBox="1"/>
          <p:nvPr/>
        </p:nvSpPr>
        <p:spPr>
          <a:xfrm>
            <a:off x="4045217" y="1296242"/>
            <a:ext cx="4590428" cy="2585323"/>
          </a:xfrm>
          <a:prstGeom prst="rect">
            <a:avLst/>
          </a:prstGeom>
          <a:noFill/>
        </p:spPr>
        <p:txBody>
          <a:bodyPr wrap="square" rtlCol="0">
            <a:spAutoFit/>
          </a:bodyPr>
          <a:lstStyle/>
          <a:p>
            <a:r>
              <a:rPr lang="en-US" dirty="0" smtClean="0">
                <a:solidFill>
                  <a:srgbClr val="FF0000"/>
                </a:solidFill>
              </a:rPr>
              <a:t>Put the responsibility to define a null-vertex handle to the </a:t>
            </a:r>
            <a:r>
              <a:rPr lang="en-US" dirty="0" err="1" smtClean="0">
                <a:solidFill>
                  <a:srgbClr val="FF0000"/>
                </a:solidFill>
              </a:rPr>
              <a:t>PolygonalMesh</a:t>
            </a:r>
            <a:r>
              <a:rPr lang="en-US" dirty="0" smtClean="0">
                <a:solidFill>
                  <a:srgbClr val="FF0000"/>
                </a:solidFill>
              </a:rPr>
              <a:t> class.</a:t>
            </a:r>
          </a:p>
          <a:p>
            <a:endParaRPr lang="en-US" dirty="0">
              <a:solidFill>
                <a:srgbClr val="FF0000"/>
              </a:solidFill>
            </a:endParaRPr>
          </a:p>
          <a:p>
            <a:r>
              <a:rPr lang="en-US" dirty="0" smtClean="0">
                <a:solidFill>
                  <a:srgbClr val="FF0000"/>
                </a:solidFill>
              </a:rPr>
              <a:t>Only one disadvantage is that the size of the vertex handle is governed by the size of the </a:t>
            </a:r>
            <a:r>
              <a:rPr lang="en-US" dirty="0" err="1" smtClean="0">
                <a:solidFill>
                  <a:srgbClr val="FF0000"/>
                </a:solidFill>
              </a:rPr>
              <a:t>std</a:t>
            </a:r>
            <a:r>
              <a:rPr lang="en-US" dirty="0" smtClean="0">
                <a:solidFill>
                  <a:srgbClr val="FF0000"/>
                </a:solidFill>
              </a:rPr>
              <a:t>::list&lt;&gt;::iterator.</a:t>
            </a:r>
          </a:p>
          <a:p>
            <a:endParaRPr lang="en-US" dirty="0">
              <a:solidFill>
                <a:srgbClr val="FF0000"/>
              </a:solidFill>
            </a:endParaRPr>
          </a:p>
          <a:p>
            <a:r>
              <a:rPr lang="en-US" dirty="0" smtClean="0">
                <a:solidFill>
                  <a:srgbClr val="FF0000"/>
                </a:solidFill>
              </a:rPr>
              <a:t>I'm no fully happy, but it is the least ugly among these three.</a:t>
            </a:r>
            <a:endParaRPr lang="en-US" dirty="0">
              <a:solidFill>
                <a:srgbClr val="FF0000"/>
              </a:solidFill>
            </a:endParaRPr>
          </a:p>
        </p:txBody>
      </p:sp>
    </p:spTree>
    <p:extLst>
      <p:ext uri="{BB962C8B-B14F-4D97-AF65-F5344CB8AC3E}">
        <p14:creationId xmlns:p14="http://schemas.microsoft.com/office/powerpoint/2010/main" val="19888050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can think about the data structure better suited for this situation later.</a:t>
            </a:r>
          </a:p>
          <a:p>
            <a:r>
              <a:rPr lang="en-US" dirty="0" smtClean="0"/>
              <a:t>For the time being, let's use </a:t>
            </a:r>
            <a:r>
              <a:rPr lang="en-US" dirty="0" err="1" smtClean="0"/>
              <a:t>std</a:t>
            </a:r>
            <a:r>
              <a:rPr lang="en-US" dirty="0" smtClean="0"/>
              <a:t>::list (doubly-linked list), but hide the background data structure so that it can be replaced later.</a:t>
            </a:r>
            <a:endParaRPr lang="en-US" dirty="0"/>
          </a:p>
        </p:txBody>
      </p:sp>
    </p:spTree>
    <p:extLst>
      <p:ext uri="{BB962C8B-B14F-4D97-AF65-F5344CB8AC3E}">
        <p14:creationId xmlns:p14="http://schemas.microsoft.com/office/powerpoint/2010/main" val="11554956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go with </a:t>
            </a:r>
            <a:r>
              <a:rPr lang="en-US" dirty="0" err="1" smtClean="0"/>
              <a:t>std</a:t>
            </a:r>
            <a:r>
              <a:rPr lang="en-US" dirty="0" smtClean="0"/>
              <a:t>::list</a:t>
            </a:r>
            <a:endParaRPr lang="en-US" dirty="0"/>
          </a:p>
        </p:txBody>
      </p:sp>
      <p:sp>
        <p:nvSpPr>
          <p:cNvPr id="4" name="TextBox 3"/>
          <p:cNvSpPr txBox="1"/>
          <p:nvPr/>
        </p:nvSpPr>
        <p:spPr>
          <a:xfrm>
            <a:off x="1249795" y="914400"/>
            <a:ext cx="4830168" cy="5586145"/>
          </a:xfrm>
          <a:prstGeom prst="rect">
            <a:avLst/>
          </a:prstGeom>
          <a:noFill/>
        </p:spPr>
        <p:txBody>
          <a:bodyPr wrap="none" rtlCol="0">
            <a:spAutoFit/>
          </a:bodyPr>
          <a:lstStyle/>
          <a:p>
            <a:r>
              <a:rPr lang="en-US" sz="1050" dirty="0">
                <a:latin typeface="Consolas" panose="020B0609020204030204" pitchFamily="49" charset="0"/>
              </a:rPr>
              <a:t>#</a:t>
            </a:r>
            <a:r>
              <a:rPr lang="en-US" sz="1050" dirty="0" err="1">
                <a:latin typeface="Consolas" panose="020B0609020204030204" pitchFamily="49" charset="0"/>
              </a:rPr>
              <a:t>ifndef</a:t>
            </a:r>
            <a:r>
              <a:rPr lang="en-US" sz="1050" dirty="0">
                <a:latin typeface="Consolas" panose="020B0609020204030204" pitchFamily="49" charset="0"/>
              </a:rPr>
              <a:t> POLYGONALMESH_IS_INCLUDED</a:t>
            </a:r>
          </a:p>
          <a:p>
            <a:r>
              <a:rPr lang="en-US" sz="1050" dirty="0">
                <a:latin typeface="Consolas" panose="020B0609020204030204" pitchFamily="49" charset="0"/>
              </a:rPr>
              <a:t>#define POLYGONALMESH_IS_INCLUDED</a:t>
            </a:r>
          </a:p>
          <a:p>
            <a:endParaRPr lang="en-US" sz="1050" dirty="0">
              <a:latin typeface="Consolas" panose="020B0609020204030204" pitchFamily="49" charset="0"/>
            </a:endParaRPr>
          </a:p>
          <a:p>
            <a:r>
              <a:rPr lang="en-US" sz="1050" dirty="0">
                <a:latin typeface="Consolas" panose="020B0609020204030204" pitchFamily="49" charset="0"/>
              </a:rPr>
              <a:t>#include </a:t>
            </a:r>
            <a:r>
              <a:rPr lang="en-US" sz="1050" dirty="0" smtClean="0">
                <a:latin typeface="Consolas" panose="020B0609020204030204" pitchFamily="49" charset="0"/>
              </a:rPr>
              <a:t>&lt;list</a:t>
            </a:r>
            <a:r>
              <a:rPr lang="en-US" sz="1050" dirty="0">
                <a:latin typeface="Consolas" panose="020B0609020204030204" pitchFamily="49" charset="0"/>
              </a:rPr>
              <a:t>&gt;</a:t>
            </a:r>
          </a:p>
          <a:p>
            <a:r>
              <a:rPr lang="en-US" sz="1050" dirty="0">
                <a:latin typeface="Consolas" panose="020B0609020204030204" pitchFamily="49" charset="0"/>
              </a:rPr>
              <a:t>#include &lt;</a:t>
            </a:r>
            <a:r>
              <a:rPr lang="en-US" sz="1050" dirty="0" err="1">
                <a:latin typeface="Consolas" panose="020B0609020204030204" pitchFamily="49" charset="0"/>
              </a:rPr>
              <a:t>ysclass.h</a:t>
            </a:r>
            <a:r>
              <a:rPr lang="en-US" sz="1050" dirty="0">
                <a:latin typeface="Consolas" panose="020B0609020204030204" pitchFamily="49" charset="0"/>
              </a:rPr>
              <a:t>&gt;</a:t>
            </a:r>
          </a:p>
          <a:p>
            <a:endParaRPr lang="en-US" sz="1050" dirty="0">
              <a:latin typeface="Consolas" panose="020B0609020204030204" pitchFamily="49" charset="0"/>
            </a:endParaRPr>
          </a:p>
          <a:p>
            <a:r>
              <a:rPr lang="en-US" sz="1050" dirty="0">
                <a:latin typeface="Consolas" panose="020B0609020204030204" pitchFamily="49" charset="0"/>
              </a:rPr>
              <a:t>class </a:t>
            </a:r>
            <a:r>
              <a:rPr lang="en-US" sz="1050" dirty="0" err="1">
                <a:latin typeface="Consolas" panose="020B0609020204030204" pitchFamily="49" charset="0"/>
              </a:rPr>
              <a:t>PolygonalMesh</a:t>
            </a:r>
            <a:endParaRPr lang="en-US" sz="1050" dirty="0">
              <a:latin typeface="Consolas" panose="020B0609020204030204" pitchFamily="49" charset="0"/>
            </a:endParaRPr>
          </a:p>
          <a:p>
            <a:r>
              <a:rPr lang="en-US" sz="1050" dirty="0">
                <a:latin typeface="Consolas" panose="020B0609020204030204" pitchFamily="49" charset="0"/>
              </a:rPr>
              <a:t>{</a:t>
            </a:r>
          </a:p>
          <a:p>
            <a:r>
              <a:rPr lang="en-US" sz="1050" dirty="0">
                <a:latin typeface="Consolas" panose="020B0609020204030204" pitchFamily="49" charset="0"/>
              </a:rPr>
              <a:t>protected:</a:t>
            </a:r>
          </a:p>
          <a:p>
            <a:r>
              <a:rPr lang="en-US" sz="1050" dirty="0" smtClean="0">
                <a:latin typeface="Consolas" panose="020B0609020204030204" pitchFamily="49" charset="0"/>
              </a:rPr>
              <a:t>    class </a:t>
            </a:r>
            <a:r>
              <a:rPr lang="en-US" sz="1050" dirty="0">
                <a:latin typeface="Consolas" panose="020B0609020204030204" pitchFamily="49" charset="0"/>
              </a:rPr>
              <a:t>Vertex</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public</a:t>
            </a:r>
            <a:r>
              <a:rPr lang="en-US" sz="1050" dirty="0">
                <a:latin typeface="Consolas" panose="020B0609020204030204" pitchFamily="49" charset="0"/>
              </a:rPr>
              <a:t>:</a:t>
            </a:r>
          </a:p>
          <a:p>
            <a:r>
              <a:rPr lang="en-US" sz="1050" dirty="0" smtClean="0">
                <a:latin typeface="Consolas" panose="020B0609020204030204" pitchFamily="49" charset="0"/>
              </a:rPr>
              <a:t>        YsVec3 </a:t>
            </a:r>
            <a:r>
              <a:rPr lang="en-US" sz="1050" dirty="0" err="1">
                <a:latin typeface="Consolas" panose="020B0609020204030204" pitchFamily="49" charset="0"/>
              </a:rPr>
              <a:t>pos</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a:latin typeface="Consolas" panose="020B0609020204030204" pitchFamily="49" charset="0"/>
              </a:rPr>
              <a:t>private:</a:t>
            </a:r>
          </a:p>
          <a:p>
            <a:r>
              <a:rPr lang="en-US" sz="1050" dirty="0" smtClean="0">
                <a:latin typeface="Consolas" panose="020B0609020204030204" pitchFamily="49" charset="0"/>
              </a:rPr>
              <a:t>    mutable </a:t>
            </a:r>
            <a:r>
              <a:rPr lang="en-US" sz="1050" dirty="0" err="1" smtClean="0">
                <a:latin typeface="Consolas" panose="020B0609020204030204" pitchFamily="49" charset="0"/>
              </a:rPr>
              <a:t>std</a:t>
            </a:r>
            <a:r>
              <a:rPr lang="en-US" sz="1050" dirty="0" smtClean="0">
                <a:latin typeface="Consolas" panose="020B0609020204030204" pitchFamily="49" charset="0"/>
              </a:rPr>
              <a:t>::list </a:t>
            </a:r>
            <a:r>
              <a:rPr lang="en-US" sz="1050" dirty="0">
                <a:latin typeface="Consolas" panose="020B0609020204030204" pitchFamily="49" charset="0"/>
              </a:rPr>
              <a:t>&lt;Vertex&gt; </a:t>
            </a:r>
            <a:r>
              <a:rPr lang="en-US" sz="1050" dirty="0" err="1">
                <a:latin typeface="Consolas" panose="020B0609020204030204" pitchFamily="49" charset="0"/>
              </a:rPr>
              <a:t>vtxList</a:t>
            </a:r>
            <a:r>
              <a:rPr lang="en-US" sz="1050" dirty="0">
                <a:latin typeface="Consolas" panose="020B0609020204030204" pitchFamily="49" charset="0"/>
              </a:rPr>
              <a:t>;</a:t>
            </a:r>
          </a:p>
          <a:p>
            <a:r>
              <a:rPr lang="en-US" sz="1050" dirty="0">
                <a:latin typeface="Consolas" panose="020B0609020204030204" pitchFamily="49" charset="0"/>
              </a:rPr>
              <a:t>public:</a:t>
            </a:r>
          </a:p>
          <a:p>
            <a:r>
              <a:rPr lang="en-US" sz="1050" dirty="0" smtClean="0">
                <a:latin typeface="Consolas" panose="020B0609020204030204" pitchFamily="49" charset="0"/>
              </a:rPr>
              <a:t>    class </a:t>
            </a:r>
            <a:r>
              <a:rPr lang="en-US" sz="1050" dirty="0" err="1">
                <a:latin typeface="Consolas" panose="020B0609020204030204" pitchFamily="49" charset="0"/>
              </a:rPr>
              <a:t>VertexHandle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friend </a:t>
            </a:r>
            <a:r>
              <a:rPr lang="en-US" sz="1050" dirty="0">
                <a:latin typeface="Consolas" panose="020B0609020204030204" pitchFamily="49" charset="0"/>
              </a:rPr>
              <a:t>class </a:t>
            </a:r>
            <a:r>
              <a:rPr lang="en-US" sz="1050" dirty="0" err="1">
                <a:latin typeface="Consolas" panose="020B0609020204030204" pitchFamily="49" charset="0"/>
              </a:rPr>
              <a:t>PolygonalMesh</a:t>
            </a:r>
            <a:r>
              <a:rPr lang="en-US" sz="1050" dirty="0">
                <a:latin typeface="Consolas" panose="020B0609020204030204" pitchFamily="49" charset="0"/>
              </a:rPr>
              <a:t>;</a:t>
            </a:r>
          </a:p>
          <a:p>
            <a:r>
              <a:rPr lang="en-US" sz="1050" dirty="0" smtClean="0">
                <a:latin typeface="Consolas" panose="020B0609020204030204" pitchFamily="49" charset="0"/>
              </a:rPr>
              <a:t>    private</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std</a:t>
            </a:r>
            <a:r>
              <a:rPr lang="en-US" sz="1050" dirty="0" smtClean="0">
                <a:latin typeface="Consolas" panose="020B0609020204030204" pitchFamily="49" charset="0"/>
              </a:rPr>
              <a:t>::list </a:t>
            </a:r>
            <a:r>
              <a:rPr lang="en-US" sz="1050" dirty="0">
                <a:latin typeface="Consolas" panose="020B0609020204030204" pitchFamily="49" charset="0"/>
              </a:rPr>
              <a:t>&lt;Vertex&gt;::iterator </a:t>
            </a:r>
            <a:r>
              <a:rPr lang="en-US" sz="1050" dirty="0" err="1">
                <a:latin typeface="Consolas" panose="020B0609020204030204" pitchFamily="49" charset="0"/>
              </a:rPr>
              <a:t>vtxPtr</a:t>
            </a:r>
            <a:r>
              <a:rPr lang="en-US" sz="1050" dirty="0" smtClean="0">
                <a:latin typeface="Consolas" panose="020B0609020204030204" pitchFamily="49" charset="0"/>
              </a:rPr>
              <a:t>;</a:t>
            </a:r>
          </a:p>
          <a:p>
            <a:r>
              <a:rPr lang="en-US" sz="1050" dirty="0">
                <a:latin typeface="Consolas" panose="020B0609020204030204" pitchFamily="49" charset="0"/>
              </a:rPr>
              <a:t> </a:t>
            </a:r>
            <a:r>
              <a:rPr lang="en-US" sz="1050" dirty="0" smtClean="0">
                <a:latin typeface="Consolas" panose="020B0609020204030204" pitchFamily="49" charset="0"/>
              </a:rPr>
              <a:t>   public:</a:t>
            </a:r>
            <a:endParaRPr lang="en-US" sz="1050" dirty="0">
              <a:latin typeface="Consolas" panose="020B0609020204030204" pitchFamily="49" charset="0"/>
            </a:endParaRPr>
          </a:p>
          <a:p>
            <a:r>
              <a:rPr lang="en-US" sz="1050" dirty="0" smtClean="0">
                <a:latin typeface="Consolas" panose="020B0609020204030204" pitchFamily="49" charset="0"/>
              </a:rPr>
              <a:t>        inline bool </a:t>
            </a:r>
            <a:r>
              <a:rPr lang="en-US" sz="1050" dirty="0">
                <a:latin typeface="Consolas" panose="020B0609020204030204" pitchFamily="49" charset="0"/>
              </a:rPr>
              <a:t>operator==(</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a:latin typeface="Consolas" panose="020B0609020204030204" pitchFamily="49" charset="0"/>
              </a:rPr>
              <a:t>VertexHandle</a:t>
            </a:r>
            <a:r>
              <a:rPr lang="en-US" sz="1050" dirty="0">
                <a:latin typeface="Consolas" panose="020B0609020204030204" pitchFamily="49" charset="0"/>
              </a:rPr>
              <a:t> &amp;</a:t>
            </a:r>
            <a:r>
              <a:rPr lang="en-US" sz="1050" dirty="0" err="1">
                <a:latin typeface="Consolas" panose="020B0609020204030204" pitchFamily="49" charset="0"/>
              </a:rPr>
              <a:t>vtHd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a:latin typeface="Consolas" panose="020B0609020204030204" pitchFamily="49" charset="0"/>
              </a:rPr>
              <a:t> </a:t>
            </a:r>
            <a:r>
              <a:rPr lang="en-US" sz="1050" dirty="0" smtClean="0">
                <a:latin typeface="Consolas" panose="020B0609020204030204" pitchFamily="49" charset="0"/>
              </a:rPr>
              <a:t>       </a:t>
            </a:r>
            <a:r>
              <a:rPr lang="en-US" sz="1050" dirty="0">
                <a:latin typeface="Consolas" panose="020B0609020204030204" pitchFamily="49" charset="0"/>
              </a:rPr>
              <a:t>inline </a:t>
            </a:r>
            <a:r>
              <a:rPr lang="en-US" sz="1050" dirty="0" smtClean="0">
                <a:latin typeface="Consolas" panose="020B0609020204030204" pitchFamily="49" charset="0"/>
              </a:rPr>
              <a:t>bool operator</a:t>
            </a:r>
            <a:r>
              <a:rPr lang="en-US" sz="1050" dirty="0">
                <a:latin typeface="Consolas" panose="020B0609020204030204" pitchFamily="49" charset="0"/>
              </a:rPr>
              <a:t>!=(</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a:latin typeface="Consolas" panose="020B0609020204030204" pitchFamily="49" charset="0"/>
              </a:rPr>
              <a:t>VertexHandle</a:t>
            </a:r>
            <a:r>
              <a:rPr lang="en-US" sz="1050" dirty="0">
                <a:latin typeface="Consolas" panose="020B0609020204030204" pitchFamily="49" charset="0"/>
              </a:rPr>
              <a:t> &amp;</a:t>
            </a:r>
            <a:r>
              <a:rPr lang="en-US" sz="1050" dirty="0" err="1">
                <a:latin typeface="Consolas" panose="020B0609020204030204" pitchFamily="49" charset="0"/>
              </a:rPr>
              <a:t>vtHd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VertexHandle</a:t>
            </a:r>
            <a:r>
              <a:rPr lang="en-US" sz="1050" dirty="0" smtClean="0">
                <a:latin typeface="Consolas" panose="020B0609020204030204" pitchFamily="49" charset="0"/>
              </a:rPr>
              <a:t> </a:t>
            </a:r>
            <a:r>
              <a:rPr lang="en-US" sz="1050" dirty="0" err="1">
                <a:latin typeface="Consolas" panose="020B0609020204030204" pitchFamily="49" charset="0"/>
              </a:rPr>
              <a:t>AddVertex</a:t>
            </a:r>
            <a:r>
              <a:rPr lang="en-US" sz="1050" dirty="0">
                <a:latin typeface="Consolas" panose="020B0609020204030204" pitchFamily="49" charset="0"/>
              </a:rPr>
              <a:t>(</a:t>
            </a:r>
            <a:r>
              <a:rPr lang="en-US" sz="1050" dirty="0" err="1">
                <a:latin typeface="Consolas" panose="020B0609020204030204" pitchFamily="49" charset="0"/>
              </a:rPr>
              <a:t>const</a:t>
            </a:r>
            <a:r>
              <a:rPr lang="en-US" sz="1050" dirty="0">
                <a:latin typeface="Consolas" panose="020B0609020204030204" pitchFamily="49" charset="0"/>
              </a:rPr>
              <a:t> YsVec3 &amp;</a:t>
            </a:r>
            <a:r>
              <a:rPr lang="en-US" sz="1050" dirty="0" err="1">
                <a:latin typeface="Consolas" panose="020B0609020204030204" pitchFamily="49" charset="0"/>
              </a:rPr>
              <a:t>pos</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a:latin typeface="Consolas" panose="020B0609020204030204" pitchFamily="49" charset="0"/>
              </a:rPr>
              <a:t>inline </a:t>
            </a:r>
            <a:r>
              <a:rPr lang="en-US" sz="1050" dirty="0" err="1" smtClean="0">
                <a:latin typeface="Consolas" panose="020B0609020204030204" pitchFamily="49" charset="0"/>
              </a:rPr>
              <a:t>VertexHandle</a:t>
            </a:r>
            <a:r>
              <a:rPr lang="en-US" sz="1050" dirty="0" smtClean="0">
                <a:latin typeface="Consolas" panose="020B0609020204030204" pitchFamily="49" charset="0"/>
              </a:rPr>
              <a:t> </a:t>
            </a:r>
            <a:r>
              <a:rPr lang="en-US" sz="1050" dirty="0" err="1">
                <a:latin typeface="Consolas" panose="020B0609020204030204" pitchFamily="49" charset="0"/>
              </a:rPr>
              <a:t>NullVertex</a:t>
            </a:r>
            <a:r>
              <a:rPr lang="en-US" sz="1050" dirty="0">
                <a:latin typeface="Consolas" panose="020B0609020204030204" pitchFamily="49" charset="0"/>
              </a:rPr>
              <a:t>(void)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YsVec3 </a:t>
            </a:r>
            <a:r>
              <a:rPr lang="en-US" sz="1050" dirty="0" err="1">
                <a:latin typeface="Consolas" panose="020B0609020204030204" pitchFamily="49" charset="0"/>
              </a:rPr>
              <a:t>GetVertexPosition</a:t>
            </a:r>
            <a:r>
              <a:rPr lang="en-US" sz="1050" dirty="0">
                <a:latin typeface="Consolas" panose="020B0609020204030204" pitchFamily="49" charset="0"/>
              </a:rPr>
              <a:t>(</a:t>
            </a:r>
            <a:r>
              <a:rPr lang="en-US" sz="1050" dirty="0" err="1">
                <a:latin typeface="Consolas" panose="020B0609020204030204" pitchFamily="49" charset="0"/>
              </a:rPr>
              <a:t>VertexHandle</a:t>
            </a:r>
            <a:r>
              <a:rPr lang="en-US" sz="1050" dirty="0">
                <a:latin typeface="Consolas" panose="020B0609020204030204" pitchFamily="49" charset="0"/>
              </a:rPr>
              <a:t> </a:t>
            </a:r>
            <a:r>
              <a:rPr lang="en-US" sz="1050" dirty="0" err="1">
                <a:latin typeface="Consolas" panose="020B0609020204030204" pitchFamily="49" charset="0"/>
              </a:rPr>
              <a:t>vtHd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a:t>
            </a:r>
            <a:r>
              <a:rPr lang="en-US" sz="1050" dirty="0" err="1">
                <a:latin typeface="Consolas" panose="020B0609020204030204" pitchFamily="49" charset="0"/>
              </a:rPr>
              <a:t>endif</a:t>
            </a:r>
            <a:endParaRPr lang="en-US" sz="1050" dirty="0">
              <a:latin typeface="Consolas" panose="020B0609020204030204" pitchFamily="49" charset="0"/>
            </a:endParaRPr>
          </a:p>
          <a:p>
            <a:endParaRPr lang="en-US" sz="1050" dirty="0">
              <a:latin typeface="Consolas" panose="020B0609020204030204" pitchFamily="49" charset="0"/>
            </a:endParaRPr>
          </a:p>
        </p:txBody>
      </p:sp>
    </p:spTree>
    <p:extLst>
      <p:ext uri="{BB962C8B-B14F-4D97-AF65-F5344CB8AC3E}">
        <p14:creationId xmlns:p14="http://schemas.microsoft.com/office/powerpoint/2010/main" val="6680721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what we have so far</a:t>
            </a:r>
            <a:endParaRPr lang="en-US" dirty="0"/>
          </a:p>
        </p:txBody>
      </p:sp>
      <p:sp>
        <p:nvSpPr>
          <p:cNvPr id="4" name="TextBox 3"/>
          <p:cNvSpPr txBox="1"/>
          <p:nvPr/>
        </p:nvSpPr>
        <p:spPr>
          <a:xfrm>
            <a:off x="877824" y="1088136"/>
            <a:ext cx="4493538" cy="1785104"/>
          </a:xfrm>
          <a:prstGeom prst="rect">
            <a:avLst/>
          </a:prstGeom>
          <a:noFill/>
        </p:spPr>
        <p:txBody>
          <a:bodyPr wrap="none" rtlCol="0">
            <a:spAutoFit/>
          </a:bodyPr>
          <a:lstStyle/>
          <a:p>
            <a:r>
              <a:rPr lang="en-US" sz="1100" dirty="0">
                <a:latin typeface="Consolas" panose="020B0609020204030204" pitchFamily="49" charset="0"/>
              </a:rPr>
              <a:t>#include "</a:t>
            </a:r>
            <a:r>
              <a:rPr lang="en-US" sz="1100" dirty="0" err="1">
                <a:latin typeface="Consolas" panose="020B0609020204030204" pitchFamily="49" charset="0"/>
              </a:rPr>
              <a:t>polygonalmesh.h</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err="1">
                <a:latin typeface="Consolas" panose="020B0609020204030204" pitchFamily="49" charset="0"/>
              </a:rPr>
              <a:t>int</a:t>
            </a:r>
            <a:r>
              <a:rPr lang="en-US" sz="1100" dirty="0">
                <a:latin typeface="Consolas" panose="020B0609020204030204" pitchFamily="49" charset="0"/>
              </a:rPr>
              <a:t> main(void)</a:t>
            </a:r>
          </a:p>
          <a:p>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PolygonalMesh</a:t>
            </a:r>
            <a:r>
              <a:rPr lang="en-US" sz="1100" dirty="0" smtClean="0">
                <a:latin typeface="Consolas" panose="020B0609020204030204" pitchFamily="49" charset="0"/>
              </a:rPr>
              <a:t> </a:t>
            </a:r>
            <a:r>
              <a:rPr lang="en-US" sz="1100" dirty="0">
                <a:latin typeface="Consolas" panose="020B0609020204030204" pitchFamily="49" charset="0"/>
              </a:rPr>
              <a:t>s;</a:t>
            </a: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vtHdArray</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::Origin()));</a:t>
            </a:r>
          </a:p>
          <a:p>
            <a:r>
              <a:rPr lang="en-US" sz="1100" dirty="0" smtClean="0">
                <a:latin typeface="Consolas" panose="020B0609020204030204" pitchFamily="49" charset="0"/>
              </a:rPr>
              <a:t>    return </a:t>
            </a:r>
            <a:r>
              <a:rPr lang="en-US" sz="1100" dirty="0">
                <a:latin typeface="Consolas" panose="020B0609020204030204" pitchFamily="49" charset="0"/>
              </a:rPr>
              <a:t>0;</a:t>
            </a: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19723122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polygons</a:t>
            </a:r>
            <a:endParaRPr lang="en-US" dirty="0"/>
          </a:p>
        </p:txBody>
      </p:sp>
      <p:sp>
        <p:nvSpPr>
          <p:cNvPr id="3" name="Content Placeholder 2"/>
          <p:cNvSpPr>
            <a:spLocks noGrp="1"/>
          </p:cNvSpPr>
          <p:nvPr>
            <p:ph idx="1"/>
          </p:nvPr>
        </p:nvSpPr>
        <p:spPr>
          <a:xfrm>
            <a:off x="457200" y="1066801"/>
            <a:ext cx="8229600" cy="624840"/>
          </a:xfrm>
        </p:spPr>
        <p:txBody>
          <a:bodyPr/>
          <a:lstStyle/>
          <a:p>
            <a:r>
              <a:rPr lang="en-US" dirty="0" smtClean="0"/>
              <a:t>Data structure: Same logic </a:t>
            </a:r>
            <a:r>
              <a:rPr lang="en-US" smtClean="0"/>
              <a:t>as vertices.</a:t>
            </a:r>
            <a:endParaRPr lang="en-US" dirty="0" smtClean="0"/>
          </a:p>
          <a:p>
            <a:r>
              <a:rPr lang="en-US" dirty="0" smtClean="0"/>
              <a:t>A polygon consists of an ordered set of vertices.</a:t>
            </a:r>
            <a:endParaRPr lang="en-US" dirty="0"/>
          </a:p>
        </p:txBody>
      </p:sp>
      <p:sp>
        <p:nvSpPr>
          <p:cNvPr id="4" name="TextBox 3"/>
          <p:cNvSpPr txBox="1"/>
          <p:nvPr/>
        </p:nvSpPr>
        <p:spPr>
          <a:xfrm>
            <a:off x="877824" y="2414016"/>
            <a:ext cx="6417141" cy="4154984"/>
          </a:xfrm>
          <a:prstGeom prst="rect">
            <a:avLst/>
          </a:prstGeom>
          <a:noFill/>
        </p:spPr>
        <p:txBody>
          <a:bodyPr wrap="none" rtlCol="0">
            <a:spAutoFit/>
          </a:bodyPr>
          <a:lstStyle/>
          <a:p>
            <a:r>
              <a:rPr lang="en-US" sz="1100" dirty="0">
                <a:latin typeface="Consolas" panose="020B0609020204030204" pitchFamily="49" charset="0"/>
              </a:rPr>
              <a:t>protected:</a:t>
            </a:r>
          </a:p>
          <a:p>
            <a:r>
              <a:rPr lang="en-US" sz="1100" dirty="0" smtClean="0">
                <a:latin typeface="Consolas" panose="020B0609020204030204" pitchFamily="49" charset="0"/>
              </a:rPr>
              <a:t>    class </a:t>
            </a:r>
            <a:r>
              <a:rPr lang="en-US" sz="1100" dirty="0">
                <a:latin typeface="Consolas" panose="020B0609020204030204" pitchFamily="49" charset="0"/>
              </a:rPr>
              <a:t>Polygon</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public</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private:</a:t>
            </a:r>
          </a:p>
          <a:p>
            <a:r>
              <a:rPr lang="en-US" sz="1100" dirty="0" smtClean="0">
                <a:latin typeface="Consolas" panose="020B0609020204030204" pitchFamily="49" charset="0"/>
              </a:rPr>
              <a:t>    mutable </a:t>
            </a:r>
            <a:r>
              <a:rPr lang="en-US" sz="1100" dirty="0" err="1">
                <a:latin typeface="Consolas" panose="020B0609020204030204" pitchFamily="49" charset="0"/>
              </a:rPr>
              <a:t>std</a:t>
            </a:r>
            <a:r>
              <a:rPr lang="en-US" sz="1100" dirty="0">
                <a:latin typeface="Consolas" panose="020B0609020204030204" pitchFamily="49" charset="0"/>
              </a:rPr>
              <a:t>::list &lt;Polygon&gt; </a:t>
            </a:r>
            <a:r>
              <a:rPr lang="en-US" sz="1100" dirty="0" err="1">
                <a:latin typeface="Consolas" panose="020B0609020204030204" pitchFamily="49" charset="0"/>
              </a:rPr>
              <a:t>plgList</a:t>
            </a:r>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smtClean="0">
                <a:latin typeface="Consolas" panose="020B0609020204030204" pitchFamily="49" charset="0"/>
              </a:rPr>
              <a:t>    class </a:t>
            </a:r>
            <a:r>
              <a:rPr lang="en-US" sz="1100" dirty="0" err="1">
                <a:latin typeface="Consolas" panose="020B0609020204030204" pitchFamily="49" charset="0"/>
              </a:rPr>
              <a:t>PolygonHandle</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friend </a:t>
            </a:r>
            <a:r>
              <a:rPr lang="en-US" sz="1100" dirty="0">
                <a:latin typeface="Consolas" panose="020B0609020204030204" pitchFamily="49" charset="0"/>
              </a:rPr>
              <a:t>class </a:t>
            </a:r>
            <a:r>
              <a:rPr lang="en-US" sz="1100" dirty="0" err="1">
                <a:latin typeface="Consolas" panose="020B0609020204030204" pitchFamily="49" charset="0"/>
              </a:rPr>
              <a:t>PolygonalMesh</a:t>
            </a:r>
            <a:r>
              <a:rPr lang="en-US" sz="1100" dirty="0">
                <a:latin typeface="Consolas" panose="020B0609020204030204" pitchFamily="49" charset="0"/>
              </a:rPr>
              <a:t>;</a:t>
            </a:r>
          </a:p>
          <a:p>
            <a:r>
              <a:rPr lang="en-US" sz="1100" dirty="0" smtClean="0">
                <a:latin typeface="Consolas" panose="020B0609020204030204" pitchFamily="49" charset="0"/>
              </a:rPr>
              <a:t>    private</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::list &lt;Polygon&gt;::iterator </a:t>
            </a:r>
            <a:r>
              <a:rPr lang="en-US" sz="1100" dirty="0" err="1">
                <a:latin typeface="Consolas" panose="020B0609020204030204" pitchFamily="49" charset="0"/>
              </a:rPr>
              <a:t>plgPtr</a:t>
            </a:r>
            <a:r>
              <a:rPr lang="en-US" sz="1100" dirty="0">
                <a:latin typeface="Consolas" panose="020B0609020204030204" pitchFamily="49" charset="0"/>
              </a:rPr>
              <a:t>;</a:t>
            </a:r>
          </a:p>
          <a:p>
            <a:r>
              <a:rPr lang="en-US" sz="1100" dirty="0" smtClean="0">
                <a:latin typeface="Consolas" panose="020B0609020204030204" pitchFamily="49" charset="0"/>
              </a:rPr>
              <a:t>    public</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PolygonHandle</a:t>
            </a:r>
            <a:r>
              <a:rPr lang="en-US" sz="1100" dirty="0">
                <a:latin typeface="Consolas" panose="020B0609020204030204" pitchFamily="49" charset="0"/>
              </a:rPr>
              <a:t>(){};  // C++11 </a:t>
            </a:r>
            <a:r>
              <a:rPr lang="en-US" sz="1100" dirty="0" err="1">
                <a:latin typeface="Consolas" panose="020B0609020204030204" pitchFamily="49" charset="0"/>
              </a:rPr>
              <a:t>PolygonHandle</a:t>
            </a:r>
            <a:r>
              <a:rPr lang="en-US" sz="1100" dirty="0">
                <a:latin typeface="Consolas" panose="020B0609020204030204" pitchFamily="49" charset="0"/>
              </a:rPr>
              <a:t>()=default;</a:t>
            </a:r>
          </a:p>
          <a:p>
            <a:r>
              <a:rPr lang="en-US" sz="1100" dirty="0" smtClean="0">
                <a:latin typeface="Consolas" panose="020B0609020204030204" pitchFamily="49" charset="0"/>
              </a:rPr>
              <a:t>        inline </a:t>
            </a:r>
            <a:r>
              <a:rPr lang="en-US" sz="1100" dirty="0">
                <a:latin typeface="Consolas" panose="020B0609020204030204" pitchFamily="49" charset="0"/>
              </a:rPr>
              <a:t>bool 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PolygonHandle</a:t>
            </a:r>
            <a:r>
              <a:rPr lang="en-US" sz="1100" dirty="0">
                <a:latin typeface="Consolas" panose="020B0609020204030204" pitchFamily="49" charset="0"/>
              </a:rPr>
              <a:t> &amp;</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inline </a:t>
            </a:r>
            <a:r>
              <a:rPr lang="en-US" sz="1100" dirty="0">
                <a:latin typeface="Consolas" panose="020B0609020204030204" pitchFamily="49" charset="0"/>
              </a:rPr>
              <a:t>bool 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PolygonHandle</a:t>
            </a:r>
            <a:r>
              <a:rPr lang="en-US" sz="1100" dirty="0">
                <a:latin typeface="Consolas" panose="020B0609020204030204" pitchFamily="49" charset="0"/>
              </a:rPr>
              <a:t> &amp;</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PolygonHandle</a:t>
            </a:r>
            <a:r>
              <a:rPr lang="en-US" sz="1100" dirty="0" smtClean="0">
                <a:latin typeface="Consolas" panose="020B0609020204030204" pitchFamily="49" charset="0"/>
              </a:rPr>
              <a:t> </a:t>
            </a:r>
            <a:r>
              <a:rPr lang="en-US" sz="1100" dirty="0" err="1">
                <a:latin typeface="Consolas" panose="020B0609020204030204" pitchFamily="49" charset="0"/>
              </a:rPr>
              <a:t>AddPolygon</a:t>
            </a:r>
            <a:r>
              <a:rPr lang="en-US" sz="1100" dirty="0">
                <a:latin typeface="Consolas" panose="020B0609020204030204" pitchFamily="49" charset="0"/>
              </a:rPr>
              <a:t>(</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nPlVt,const</a:t>
            </a:r>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plVtHd</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PolygonHandle</a:t>
            </a:r>
            <a:r>
              <a:rPr lang="en-US" sz="1100" dirty="0" smtClean="0">
                <a:latin typeface="Consolas" panose="020B0609020204030204" pitchFamily="49" charset="0"/>
              </a:rPr>
              <a:t> </a:t>
            </a:r>
            <a:r>
              <a:rPr lang="en-US" sz="1100" dirty="0" err="1">
                <a:latin typeface="Consolas" panose="020B0609020204030204" pitchFamily="49" charset="0"/>
              </a:rPr>
              <a:t>AddPolygon</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VertexHandle</a:t>
            </a:r>
            <a:r>
              <a:rPr lang="en-US" sz="1100" dirty="0">
                <a:latin typeface="Consolas" panose="020B0609020204030204" pitchFamily="49" charset="0"/>
              </a:rPr>
              <a:t>&gt; &amp;</a:t>
            </a:r>
            <a:r>
              <a:rPr lang="en-US" sz="1100" dirty="0" err="1">
                <a:latin typeface="Consolas" panose="020B0609020204030204" pitchFamily="49" charset="0"/>
              </a:rPr>
              <a:t>plVtHd</a:t>
            </a:r>
            <a:r>
              <a:rPr lang="en-US" sz="1100" dirty="0">
                <a:latin typeface="Consolas" panose="020B0609020204030204" pitchFamily="49" charset="0"/>
              </a:rPr>
              <a:t>);</a:t>
            </a:r>
          </a:p>
          <a:p>
            <a:r>
              <a:rPr lang="en-US" sz="1100" dirty="0" smtClean="0">
                <a:latin typeface="Consolas" panose="020B0609020204030204" pitchFamily="49" charset="0"/>
              </a:rPr>
              <a:t>    inline </a:t>
            </a:r>
            <a:r>
              <a:rPr lang="en-US" sz="1100" dirty="0" err="1">
                <a:latin typeface="Consolas" panose="020B0609020204030204" pitchFamily="49" charset="0"/>
              </a:rPr>
              <a:t>PolygonHandle</a:t>
            </a:r>
            <a:r>
              <a:rPr lang="en-US" sz="1100" dirty="0">
                <a:latin typeface="Consolas" panose="020B0609020204030204" pitchFamily="49" charset="0"/>
              </a:rPr>
              <a:t> </a:t>
            </a:r>
            <a:r>
              <a:rPr lang="en-US" sz="1100" dirty="0" err="1">
                <a:latin typeface="Consolas" panose="020B0609020204030204" pitchFamily="49" charset="0"/>
              </a:rPr>
              <a:t>NullPolygon</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const</a:t>
            </a:r>
            <a:r>
              <a:rPr lang="en-US" sz="1100" dirty="0" smtClean="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a:t>
            </a:r>
            <a:r>
              <a:rPr lang="en-US" sz="1100" dirty="0" smtClean="0">
                <a:latin typeface="Consolas" panose="020B0609020204030204" pitchFamily="49" charset="0"/>
              </a:rPr>
              <a:t>&lt;</a:t>
            </a:r>
            <a:r>
              <a:rPr lang="en-US" sz="1100" dirty="0" err="1" smtClean="0">
                <a:latin typeface="Consolas" panose="020B0609020204030204" pitchFamily="49" charset="0"/>
              </a:rPr>
              <a:t>VertexHandle</a:t>
            </a:r>
            <a:r>
              <a:rPr lang="en-US" sz="1100" dirty="0" smtClean="0">
                <a:latin typeface="Consolas" panose="020B0609020204030204" pitchFamily="49" charset="0"/>
              </a:rPr>
              <a:t>&gt; </a:t>
            </a:r>
            <a:r>
              <a:rPr lang="en-US" sz="1100" dirty="0" err="1" smtClean="0">
                <a:latin typeface="Consolas" panose="020B0609020204030204" pitchFamily="49" charset="0"/>
              </a:rPr>
              <a:t>GetPolygonVertex</a:t>
            </a:r>
            <a:r>
              <a:rPr lang="en-US" sz="1100" dirty="0" smtClean="0">
                <a:latin typeface="Consolas" panose="020B0609020204030204" pitchFamily="49" charset="0"/>
              </a:rPr>
              <a:t>(</a:t>
            </a:r>
            <a:r>
              <a:rPr lang="en-US" sz="1100" dirty="0" err="1" smtClean="0">
                <a:latin typeface="Consolas" panose="020B0609020204030204" pitchFamily="49" charset="0"/>
              </a:rPr>
              <a:t>PolygonHandle</a:t>
            </a:r>
            <a:r>
              <a:rPr lang="en-US" sz="1100" dirty="0" smtClean="0">
                <a:latin typeface="Consolas" panose="020B0609020204030204" pitchFamily="49" charset="0"/>
              </a:rPr>
              <a:t> </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376280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good and bad.</a:t>
            </a:r>
            <a:endParaRPr lang="en-US" dirty="0"/>
          </a:p>
        </p:txBody>
      </p:sp>
      <p:sp>
        <p:nvSpPr>
          <p:cNvPr id="3" name="Content Placeholder 2"/>
          <p:cNvSpPr>
            <a:spLocks noGrp="1"/>
          </p:cNvSpPr>
          <p:nvPr>
            <p:ph idx="1"/>
          </p:nvPr>
        </p:nvSpPr>
        <p:spPr/>
        <p:txBody>
          <a:bodyPr/>
          <a:lstStyle/>
          <a:p>
            <a:r>
              <a:rPr lang="en-US" dirty="0" smtClean="0"/>
              <a:t>Pretty much all 3D Graphics APIs require vertex, normal, texture coordinates in a plain array.</a:t>
            </a:r>
          </a:p>
          <a:p>
            <a:r>
              <a:rPr lang="en-US" dirty="0" smtClean="0"/>
              <a:t>By writing your program so that everything is assembled in an array before drawing, you can easily port your program to a different 3D graphics API.</a:t>
            </a:r>
          </a:p>
          <a:p>
            <a:endParaRPr lang="en-US" dirty="0" smtClean="0"/>
          </a:p>
          <a:p>
            <a:r>
              <a:rPr lang="en-US" dirty="0" smtClean="0"/>
              <a:t>But, you have a core data structure (for example, polygonal mesh data), and vertex arrays separately.</a:t>
            </a:r>
          </a:p>
          <a:p>
            <a:r>
              <a:rPr lang="en-US" dirty="0" smtClean="0"/>
              <a:t>Can eat gigabytes.</a:t>
            </a:r>
          </a:p>
          <a:p>
            <a:r>
              <a:rPr lang="en-US" dirty="0" smtClean="0"/>
              <a:t>Although you can transfer some of them as much as the GPU memory allows, but when it goes gigabytes, main memory will be consumed by vertex arrays.</a:t>
            </a:r>
            <a:endParaRPr lang="en-US" dirty="0"/>
          </a:p>
        </p:txBody>
      </p:sp>
    </p:spTree>
    <p:extLst>
      <p:ext uri="{BB962C8B-B14F-4D97-AF65-F5344CB8AC3E}">
        <p14:creationId xmlns:p14="http://schemas.microsoft.com/office/powerpoint/2010/main" val="35529539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what we have so far</a:t>
            </a:r>
            <a:endParaRPr lang="en-US" dirty="0"/>
          </a:p>
        </p:txBody>
      </p:sp>
      <p:sp>
        <p:nvSpPr>
          <p:cNvPr id="4" name="TextBox 3"/>
          <p:cNvSpPr txBox="1"/>
          <p:nvPr/>
        </p:nvSpPr>
        <p:spPr>
          <a:xfrm>
            <a:off x="877824" y="1088136"/>
            <a:ext cx="5339923" cy="5339923"/>
          </a:xfrm>
          <a:prstGeom prst="rect">
            <a:avLst/>
          </a:prstGeom>
          <a:noFill/>
        </p:spPr>
        <p:txBody>
          <a:bodyPr wrap="none" rtlCol="0">
            <a:spAutoFit/>
          </a:bodyPr>
          <a:lstStyle/>
          <a:p>
            <a:r>
              <a:rPr lang="en-US" sz="1100" dirty="0">
                <a:latin typeface="Consolas" panose="020B0609020204030204" pitchFamily="49" charset="0"/>
              </a:rPr>
              <a:t>#include "</a:t>
            </a:r>
            <a:r>
              <a:rPr lang="en-US" sz="1100" dirty="0" err="1">
                <a:latin typeface="Consolas" panose="020B0609020204030204" pitchFamily="49" charset="0"/>
              </a:rPr>
              <a:t>polygonalmesh.h</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err="1">
                <a:latin typeface="Consolas" panose="020B0609020204030204" pitchFamily="49" charset="0"/>
              </a:rPr>
              <a:t>int</a:t>
            </a:r>
            <a:r>
              <a:rPr lang="en-US" sz="1100" dirty="0">
                <a:latin typeface="Consolas" panose="020B0609020204030204" pitchFamily="49" charset="0"/>
              </a:rPr>
              <a:t> main(void)</a:t>
            </a:r>
          </a:p>
          <a:p>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PolygonalMesh</a:t>
            </a:r>
            <a:r>
              <a:rPr lang="en-US" sz="1100" dirty="0" smtClean="0">
                <a:latin typeface="Consolas" panose="020B0609020204030204" pitchFamily="49" charset="0"/>
              </a:rPr>
              <a:t> </a:t>
            </a:r>
            <a:r>
              <a:rPr lang="en-US" sz="1100" dirty="0">
                <a:latin typeface="Consolas" panose="020B0609020204030204" pitchFamily="49" charset="0"/>
              </a:rPr>
              <a:t>s;</a:t>
            </a: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vtHdArray</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(-3,-3,-3)));</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( 3,-3,-3)));</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( 3,-3, 3)));</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(-3,-3, 3)));</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(-3, 3,-3)));</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( 3, 3,-3)));</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( 3, 3, 3)));</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(-3, 3, 3)));</a:t>
            </a:r>
          </a:p>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int</a:t>
            </a:r>
            <a:r>
              <a:rPr lang="en-US" sz="1100" dirty="0" smtClean="0">
                <a:latin typeface="Consolas" panose="020B0609020204030204" pitchFamily="49" charset="0"/>
              </a:rPr>
              <a:t> </a:t>
            </a:r>
            <a:r>
              <a:rPr lang="en-US" sz="1100" dirty="0" err="1">
                <a:latin typeface="Consolas" panose="020B0609020204030204" pitchFamily="49" charset="0"/>
              </a:rPr>
              <a:t>plgVtx</a:t>
            </a:r>
            <a:r>
              <a:rPr lang="en-US" sz="1100" dirty="0">
                <a:latin typeface="Consolas" panose="020B0609020204030204" pitchFamily="49" charset="0"/>
              </a:rPr>
              <a:t>[6][4]=</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a:latin typeface="Consolas" panose="020B0609020204030204" pitchFamily="49" charset="0"/>
              </a:rPr>
              <a:t>0,1,2,3},{7,6,5,4},{1,0,5,4},{2,1,5,6},{3,2,6,7},{0,3,7,4}</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for(auto </a:t>
            </a:r>
            <a:r>
              <a:rPr lang="en-US" sz="1100" dirty="0" err="1">
                <a:latin typeface="Consolas" panose="020B0609020204030204" pitchFamily="49" charset="0"/>
              </a:rPr>
              <a:t>pv</a:t>
            </a:r>
            <a:r>
              <a:rPr lang="en-US" sz="1100" dirty="0">
                <a:latin typeface="Consolas" panose="020B0609020204030204" pitchFamily="49" charset="0"/>
              </a:rPr>
              <a:t> : </a:t>
            </a:r>
            <a:r>
              <a:rPr lang="en-US" sz="1100" dirty="0" err="1">
                <a:latin typeface="Consolas" panose="020B0609020204030204" pitchFamily="49" charset="0"/>
              </a:rPr>
              <a:t>plgVtx</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::vector&lt;</a:t>
            </a:r>
            <a:r>
              <a:rPr lang="en-US" sz="1100" dirty="0" err="1">
                <a:latin typeface="Consolas" panose="020B0609020204030204" pitchFamily="49" charset="0"/>
              </a:rPr>
              <a: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plVtHd</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plVtHd.push_back</a:t>
            </a:r>
            <a:r>
              <a:rPr lang="en-US" sz="1100" dirty="0" smtClean="0">
                <a:latin typeface="Consolas" panose="020B0609020204030204" pitchFamily="49" charset="0"/>
              </a:rPr>
              <a:t>(</a:t>
            </a:r>
            <a:r>
              <a:rPr lang="en-US" sz="1100" dirty="0" err="1" smtClean="0">
                <a:latin typeface="Consolas" panose="020B0609020204030204" pitchFamily="49" charset="0"/>
              </a:rPr>
              <a:t>vtHdArray</a:t>
            </a:r>
            <a:r>
              <a:rPr lang="en-US" sz="1100" dirty="0" smtClean="0">
                <a:latin typeface="Consolas" panose="020B0609020204030204" pitchFamily="49" charset="0"/>
              </a:rPr>
              <a:t>[</a:t>
            </a:r>
            <a:r>
              <a:rPr lang="en-US" sz="1100" dirty="0" err="1" smtClean="0">
                <a:latin typeface="Consolas" panose="020B0609020204030204" pitchFamily="49" charset="0"/>
              </a:rPr>
              <a:t>pv</a:t>
            </a:r>
            <a:r>
              <a:rPr lang="en-US" sz="1100" dirty="0" smtClean="0">
                <a:latin typeface="Consolas" panose="020B0609020204030204" pitchFamily="49" charset="0"/>
              </a:rPr>
              <a:t>[0</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plVtHd.push_back</a:t>
            </a:r>
            <a:r>
              <a:rPr lang="en-US" sz="1100" dirty="0" smtClean="0">
                <a:latin typeface="Consolas" panose="020B0609020204030204" pitchFamily="49" charset="0"/>
              </a:rPr>
              <a:t>(</a:t>
            </a:r>
            <a:r>
              <a:rPr lang="en-US" sz="1100" dirty="0" err="1" smtClean="0">
                <a:latin typeface="Consolas" panose="020B0609020204030204" pitchFamily="49" charset="0"/>
              </a:rPr>
              <a:t>vtHdArray</a:t>
            </a:r>
            <a:r>
              <a:rPr lang="en-US" sz="1100" dirty="0" smtClean="0">
                <a:latin typeface="Consolas" panose="020B0609020204030204" pitchFamily="49" charset="0"/>
              </a:rPr>
              <a:t>[</a:t>
            </a:r>
            <a:r>
              <a:rPr lang="en-US" sz="1100" dirty="0" err="1" smtClean="0">
                <a:latin typeface="Consolas" panose="020B0609020204030204" pitchFamily="49" charset="0"/>
              </a:rPr>
              <a:t>pv</a:t>
            </a:r>
            <a:r>
              <a:rPr lang="en-US" sz="1100" dirty="0" smtClean="0">
                <a:latin typeface="Consolas" panose="020B0609020204030204" pitchFamily="49" charset="0"/>
              </a:rPr>
              <a:t>[1</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plVtHd.push_back</a:t>
            </a:r>
            <a:r>
              <a:rPr lang="en-US" sz="1100" dirty="0" smtClean="0">
                <a:latin typeface="Consolas" panose="020B0609020204030204" pitchFamily="49" charset="0"/>
              </a:rPr>
              <a:t>(</a:t>
            </a:r>
            <a:r>
              <a:rPr lang="en-US" sz="1100" dirty="0" err="1" smtClean="0">
                <a:latin typeface="Consolas" panose="020B0609020204030204" pitchFamily="49" charset="0"/>
              </a:rPr>
              <a:t>vtHdArray</a:t>
            </a:r>
            <a:r>
              <a:rPr lang="en-US" sz="1100" dirty="0" smtClean="0">
                <a:latin typeface="Consolas" panose="020B0609020204030204" pitchFamily="49" charset="0"/>
              </a:rPr>
              <a:t>[</a:t>
            </a:r>
            <a:r>
              <a:rPr lang="en-US" sz="1100" dirty="0" err="1" smtClean="0">
                <a:latin typeface="Consolas" panose="020B0609020204030204" pitchFamily="49" charset="0"/>
              </a:rPr>
              <a:t>pv</a:t>
            </a:r>
            <a:r>
              <a:rPr lang="en-US" sz="1100" dirty="0" smtClean="0">
                <a:latin typeface="Consolas" panose="020B0609020204030204" pitchFamily="49" charset="0"/>
              </a:rPr>
              <a:t>[2</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plVtHd.push_back</a:t>
            </a:r>
            <a:r>
              <a:rPr lang="en-US" sz="1100" dirty="0" smtClean="0">
                <a:latin typeface="Consolas" panose="020B0609020204030204" pitchFamily="49" charset="0"/>
              </a:rPr>
              <a:t>(</a:t>
            </a:r>
            <a:r>
              <a:rPr lang="en-US" sz="1100" dirty="0" err="1" smtClean="0">
                <a:latin typeface="Consolas" panose="020B0609020204030204" pitchFamily="49" charset="0"/>
              </a:rPr>
              <a:t>vtHdArray</a:t>
            </a:r>
            <a:r>
              <a:rPr lang="en-US" sz="1100" dirty="0" smtClean="0">
                <a:latin typeface="Consolas" panose="020B0609020204030204" pitchFamily="49" charset="0"/>
              </a:rPr>
              <a:t>[</a:t>
            </a:r>
            <a:r>
              <a:rPr lang="en-US" sz="1100" dirty="0" err="1" smtClean="0">
                <a:latin typeface="Consolas" panose="020B0609020204030204" pitchFamily="49" charset="0"/>
              </a:rPr>
              <a:t>pv</a:t>
            </a:r>
            <a:r>
              <a:rPr lang="en-US" sz="1100" dirty="0" smtClean="0">
                <a:latin typeface="Consolas" panose="020B0609020204030204" pitchFamily="49" charset="0"/>
              </a:rPr>
              <a:t>[3</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s.AddPolygon</a:t>
            </a:r>
            <a:r>
              <a:rPr lang="en-US" sz="1100" dirty="0" smtClean="0">
                <a:latin typeface="Consolas" panose="020B0609020204030204" pitchFamily="49" charset="0"/>
              </a:rPr>
              <a:t>(</a:t>
            </a:r>
            <a:r>
              <a:rPr lang="en-US" sz="1100" dirty="0" err="1" smtClean="0">
                <a:latin typeface="Consolas" panose="020B0609020204030204" pitchFamily="49" charset="0"/>
              </a:rPr>
              <a:t>plVtHd</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return </a:t>
            </a:r>
            <a:r>
              <a:rPr lang="en-US" sz="1100" dirty="0">
                <a:latin typeface="Consolas" panose="020B0609020204030204" pitchFamily="49" charset="0"/>
              </a:rPr>
              <a:t>0;</a:t>
            </a:r>
          </a:p>
          <a:p>
            <a:r>
              <a:rPr lang="en-US" sz="1100" dirty="0" smtClean="0">
                <a:latin typeface="Consolas" panose="020B0609020204030204" pitchFamily="49" charset="0"/>
              </a:rPr>
              <a:t>}</a:t>
            </a:r>
            <a:endParaRPr lang="en-US" sz="1100" dirty="0">
              <a:latin typeface="Consolas" panose="020B0609020204030204" pitchFamily="49" charset="0"/>
            </a:endParaRPr>
          </a:p>
        </p:txBody>
      </p:sp>
    </p:spTree>
    <p:extLst>
      <p:ext uri="{BB962C8B-B14F-4D97-AF65-F5344CB8AC3E}">
        <p14:creationId xmlns:p14="http://schemas.microsoft.com/office/powerpoint/2010/main" val="31912382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Access Functions</a:t>
            </a:r>
            <a:endParaRPr lang="en-US" dirty="0"/>
          </a:p>
        </p:txBody>
      </p:sp>
      <p:sp>
        <p:nvSpPr>
          <p:cNvPr id="3" name="Content Placeholder 2"/>
          <p:cNvSpPr>
            <a:spLocks noGrp="1"/>
          </p:cNvSpPr>
          <p:nvPr>
            <p:ph idx="1"/>
          </p:nvPr>
        </p:nvSpPr>
        <p:spPr/>
        <p:txBody>
          <a:bodyPr/>
          <a:lstStyle/>
          <a:p>
            <a:r>
              <a:rPr lang="en-US" dirty="0" smtClean="0"/>
              <a:t>Let’s implement the following functions, and</a:t>
            </a:r>
          </a:p>
          <a:p>
            <a:endParaRPr lang="en-US" dirty="0"/>
          </a:p>
          <a:p>
            <a:endParaRPr lang="en-US" dirty="0" smtClean="0"/>
          </a:p>
          <a:p>
            <a:endParaRPr lang="en-US" dirty="0"/>
          </a:p>
          <a:p>
            <a:r>
              <a:rPr lang="en-US" dirty="0" smtClean="0"/>
              <a:t>Add the following in the test.</a:t>
            </a:r>
            <a:endParaRPr lang="en-US" dirty="0"/>
          </a:p>
        </p:txBody>
      </p:sp>
      <p:sp>
        <p:nvSpPr>
          <p:cNvPr id="4" name="TextBox 3"/>
          <p:cNvSpPr txBox="1"/>
          <p:nvPr/>
        </p:nvSpPr>
        <p:spPr>
          <a:xfrm>
            <a:off x="941832" y="1920240"/>
            <a:ext cx="4339650" cy="938719"/>
          </a:xfrm>
          <a:prstGeom prst="rect">
            <a:avLst/>
          </a:prstGeom>
          <a:noFill/>
        </p:spPr>
        <p:txBody>
          <a:bodyPr wrap="none" rtlCol="0">
            <a:spAutoFit/>
          </a:bodyPr>
          <a:lstStyle/>
          <a:p>
            <a:r>
              <a:rPr lang="en-US" sz="1100" dirty="0" smtClean="0">
                <a:latin typeface="Consolas" panose="020B0609020204030204" pitchFamily="49" charset="0"/>
              </a:rPr>
              <a:t>    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GetNumVertex</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bool </a:t>
            </a:r>
            <a:r>
              <a:rPr lang="en-US" sz="1100" dirty="0" err="1">
                <a:latin typeface="Consolas" panose="020B0609020204030204" pitchFamily="49" charset="0"/>
              </a:rPr>
              <a:t>MoveToNextVertex</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 &amp;</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GetNumPolygon</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bool </a:t>
            </a:r>
            <a:r>
              <a:rPr lang="en-US" sz="1100" dirty="0" err="1">
                <a:latin typeface="Consolas" panose="020B0609020204030204" pitchFamily="49" charset="0"/>
              </a:rPr>
              <a:t>MoveToNextPolygon</a:t>
            </a:r>
            <a:r>
              <a:rPr lang="en-US" sz="1100" dirty="0">
                <a:latin typeface="Consolas" panose="020B0609020204030204" pitchFamily="49" charset="0"/>
              </a:rPr>
              <a:t>(</a:t>
            </a:r>
            <a:r>
              <a:rPr lang="en-US" sz="1100" dirty="0" err="1">
                <a:latin typeface="Consolas" panose="020B0609020204030204" pitchFamily="49" charset="0"/>
              </a:rPr>
              <a:t>PolygonHandle</a:t>
            </a:r>
            <a:r>
              <a:rPr lang="en-US" sz="1100" dirty="0">
                <a:latin typeface="Consolas" panose="020B0609020204030204" pitchFamily="49" charset="0"/>
              </a:rPr>
              <a:t> &amp;</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endParaRPr lang="en-US" sz="1100" dirty="0">
              <a:latin typeface="Consolas" panose="020B0609020204030204" pitchFamily="49" charset="0"/>
            </a:endParaRPr>
          </a:p>
        </p:txBody>
      </p:sp>
      <p:sp>
        <p:nvSpPr>
          <p:cNvPr id="5" name="TextBox 4"/>
          <p:cNvSpPr txBox="1"/>
          <p:nvPr/>
        </p:nvSpPr>
        <p:spPr>
          <a:xfrm>
            <a:off x="941832" y="3261454"/>
            <a:ext cx="5493812" cy="2462213"/>
          </a:xfrm>
          <a:prstGeom prst="rect">
            <a:avLst/>
          </a:prstGeom>
          <a:noFill/>
        </p:spPr>
        <p:txBody>
          <a:bodyPr wrap="none" rtlCol="0">
            <a:spAutoFit/>
          </a:bodyPr>
          <a:lstStyle/>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("%d vertices\n",(</a:t>
            </a:r>
            <a:r>
              <a:rPr lang="en-US" sz="1100" dirty="0" err="1">
                <a:latin typeface="Consolas" panose="020B0609020204030204" pitchFamily="49" charset="0"/>
              </a:rPr>
              <a:t>int</a:t>
            </a:r>
            <a:r>
              <a:rPr lang="en-US" sz="1100" dirty="0">
                <a:latin typeface="Consolas" panose="020B0609020204030204" pitchFamily="49" charset="0"/>
              </a:rPr>
              <a:t>)</a:t>
            </a:r>
            <a:r>
              <a:rPr lang="en-US" sz="1100" dirty="0" err="1">
                <a:latin typeface="Consolas" panose="020B0609020204030204" pitchFamily="49" charset="0"/>
              </a:rPr>
              <a:t>s.GetNumVertex</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("%d polygons\n",(</a:t>
            </a:r>
            <a:r>
              <a:rPr lang="en-US" sz="1100" dirty="0" err="1">
                <a:latin typeface="Consolas" panose="020B0609020204030204" pitchFamily="49" charset="0"/>
              </a:rPr>
              <a:t>int</a:t>
            </a:r>
            <a:r>
              <a:rPr lang="en-US" sz="1100" dirty="0">
                <a:latin typeface="Consolas" panose="020B0609020204030204" pitchFamily="49" charset="0"/>
              </a:rPr>
              <a:t>)</a:t>
            </a:r>
            <a:r>
              <a:rPr lang="en-US" sz="1100" dirty="0" err="1">
                <a:latin typeface="Consolas" panose="020B0609020204030204" pitchFamily="49" charset="0"/>
              </a:rPr>
              <a:t>s.GetNumPolygon</a:t>
            </a:r>
            <a:r>
              <a:rPr lang="en-US" sz="1100" dirty="0">
                <a:latin typeface="Consolas" panose="020B0609020204030204" pitchFamily="49" charset="0"/>
              </a:rPr>
              <a:t>());</a:t>
            </a:r>
          </a:p>
          <a:p>
            <a:r>
              <a:rPr lang="en-US" sz="1100" dirty="0" smtClean="0">
                <a:latin typeface="Consolas" panose="020B0609020204030204" pitchFamily="49" charset="0"/>
              </a:rPr>
              <a:t>    for(auto </a:t>
            </a:r>
            <a:r>
              <a:rPr lang="en-US" sz="1100" dirty="0" err="1">
                <a:latin typeface="Consolas" panose="020B0609020204030204" pitchFamily="49" charset="0"/>
              </a:rPr>
              <a:t>vtHd</a:t>
            </a:r>
            <a:r>
              <a:rPr lang="en-US" sz="1100" dirty="0">
                <a:latin typeface="Consolas" panose="020B0609020204030204" pitchFamily="49" charset="0"/>
              </a:rPr>
              <a:t>=</a:t>
            </a:r>
            <a:r>
              <a:rPr lang="en-US" sz="1100" dirty="0" err="1">
                <a:latin typeface="Consolas" panose="020B0609020204030204" pitchFamily="49" charset="0"/>
              </a:rPr>
              <a:t>s.NullVertex</a:t>
            </a:r>
            <a:r>
              <a:rPr lang="en-US" sz="1100" dirty="0">
                <a:latin typeface="Consolas" panose="020B0609020204030204" pitchFamily="49" charset="0"/>
              </a:rPr>
              <a:t>(); true==</a:t>
            </a:r>
            <a:r>
              <a:rPr lang="en-US" sz="1100" dirty="0" err="1">
                <a:latin typeface="Consolas" panose="020B0609020204030204" pitchFamily="49" charset="0"/>
              </a:rPr>
              <a:t>s.MoveToNextVertex</a:t>
            </a:r>
            <a:r>
              <a:rPr lang="en-US" sz="1100" dirty="0">
                <a:latin typeface="Consolas" panose="020B0609020204030204" pitchFamily="49" charset="0"/>
              </a:rPr>
              <a:t>(</a:t>
            </a:r>
            <a:r>
              <a:rPr lang="en-US" sz="1100" dirty="0" err="1">
                <a:latin typeface="Consolas" panose="020B0609020204030204" pitchFamily="49" charset="0"/>
              </a:rPr>
              <a:t>vtHd</a:t>
            </a:r>
            <a:r>
              <a:rPr lang="en-US" sz="1100" dirty="0">
                <a:latin typeface="Consolas" panose="020B0609020204030204" pitchFamily="49" charset="0"/>
              </a:rPr>
              <a:t>); )</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auto </a:t>
            </a:r>
            <a:r>
              <a:rPr lang="en-US" sz="1100" dirty="0" err="1">
                <a:latin typeface="Consolas" panose="020B0609020204030204" pitchFamily="49" charset="0"/>
              </a:rPr>
              <a:t>pos</a:t>
            </a:r>
            <a:r>
              <a:rPr lang="en-US" sz="1100" dirty="0">
                <a:latin typeface="Consolas" panose="020B0609020204030204" pitchFamily="49" charset="0"/>
              </a:rPr>
              <a:t>=</a:t>
            </a:r>
            <a:r>
              <a:rPr lang="en-US" sz="1100" dirty="0" err="1">
                <a:latin typeface="Consolas" panose="020B0609020204030204" pitchFamily="49" charset="0"/>
              </a:rPr>
              <a:t>s.GetVertexPosition</a:t>
            </a:r>
            <a:r>
              <a:rPr lang="en-US" sz="1100" dirty="0">
                <a:latin typeface="Consolas" panose="020B0609020204030204" pitchFamily="49" charset="0"/>
              </a:rPr>
              <a:t>(</a:t>
            </a:r>
            <a:r>
              <a:rPr lang="en-US" sz="1100" dirty="0" err="1">
                <a:latin typeface="Consolas" panose="020B0609020204030204" pitchFamily="49" charset="0"/>
              </a:rPr>
              <a:t>vtHd</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("Vertex %lf %lf %lf\n",</a:t>
            </a:r>
            <a:r>
              <a:rPr lang="en-US" sz="1100" dirty="0" err="1">
                <a:latin typeface="Consolas" panose="020B0609020204030204" pitchFamily="49" charset="0"/>
              </a:rPr>
              <a:t>pos.x</a:t>
            </a:r>
            <a:r>
              <a:rPr lang="en-US" sz="1100" dirty="0">
                <a:latin typeface="Consolas" panose="020B0609020204030204" pitchFamily="49" charset="0"/>
              </a:rPr>
              <a:t>(),</a:t>
            </a:r>
            <a:r>
              <a:rPr lang="en-US" sz="1100" dirty="0" err="1">
                <a:latin typeface="Consolas" panose="020B0609020204030204" pitchFamily="49" charset="0"/>
              </a:rPr>
              <a:t>pos.y</a:t>
            </a:r>
            <a:r>
              <a:rPr lang="en-US" sz="1100" dirty="0">
                <a:latin typeface="Consolas" panose="020B0609020204030204" pitchFamily="49" charset="0"/>
              </a:rPr>
              <a:t>(),</a:t>
            </a:r>
            <a:r>
              <a:rPr lang="en-US" sz="1100" dirty="0" err="1">
                <a:latin typeface="Consolas" panose="020B0609020204030204" pitchFamily="49" charset="0"/>
              </a:rPr>
              <a:t>pos.z</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for(auto </a:t>
            </a:r>
            <a:r>
              <a:rPr lang="en-US" sz="1100" dirty="0" err="1">
                <a:latin typeface="Consolas" panose="020B0609020204030204" pitchFamily="49" charset="0"/>
              </a:rPr>
              <a:t>plHd</a:t>
            </a:r>
            <a:r>
              <a:rPr lang="en-US" sz="1100" dirty="0">
                <a:latin typeface="Consolas" panose="020B0609020204030204" pitchFamily="49" charset="0"/>
              </a:rPr>
              <a:t>=</a:t>
            </a:r>
            <a:r>
              <a:rPr lang="en-US" sz="1100" dirty="0" err="1">
                <a:latin typeface="Consolas" panose="020B0609020204030204" pitchFamily="49" charset="0"/>
              </a:rPr>
              <a:t>s.NullPolygon</a:t>
            </a:r>
            <a:r>
              <a:rPr lang="en-US" sz="1100" dirty="0">
                <a:latin typeface="Consolas" panose="020B0609020204030204" pitchFamily="49" charset="0"/>
              </a:rPr>
              <a:t>(); true==</a:t>
            </a:r>
            <a:r>
              <a:rPr lang="en-US" sz="1100" dirty="0" err="1">
                <a:latin typeface="Consolas" panose="020B0609020204030204" pitchFamily="49" charset="0"/>
              </a:rPr>
              <a:t>s.MoveToNextPolygon</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 )</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auto </a:t>
            </a:r>
            <a:r>
              <a:rPr lang="en-US" sz="1100" dirty="0" err="1">
                <a:latin typeface="Consolas" panose="020B0609020204030204" pitchFamily="49" charset="0"/>
              </a:rPr>
              <a:t>plVtHd</a:t>
            </a:r>
            <a:r>
              <a:rPr lang="en-US" sz="1100" dirty="0">
                <a:latin typeface="Consolas" panose="020B0609020204030204" pitchFamily="49" charset="0"/>
              </a:rPr>
              <a:t>=</a:t>
            </a:r>
            <a:r>
              <a:rPr lang="en-US" sz="1100" dirty="0" err="1">
                <a:latin typeface="Consolas" panose="020B0609020204030204" pitchFamily="49" charset="0"/>
              </a:rPr>
              <a:t>s.GetPolygonVertex</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("Polygon with %d vertices.\n",(</a:t>
            </a:r>
            <a:r>
              <a:rPr lang="en-US" sz="1100" dirty="0" err="1">
                <a:latin typeface="Consolas" panose="020B0609020204030204" pitchFamily="49" charset="0"/>
              </a:rPr>
              <a:t>int</a:t>
            </a:r>
            <a:r>
              <a:rPr lang="en-US" sz="1100" dirty="0">
                <a:latin typeface="Consolas" panose="020B0609020204030204" pitchFamily="49" charset="0"/>
              </a:rPr>
              <a:t>)</a:t>
            </a:r>
            <a:r>
              <a:rPr lang="en-US" sz="1100" dirty="0" err="1">
                <a:latin typeface="Consolas" panose="020B0609020204030204" pitchFamily="49" charset="0"/>
              </a:rPr>
              <a:t>plVtHd.size</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22856003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add a topological information</a:t>
            </a:r>
            <a:endParaRPr lang="en-US" dirty="0"/>
          </a:p>
        </p:txBody>
      </p:sp>
      <p:sp>
        <p:nvSpPr>
          <p:cNvPr id="3" name="Content Placeholder 2"/>
          <p:cNvSpPr>
            <a:spLocks noGrp="1"/>
          </p:cNvSpPr>
          <p:nvPr>
            <p:ph idx="1"/>
          </p:nvPr>
        </p:nvSpPr>
        <p:spPr/>
        <p:txBody>
          <a:bodyPr/>
          <a:lstStyle/>
          <a:p>
            <a:r>
              <a:rPr lang="en-US" dirty="0" smtClean="0"/>
              <a:t>In the current format, you can find a set of vertices from a polygon.</a:t>
            </a:r>
          </a:p>
          <a:p>
            <a:r>
              <a:rPr lang="en-US" dirty="0" smtClean="0"/>
              <a:t>But, what if you want to find a set of polygons from a vertex?</a:t>
            </a:r>
          </a:p>
          <a:p>
            <a:r>
              <a:rPr lang="en-US" dirty="0" smtClean="0"/>
              <a:t>Visit all polygons to check if the polygon is using the vertex?  Will take O(N).  If you need to do it for each vertex, the order will be O(N</a:t>
            </a:r>
            <a:r>
              <a:rPr lang="en-US" baseline="30000" dirty="0" smtClean="0"/>
              <a:t>2</a:t>
            </a:r>
            <a:r>
              <a:rPr lang="en-US" dirty="0" smtClean="0"/>
              <a:t>).</a:t>
            </a:r>
          </a:p>
          <a:p>
            <a:r>
              <a:rPr lang="en-US" dirty="0" smtClean="0"/>
              <a:t>Can we find a set of polygons from a vertex at O(1) time?</a:t>
            </a:r>
          </a:p>
          <a:p>
            <a:r>
              <a:rPr lang="en-US" dirty="0" smtClean="0"/>
              <a:t>But, we don’t want to spend memory space when this information is unnecessary.</a:t>
            </a:r>
            <a:endParaRPr lang="en-US" dirty="0"/>
          </a:p>
        </p:txBody>
      </p:sp>
    </p:spTree>
    <p:extLst>
      <p:ext uri="{BB962C8B-B14F-4D97-AF65-F5344CB8AC3E}">
        <p14:creationId xmlns:p14="http://schemas.microsoft.com/office/powerpoint/2010/main" val="5645065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Hash Table</a:t>
            </a:r>
            <a:endParaRPr lang="en-US" dirty="0"/>
          </a:p>
        </p:txBody>
      </p:sp>
      <p:sp>
        <p:nvSpPr>
          <p:cNvPr id="3" name="Content Placeholder 2"/>
          <p:cNvSpPr>
            <a:spLocks noGrp="1"/>
          </p:cNvSpPr>
          <p:nvPr>
            <p:ph idx="1"/>
          </p:nvPr>
        </p:nvSpPr>
        <p:spPr/>
        <p:txBody>
          <a:bodyPr/>
          <a:lstStyle/>
          <a:p>
            <a:r>
              <a:rPr lang="en-US" dirty="0" smtClean="0"/>
              <a:t>Let’s assign a unique search key for each vertex.</a:t>
            </a:r>
          </a:p>
          <a:p>
            <a:r>
              <a:rPr lang="en-US" dirty="0" smtClean="0"/>
              <a:t>The search key will never be recycled.  It constantly increments.</a:t>
            </a:r>
          </a:p>
          <a:p>
            <a:r>
              <a:rPr lang="en-US" dirty="0" smtClean="0"/>
              <a:t>It is persistent within one execution of the program.</a:t>
            </a:r>
          </a:p>
          <a:p>
            <a:r>
              <a:rPr lang="en-US" dirty="0" smtClean="0"/>
              <a:t>Make a hash table (</a:t>
            </a:r>
            <a:r>
              <a:rPr lang="en-US" dirty="0" err="1" smtClean="0"/>
              <a:t>std</a:t>
            </a:r>
            <a:r>
              <a:rPr lang="en-US" dirty="0" smtClean="0"/>
              <a:t>::</a:t>
            </a:r>
            <a:r>
              <a:rPr lang="en-US" dirty="0" err="1" smtClean="0"/>
              <a:t>unordered_map</a:t>
            </a:r>
            <a:r>
              <a:rPr lang="en-US" dirty="0" smtClean="0"/>
              <a:t>) from the vertex search key to </a:t>
            </a:r>
            <a:r>
              <a:rPr lang="en-US" dirty="0" err="1" smtClean="0"/>
              <a:t>std</a:t>
            </a:r>
            <a:r>
              <a:rPr lang="en-US" dirty="0" smtClean="0"/>
              <a:t>::vector &lt;</a:t>
            </a:r>
            <a:r>
              <a:rPr lang="en-US" dirty="0" err="1" smtClean="0"/>
              <a:t>PolygonHandle</a:t>
            </a:r>
            <a:r>
              <a:rPr lang="en-US" dirty="0" smtClean="0"/>
              <a:t>&gt;.</a:t>
            </a:r>
          </a:p>
          <a:p>
            <a:r>
              <a:rPr lang="en-US" dirty="0" smtClean="0"/>
              <a:t>The table is updated when a polygon is added (later also when a polygon is </a:t>
            </a:r>
            <a:r>
              <a:rPr lang="en-US" smtClean="0"/>
              <a:t>modified or deleted.)</a:t>
            </a:r>
            <a:endParaRPr lang="en-US" dirty="0"/>
          </a:p>
        </p:txBody>
      </p:sp>
    </p:spTree>
    <p:extLst>
      <p:ext uri="{BB962C8B-B14F-4D97-AF65-F5344CB8AC3E}">
        <p14:creationId xmlns:p14="http://schemas.microsoft.com/office/powerpoint/2010/main" val="21670529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Additions in the </a:t>
            </a:r>
            <a:r>
              <a:rPr lang="en-US" dirty="0" err="1" smtClean="0"/>
              <a:t>polygonalmesh.h</a:t>
            </a:r>
            <a:endParaRPr lang="en-US"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1426866" y="1527350"/>
            <a:ext cx="6263253" cy="4493538"/>
          </a:xfrm>
          <a:prstGeom prst="rect">
            <a:avLst/>
          </a:prstGeom>
          <a:noFill/>
        </p:spPr>
        <p:txBody>
          <a:bodyPr wrap="none" rtlCol="0">
            <a:spAutoFit/>
          </a:bodyPr>
          <a:lstStyle/>
          <a:p>
            <a:r>
              <a:rPr lang="en-US" sz="1100" dirty="0">
                <a:latin typeface="Consolas" panose="020B0609020204030204" pitchFamily="49" charset="0"/>
                <a:cs typeface="Consolas" panose="020B0609020204030204" pitchFamily="49" charset="0"/>
              </a:rPr>
              <a:t>class </a:t>
            </a:r>
            <a:r>
              <a:rPr lang="en-US" sz="1100" dirty="0" err="1">
                <a:latin typeface="Consolas" panose="020B0609020204030204" pitchFamily="49" charset="0"/>
                <a:cs typeface="Consolas" panose="020B0609020204030204" pitchFamily="49" charset="0"/>
              </a:rPr>
              <a:t>PolygonalMesh</a:t>
            </a:r>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protected:</a:t>
            </a:r>
          </a:p>
          <a:p>
            <a:r>
              <a:rPr lang="en-US" sz="1100" dirty="0" smtClean="0">
                <a:solidFill>
                  <a:srgbClr val="FF0000"/>
                </a:solidFill>
                <a:latin typeface="Consolas" panose="020B0609020204030204" pitchFamily="49" charset="0"/>
                <a:cs typeface="Consolas" panose="020B0609020204030204" pitchFamily="49" charset="0"/>
              </a:rPr>
              <a:t>    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public:</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protected:</a:t>
            </a:r>
          </a:p>
          <a:p>
            <a:r>
              <a:rPr lang="en-US" sz="1100" dirty="0" smtClean="0">
                <a:latin typeface="Consolas" panose="020B0609020204030204" pitchFamily="49" charset="0"/>
                <a:cs typeface="Consolas" panose="020B0609020204030204" pitchFamily="49" charset="0"/>
              </a:rPr>
              <a:t>    class </a:t>
            </a:r>
            <a:r>
              <a:rPr lang="en-US" sz="1100" dirty="0">
                <a:latin typeface="Consolas" panose="020B0609020204030204" pitchFamily="49" charset="0"/>
                <a:cs typeface="Consolas" panose="020B0609020204030204" pitchFamily="49" charset="0"/>
              </a:rPr>
              <a:t>Vertex</a:t>
            </a:r>
          </a:p>
          <a:p>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    public</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YsVec3 </a:t>
            </a:r>
            <a:r>
              <a:rPr lang="en-US" sz="1100" dirty="0" err="1">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smtClean="0">
                <a:solidFill>
                  <a:srgbClr val="FF0000"/>
                </a:solidFill>
                <a:latin typeface="Consolas" panose="020B0609020204030204" pitchFamily="49" charset="0"/>
                <a:cs typeface="Consolas" panose="020B0609020204030204" pitchFamily="49" charset="0"/>
              </a:rPr>
              <a:t>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searchKey</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p>
          <a:p>
            <a:r>
              <a:rPr lang="en-US" sz="1100" dirty="0" smtClean="0">
                <a:solidFill>
                  <a:srgbClr val="FF0000"/>
                </a:solidFill>
                <a:latin typeface="Consolas" panose="020B0609020204030204" pitchFamily="49" charset="0"/>
                <a:cs typeface="Consolas" panose="020B0609020204030204" pitchFamily="49" charset="0"/>
              </a:rPr>
              <a:t>public:</a:t>
            </a:r>
          </a:p>
          <a:p>
            <a:r>
              <a:rPr lang="en-US" sz="1100" dirty="0" smtClean="0">
                <a:solidFill>
                  <a:srgbClr val="FF0000"/>
                </a:solidFill>
                <a:latin typeface="Consolas" panose="020B0609020204030204" pitchFamily="49" charset="0"/>
                <a:cs typeface="Consolas" panose="020B0609020204030204" pitchFamily="49" charset="0"/>
              </a:rPr>
              <a:t>    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GetSearchKey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const</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::vector </a:t>
            </a:r>
            <a:r>
              <a:rPr lang="en-US" sz="1100" dirty="0" smtClean="0">
                <a:solidFill>
                  <a:srgbClr val="FF0000"/>
                </a:solidFill>
                <a:latin typeface="Consolas" panose="020B0609020204030204" pitchFamily="49" charset="0"/>
                <a:cs typeface="Consolas" panose="020B0609020204030204" pitchFamily="49" charset="0"/>
              </a:rPr>
              <a:t>&lt;</a:t>
            </a:r>
            <a:r>
              <a:rPr lang="en-US" sz="1100" dirty="0" err="1" smtClean="0">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FindPolygonFromVertex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a:t>
            </a:r>
            <a:r>
              <a:rPr lang="en-US" sz="1100" dirty="0" err="1">
                <a:latin typeface="Consolas" panose="020B0609020204030204" pitchFamily="49" charset="0"/>
                <a:cs typeface="Consolas" panose="020B0609020204030204" pitchFamily="49" charset="0"/>
              </a:rPr>
              <a:t>t</a:t>
            </a:r>
            <a:r>
              <a:rPr lang="en-US" sz="1100" dirty="0">
                <a:latin typeface="Consolas" panose="020B0609020204030204" pitchFamily="49" charset="0"/>
                <a:cs typeface="Consolas" panose="020B0609020204030204" pitchFamily="49" charset="0"/>
              </a:rPr>
              <a:t>;</a:t>
            </a:r>
          </a:p>
          <a:p>
            <a:endParaRPr lang="en-US" sz="1100" dirty="0" smtClean="0">
              <a:latin typeface="Consolas" panose="020B0609020204030204" pitchFamily="49"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protected:</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std</a:t>
            </a:r>
            <a:r>
              <a:rPr lang="en-US" sz="1100" dirty="0" smtClean="0">
                <a:solidFill>
                  <a:srgbClr val="FF0000"/>
                </a:solidFill>
                <a:latin typeface="Consolas" panose="020B0609020204030204" pitchFamily="49" charset="0"/>
                <a:cs typeface="Consolas" panose="020B0609020204030204" pitchFamily="49" charset="0"/>
              </a:rPr>
              <a:t>::</a:t>
            </a:r>
            <a:r>
              <a:rPr lang="en-US" sz="1100" dirty="0" err="1" smtClean="0">
                <a:solidFill>
                  <a:srgbClr val="FF0000"/>
                </a:solidFill>
                <a:latin typeface="Consolas" panose="020B0609020204030204" pitchFamily="49" charset="0"/>
                <a:cs typeface="Consolas" panose="020B0609020204030204" pitchFamily="49" charset="0"/>
              </a:rPr>
              <a:t>unordered_map</a:t>
            </a:r>
            <a:r>
              <a:rPr lang="en-US" sz="1100" dirty="0" smtClean="0">
                <a:solidFill>
                  <a:srgbClr val="FF0000"/>
                </a:solidFill>
                <a:latin typeface="Consolas" panose="020B0609020204030204" pitchFamily="49" charset="0"/>
                <a:cs typeface="Consolas" panose="020B0609020204030204" pitchFamily="49" charset="0"/>
              </a:rPr>
              <a:t> </a:t>
            </a:r>
            <a:r>
              <a:rPr lang="en-US" sz="1100" dirty="0">
                <a:solidFill>
                  <a:srgbClr val="FF0000"/>
                </a:solidFill>
                <a:latin typeface="Consolas" panose="020B0609020204030204" pitchFamily="49" charset="0"/>
                <a:cs typeface="Consolas" panose="020B0609020204030204" pitchFamily="49" charset="0"/>
              </a:rPr>
              <a:t>&lt;unsigned </a:t>
            </a:r>
            <a:r>
              <a:rPr lang="en-US" sz="1100" dirty="0" err="1">
                <a:solidFill>
                  <a:srgbClr val="FF0000"/>
                </a:solidFill>
                <a:latin typeface="Consolas" panose="020B0609020204030204" pitchFamily="49" charset="0"/>
                <a:cs typeface="Consolas" panose="020B0609020204030204" pitchFamily="49" charset="0"/>
              </a:rPr>
              <a:t>int,VertexHandle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vtxSearch</a:t>
            </a:r>
            <a:r>
              <a:rPr lang="en-US" sz="1100" dirty="0" smtClean="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protected:</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unordered_map</a:t>
            </a:r>
            <a:r>
              <a:rPr lang="en-US" sz="1100" dirty="0">
                <a:solidFill>
                  <a:srgbClr val="FF0000"/>
                </a:solidFill>
                <a:latin typeface="Consolas" panose="020B0609020204030204" pitchFamily="49" charset="0"/>
                <a:cs typeface="Consolas" panose="020B0609020204030204" pitchFamily="49" charset="0"/>
              </a:rPr>
              <a:t> &lt;unsigned </a:t>
            </a:r>
            <a:r>
              <a:rPr lang="en-US" sz="1100" dirty="0" err="1">
                <a:solidFill>
                  <a:srgbClr val="FF0000"/>
                </a:solidFill>
                <a:latin typeface="Consolas" panose="020B0609020204030204" pitchFamily="49" charset="0"/>
                <a:cs typeface="Consolas" panose="020B0609020204030204" pitchFamily="49" charset="0"/>
              </a:rPr>
              <a:t>int,std</a:t>
            </a:r>
            <a:r>
              <a:rPr lang="en-US" sz="1100" dirty="0">
                <a:solidFill>
                  <a:srgbClr val="FF0000"/>
                </a:solidFill>
                <a:latin typeface="Consolas" panose="020B0609020204030204" pitchFamily="49" charset="0"/>
                <a:cs typeface="Consolas" panose="020B0609020204030204" pitchFamily="49" charset="0"/>
              </a:rPr>
              <a:t>::vector &lt;</a:t>
            </a:r>
            <a:r>
              <a:rPr lang="en-US" sz="1100" dirty="0" err="1">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&gt; </a:t>
            </a:r>
            <a:r>
              <a:rPr lang="en-US" sz="1100" dirty="0" err="1">
                <a:solidFill>
                  <a:srgbClr val="FF0000"/>
                </a:solidFill>
                <a:latin typeface="Consolas" panose="020B0609020204030204" pitchFamily="49" charset="0"/>
                <a:cs typeface="Consolas" panose="020B0609020204030204" pitchFamily="49" charset="0"/>
              </a:rPr>
              <a:t>vtKeyToPlg</a:t>
            </a:r>
            <a:r>
              <a:rPr lang="en-US" sz="1100" dirty="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483921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in polygonalmesh.cpp</a:t>
            </a:r>
            <a:endParaRPr lang="en-US" dirty="0"/>
          </a:p>
        </p:txBody>
      </p:sp>
      <p:sp>
        <p:nvSpPr>
          <p:cNvPr id="4" name="TextBox 3"/>
          <p:cNvSpPr txBox="1"/>
          <p:nvPr/>
        </p:nvSpPr>
        <p:spPr>
          <a:xfrm>
            <a:off x="733531" y="823965"/>
            <a:ext cx="7340471" cy="6186309"/>
          </a:xfrm>
          <a:prstGeom prst="rect">
            <a:avLst/>
          </a:prstGeom>
          <a:noFill/>
        </p:spPr>
        <p:txBody>
          <a:bodyPr wrap="none" rtlCol="0">
            <a:spAutoFit/>
          </a:bodyPr>
          <a:lstStyle/>
          <a:p>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searchKeySeed</a:t>
            </a:r>
            <a:r>
              <a:rPr lang="en-US" sz="1100" dirty="0" smtClean="0">
                <a:solidFill>
                  <a:srgbClr val="FF0000"/>
                </a:solidFill>
                <a:latin typeface="Consolas" panose="020B0609020204030204" pitchFamily="49" charset="0"/>
                <a:cs typeface="Consolas" panose="020B0609020204030204" pitchFamily="49" charset="0"/>
              </a:rPr>
              <a:t>=1</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a:t>
            </a:r>
          </a:p>
          <a:p>
            <a:r>
              <a:rPr lang="en-US" sz="1100" dirty="0" err="1" smtClean="0">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VertexHandle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AddVertex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const</a:t>
            </a:r>
            <a:r>
              <a:rPr lang="en-US" sz="1100" dirty="0">
                <a:latin typeface="Consolas" panose="020B0609020204030204" pitchFamily="49" charset="0"/>
                <a:cs typeface="Consolas" panose="020B0609020204030204" pitchFamily="49" charset="0"/>
              </a:rPr>
              <a:t> YsVec3 &amp;</a:t>
            </a:r>
            <a:r>
              <a:rPr lang="en-US" sz="1100" dirty="0" err="1">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Vertex </a:t>
            </a:r>
            <a:r>
              <a:rPr lang="en-US" sz="1100" dirty="0" err="1">
                <a:latin typeface="Consolas" panose="020B0609020204030204" pitchFamily="49" charset="0"/>
                <a:cs typeface="Consolas" panose="020B0609020204030204" pitchFamily="49" charset="0"/>
              </a:rPr>
              <a:t>vtx</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vtx.pos</a:t>
            </a:r>
            <a:r>
              <a:rPr lang="en-US" sz="1100" dirty="0" smtClean="0">
                <a:latin typeface="Consolas" panose="020B0609020204030204" pitchFamily="49" charset="0"/>
                <a:cs typeface="Consolas" panose="020B0609020204030204" pitchFamily="49" charset="0"/>
              </a:rPr>
              <a:t>=</a:t>
            </a:r>
            <a:r>
              <a:rPr lang="en-US" sz="1100" dirty="0" err="1" smtClean="0">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vtx.searchKey</a:t>
            </a:r>
            <a:r>
              <a:rPr lang="en-US" sz="1100" dirty="0" smtClean="0">
                <a:solidFill>
                  <a:srgbClr val="FF0000"/>
                </a:solidFill>
                <a:latin typeface="Consolas" panose="020B0609020204030204" pitchFamily="49" charset="0"/>
                <a:cs typeface="Consolas" panose="020B0609020204030204" pitchFamily="49" charset="0"/>
              </a:rPr>
              <a:t>=</a:t>
            </a:r>
            <a:r>
              <a:rPr lang="en-US" sz="1100" dirty="0" err="1" smtClean="0">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vtxList.push_back</a:t>
            </a:r>
            <a:r>
              <a:rPr lang="en-US" sz="1100" dirty="0">
                <a:latin typeface="Consolas" panose="020B0609020204030204" pitchFamily="49" charset="0"/>
                <a:cs typeface="Consolas" panose="020B0609020204030204" pitchFamily="49" charset="0"/>
              </a:rPr>
              <a:t>((Vertex &amp;&amp;)</a:t>
            </a:r>
            <a:r>
              <a:rPr lang="en-US" sz="1100" dirty="0" err="1">
                <a:latin typeface="Consolas" panose="020B0609020204030204" pitchFamily="49" charset="0"/>
                <a:cs typeface="Consolas" panose="020B0609020204030204" pitchFamily="49" charset="0"/>
              </a:rPr>
              <a:t>vtx</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VertexHandle</a:t>
            </a:r>
            <a:r>
              <a:rPr lang="en-US" sz="1100" dirty="0" smtClean="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vtHd.vtxPtr</a:t>
            </a:r>
            <a:r>
              <a:rPr lang="en-US" sz="1100" dirty="0" smtClean="0">
                <a:latin typeface="Consolas" panose="020B0609020204030204" pitchFamily="49" charset="0"/>
                <a:cs typeface="Consolas" panose="020B0609020204030204" pitchFamily="49" charset="0"/>
              </a:rPr>
              <a:t>=</a:t>
            </a:r>
            <a:r>
              <a:rPr lang="en-US" sz="1100" dirty="0" err="1" smtClean="0">
                <a:latin typeface="Consolas" panose="020B0609020204030204" pitchFamily="49" charset="0"/>
                <a:cs typeface="Consolas" panose="020B0609020204030204" pitchFamily="49" charset="0"/>
              </a:rPr>
              <a:t>vtxList.end</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vtHd.vtxPtr</a:t>
            </a:r>
            <a:r>
              <a:rPr lang="en-US" sz="1100" dirty="0" smtClean="0">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vtxSearch</a:t>
            </a:r>
            <a:r>
              <a:rPr lang="en-US" sz="1100" dirty="0" smtClean="0">
                <a:solidFill>
                  <a:srgbClr val="FF0000"/>
                </a:solidFill>
                <a:latin typeface="Consolas" panose="020B0609020204030204" pitchFamily="49" charset="0"/>
                <a:cs typeface="Consolas" panose="020B0609020204030204" pitchFamily="49" charset="0"/>
              </a:rPr>
              <a:t>[</a:t>
            </a:r>
            <a:r>
              <a:rPr lang="en-US" sz="1100" dirty="0" err="1" smtClean="0">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return </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p>
          <a:p>
            <a:r>
              <a:rPr lang="en-US" sz="1100" dirty="0" err="1" smtClean="0">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PolygonHandle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AddPolygon</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nPlVt,const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VertexHandle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plVtHd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Polygon </a:t>
            </a:r>
            <a:r>
              <a:rPr lang="en-US" sz="1100" dirty="0" err="1">
                <a:latin typeface="Consolas" panose="020B0609020204030204" pitchFamily="49" charset="0"/>
                <a:cs typeface="Consolas" panose="020B0609020204030204" pitchFamily="49" charset="0"/>
              </a:rPr>
              <a:t>plg</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plg.vtHd.resize</a:t>
            </a:r>
            <a:r>
              <a:rPr lang="en-US" sz="1100" dirty="0" smtClean="0">
                <a:latin typeface="Consolas" panose="020B0609020204030204" pitchFamily="49" charset="0"/>
                <a:cs typeface="Consolas" panose="020B0609020204030204" pitchFamily="49" charset="0"/>
              </a:rPr>
              <a:t>(</a:t>
            </a:r>
            <a:r>
              <a:rPr lang="en-US" sz="1100" dirty="0" err="1" smtClean="0">
                <a:latin typeface="Consolas" panose="020B0609020204030204" pitchFamily="49" charset="0"/>
                <a:cs typeface="Consolas" panose="020B0609020204030204" pitchFamily="49" charset="0"/>
              </a:rPr>
              <a:t>nPlVt</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for(</a:t>
            </a:r>
            <a:r>
              <a:rPr lang="en-US" sz="1100" dirty="0" err="1" smtClean="0">
                <a:latin typeface="Consolas" panose="020B0609020204030204" pitchFamily="49" charset="0"/>
                <a:cs typeface="Consolas" panose="020B0609020204030204" pitchFamily="49" charset="0"/>
              </a:rPr>
              <a:t>int</a:t>
            </a:r>
            <a:r>
              <a:rPr lang="en-US" sz="1100" dirty="0" smtClean="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=0; </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&lt;</a:t>
            </a:r>
            <a:r>
              <a:rPr lang="en-US" sz="1100" dirty="0" err="1">
                <a:latin typeface="Consolas" panose="020B0609020204030204" pitchFamily="49" charset="0"/>
                <a:cs typeface="Consolas" panose="020B0609020204030204" pitchFamily="49" charset="0"/>
              </a:rPr>
              <a:t>nPlVt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plg.vtHd</a:t>
            </a:r>
            <a:r>
              <a:rPr lang="en-US" sz="1100" dirty="0" smtClean="0">
                <a:latin typeface="Consolas" panose="020B0609020204030204" pitchFamily="49" charset="0"/>
                <a:cs typeface="Consolas" panose="020B0609020204030204" pitchFamily="49" charset="0"/>
              </a:rPr>
              <a:t>[</a:t>
            </a:r>
            <a:r>
              <a:rPr lang="en-US" sz="1100" dirty="0" err="1" smtClean="0">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plVtHd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plgList.push_back</a:t>
            </a:r>
            <a:r>
              <a:rPr lang="en-US" sz="1100" dirty="0">
                <a:latin typeface="Consolas" panose="020B0609020204030204" pitchFamily="49" charset="0"/>
                <a:cs typeface="Consolas" panose="020B0609020204030204" pitchFamily="49" charset="0"/>
              </a:rPr>
              <a:t>((Polygon &amp;&amp;)</a:t>
            </a:r>
            <a:r>
              <a:rPr lang="en-US" sz="1100" dirty="0" err="1">
                <a:latin typeface="Consolas" panose="020B0609020204030204" pitchFamily="49" charset="0"/>
                <a:cs typeface="Consolas" panose="020B0609020204030204" pitchFamily="49" charset="0"/>
              </a:rPr>
              <a:t>plg</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PolygonHandle</a:t>
            </a:r>
            <a:r>
              <a:rPr lang="en-US" sz="1100" dirty="0" smtClean="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plHd.plgPtr</a:t>
            </a:r>
            <a:r>
              <a:rPr lang="en-US" sz="1100" dirty="0" smtClean="0">
                <a:latin typeface="Consolas" panose="020B0609020204030204" pitchFamily="49" charset="0"/>
                <a:cs typeface="Consolas" panose="020B0609020204030204" pitchFamily="49" charset="0"/>
              </a:rPr>
              <a:t>=</a:t>
            </a:r>
            <a:r>
              <a:rPr lang="en-US" sz="1100" dirty="0" err="1" smtClean="0">
                <a:latin typeface="Consolas" panose="020B0609020204030204" pitchFamily="49" charset="0"/>
                <a:cs typeface="Consolas" panose="020B0609020204030204" pitchFamily="49" charset="0"/>
              </a:rPr>
              <a:t>plgList.end</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plHd.plgPtr</a:t>
            </a:r>
            <a:r>
              <a:rPr lang="en-US" sz="1100" dirty="0">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for(</a:t>
            </a:r>
            <a:r>
              <a:rPr lang="en-US" sz="1100" dirty="0" err="1" smtClean="0">
                <a:solidFill>
                  <a:srgbClr val="FF0000"/>
                </a:solidFill>
                <a:latin typeface="Consolas" panose="020B0609020204030204" pitchFamily="49" charset="0"/>
                <a:cs typeface="Consolas" panose="020B0609020204030204" pitchFamily="49" charset="0"/>
              </a:rPr>
              <a:t>int</a:t>
            </a:r>
            <a:r>
              <a:rPr lang="en-US" sz="1100" dirty="0" smtClean="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=0; </a:t>
            </a:r>
            <a:r>
              <a:rPr lang="en-US" sz="1100" dirty="0" err="1">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&lt;</a:t>
            </a:r>
            <a:r>
              <a:rPr lang="en-US" sz="1100" dirty="0" err="1">
                <a:solidFill>
                  <a:srgbClr val="FF0000"/>
                </a:solidFill>
                <a:latin typeface="Consolas" panose="020B0609020204030204" pitchFamily="49" charset="0"/>
                <a:cs typeface="Consolas" panose="020B0609020204030204" pitchFamily="49" charset="0"/>
              </a:rPr>
              <a:t>nPlVt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endParaRPr lang="en-US" sz="1100" dirty="0">
              <a:solidFill>
                <a:srgbClr val="FF0000"/>
              </a:solidFill>
              <a:latin typeface="Consolas" panose="020B0609020204030204" pitchFamily="49" charset="0"/>
              <a:cs typeface="Consolas" panose="020B0609020204030204" pitchFamily="49" charset="0"/>
            </a:endParaRP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vtKeyToPlg</a:t>
            </a:r>
            <a:r>
              <a:rPr lang="en-US" sz="1100" dirty="0" smtClean="0">
                <a:solidFill>
                  <a:srgbClr val="FF0000"/>
                </a:solidFill>
                <a:latin typeface="Consolas" panose="020B0609020204030204" pitchFamily="49" charset="0"/>
                <a:cs typeface="Consolas" panose="020B0609020204030204" pitchFamily="49" charset="0"/>
              </a:rPr>
              <a:t>[</a:t>
            </a:r>
            <a:r>
              <a:rPr lang="en-US" sz="1100" dirty="0" err="1" smtClean="0">
                <a:solidFill>
                  <a:srgbClr val="FF0000"/>
                </a:solidFill>
                <a:latin typeface="Consolas" panose="020B0609020204030204" pitchFamily="49" charset="0"/>
                <a:cs typeface="Consolas" panose="020B0609020204030204" pitchFamily="49" charset="0"/>
              </a:rPr>
              <a:t>GetSearchKey</a:t>
            </a:r>
            <a:r>
              <a:rPr lang="en-US" sz="1100" dirty="0" smtClean="0">
                <a:solidFill>
                  <a:srgbClr val="FF0000"/>
                </a:solidFill>
                <a:latin typeface="Consolas" panose="020B0609020204030204" pitchFamily="49" charset="0"/>
                <a:cs typeface="Consolas" panose="020B0609020204030204" pitchFamily="49" charset="0"/>
              </a:rPr>
              <a:t>(</a:t>
            </a:r>
            <a:r>
              <a:rPr lang="en-US" sz="1100" dirty="0" err="1" smtClean="0">
                <a:solidFill>
                  <a:srgbClr val="FF0000"/>
                </a:solidFill>
                <a:latin typeface="Consolas" panose="020B0609020204030204" pitchFamily="49" charset="0"/>
                <a:cs typeface="Consolas" panose="020B0609020204030204" pitchFamily="49" charset="0"/>
              </a:rPr>
              <a:t>plVtHd</a:t>
            </a:r>
            <a:r>
              <a:rPr lang="en-US" sz="1100" dirty="0" smtClean="0">
                <a:solidFill>
                  <a:srgbClr val="FF0000"/>
                </a:solidFill>
                <a:latin typeface="Consolas" panose="020B0609020204030204" pitchFamily="49" charset="0"/>
                <a:cs typeface="Consolas" panose="020B0609020204030204" pitchFamily="49" charset="0"/>
              </a:rPr>
              <a:t>[</a:t>
            </a:r>
            <a:r>
              <a:rPr lang="en-US" sz="1100" dirty="0" err="1" smtClean="0">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push_back</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plHd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endParaRPr lang="en-US" sz="1100" dirty="0">
              <a:solidFill>
                <a:srgbClr val="FF0000"/>
              </a:solidFill>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    return </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a:t>
            </a:r>
            <a:endParaRPr lang="en-US"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232230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in polygonalmesh.cpp</a:t>
            </a:r>
            <a:endParaRPr lang="en-US" dirty="0"/>
          </a:p>
        </p:txBody>
      </p:sp>
      <p:sp>
        <p:nvSpPr>
          <p:cNvPr id="4" name="TextBox 3"/>
          <p:cNvSpPr txBox="1"/>
          <p:nvPr/>
        </p:nvSpPr>
        <p:spPr>
          <a:xfrm>
            <a:off x="733531" y="823965"/>
            <a:ext cx="8186857" cy="3477875"/>
          </a:xfrm>
          <a:prstGeom prst="rect">
            <a:avLst/>
          </a:prstGeom>
          <a:noFill/>
        </p:spPr>
        <p:txBody>
          <a:bodyPr wrap="none" rtlCol="0">
            <a:spAutoFit/>
          </a:bodyPr>
          <a:lstStyle/>
          <a:p>
            <a:r>
              <a:rPr lang="en-US" sz="1100" dirty="0">
                <a:solidFill>
                  <a:srgbClr val="FF0000"/>
                </a:solidFill>
                <a:latin typeface="Consolas" panose="020B0609020204030204" pitchFamily="49" charset="0"/>
                <a:cs typeface="Consolas" panose="020B0609020204030204" pitchFamily="49" charset="0"/>
              </a:rPr>
              <a:t>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GetSearchKey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const</a:t>
            </a:r>
            <a:endParaRPr lang="en-US" sz="1100" dirty="0">
              <a:solidFill>
                <a:srgbClr val="FF0000"/>
              </a:solidFill>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if(</a:t>
            </a:r>
            <a:r>
              <a:rPr lang="en-US" sz="1100" dirty="0" err="1" smtClean="0">
                <a:solidFill>
                  <a:srgbClr val="FF0000"/>
                </a:solidFill>
                <a:latin typeface="Consolas" panose="020B0609020204030204" pitchFamily="49" charset="0"/>
                <a:cs typeface="Consolas" panose="020B0609020204030204" pitchFamily="49" charset="0"/>
              </a:rPr>
              <a:t>NullVertex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endParaRPr lang="en-US" sz="1100" dirty="0">
              <a:solidFill>
                <a:srgbClr val="FF0000"/>
              </a:solidFill>
              <a:latin typeface="Consolas" panose="020B0609020204030204" pitchFamily="49" charset="0"/>
              <a:cs typeface="Consolas" panose="020B0609020204030204" pitchFamily="49" charset="0"/>
            </a:endParaRPr>
          </a:p>
          <a:p>
            <a:r>
              <a:rPr lang="en-US" sz="1100" dirty="0" smtClean="0">
                <a:solidFill>
                  <a:srgbClr val="FF0000"/>
                </a:solidFill>
                <a:latin typeface="Consolas" panose="020B0609020204030204" pitchFamily="49" charset="0"/>
                <a:cs typeface="Consolas" panose="020B0609020204030204" pitchFamily="49" charset="0"/>
              </a:rPr>
              <a:t>        return </a:t>
            </a:r>
            <a:r>
              <a:rPr lang="en-US" sz="1100" dirty="0">
                <a:solidFill>
                  <a:srgbClr val="FF0000"/>
                </a:solidFill>
                <a:latin typeface="Consolas" panose="020B0609020204030204" pitchFamily="49" charset="0"/>
                <a:cs typeface="Consolas" panose="020B0609020204030204" pitchFamily="49" charset="0"/>
              </a:rPr>
              <a:t>0xffffffff;</a:t>
            </a:r>
          </a:p>
          <a:p>
            <a:r>
              <a:rPr lang="en-US" sz="1100" dirty="0" smtClean="0">
                <a:solidFill>
                  <a:srgbClr val="FF0000"/>
                </a:solidFill>
                <a:latin typeface="Consolas" panose="020B0609020204030204" pitchFamily="49" charset="0"/>
                <a:cs typeface="Consolas" panose="020B0609020204030204" pitchFamily="49" charset="0"/>
              </a:rPr>
              <a:t>    }</a:t>
            </a:r>
            <a:endParaRPr lang="en-US" sz="1100" dirty="0">
              <a:solidFill>
                <a:srgbClr val="FF0000"/>
              </a:solidFill>
              <a:latin typeface="Consolas" panose="020B0609020204030204" pitchFamily="49" charset="0"/>
              <a:cs typeface="Consolas" panose="020B0609020204030204" pitchFamily="49" charset="0"/>
            </a:endParaRPr>
          </a:p>
          <a:p>
            <a:r>
              <a:rPr lang="en-US" sz="1100" dirty="0" smtClean="0">
                <a:solidFill>
                  <a:srgbClr val="FF0000"/>
                </a:solidFill>
                <a:latin typeface="Consolas" panose="020B0609020204030204" pitchFamily="49" charset="0"/>
                <a:cs typeface="Consolas" panose="020B0609020204030204" pitchFamily="49" charset="0"/>
              </a:rPr>
              <a:t>    return </a:t>
            </a:r>
            <a:r>
              <a:rPr lang="en-US" sz="1100" dirty="0" err="1">
                <a:solidFill>
                  <a:srgbClr val="FF0000"/>
                </a:solidFill>
                <a:latin typeface="Consolas" panose="020B0609020204030204" pitchFamily="49" charset="0"/>
                <a:cs typeface="Consolas" panose="020B0609020204030204" pitchFamily="49" charset="0"/>
              </a:rPr>
              <a:t>vtHd.vtxPtr</a:t>
            </a:r>
            <a:r>
              <a:rPr lang="en-US" sz="1100" dirty="0">
                <a:solidFill>
                  <a:srgbClr val="FF0000"/>
                </a:solidFill>
                <a:latin typeface="Consolas" panose="020B0609020204030204" pitchFamily="49" charset="0"/>
                <a:cs typeface="Consolas" panose="020B0609020204030204" pitchFamily="49" charset="0"/>
              </a:rPr>
              <a:t>-&gt;</a:t>
            </a:r>
            <a:r>
              <a:rPr lang="en-US" sz="1100" dirty="0" err="1">
                <a:solidFill>
                  <a:srgbClr val="FF0000"/>
                </a:solidFill>
                <a:latin typeface="Consolas" panose="020B0609020204030204" pitchFamily="49" charset="0"/>
                <a:cs typeface="Consolas" panose="020B0609020204030204" pitchFamily="49" charset="0"/>
              </a:rPr>
              <a:t>searchKey</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a:p>
            <a:r>
              <a:rPr lang="en-US" sz="1100" dirty="0" err="1">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::vector &lt;</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FindPolygonFromVertex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const</a:t>
            </a:r>
            <a:endParaRPr lang="en-US" sz="1100" dirty="0">
              <a:solidFill>
                <a:srgbClr val="FF0000"/>
              </a:solidFill>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auto </a:t>
            </a:r>
            <a:r>
              <a:rPr lang="en-US" sz="1100" dirty="0">
                <a:solidFill>
                  <a:srgbClr val="FF0000"/>
                </a:solidFill>
                <a:latin typeface="Consolas" panose="020B0609020204030204" pitchFamily="49" charset="0"/>
                <a:cs typeface="Consolas" panose="020B0609020204030204" pitchFamily="49" charset="0"/>
              </a:rPr>
              <a:t>found=</a:t>
            </a:r>
            <a:r>
              <a:rPr lang="en-US" sz="1100" dirty="0" err="1">
                <a:solidFill>
                  <a:srgbClr val="FF0000"/>
                </a:solidFill>
                <a:latin typeface="Consolas" panose="020B0609020204030204" pitchFamily="49" charset="0"/>
                <a:cs typeface="Consolas" panose="020B0609020204030204" pitchFamily="49" charset="0"/>
              </a:rPr>
              <a:t>vtKeyToPlg.find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GetSearchKey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if(</a:t>
            </a:r>
            <a:r>
              <a:rPr lang="en-US" sz="1100" dirty="0" err="1" smtClean="0">
                <a:solidFill>
                  <a:srgbClr val="FF0000"/>
                </a:solidFill>
                <a:latin typeface="Consolas" panose="020B0609020204030204" pitchFamily="49" charset="0"/>
                <a:cs typeface="Consolas" panose="020B0609020204030204" pitchFamily="49" charset="0"/>
              </a:rPr>
              <a:t>vtKeyToPlg.end</a:t>
            </a:r>
            <a:r>
              <a:rPr lang="en-US" sz="1100" dirty="0">
                <a:solidFill>
                  <a:srgbClr val="FF0000"/>
                </a:solidFill>
                <a:latin typeface="Consolas" panose="020B0609020204030204" pitchFamily="49" charset="0"/>
                <a:cs typeface="Consolas" panose="020B0609020204030204" pitchFamily="49" charset="0"/>
              </a:rPr>
              <a:t>()!=found)</a:t>
            </a:r>
          </a:p>
          <a:p>
            <a:r>
              <a:rPr lang="en-US" sz="1100" dirty="0" smtClean="0">
                <a:solidFill>
                  <a:srgbClr val="FF0000"/>
                </a:solidFill>
                <a:latin typeface="Consolas" panose="020B0609020204030204" pitchFamily="49" charset="0"/>
                <a:cs typeface="Consolas" panose="020B0609020204030204" pitchFamily="49" charset="0"/>
              </a:rPr>
              <a:t>    {</a:t>
            </a:r>
            <a:endParaRPr lang="en-US" sz="1100" dirty="0">
              <a:solidFill>
                <a:srgbClr val="FF0000"/>
              </a:solidFill>
              <a:latin typeface="Consolas" panose="020B0609020204030204" pitchFamily="49" charset="0"/>
              <a:cs typeface="Consolas" panose="020B0609020204030204" pitchFamily="49" charset="0"/>
            </a:endParaRPr>
          </a:p>
          <a:p>
            <a:r>
              <a:rPr lang="en-US" sz="1100" dirty="0" smtClean="0">
                <a:solidFill>
                  <a:srgbClr val="FF0000"/>
                </a:solidFill>
                <a:latin typeface="Consolas" panose="020B0609020204030204" pitchFamily="49" charset="0"/>
                <a:cs typeface="Consolas" panose="020B0609020204030204" pitchFamily="49" charset="0"/>
              </a:rPr>
              <a:t>        return </a:t>
            </a:r>
            <a:r>
              <a:rPr lang="en-US" sz="1100" dirty="0">
                <a:solidFill>
                  <a:srgbClr val="FF0000"/>
                </a:solidFill>
                <a:latin typeface="Consolas" panose="020B0609020204030204" pitchFamily="49" charset="0"/>
                <a:cs typeface="Consolas" panose="020B0609020204030204" pitchFamily="49" charset="0"/>
              </a:rPr>
              <a:t>found-&gt;second;</a:t>
            </a:r>
          </a:p>
          <a:p>
            <a:r>
              <a:rPr lang="en-US" sz="1100" dirty="0" smtClean="0">
                <a:solidFill>
                  <a:srgbClr val="FF0000"/>
                </a:solidFill>
                <a:latin typeface="Consolas" panose="020B0609020204030204" pitchFamily="49" charset="0"/>
                <a:cs typeface="Consolas" panose="020B0609020204030204" pitchFamily="49" charset="0"/>
              </a:rPr>
              <a:t>    }</a:t>
            </a:r>
            <a:endParaRPr lang="en-US" sz="1100" dirty="0">
              <a:solidFill>
                <a:srgbClr val="FF0000"/>
              </a:solidFill>
              <a:latin typeface="Consolas" panose="020B0609020204030204" pitchFamily="49" charset="0"/>
              <a:cs typeface="Consolas" panose="020B0609020204030204" pitchFamily="49" charset="0"/>
            </a:endParaRP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::vector &lt;</a:t>
            </a:r>
            <a:r>
              <a:rPr lang="en-US" sz="1100" dirty="0" err="1">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vtPlHd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return </a:t>
            </a:r>
            <a:r>
              <a:rPr lang="en-US" sz="1100" dirty="0" err="1">
                <a:solidFill>
                  <a:srgbClr val="FF0000"/>
                </a:solidFill>
                <a:latin typeface="Consolas" panose="020B0609020204030204" pitchFamily="49" charset="0"/>
                <a:cs typeface="Consolas" panose="020B0609020204030204" pitchFamily="49" charset="0"/>
              </a:rPr>
              <a:t>vtPlHd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753029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test</a:t>
            </a:r>
            <a:endParaRPr lang="en-US" dirty="0"/>
          </a:p>
        </p:txBody>
      </p:sp>
      <p:sp>
        <p:nvSpPr>
          <p:cNvPr id="4" name="TextBox 3"/>
          <p:cNvSpPr txBox="1"/>
          <p:nvPr/>
        </p:nvSpPr>
        <p:spPr>
          <a:xfrm>
            <a:off x="363155" y="1276140"/>
            <a:ext cx="8417689" cy="2631490"/>
          </a:xfrm>
          <a:prstGeom prst="rect">
            <a:avLst/>
          </a:prstGeom>
          <a:noFill/>
        </p:spPr>
        <p:txBody>
          <a:bodyPr wrap="none" rtlCol="0">
            <a:spAutoFit/>
          </a:bodyPr>
          <a:lstStyle/>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("%d vertices\n",(</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s.GetNumVertex</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("%d polygons\n",(</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s.GetNumPolygon</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for(auto </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s.NullVertex</a:t>
            </a:r>
            <a:r>
              <a:rPr lang="en-US" sz="1100" dirty="0">
                <a:latin typeface="Consolas" panose="020B0609020204030204" pitchFamily="49" charset="0"/>
                <a:cs typeface="Consolas" panose="020B0609020204030204" pitchFamily="49" charset="0"/>
              </a:rPr>
              <a:t>(); true==</a:t>
            </a:r>
            <a:r>
              <a:rPr lang="en-US" sz="1100" dirty="0" err="1">
                <a:latin typeface="Consolas" panose="020B0609020204030204" pitchFamily="49" charset="0"/>
                <a:cs typeface="Consolas" panose="020B0609020204030204" pitchFamily="49" charset="0"/>
              </a:rPr>
              <a:t>s.MoveToNextVertex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 )</a:t>
            </a:r>
          </a:p>
          <a:p>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        auto </a:t>
            </a:r>
            <a:r>
              <a:rPr lang="en-US" sz="1100" dirty="0" err="1">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s.GetVertexPosition</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smtClean="0">
                <a:solidFill>
                  <a:srgbClr val="FF0000"/>
                </a:solidFill>
                <a:latin typeface="Consolas" panose="020B0609020204030204" pitchFamily="49" charset="0"/>
                <a:cs typeface="Consolas" panose="020B0609020204030204" pitchFamily="49" charset="0"/>
              </a:rPr>
              <a:t>auto </a:t>
            </a:r>
            <a:r>
              <a:rPr lang="en-US" sz="1100" dirty="0" err="1">
                <a:solidFill>
                  <a:srgbClr val="FF0000"/>
                </a:solidFill>
                <a:latin typeface="Consolas" panose="020B0609020204030204" pitchFamily="49" charset="0"/>
                <a:cs typeface="Consolas" panose="020B0609020204030204" pitchFamily="49" charset="0"/>
              </a:rPr>
              <a:t>vtPlHd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s.FindPolygonFromVertex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("Vertex %lf %lf %lf </a:t>
            </a:r>
            <a:r>
              <a:rPr lang="en-US" sz="1100" dirty="0">
                <a:solidFill>
                  <a:srgbClr val="FF0000"/>
                </a:solidFill>
                <a:latin typeface="Consolas" panose="020B0609020204030204" pitchFamily="49" charset="0"/>
                <a:cs typeface="Consolas" panose="020B0609020204030204" pitchFamily="49" charset="0"/>
              </a:rPr>
              <a:t>used by %d polygons</a:t>
            </a:r>
            <a:r>
              <a:rPr lang="en-US" sz="1100" dirty="0">
                <a:latin typeface="Consolas" panose="020B0609020204030204" pitchFamily="49" charset="0"/>
                <a:cs typeface="Consolas" panose="020B0609020204030204" pitchFamily="49" charset="0"/>
              </a:rPr>
              <a:t>.\n",</a:t>
            </a:r>
            <a:r>
              <a:rPr lang="en-US" sz="1100" dirty="0" err="1">
                <a:latin typeface="Consolas" panose="020B0609020204030204" pitchFamily="49" charset="0"/>
                <a:cs typeface="Consolas" panose="020B0609020204030204" pitchFamily="49" charset="0"/>
              </a:rPr>
              <a:t>pos.x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pos.y</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pos.z</a:t>
            </a:r>
            <a:r>
              <a:rPr lang="en-US" sz="1100" dirty="0">
                <a:latin typeface="Consolas" panose="020B0609020204030204" pitchFamily="49" charset="0"/>
                <a:cs typeface="Consolas" panose="020B0609020204030204" pitchFamily="49" charset="0"/>
              </a:rPr>
              <a:t>()</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vtPlHd.size</a:t>
            </a:r>
            <a:r>
              <a:rPr lang="en-US" sz="1100" dirty="0">
                <a:solidFill>
                  <a:srgbClr val="FF0000"/>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    for(auto </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s.NullPolygon</a:t>
            </a:r>
            <a:r>
              <a:rPr lang="en-US" sz="1100" dirty="0">
                <a:latin typeface="Consolas" panose="020B0609020204030204" pitchFamily="49" charset="0"/>
                <a:cs typeface="Consolas" panose="020B0609020204030204" pitchFamily="49" charset="0"/>
              </a:rPr>
              <a:t>(); true==</a:t>
            </a:r>
            <a:r>
              <a:rPr lang="en-US" sz="1100" dirty="0" err="1">
                <a:latin typeface="Consolas" panose="020B0609020204030204" pitchFamily="49" charset="0"/>
                <a:cs typeface="Consolas" panose="020B0609020204030204" pitchFamily="49" charset="0"/>
              </a:rPr>
              <a:t>s.MoveToNextPolygon</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 )</a:t>
            </a:r>
          </a:p>
          <a:p>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        auto </a:t>
            </a:r>
            <a:r>
              <a:rPr lang="en-US" sz="1100" dirty="0" err="1">
                <a:latin typeface="Consolas" panose="020B0609020204030204" pitchFamily="49" charset="0"/>
                <a:cs typeface="Consolas" panose="020B0609020204030204" pitchFamily="49" charset="0"/>
              </a:rPr>
              <a:t>plVtHd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s.GetPolygonVertex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("Polygon with %d vertices.\n",(</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plVtHd.size</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361301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normal vector and color per polygon.</a:t>
            </a:r>
            <a:endParaRPr lang="en-US" dirty="0"/>
          </a:p>
        </p:txBody>
      </p:sp>
      <p:sp>
        <p:nvSpPr>
          <p:cNvPr id="3" name="Content Placeholder 2"/>
          <p:cNvSpPr>
            <a:spLocks noGrp="1"/>
          </p:cNvSpPr>
          <p:nvPr>
            <p:ph idx="1"/>
          </p:nvPr>
        </p:nvSpPr>
        <p:spPr/>
        <p:txBody>
          <a:bodyPr/>
          <a:lstStyle/>
          <a:p>
            <a:r>
              <a:rPr lang="en-US" dirty="0" smtClean="0"/>
              <a:t>Next goal: Adding </a:t>
            </a:r>
            <a:r>
              <a:rPr lang="en-US" dirty="0" err="1" smtClean="0"/>
              <a:t>LoadStl</a:t>
            </a:r>
            <a:r>
              <a:rPr lang="en-US" dirty="0" smtClean="0"/>
              <a:t> function.</a:t>
            </a:r>
          </a:p>
          <a:p>
            <a:r>
              <a:rPr lang="en-US" dirty="0" smtClean="0"/>
              <a:t>Let’s add color and normal per polygon, and access functions.</a:t>
            </a:r>
          </a:p>
          <a:p>
            <a:r>
              <a:rPr lang="en-US" dirty="0" err="1" smtClean="0"/>
              <a:t>YsColor</a:t>
            </a:r>
            <a:r>
              <a:rPr lang="en-US" dirty="0" smtClean="0"/>
              <a:t> class:  Please see comment lines in public/</a:t>
            </a:r>
            <a:r>
              <a:rPr lang="en-US" dirty="0" err="1" smtClean="0"/>
              <a:t>src</a:t>
            </a:r>
            <a:r>
              <a:rPr lang="en-US" dirty="0" smtClean="0"/>
              <a:t>/</a:t>
            </a:r>
            <a:r>
              <a:rPr lang="en-US" dirty="0" err="1" smtClean="0"/>
              <a:t>ysclass</a:t>
            </a:r>
            <a:r>
              <a:rPr lang="en-US" dirty="0" smtClean="0"/>
              <a:t>/</a:t>
            </a:r>
            <a:r>
              <a:rPr lang="en-US" dirty="0" err="1" smtClean="0"/>
              <a:t>src</a:t>
            </a:r>
            <a:r>
              <a:rPr lang="en-US" smtClean="0"/>
              <a:t>/ysproperty.h</a:t>
            </a:r>
            <a:r>
              <a:rPr lang="en-US" dirty="0" smtClean="0"/>
              <a:t> for details.</a:t>
            </a:r>
            <a:endParaRPr lang="en-US" dirty="0"/>
          </a:p>
        </p:txBody>
      </p:sp>
      <p:sp>
        <p:nvSpPr>
          <p:cNvPr id="4" name="TextBox 3"/>
          <p:cNvSpPr txBox="1"/>
          <p:nvPr/>
        </p:nvSpPr>
        <p:spPr>
          <a:xfrm>
            <a:off x="1238250" y="3325396"/>
            <a:ext cx="5109091" cy="2970044"/>
          </a:xfrm>
          <a:prstGeom prst="rect">
            <a:avLst/>
          </a:prstGeom>
          <a:noFill/>
        </p:spPr>
        <p:txBody>
          <a:bodyPr wrap="none" rtlCol="0">
            <a:spAutoFit/>
          </a:bodyPr>
          <a:lstStyle/>
          <a:p>
            <a:r>
              <a:rPr lang="en-US" sz="1100" dirty="0">
                <a:latin typeface="Consolas" panose="020B0609020204030204" pitchFamily="49" charset="0"/>
              </a:rPr>
              <a:t>protected:</a:t>
            </a:r>
          </a:p>
          <a:p>
            <a:r>
              <a:rPr lang="en-US" sz="1100" dirty="0" smtClean="0">
                <a:latin typeface="Consolas" panose="020B0609020204030204" pitchFamily="49" charset="0"/>
              </a:rPr>
              <a:t>    class </a:t>
            </a:r>
            <a:r>
              <a:rPr lang="en-US" sz="1100" dirty="0">
                <a:latin typeface="Consolas" panose="020B0609020204030204" pitchFamily="49" charset="0"/>
              </a:rPr>
              <a:t>Polygon</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public</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smtClean="0">
                <a:solidFill>
                  <a:srgbClr val="FF0000"/>
                </a:solidFill>
                <a:latin typeface="Consolas" panose="020B0609020204030204" pitchFamily="49" charset="0"/>
              </a:rPr>
              <a:t>    YsVec3 </a:t>
            </a:r>
            <a:r>
              <a:rPr lang="en-US" sz="1100" dirty="0">
                <a:solidFill>
                  <a:srgbClr val="FF0000"/>
                </a:solidFill>
                <a:latin typeface="Consolas" panose="020B0609020204030204" pitchFamily="49" charset="0"/>
              </a:rPr>
              <a:t>nom;</a:t>
            </a:r>
          </a:p>
          <a:p>
            <a:r>
              <a:rPr lang="en-US" sz="1100" dirty="0" smtClean="0">
                <a:solidFill>
                  <a:srgbClr val="FF0000"/>
                </a:solidFill>
                <a:latin typeface="Consolas" panose="020B0609020204030204" pitchFamily="49" charset="0"/>
              </a:rPr>
              <a:t>        </a:t>
            </a:r>
            <a:r>
              <a:rPr lang="en-US" sz="1100" dirty="0" err="1" smtClean="0">
                <a:solidFill>
                  <a:srgbClr val="FF0000"/>
                </a:solidFill>
                <a:latin typeface="Consolas" panose="020B0609020204030204" pitchFamily="49" charset="0"/>
              </a:rPr>
              <a:t>YsColor</a:t>
            </a:r>
            <a:r>
              <a:rPr lang="en-US" sz="1100" dirty="0" smtClean="0">
                <a:solidFill>
                  <a:srgbClr val="FF0000"/>
                </a:solidFill>
                <a:latin typeface="Consolas" panose="020B0609020204030204" pitchFamily="49" charset="0"/>
              </a:rPr>
              <a:t> </a:t>
            </a:r>
            <a:r>
              <a:rPr lang="en-US" sz="1100" dirty="0">
                <a:solidFill>
                  <a:srgbClr val="FF0000"/>
                </a:solidFill>
                <a:latin typeface="Consolas" panose="020B0609020204030204" pitchFamily="49" charset="0"/>
              </a:rPr>
              <a:t>col;</a:t>
            </a:r>
          </a:p>
          <a:p>
            <a:r>
              <a:rPr lang="en-US" sz="1100" dirty="0" smtClean="0">
                <a:latin typeface="Consolas" panose="020B0609020204030204" pitchFamily="49" charset="0"/>
              </a:rPr>
              <a:t>    };</a:t>
            </a:r>
          </a:p>
          <a:p>
            <a:endParaRPr lang="en-US" sz="1100" dirty="0" smtClean="0">
              <a:latin typeface="Consolas" panose="020B0609020204030204" pitchFamily="49" charset="0"/>
            </a:endParaRPr>
          </a:p>
          <a:p>
            <a:endParaRPr lang="en-US" sz="1100" dirty="0">
              <a:latin typeface="Consolas" panose="020B0609020204030204" pitchFamily="49" charset="0"/>
            </a:endParaRPr>
          </a:p>
          <a:p>
            <a:r>
              <a:rPr lang="en-US" sz="1100" dirty="0" smtClean="0">
                <a:latin typeface="Consolas" panose="020B0609020204030204" pitchFamily="49" charset="0"/>
              </a:rPr>
              <a:t>public:</a:t>
            </a:r>
            <a:endParaRPr lang="en-US" sz="1100" dirty="0">
              <a:latin typeface="Consolas" panose="020B0609020204030204" pitchFamily="49" charset="0"/>
            </a:endParaRPr>
          </a:p>
          <a:p>
            <a:r>
              <a:rPr lang="en-US" sz="1100" dirty="0" smtClean="0">
                <a:solidFill>
                  <a:srgbClr val="FF0000"/>
                </a:solidFill>
                <a:latin typeface="Consolas" panose="020B0609020204030204" pitchFamily="49" charset="0"/>
              </a:rPr>
              <a:t>    bool </a:t>
            </a:r>
            <a:r>
              <a:rPr lang="en-US" sz="1100" dirty="0" err="1">
                <a:solidFill>
                  <a:srgbClr val="FF0000"/>
                </a:solidFill>
                <a:latin typeface="Consolas" panose="020B0609020204030204" pitchFamily="49" charset="0"/>
              </a:rPr>
              <a:t>SetPolygonColor</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plHd,YsColor</a:t>
            </a:r>
            <a:r>
              <a:rPr lang="en-US" sz="1100" dirty="0">
                <a:solidFill>
                  <a:srgbClr val="FF0000"/>
                </a:solidFill>
                <a:latin typeface="Consolas" panose="020B0609020204030204" pitchFamily="49" charset="0"/>
              </a:rPr>
              <a:t> col);</a:t>
            </a:r>
          </a:p>
          <a:p>
            <a:r>
              <a:rPr lang="en-US" sz="1100" dirty="0" smtClean="0">
                <a:solidFill>
                  <a:srgbClr val="FF0000"/>
                </a:solidFill>
                <a:latin typeface="Consolas" panose="020B0609020204030204" pitchFamily="49" charset="0"/>
              </a:rPr>
              <a:t>    </a:t>
            </a:r>
            <a:r>
              <a:rPr lang="en-US" sz="1100" dirty="0" err="1" smtClean="0">
                <a:solidFill>
                  <a:srgbClr val="FF0000"/>
                </a:solidFill>
                <a:latin typeface="Consolas" panose="020B0609020204030204" pitchFamily="49" charset="0"/>
              </a:rPr>
              <a:t>YsColor</a:t>
            </a:r>
            <a:r>
              <a:rPr lang="en-US" sz="1100" dirty="0" smtClean="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GetColor</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const</a:t>
            </a:r>
            <a:r>
              <a:rPr lang="en-US" sz="1100" dirty="0">
                <a:solidFill>
                  <a:srgbClr val="FF0000"/>
                </a:solidFill>
                <a:latin typeface="Consolas" panose="020B0609020204030204" pitchFamily="49" charset="0"/>
              </a:rPr>
              <a:t>;</a:t>
            </a:r>
          </a:p>
          <a:p>
            <a:r>
              <a:rPr lang="en-US" sz="1100" dirty="0" smtClean="0">
                <a:solidFill>
                  <a:srgbClr val="FF0000"/>
                </a:solidFill>
                <a:latin typeface="Consolas" panose="020B0609020204030204" pitchFamily="49" charset="0"/>
              </a:rPr>
              <a:t>    bool </a:t>
            </a:r>
            <a:r>
              <a:rPr lang="en-US" sz="1100" dirty="0" err="1">
                <a:solidFill>
                  <a:srgbClr val="FF0000"/>
                </a:solidFill>
                <a:latin typeface="Consolas" panose="020B0609020204030204" pitchFamily="49" charset="0"/>
              </a:rPr>
              <a:t>SetPolygonNormal</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plHd,const</a:t>
            </a:r>
            <a:r>
              <a:rPr lang="en-US" sz="1100" dirty="0">
                <a:solidFill>
                  <a:srgbClr val="FF0000"/>
                </a:solidFill>
                <a:latin typeface="Consolas" panose="020B0609020204030204" pitchFamily="49" charset="0"/>
              </a:rPr>
              <a:t> YsVec3 &amp;nom);</a:t>
            </a:r>
          </a:p>
          <a:p>
            <a:r>
              <a:rPr lang="en-US" sz="1100" dirty="0" smtClean="0">
                <a:solidFill>
                  <a:srgbClr val="FF0000"/>
                </a:solidFill>
                <a:latin typeface="Consolas" panose="020B0609020204030204" pitchFamily="49" charset="0"/>
              </a:rPr>
              <a:t>    YsVec3 </a:t>
            </a:r>
            <a:r>
              <a:rPr lang="en-US" sz="1100" dirty="0" err="1">
                <a:solidFill>
                  <a:srgbClr val="FF0000"/>
                </a:solidFill>
                <a:latin typeface="Consolas" panose="020B0609020204030204" pitchFamily="49" charset="0"/>
              </a:rPr>
              <a:t>GetNormal</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const</a:t>
            </a:r>
            <a:r>
              <a:rPr lang="en-US" sz="1100" dirty="0">
                <a:solidFill>
                  <a:srgbClr val="FF0000"/>
                </a:solidFill>
                <a:latin typeface="Consolas" panose="020B0609020204030204" pitchFamily="49" charset="0"/>
              </a:rPr>
              <a:t>;</a:t>
            </a:r>
          </a:p>
          <a:p>
            <a:endParaRPr lang="en-US" sz="1100" dirty="0" smtClean="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21331348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Then add </a:t>
            </a:r>
            <a:r>
              <a:rPr lang="en-US" dirty="0" err="1" smtClean="0"/>
              <a:t>LoadBinaryStl</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Copy some functions from binary_stl.cpp, and make </a:t>
            </a:r>
            <a:r>
              <a:rPr lang="en-US" dirty="0" err="1" smtClean="0"/>
              <a:t>LoadBinStl</a:t>
            </a:r>
            <a:r>
              <a:rPr lang="en-US" dirty="0" smtClean="0"/>
              <a:t> function of </a:t>
            </a:r>
            <a:r>
              <a:rPr lang="en-US" dirty="0" err="1" smtClean="0"/>
              <a:t>PolygonalMesh</a:t>
            </a:r>
            <a:r>
              <a:rPr lang="en-US" dirty="0" smtClean="0"/>
              <a:t> class.</a:t>
            </a:r>
            <a:endParaRPr lang="en-US" dirty="0"/>
          </a:p>
        </p:txBody>
      </p:sp>
      <p:sp>
        <p:nvSpPr>
          <p:cNvPr id="4" name="TextBox 3"/>
          <p:cNvSpPr txBox="1"/>
          <p:nvPr/>
        </p:nvSpPr>
        <p:spPr>
          <a:xfrm>
            <a:off x="1117600" y="2520950"/>
            <a:ext cx="4724370" cy="2292935"/>
          </a:xfrm>
          <a:prstGeom prst="rect">
            <a:avLst/>
          </a:prstGeom>
          <a:noFill/>
        </p:spPr>
        <p:txBody>
          <a:bodyPr wrap="none" rtlCol="0">
            <a:spAutoFit/>
          </a:bodyPr>
          <a:lstStyle/>
          <a:p>
            <a:r>
              <a:rPr lang="en-US" sz="1100" dirty="0" smtClean="0">
                <a:latin typeface="Consolas" panose="020B0609020204030204" pitchFamily="49" charset="0"/>
              </a:rPr>
              <a:t>public:</a:t>
            </a:r>
          </a:p>
          <a:p>
            <a:r>
              <a:rPr lang="en-US" sz="1100" dirty="0" smtClean="0">
                <a:latin typeface="Consolas" panose="020B0609020204030204" pitchFamily="49" charset="0"/>
              </a:rPr>
              <a:t>    bool </a:t>
            </a:r>
            <a:r>
              <a:rPr lang="en-US" sz="1100" dirty="0" err="1" smtClean="0">
                <a:latin typeface="Consolas" panose="020B0609020204030204" pitchFamily="49" charset="0"/>
              </a:rPr>
              <a:t>LoadBinStl</a:t>
            </a:r>
            <a:r>
              <a:rPr lang="en-US" sz="1100" dirty="0" smtClean="0">
                <a:latin typeface="Consolas" panose="020B0609020204030204" pitchFamily="49" charset="0"/>
              </a:rPr>
              <a:t>(</a:t>
            </a:r>
            <a:r>
              <a:rPr lang="en-US" sz="1100" dirty="0" err="1" smtClean="0">
                <a:latin typeface="Consolas" panose="020B0609020204030204" pitchFamily="49" charset="0"/>
              </a:rPr>
              <a:t>const</a:t>
            </a:r>
            <a:r>
              <a:rPr lang="en-US" sz="1100" dirty="0" smtClean="0">
                <a:latin typeface="Consolas" panose="020B0609020204030204" pitchFamily="49" charset="0"/>
              </a:rPr>
              <a:t> </a:t>
            </a:r>
            <a:r>
              <a:rPr lang="en-US" sz="1100" dirty="0">
                <a:latin typeface="Consolas" panose="020B0609020204030204" pitchFamily="49" charset="0"/>
              </a:rPr>
              <a:t>char </a:t>
            </a:r>
            <a:r>
              <a:rPr lang="en-US" sz="1100" dirty="0" err="1">
                <a:latin typeface="Consolas" panose="020B0609020204030204" pitchFamily="49" charset="0"/>
              </a:rPr>
              <a:t>fn</a:t>
            </a:r>
            <a:r>
              <a:rPr lang="en-US" sz="1100" dirty="0">
                <a:latin typeface="Consolas" panose="020B0609020204030204" pitchFamily="49" charset="0"/>
              </a:rPr>
              <a:t>[]);</a:t>
            </a:r>
          </a:p>
          <a:p>
            <a:r>
              <a:rPr lang="en-US" sz="1100" dirty="0">
                <a:latin typeface="Consolas" panose="020B0609020204030204" pitchFamily="49" charset="0"/>
              </a:rPr>
              <a:t>private:</a:t>
            </a:r>
          </a:p>
          <a:p>
            <a:r>
              <a:rPr lang="en-US" sz="1100" dirty="0" smtClean="0">
                <a:latin typeface="Consolas" panose="020B0609020204030204" pitchFamily="49" charset="0"/>
              </a:rPr>
              <a:t>    bool </a:t>
            </a:r>
            <a:r>
              <a:rPr lang="en-US" sz="1100" dirty="0" err="1">
                <a:latin typeface="Consolas" panose="020B0609020204030204" pitchFamily="49" charset="0"/>
              </a:rPr>
              <a:t>CPUisLittleEndian</a:t>
            </a:r>
            <a:r>
              <a:rPr lang="en-US" sz="1100" dirty="0">
                <a:latin typeface="Consolas" panose="020B0609020204030204" pitchFamily="49" charset="0"/>
              </a:rPr>
              <a:t>(void);</a:t>
            </a:r>
          </a:p>
          <a:p>
            <a:r>
              <a:rPr lang="en-US" sz="1100" dirty="0" smtClean="0">
                <a:latin typeface="Consolas" panose="020B0609020204030204" pitchFamily="49" charset="0"/>
              </a:rPr>
              <a:t>    </a:t>
            </a:r>
            <a:r>
              <a:rPr lang="en-US" sz="1100" dirty="0" err="1" smtClean="0">
                <a:latin typeface="Consolas" panose="020B0609020204030204" pitchFamily="49" charset="0"/>
              </a:rPr>
              <a:t>int</a:t>
            </a:r>
            <a:r>
              <a:rPr lang="en-US" sz="1100" dirty="0" smtClean="0">
                <a:latin typeface="Consolas" panose="020B0609020204030204" pitchFamily="49" charset="0"/>
              </a:rPr>
              <a:t> </a:t>
            </a:r>
            <a:r>
              <a:rPr lang="en-US" sz="1100" dirty="0" err="1">
                <a:latin typeface="Consolas" panose="020B0609020204030204" pitchFamily="49" charset="0"/>
              </a:rPr>
              <a:t>BinaryToInt</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unsigned char </a:t>
            </a:r>
            <a:r>
              <a:rPr lang="en-US" sz="1100" dirty="0" err="1">
                <a:latin typeface="Consolas" panose="020B0609020204030204" pitchFamily="49" charset="0"/>
              </a:rPr>
              <a:t>dw</a:t>
            </a:r>
            <a:r>
              <a:rPr lang="en-US" sz="1100" dirty="0">
                <a:latin typeface="Consolas" panose="020B0609020204030204" pitchFamily="49" charset="0"/>
              </a:rPr>
              <a:t>[4]);</a:t>
            </a:r>
          </a:p>
          <a:p>
            <a:r>
              <a:rPr lang="en-US" sz="1100" dirty="0" smtClean="0">
                <a:latin typeface="Consolas" panose="020B0609020204030204" pitchFamily="49" charset="0"/>
              </a:rPr>
              <a:t>    float </a:t>
            </a:r>
            <a:r>
              <a:rPr lang="en-US" sz="1100" dirty="0" err="1">
                <a:latin typeface="Consolas" panose="020B0609020204030204" pitchFamily="49" charset="0"/>
              </a:rPr>
              <a:t>BinaryToFloat</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unsigned char </a:t>
            </a:r>
            <a:r>
              <a:rPr lang="en-US" sz="1100" dirty="0" err="1">
                <a:latin typeface="Consolas" panose="020B0609020204030204" pitchFamily="49" charset="0"/>
              </a:rPr>
              <a:t>dw</a:t>
            </a:r>
            <a:r>
              <a:rPr lang="en-US" sz="1100" dirty="0">
                <a:latin typeface="Consolas" panose="020B0609020204030204" pitchFamily="49" charset="0"/>
              </a:rPr>
              <a:t>[4]);</a:t>
            </a:r>
          </a:p>
          <a:p>
            <a:r>
              <a:rPr lang="en-US" sz="1100" dirty="0" smtClean="0">
                <a:latin typeface="Consolas" panose="020B0609020204030204" pitchFamily="49" charset="0"/>
              </a:rPr>
              <a:t>    void </a:t>
            </a:r>
            <a:r>
              <a:rPr lang="en-US" sz="1100" dirty="0" err="1">
                <a:latin typeface="Consolas" panose="020B0609020204030204" pitchFamily="49" charset="0"/>
              </a:rPr>
              <a:t>AddBinaryStlTriangle</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unsigned char </a:t>
            </a:r>
            <a:r>
              <a:rPr lang="en-US" sz="1100" dirty="0" err="1">
                <a:latin typeface="Consolas" panose="020B0609020204030204" pitchFamily="49" charset="0"/>
              </a:rPr>
              <a:t>buf</a:t>
            </a:r>
            <a:r>
              <a:rPr lang="en-US" sz="1100" dirty="0">
                <a:latin typeface="Consolas" panose="020B0609020204030204" pitchFamily="49" charset="0"/>
              </a:rPr>
              <a:t>[50</a:t>
            </a:r>
            <a:r>
              <a:rPr lang="en-US" sz="1100" dirty="0" smtClean="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public:</a:t>
            </a:r>
          </a:p>
          <a:p>
            <a:r>
              <a:rPr lang="en-US" sz="1100" dirty="0" smtClean="0">
                <a:latin typeface="Consolas" panose="020B0609020204030204" pitchFamily="49" charset="0"/>
              </a:rPr>
              <a:t>    void </a:t>
            </a:r>
            <a:r>
              <a:rPr lang="en-US" sz="1100" dirty="0" err="1">
                <a:latin typeface="Consolas" panose="020B0609020204030204" pitchFamily="49" charset="0"/>
              </a:rPr>
              <a:t>GetBoundingBox</a:t>
            </a:r>
            <a:r>
              <a:rPr lang="en-US" sz="1100" dirty="0">
                <a:latin typeface="Consolas" panose="020B0609020204030204" pitchFamily="49" charset="0"/>
              </a:rPr>
              <a:t>(YsVec3 &amp;min,YsVec3 &amp;max)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void </a:t>
            </a:r>
            <a:r>
              <a:rPr lang="en-US" sz="1100" dirty="0" err="1">
                <a:latin typeface="Consolas" panose="020B0609020204030204" pitchFamily="49" charset="0"/>
              </a:rPr>
              <a:t>GetBoundingBox</a:t>
            </a:r>
            <a:r>
              <a:rPr lang="en-US" sz="1100" dirty="0">
                <a:latin typeface="Consolas" panose="020B0609020204030204" pitchFamily="49" charset="0"/>
              </a:rPr>
              <a:t>(YsVec3 </a:t>
            </a:r>
            <a:r>
              <a:rPr lang="en-US" sz="1100" dirty="0" err="1">
                <a:latin typeface="Consolas" panose="020B0609020204030204" pitchFamily="49" charset="0"/>
              </a:rPr>
              <a:t>bbx</a:t>
            </a:r>
            <a:r>
              <a:rPr lang="en-US" sz="1100" dirty="0">
                <a:latin typeface="Consolas" panose="020B0609020204030204" pitchFamily="49" charset="0"/>
              </a:rPr>
              <a:t>[2]) </a:t>
            </a:r>
            <a:r>
              <a:rPr lang="en-US" sz="1100" dirty="0" err="1">
                <a:latin typeface="Consolas" panose="020B0609020204030204" pitchFamily="49" charset="0"/>
              </a:rPr>
              <a:t>const</a:t>
            </a:r>
            <a:r>
              <a:rPr lang="en-US" sz="1100" dirty="0">
                <a:latin typeface="Consolas" panose="020B0609020204030204" pitchFamily="49" charset="0"/>
              </a:rPr>
              <a:t>;</a:t>
            </a:r>
          </a:p>
          <a:p>
            <a:endParaRPr lang="en-US" sz="1100" dirty="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19867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Click to draw line segments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599277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the data structure of the STL viewer</a:t>
            </a:r>
            <a:endParaRPr lang="en-US" dirty="0"/>
          </a:p>
        </p:txBody>
      </p:sp>
      <p:sp>
        <p:nvSpPr>
          <p:cNvPr id="6" name="Content Placeholder 5"/>
          <p:cNvSpPr>
            <a:spLocks noGrp="1"/>
          </p:cNvSpPr>
          <p:nvPr>
            <p:ph idx="1"/>
          </p:nvPr>
        </p:nvSpPr>
        <p:spPr/>
        <p:txBody>
          <a:bodyPr/>
          <a:lstStyle/>
          <a:p>
            <a:r>
              <a:rPr lang="en-US" dirty="0" smtClean="0"/>
              <a:t>Instead of directly reading STL into vertex arrays, load into </a:t>
            </a:r>
            <a:r>
              <a:rPr lang="en-US" dirty="0" err="1" smtClean="0"/>
              <a:t>PolygonalMesh</a:t>
            </a:r>
            <a:r>
              <a:rPr lang="en-US" dirty="0" smtClean="0"/>
              <a:t> data structure, and then make vertex arrays.</a:t>
            </a:r>
            <a:endParaRPr lang="en-US" dirty="0"/>
          </a:p>
        </p:txBody>
      </p:sp>
      <p:sp>
        <p:nvSpPr>
          <p:cNvPr id="4" name="TextBox 3"/>
          <p:cNvSpPr txBox="1"/>
          <p:nvPr/>
        </p:nvSpPr>
        <p:spPr>
          <a:xfrm>
            <a:off x="766554" y="2572221"/>
            <a:ext cx="5032147" cy="2631490"/>
          </a:xfrm>
          <a:prstGeom prst="rect">
            <a:avLst/>
          </a:prstGeom>
          <a:noFill/>
        </p:spPr>
        <p:txBody>
          <a:bodyPr wrap="none" rtlCol="0">
            <a:spAutoFit/>
          </a:bodyPr>
          <a:lstStyle/>
          <a:p>
            <a:r>
              <a:rPr lang="en-US" sz="1100" dirty="0" smtClean="0">
                <a:latin typeface="Consolas" panose="020B0609020204030204" pitchFamily="49" charset="0"/>
              </a:rPr>
              <a:t>void </a:t>
            </a:r>
            <a:r>
              <a:rPr lang="en-US" sz="1100" dirty="0" err="1">
                <a:latin typeface="Consolas" panose="020B0609020204030204" pitchFamily="49" charset="0"/>
              </a:rPr>
              <a:t>FsLazyWindowApplication</a:t>
            </a:r>
            <a:r>
              <a:rPr lang="en-US" sz="1100" dirty="0">
                <a:latin typeface="Consolas" panose="020B0609020204030204" pitchFamily="49" charset="0"/>
              </a:rPr>
              <a:t>::Initialize(</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argc,char</a:t>
            </a:r>
            <a:r>
              <a:rPr lang="en-US" sz="1100" dirty="0">
                <a:latin typeface="Consolas" panose="020B0609020204030204" pitchFamily="49" charset="0"/>
              </a:rPr>
              <a:t> *</a:t>
            </a:r>
            <a:r>
              <a:rPr lang="en-US" sz="1100" dirty="0" err="1">
                <a:latin typeface="Consolas" panose="020B0609020204030204" pitchFamily="49" charset="0"/>
              </a:rPr>
              <a:t>argv</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smtClean="0">
                <a:latin typeface="Consolas" panose="020B0609020204030204" pitchFamily="49" charset="0"/>
              </a:rPr>
              <a:t>    if(2</a:t>
            </a:r>
            <a:r>
              <a:rPr lang="en-US" sz="1100" dirty="0">
                <a:latin typeface="Consolas" panose="020B0609020204030204" pitchFamily="49" charset="0"/>
              </a:rPr>
              <a:t>&lt;=</a:t>
            </a:r>
            <a:r>
              <a:rPr lang="en-US" sz="1100" dirty="0" err="1">
                <a:latin typeface="Consolas" panose="020B0609020204030204" pitchFamily="49" charset="0"/>
              </a:rPr>
              <a:t>argc</a:t>
            </a:r>
            <a:r>
              <a:rPr lang="en-US" sz="1100" dirty="0">
                <a:latin typeface="Consolas" panose="020B0609020204030204" pitchFamily="49" charset="0"/>
              </a:rPr>
              <a:t> &amp;&amp; </a:t>
            </a:r>
            <a:r>
              <a:rPr lang="en-US" sz="1100" dirty="0">
                <a:solidFill>
                  <a:srgbClr val="FF0000"/>
                </a:solidFill>
                <a:latin typeface="Consolas" panose="020B0609020204030204" pitchFamily="49" charset="0"/>
              </a:rPr>
              <a:t>true==</a:t>
            </a:r>
            <a:r>
              <a:rPr lang="en-US" sz="1100" dirty="0" err="1">
                <a:solidFill>
                  <a:srgbClr val="FF0000"/>
                </a:solidFill>
                <a:latin typeface="Consolas" panose="020B0609020204030204" pitchFamily="49" charset="0"/>
              </a:rPr>
              <a:t>mesh.LoadBinStl</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argv</a:t>
            </a:r>
            <a:r>
              <a:rPr lang="en-US" sz="1100" dirty="0">
                <a:solidFill>
                  <a:srgbClr val="FF0000"/>
                </a:solidFill>
                <a:latin typeface="Consolas" panose="020B0609020204030204" pitchFamily="49" charset="0"/>
              </a:rPr>
              <a:t>[1])</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solidFill>
                  <a:srgbClr val="FF0000"/>
                </a:solidFill>
                <a:latin typeface="Consolas" panose="020B0609020204030204" pitchFamily="49" charset="0"/>
              </a:rPr>
              <a:t>        </a:t>
            </a:r>
            <a:r>
              <a:rPr lang="en-US" sz="1100" dirty="0" err="1" smtClean="0">
                <a:solidFill>
                  <a:srgbClr val="FF0000"/>
                </a:solidFill>
                <a:latin typeface="Consolas" panose="020B0609020204030204" pitchFamily="49" charset="0"/>
              </a:rPr>
              <a:t>RemakeVertexArray</a:t>
            </a:r>
            <a:r>
              <a:rPr lang="en-US" sz="1100" dirty="0" smtClean="0">
                <a:solidFill>
                  <a:srgbClr val="FF0000"/>
                </a:solidFill>
                <a:latin typeface="Consolas" panose="020B0609020204030204" pitchFamily="49" charset="0"/>
              </a:rPr>
              <a:t>();</a:t>
            </a:r>
          </a:p>
          <a:p>
            <a:r>
              <a:rPr lang="en-US" sz="1100" dirty="0" smtClean="0">
                <a:solidFill>
                  <a:srgbClr val="FF0000"/>
                </a:solidFill>
                <a:latin typeface="Consolas" panose="020B0609020204030204" pitchFamily="49" charset="0"/>
              </a:rPr>
              <a:t>        </a:t>
            </a:r>
            <a:r>
              <a:rPr lang="en-US" sz="1100" dirty="0" err="1" smtClean="0">
                <a:solidFill>
                  <a:srgbClr val="FF0000"/>
                </a:solidFill>
                <a:latin typeface="Consolas" panose="020B0609020204030204" pitchFamily="49" charset="0"/>
              </a:rPr>
              <a:t>mesh.GetBoundingBox</a:t>
            </a:r>
            <a:r>
              <a:rPr lang="en-US" sz="1100" dirty="0" smtClean="0">
                <a:solidFill>
                  <a:srgbClr val="FF0000"/>
                </a:solidFill>
                <a:latin typeface="Consolas" panose="020B0609020204030204" pitchFamily="49" charset="0"/>
              </a:rPr>
              <a:t>(</a:t>
            </a:r>
            <a:r>
              <a:rPr lang="en-US" sz="1100" dirty="0" err="1" smtClean="0">
                <a:solidFill>
                  <a:srgbClr val="FF0000"/>
                </a:solidFill>
                <a:latin typeface="Consolas" panose="020B0609020204030204" pitchFamily="49" charset="0"/>
              </a:rPr>
              <a:t>bbx</a:t>
            </a:r>
            <a:r>
              <a:rPr lang="en-US" sz="1100" dirty="0" smtClean="0">
                <a:solidFill>
                  <a:srgbClr val="FF0000"/>
                </a:solidFill>
                <a:latin typeface="Consolas" panose="020B0609020204030204" pitchFamily="49" charset="0"/>
              </a:rPr>
              <a:t>[0</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bbx</a:t>
            </a:r>
            <a:r>
              <a:rPr lang="en-US" sz="1100" dirty="0">
                <a:solidFill>
                  <a:srgbClr val="FF0000"/>
                </a:solidFill>
                <a:latin typeface="Consolas" panose="020B0609020204030204" pitchFamily="49" charset="0"/>
              </a:rPr>
              <a:t>[1]);</a:t>
            </a:r>
          </a:p>
          <a:p>
            <a:endParaRPr lang="en-US" sz="1100" dirty="0">
              <a:latin typeface="Consolas" panose="020B0609020204030204" pitchFamily="49" charset="0"/>
            </a:endParaRPr>
          </a:p>
          <a:p>
            <a:r>
              <a:rPr lang="en-US" sz="1100" dirty="0" smtClean="0">
                <a:latin typeface="Consolas" panose="020B0609020204030204" pitchFamily="49" charset="0"/>
              </a:rPr>
              <a:t>        t</a:t>
            </a:r>
            <a:r>
              <a:rPr lang="en-US" sz="1100" dirty="0">
                <a:latin typeface="Consolas" panose="020B0609020204030204" pitchFamily="49" charset="0"/>
              </a:rPr>
              <a:t>=(</a:t>
            </a:r>
            <a:r>
              <a:rPr lang="en-US" sz="1100" dirty="0" err="1">
                <a:latin typeface="Consolas" panose="020B0609020204030204" pitchFamily="49" charset="0"/>
              </a:rPr>
              <a:t>bbx</a:t>
            </a:r>
            <a:r>
              <a:rPr lang="en-US" sz="1100" dirty="0">
                <a:latin typeface="Consolas" panose="020B0609020204030204" pitchFamily="49" charset="0"/>
              </a:rPr>
              <a:t>[0]+</a:t>
            </a:r>
            <a:r>
              <a:rPr lang="en-US" sz="1100" dirty="0" err="1">
                <a:latin typeface="Consolas" panose="020B0609020204030204" pitchFamily="49" charset="0"/>
              </a:rPr>
              <a:t>bbx</a:t>
            </a:r>
            <a:r>
              <a:rPr lang="en-US" sz="1100" dirty="0">
                <a:latin typeface="Consolas" panose="020B0609020204030204" pitchFamily="49" charset="0"/>
              </a:rPr>
              <a:t>[1])/2.0;</a:t>
            </a:r>
          </a:p>
          <a:p>
            <a:r>
              <a:rPr lang="en-US" sz="1100" dirty="0" smtClean="0">
                <a:latin typeface="Consolas" panose="020B0609020204030204" pitchFamily="49" charset="0"/>
              </a:rPr>
              <a:t>        d</a:t>
            </a:r>
            <a:r>
              <a:rPr lang="en-US" sz="1100" dirty="0">
                <a:latin typeface="Consolas" panose="020B0609020204030204" pitchFamily="49" charset="0"/>
              </a:rPr>
              <a:t>=(</a:t>
            </a:r>
            <a:r>
              <a:rPr lang="en-US" sz="1100" dirty="0" err="1">
                <a:latin typeface="Consolas" panose="020B0609020204030204" pitchFamily="49" charset="0"/>
              </a:rPr>
              <a:t>bbx</a:t>
            </a:r>
            <a:r>
              <a:rPr lang="en-US" sz="1100" dirty="0">
                <a:latin typeface="Consolas" panose="020B0609020204030204" pitchFamily="49" charset="0"/>
              </a:rPr>
              <a:t>[1]-</a:t>
            </a:r>
            <a:r>
              <a:rPr lang="en-US" sz="1100" dirty="0" err="1">
                <a:latin typeface="Consolas" panose="020B0609020204030204" pitchFamily="49" charset="0"/>
              </a:rPr>
              <a:t>bbx</a:t>
            </a:r>
            <a:r>
              <a:rPr lang="en-US" sz="1100" dirty="0">
                <a:latin typeface="Consolas" panose="020B0609020204030204" pitchFamily="49" charset="0"/>
              </a:rPr>
              <a:t>[0]).</a:t>
            </a:r>
            <a:r>
              <a:rPr lang="en-US" sz="1100" dirty="0" err="1">
                <a:latin typeface="Consolas" panose="020B0609020204030204" pitchFamily="49" charset="0"/>
              </a:rPr>
              <a:t>GetLength</a:t>
            </a:r>
            <a:r>
              <a:rPr lang="en-US" sz="1100" dirty="0">
                <a:latin typeface="Consolas" panose="020B0609020204030204" pitchFamily="49" charset="0"/>
              </a:rPr>
              <a:t>()*1.2;</a:t>
            </a:r>
          </a:p>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("Target %s\n",</a:t>
            </a:r>
            <a:r>
              <a:rPr lang="en-US" sz="1100" dirty="0" err="1">
                <a:latin typeface="Consolas" panose="020B0609020204030204" pitchFamily="49" charset="0"/>
              </a:rPr>
              <a:t>t.Txt</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("Diagonal %lf\</a:t>
            </a:r>
            <a:r>
              <a:rPr lang="en-US" sz="1100" dirty="0" err="1">
                <a:latin typeface="Consolas" panose="020B0609020204030204" pitchFamily="49" charset="0"/>
              </a:rPr>
              <a:t>n",d</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17641552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the data structure of the STL viewer</a:t>
            </a:r>
          </a:p>
        </p:txBody>
      </p:sp>
      <p:sp>
        <p:nvSpPr>
          <p:cNvPr id="5" name="Content Placeholder 4"/>
          <p:cNvSpPr>
            <a:spLocks noGrp="1"/>
          </p:cNvSpPr>
          <p:nvPr>
            <p:ph idx="1"/>
          </p:nvPr>
        </p:nvSpPr>
        <p:spPr/>
        <p:txBody>
          <a:bodyPr/>
          <a:lstStyle/>
          <a:p>
            <a:r>
              <a:rPr lang="en-US" dirty="0" err="1" smtClean="0"/>
              <a:t>RemakeVertexArray</a:t>
            </a:r>
            <a:r>
              <a:rPr lang="en-US" dirty="0" smtClean="0"/>
              <a:t> function</a:t>
            </a:r>
            <a:endParaRPr lang="en-US" dirty="0"/>
          </a:p>
        </p:txBody>
      </p:sp>
      <p:sp>
        <p:nvSpPr>
          <p:cNvPr id="4" name="TextBox 3"/>
          <p:cNvSpPr txBox="1"/>
          <p:nvPr/>
        </p:nvSpPr>
        <p:spPr>
          <a:xfrm>
            <a:off x="622300" y="1606550"/>
            <a:ext cx="5955476" cy="5001369"/>
          </a:xfrm>
          <a:prstGeom prst="rect">
            <a:avLst/>
          </a:prstGeom>
          <a:noFill/>
        </p:spPr>
        <p:txBody>
          <a:bodyPr wrap="none" rtlCol="0">
            <a:spAutoFit/>
          </a:bodyPr>
          <a:lstStyle/>
          <a:p>
            <a:r>
              <a:rPr lang="en-US" sz="1100" dirty="0">
                <a:latin typeface="Consolas" panose="020B0609020204030204" pitchFamily="49" charset="0"/>
              </a:rPr>
              <a:t>void </a:t>
            </a:r>
            <a:r>
              <a:rPr lang="en-US" sz="1100" dirty="0" err="1">
                <a:latin typeface="Consolas" panose="020B0609020204030204" pitchFamily="49" charset="0"/>
              </a:rPr>
              <a:t>FsLazyWindowApplication</a:t>
            </a:r>
            <a:r>
              <a:rPr lang="en-US" sz="1100" dirty="0">
                <a:latin typeface="Consolas" panose="020B0609020204030204" pitchFamily="49" charset="0"/>
              </a:rPr>
              <a:t>::</a:t>
            </a:r>
            <a:r>
              <a:rPr lang="en-US" sz="1100" dirty="0" err="1">
                <a:latin typeface="Consolas" panose="020B0609020204030204" pitchFamily="49" charset="0"/>
              </a:rPr>
              <a:t>RemakeVertexArray</a:t>
            </a:r>
            <a:r>
              <a:rPr lang="en-US" sz="1100" dirty="0">
                <a:latin typeface="Consolas" panose="020B0609020204030204" pitchFamily="49" charset="0"/>
              </a:rPr>
              <a:t>(void)</a:t>
            </a:r>
          </a:p>
          <a:p>
            <a:r>
              <a:rPr lang="en-US" sz="1100" dirty="0">
                <a:latin typeface="Consolas" panose="020B0609020204030204" pitchFamily="49" charset="0"/>
              </a:rPr>
              <a:t>{</a:t>
            </a:r>
          </a:p>
          <a:p>
            <a:r>
              <a:rPr lang="en-US" sz="1100" dirty="0" smtClean="0">
                <a:latin typeface="Consolas" panose="020B0609020204030204" pitchFamily="49" charset="0"/>
              </a:rPr>
              <a:t>    for(auto </a:t>
            </a:r>
            <a:r>
              <a:rPr lang="en-US" sz="1100" dirty="0" err="1">
                <a:latin typeface="Consolas" panose="020B0609020204030204" pitchFamily="49" charset="0"/>
              </a:rPr>
              <a:t>plHd</a:t>
            </a:r>
            <a:r>
              <a:rPr lang="en-US" sz="1100" dirty="0">
                <a:latin typeface="Consolas" panose="020B0609020204030204" pitchFamily="49" charset="0"/>
              </a:rPr>
              <a:t>=</a:t>
            </a:r>
            <a:r>
              <a:rPr lang="en-US" sz="1100" dirty="0" err="1">
                <a:latin typeface="Consolas" panose="020B0609020204030204" pitchFamily="49" charset="0"/>
              </a:rPr>
              <a:t>mesh.NullPolygon</a:t>
            </a:r>
            <a:r>
              <a:rPr lang="en-US" sz="1100" dirty="0">
                <a:latin typeface="Consolas" panose="020B0609020204030204" pitchFamily="49" charset="0"/>
              </a:rPr>
              <a:t>(); true==</a:t>
            </a:r>
            <a:r>
              <a:rPr lang="en-US" sz="1100" dirty="0" err="1">
                <a:latin typeface="Consolas" panose="020B0609020204030204" pitchFamily="49" charset="0"/>
              </a:rPr>
              <a:t>mesh.MoveToNextPolygon</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 )</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auto </a:t>
            </a:r>
            <a:r>
              <a:rPr lang="en-US" sz="1100" dirty="0" err="1">
                <a:latin typeface="Consolas" panose="020B0609020204030204" pitchFamily="49" charset="0"/>
              </a:rPr>
              <a:t>plVtHd</a:t>
            </a:r>
            <a:r>
              <a:rPr lang="en-US" sz="1100" dirty="0">
                <a:latin typeface="Consolas" panose="020B0609020204030204" pitchFamily="49" charset="0"/>
              </a:rPr>
              <a:t>=</a:t>
            </a:r>
            <a:r>
              <a:rPr lang="en-US" sz="1100" dirty="0" err="1">
                <a:latin typeface="Consolas" panose="020B0609020204030204" pitchFamily="49" charset="0"/>
              </a:rPr>
              <a:t>mesh.GetPolygonVertex</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r>
              <a:rPr lang="en-US" sz="1100" dirty="0" smtClean="0">
                <a:latin typeface="Consolas" panose="020B0609020204030204" pitchFamily="49" charset="0"/>
              </a:rPr>
              <a:t>        auto </a:t>
            </a:r>
            <a:r>
              <a:rPr lang="en-US" sz="1100" dirty="0" err="1">
                <a:latin typeface="Consolas" panose="020B0609020204030204" pitchFamily="49" charset="0"/>
              </a:rPr>
              <a:t>plCol</a:t>
            </a:r>
            <a:r>
              <a:rPr lang="en-US" sz="1100" dirty="0">
                <a:latin typeface="Consolas" panose="020B0609020204030204" pitchFamily="49" charset="0"/>
              </a:rPr>
              <a:t>=</a:t>
            </a:r>
            <a:r>
              <a:rPr lang="en-US" sz="1100" dirty="0" err="1">
                <a:latin typeface="Consolas" panose="020B0609020204030204" pitchFamily="49" charset="0"/>
              </a:rPr>
              <a:t>mesh.GetColor</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r>
              <a:rPr lang="en-US" sz="1100" dirty="0" smtClean="0">
                <a:latin typeface="Consolas" panose="020B0609020204030204" pitchFamily="49" charset="0"/>
              </a:rPr>
              <a:t>        auto </a:t>
            </a:r>
            <a:r>
              <a:rPr lang="en-US" sz="1100" dirty="0" err="1">
                <a:latin typeface="Consolas" panose="020B0609020204030204" pitchFamily="49" charset="0"/>
              </a:rPr>
              <a:t>plNom</a:t>
            </a:r>
            <a:r>
              <a:rPr lang="en-US" sz="1100" dirty="0">
                <a:latin typeface="Consolas" panose="020B0609020204030204" pitchFamily="49" charset="0"/>
              </a:rPr>
              <a:t>=</a:t>
            </a:r>
            <a:r>
              <a:rPr lang="en-US" sz="1100" dirty="0" err="1">
                <a:latin typeface="Consolas" panose="020B0609020204030204" pitchFamily="49" charset="0"/>
              </a:rPr>
              <a:t>mesh.GetNormal</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smtClean="0">
                <a:latin typeface="Consolas" panose="020B0609020204030204" pitchFamily="49" charset="0"/>
              </a:rPr>
              <a:t>        // </a:t>
            </a:r>
            <a:r>
              <a:rPr lang="en-US" sz="1100" dirty="0">
                <a:latin typeface="Consolas" panose="020B0609020204030204" pitchFamily="49" charset="0"/>
              </a:rPr>
              <a:t>Let's assume every polygon is a triangle for now.</a:t>
            </a:r>
          </a:p>
          <a:p>
            <a:r>
              <a:rPr lang="en-US" sz="1100" dirty="0" smtClean="0">
                <a:latin typeface="Consolas" panose="020B0609020204030204" pitchFamily="49" charset="0"/>
              </a:rPr>
              <a:t>        if(3</a:t>
            </a:r>
            <a:r>
              <a:rPr lang="en-US" sz="1100" dirty="0">
                <a:latin typeface="Consolas" panose="020B0609020204030204" pitchFamily="49" charset="0"/>
              </a:rPr>
              <a:t>==</a:t>
            </a:r>
            <a:r>
              <a:rPr lang="en-US" sz="1100" dirty="0" err="1">
                <a:latin typeface="Consolas" panose="020B0609020204030204" pitchFamily="49" charset="0"/>
              </a:rPr>
              <a:t>plVtHd.size</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for(</a:t>
            </a:r>
            <a:r>
              <a:rPr lang="en-US" sz="1100" dirty="0" err="1" smtClean="0">
                <a:latin typeface="Consolas" panose="020B0609020204030204" pitchFamily="49" charset="0"/>
              </a:rPr>
              <a:t>int</a:t>
            </a:r>
            <a:r>
              <a:rPr lang="en-US" sz="1100" dirty="0" smtClean="0">
                <a:latin typeface="Consolas" panose="020B0609020204030204" pitchFamily="49" charset="0"/>
              </a:rPr>
              <a:t> </a:t>
            </a:r>
            <a:r>
              <a:rPr lang="en-US" sz="1100" dirty="0" err="1">
                <a:latin typeface="Consolas" panose="020B0609020204030204" pitchFamily="49" charset="0"/>
              </a:rPr>
              <a:t>i</a:t>
            </a:r>
            <a:r>
              <a:rPr lang="en-US" sz="1100" dirty="0">
                <a:latin typeface="Consolas" panose="020B0609020204030204" pitchFamily="49" charset="0"/>
              </a:rPr>
              <a:t>=0; </a:t>
            </a:r>
            <a:r>
              <a:rPr lang="en-US" sz="1100" dirty="0" err="1">
                <a:latin typeface="Consolas" panose="020B0609020204030204" pitchFamily="49" charset="0"/>
              </a:rPr>
              <a:t>i</a:t>
            </a:r>
            <a:r>
              <a:rPr lang="en-US" sz="1100" dirty="0">
                <a:latin typeface="Consolas" panose="020B0609020204030204" pitchFamily="49" charset="0"/>
              </a:rPr>
              <a:t>&lt;3; ++</a:t>
            </a:r>
            <a:r>
              <a:rPr lang="en-US" sz="1100" dirty="0" err="1">
                <a:latin typeface="Consolas" panose="020B0609020204030204" pitchFamily="49" charset="0"/>
              </a:rPr>
              <a:t>i</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auto </a:t>
            </a:r>
            <a:r>
              <a:rPr lang="en-US" sz="1100" dirty="0" err="1">
                <a:latin typeface="Consolas" panose="020B0609020204030204" pitchFamily="49" charset="0"/>
              </a:rPr>
              <a:t>vtPos</a:t>
            </a:r>
            <a:r>
              <a:rPr lang="en-US" sz="1100" dirty="0">
                <a:latin typeface="Consolas" panose="020B0609020204030204" pitchFamily="49" charset="0"/>
              </a:rPr>
              <a:t>=</a:t>
            </a:r>
            <a:r>
              <a:rPr lang="en-US" sz="1100" dirty="0" err="1">
                <a:latin typeface="Consolas" panose="020B0609020204030204" pitchFamily="49" charset="0"/>
              </a:rPr>
              <a:t>mesh.GetVertexPosition</a:t>
            </a:r>
            <a:r>
              <a:rPr lang="en-US" sz="1100" dirty="0">
                <a:latin typeface="Consolas" panose="020B0609020204030204" pitchFamily="49" charset="0"/>
              </a:rPr>
              <a:t>(</a:t>
            </a:r>
            <a:r>
              <a:rPr lang="en-US" sz="1100" dirty="0" err="1">
                <a:latin typeface="Consolas" panose="020B0609020204030204" pitchFamily="49" charset="0"/>
              </a:rPr>
              <a:t>plVtHd</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vtx.push_back</a:t>
            </a:r>
            <a:r>
              <a:rPr lang="en-US" sz="1100" dirty="0" smtClean="0">
                <a:latin typeface="Consolas" panose="020B0609020204030204" pitchFamily="49" charset="0"/>
              </a:rPr>
              <a:t>(</a:t>
            </a:r>
            <a:r>
              <a:rPr lang="en-US" sz="1100" dirty="0" err="1" smtClean="0">
                <a:latin typeface="Consolas" panose="020B0609020204030204" pitchFamily="49" charset="0"/>
              </a:rPr>
              <a:t>vtPos.xf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vtx.push_back</a:t>
            </a:r>
            <a:r>
              <a:rPr lang="en-US" sz="1100" dirty="0" smtClean="0">
                <a:latin typeface="Consolas" panose="020B0609020204030204" pitchFamily="49" charset="0"/>
              </a:rPr>
              <a:t>(</a:t>
            </a:r>
            <a:r>
              <a:rPr lang="en-US" sz="1100" dirty="0" err="1" smtClean="0">
                <a:latin typeface="Consolas" panose="020B0609020204030204" pitchFamily="49" charset="0"/>
              </a:rPr>
              <a:t>vtPos.yf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vtx.push_back</a:t>
            </a:r>
            <a:r>
              <a:rPr lang="en-US" sz="1100" dirty="0" smtClean="0">
                <a:latin typeface="Consolas" panose="020B0609020204030204" pitchFamily="49" charset="0"/>
              </a:rPr>
              <a:t>(</a:t>
            </a:r>
            <a:r>
              <a:rPr lang="en-US" sz="1100" dirty="0" err="1" smtClean="0">
                <a:latin typeface="Consolas" panose="020B0609020204030204" pitchFamily="49" charset="0"/>
              </a:rPr>
              <a:t>vtPos.zf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nom.push_back</a:t>
            </a:r>
            <a:r>
              <a:rPr lang="en-US" sz="1100" dirty="0" smtClean="0">
                <a:latin typeface="Consolas" panose="020B0609020204030204" pitchFamily="49" charset="0"/>
              </a:rPr>
              <a:t>(</a:t>
            </a:r>
            <a:r>
              <a:rPr lang="en-US" sz="1100" dirty="0" err="1" smtClean="0">
                <a:latin typeface="Consolas" panose="020B0609020204030204" pitchFamily="49" charset="0"/>
              </a:rPr>
              <a:t>plNom.xf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nom.push_back</a:t>
            </a:r>
            <a:r>
              <a:rPr lang="en-US" sz="1100" dirty="0" smtClean="0">
                <a:latin typeface="Consolas" panose="020B0609020204030204" pitchFamily="49" charset="0"/>
              </a:rPr>
              <a:t>(</a:t>
            </a:r>
            <a:r>
              <a:rPr lang="en-US" sz="1100" dirty="0" err="1" smtClean="0">
                <a:latin typeface="Consolas" panose="020B0609020204030204" pitchFamily="49" charset="0"/>
              </a:rPr>
              <a:t>plNom.yf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nom.push_back</a:t>
            </a:r>
            <a:r>
              <a:rPr lang="en-US" sz="1100" dirty="0" smtClean="0">
                <a:latin typeface="Consolas" panose="020B0609020204030204" pitchFamily="49" charset="0"/>
              </a:rPr>
              <a:t>(</a:t>
            </a:r>
            <a:r>
              <a:rPr lang="en-US" sz="1100" dirty="0" err="1" smtClean="0">
                <a:latin typeface="Consolas" panose="020B0609020204030204" pitchFamily="49" charset="0"/>
              </a:rPr>
              <a:t>plNom.zf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a:t>
            </a:r>
            <a:r>
              <a:rPr lang="en-US" sz="1100" dirty="0" err="1" smtClean="0">
                <a:latin typeface="Consolas" panose="020B0609020204030204" pitchFamily="49" charset="0"/>
              </a:rPr>
              <a:t>plCol.Rf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a:t>
            </a:r>
            <a:r>
              <a:rPr lang="en-US" sz="1100" dirty="0" err="1" smtClean="0">
                <a:latin typeface="Consolas" panose="020B0609020204030204" pitchFamily="49" charset="0"/>
              </a:rPr>
              <a:t>plCol.Gf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a:t>
            </a:r>
            <a:r>
              <a:rPr lang="en-US" sz="1100" dirty="0" err="1" smtClean="0">
                <a:latin typeface="Consolas" panose="020B0609020204030204" pitchFamily="49" charset="0"/>
              </a:rPr>
              <a:t>plCol.Bf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a:t>
            </a:r>
            <a:r>
              <a:rPr lang="en-US" sz="1100" dirty="0" err="1" smtClean="0">
                <a:latin typeface="Consolas" panose="020B0609020204030204" pitchFamily="49" charset="0"/>
              </a:rPr>
              <a:t>plCol.Af</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98266684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3105</TotalTime>
  <Words>7201</Words>
  <Application>Microsoft Office PowerPoint</Application>
  <PresentationFormat>On-screen Show (4:3)</PresentationFormat>
  <Paragraphs>1437</Paragraphs>
  <Slides>91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91</vt:i4>
      </vt:variant>
    </vt:vector>
  </HeadingPairs>
  <TitlesOfParts>
    <vt:vector size="98" baseType="lpstr">
      <vt:lpstr>굴림</vt:lpstr>
      <vt:lpstr>Arial</vt:lpstr>
      <vt:lpstr>Calibri</vt:lpstr>
      <vt:lpstr>Cambria Math</vt:lpstr>
      <vt:lpstr>Consolas</vt:lpstr>
      <vt:lpstr>Lucida Console</vt:lpstr>
      <vt:lpstr>Default Design</vt:lpstr>
      <vt:lpstr>24-783 Lecture 12</vt:lpstr>
      <vt:lpstr>PowerPoint Presentation</vt:lpstr>
      <vt:lpstr>PowerPoint Presentation</vt:lpstr>
      <vt:lpstr>Let's Gradually Transition to the Modern 3D Graphics API</vt:lpstr>
      <vt:lpstr>Organizing Everything in Arrays</vt:lpstr>
      <vt:lpstr>OpenGL functions to use</vt:lpstr>
      <vt:lpstr>PowerPoint Presentation</vt:lpstr>
      <vt:lpstr>This is good and bad.</vt:lpstr>
      <vt:lpstr>Practice:  Click to draw line segments</vt:lpstr>
      <vt:lpstr>View Control</vt:lpstr>
      <vt:lpstr>YS-Class library and YsMatrix4x4 class</vt:lpstr>
      <vt:lpstr>DrawCube function from 24-780</vt:lpstr>
      <vt:lpstr>PowerPoint Presentation</vt:lpstr>
      <vt:lpstr>Let's spin it.</vt:lpstr>
      <vt:lpstr>View Control</vt:lpstr>
      <vt:lpstr>View Transformation</vt:lpstr>
      <vt:lpstr>1st Step:  Translate by -t</vt:lpstr>
      <vt:lpstr>2nd Step: Rotate by R-1</vt:lpstr>
      <vt:lpstr>3rd Step: Translate by -d</vt:lpstr>
      <vt:lpstr>In a Matrix form</vt:lpstr>
      <vt:lpstr>Let's define</vt:lpstr>
      <vt:lpstr>PowerPoint Presentation</vt:lpstr>
      <vt:lpstr>PowerPoint Presentation</vt:lpstr>
      <vt:lpstr>Modify DrawCube function to MakeCubeVertexArray function.</vt:lpstr>
      <vt:lpstr>Lighting</vt:lpstr>
      <vt:lpstr>Lighting</vt:lpstr>
      <vt:lpstr>Lighting</vt:lpstr>
      <vt:lpstr>Lighting</vt:lpstr>
      <vt:lpstr>Lighting</vt:lpstr>
      <vt:lpstr>Lighting with OpenGL</vt:lpstr>
      <vt:lpstr>Lighting with OpenGL</vt:lpstr>
      <vt:lpstr>Dealing with a binary data file</vt:lpstr>
      <vt:lpstr>Binary dump</vt:lpstr>
      <vt:lpstr>Binary dump program.</vt:lpstr>
      <vt:lpstr>Hexa-decimal number</vt:lpstr>
      <vt:lpstr>Binary STL file</vt:lpstr>
      <vt:lpstr>Binary STL</vt:lpstr>
      <vt:lpstr>Binary STL file</vt:lpstr>
      <vt:lpstr>50 bytes for a triangle</vt:lpstr>
      <vt:lpstr>Reading a binary data file</vt:lpstr>
      <vt:lpstr>Interpreting a binary data file.</vt:lpstr>
      <vt:lpstr>What if the world is not an Intel world?</vt:lpstr>
      <vt:lpstr>PowerPoint Presentation</vt:lpstr>
      <vt:lpstr>Question:</vt:lpstr>
      <vt:lpstr>Endian-ness of a Binary STL</vt:lpstr>
      <vt:lpstr>PowerPoint Presentation</vt:lpstr>
      <vt:lpstr>PowerPoint Presentation</vt:lpstr>
      <vt:lpstr>PowerPoint Presentation</vt:lpstr>
      <vt:lpstr>PowerPoint Presentation</vt:lpstr>
      <vt:lpstr>PowerPoint Presentation</vt:lpstr>
      <vt:lpstr>How far the view point should be away from where?</vt:lpstr>
      <vt:lpstr>PowerPoint Presentation</vt:lpstr>
      <vt:lpstr>Add GetBoundingBox function in binary_stl.h and binary_stl.cpp</vt:lpstr>
      <vt:lpstr>PowerPoint Presentation</vt:lpstr>
      <vt:lpstr>Changes in the Draw function</vt:lpstr>
      <vt:lpstr>Identifying ASCII or Binary</vt:lpstr>
      <vt:lpstr>PowerPoint Presentation</vt:lpstr>
      <vt:lpstr>PowerPoint Presentation</vt:lpstr>
      <vt:lpstr>PowerPoint Presentation</vt:lpstr>
      <vt:lpstr>Polygonal Mesh </vt:lpstr>
      <vt:lpstr>Better-Than Minimum Information</vt:lpstr>
      <vt:lpstr>More useful information</vt:lpstr>
      <vt:lpstr>Richer information</vt:lpstr>
      <vt:lpstr>Closed (manifold), open, and non-manifold polygonal meshes</vt:lpstr>
      <vt:lpstr>Implementation</vt:lpstr>
      <vt:lpstr>Implementing a Polygonal-Mesh data structure</vt:lpstr>
      <vt:lpstr>Does it work?</vt:lpstr>
      <vt:lpstr>Iterator</vt:lpstr>
      <vt:lpstr>Iterator</vt:lpstr>
      <vt:lpstr>Question</vt:lpstr>
      <vt:lpstr>Does it work?</vt:lpstr>
      <vt:lpstr>Does it work?</vt:lpstr>
      <vt:lpstr>How about std::vector?</vt:lpstr>
      <vt:lpstr>Go with std::vector for now?</vt:lpstr>
      <vt:lpstr>How about this?</vt:lpstr>
      <vt:lpstr>PowerPoint Presentation</vt:lpstr>
      <vt:lpstr>Let's go with std::list</vt:lpstr>
      <vt:lpstr>Test what we have so far</vt:lpstr>
      <vt:lpstr>Adding polygons</vt:lpstr>
      <vt:lpstr>Test what we have so far</vt:lpstr>
      <vt:lpstr>Adding Access Functions</vt:lpstr>
      <vt:lpstr>Want to add a topological information</vt:lpstr>
      <vt:lpstr>Use Hash Table</vt:lpstr>
      <vt:lpstr>Additions in the polygonalmesh.h</vt:lpstr>
      <vt:lpstr>Changes in polygonalmesh.cpp</vt:lpstr>
      <vt:lpstr>Changes in polygonalmesh.cpp</vt:lpstr>
      <vt:lpstr>Modify test</vt:lpstr>
      <vt:lpstr>Add normal vector and color per polygon.</vt:lpstr>
      <vt:lpstr>Then add LoadBinaryStl function</vt:lpstr>
      <vt:lpstr>Replace the data structure of the STL viewer</vt:lpstr>
      <vt:lpstr>Replace the data structure of the STL viewer</vt:lpstr>
    </vt:vector>
  </TitlesOfParts>
  <Company>CMU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soji</dc:creator>
  <cp:lastModifiedBy>Soji Yamakawa</cp:lastModifiedBy>
  <cp:revision>553</cp:revision>
  <dcterms:created xsi:type="dcterms:W3CDTF">2009-08-19T14:18:47Z</dcterms:created>
  <dcterms:modified xsi:type="dcterms:W3CDTF">2017-02-27T20:57:52Z</dcterms:modified>
</cp:coreProperties>
</file>