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83" r:id="rId2"/>
    <p:sldId id="264" r:id="rId3"/>
    <p:sldId id="539" r:id="rId4"/>
    <p:sldId id="540" r:id="rId5"/>
    <p:sldId id="541" r:id="rId6"/>
    <p:sldId id="542" r:id="rId7"/>
    <p:sldId id="543" r:id="rId8"/>
    <p:sldId id="598" r:id="rId9"/>
    <p:sldId id="544" r:id="rId10"/>
    <p:sldId id="545" r:id="rId11"/>
    <p:sldId id="546" r:id="rId12"/>
    <p:sldId id="547" r:id="rId13"/>
    <p:sldId id="548" r:id="rId14"/>
    <p:sldId id="549" r:id="rId15"/>
    <p:sldId id="550" r:id="rId16"/>
    <p:sldId id="551" r:id="rId17"/>
    <p:sldId id="552" r:id="rId18"/>
    <p:sldId id="553" r:id="rId19"/>
    <p:sldId id="554"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77" r:id="rId43"/>
    <p:sldId id="578" r:id="rId44"/>
    <p:sldId id="579" r:id="rId45"/>
    <p:sldId id="580" r:id="rId46"/>
    <p:sldId id="581" r:id="rId47"/>
    <p:sldId id="582" r:id="rId48"/>
    <p:sldId id="583" r:id="rId49"/>
    <p:sldId id="584" r:id="rId50"/>
    <p:sldId id="585" r:id="rId51"/>
    <p:sldId id="586" r:id="rId52"/>
    <p:sldId id="587" r:id="rId53"/>
    <p:sldId id="588" r:id="rId54"/>
    <p:sldId id="589" r:id="rId55"/>
    <p:sldId id="590" r:id="rId56"/>
    <p:sldId id="591" r:id="rId57"/>
    <p:sldId id="592" r:id="rId58"/>
    <p:sldId id="593" r:id="rId59"/>
    <p:sldId id="594" r:id="rId60"/>
    <p:sldId id="595" r:id="rId61"/>
    <p:sldId id="596" r:id="rId62"/>
    <p:sldId id="597" r:id="rId63"/>
    <p:sldId id="599" r:id="rId64"/>
    <p:sldId id="621" r:id="rId65"/>
    <p:sldId id="622" r:id="rId66"/>
    <p:sldId id="623" r:id="rId67"/>
    <p:sldId id="624" r:id="rId68"/>
    <p:sldId id="618" r:id="rId69"/>
    <p:sldId id="619" r:id="rId70"/>
    <p:sldId id="620" r:id="rId71"/>
    <p:sldId id="607" r:id="rId72"/>
    <p:sldId id="608" r:id="rId73"/>
    <p:sldId id="614"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a:t>
            </a:r>
            <a:r>
              <a:rPr lang="en-US" smtClean="0"/>
              <a:t>Lecture </a:t>
            </a:r>
            <a:r>
              <a:rPr lang="en-US" smtClean="0"/>
              <a:t>13</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9" y="2603500"/>
            <a:ext cx="4047062" cy="3035300"/>
          </a:xfrm>
          <a:prstGeom prst="rect">
            <a:avLst/>
          </a:prstGeom>
        </p:spPr>
      </p:pic>
    </p:spTree>
    <p:extLst>
      <p:ext uri="{BB962C8B-B14F-4D97-AF65-F5344CB8AC3E}">
        <p14:creationId xmlns:p14="http://schemas.microsoft.com/office/powerpoint/2010/main" val="360174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bytes for a triangle</a:t>
            </a:r>
            <a:endParaRPr lang="en-US" dirty="0"/>
          </a:p>
        </p:txBody>
      </p:sp>
      <p:sp>
        <p:nvSpPr>
          <p:cNvPr id="3" name="Content Placeholder 2"/>
          <p:cNvSpPr>
            <a:spLocks noGrp="1"/>
          </p:cNvSpPr>
          <p:nvPr>
            <p:ph idx="1"/>
          </p:nvPr>
        </p:nvSpPr>
        <p:spPr/>
        <p:txBody>
          <a:bodyPr/>
          <a:lstStyle/>
          <a:p>
            <a:pPr marL="0" indent="0">
              <a:buNone/>
            </a:pPr>
            <a:r>
              <a:rPr lang="en-US" sz="1800" dirty="0" smtClean="0"/>
              <a:t>+0    4 bytes    Normal X</a:t>
            </a:r>
          </a:p>
          <a:p>
            <a:pPr marL="0" indent="0">
              <a:buNone/>
            </a:pPr>
            <a:r>
              <a:rPr lang="en-US" sz="1800" dirty="0" smtClean="0"/>
              <a:t>+4    4 bytes    Normal Y</a:t>
            </a:r>
          </a:p>
          <a:p>
            <a:pPr marL="0" indent="0">
              <a:buNone/>
            </a:pPr>
            <a:r>
              <a:rPr lang="en-US" sz="1800" dirty="0" smtClean="0"/>
              <a:t>+8    4 bytes    Normal Z</a:t>
            </a:r>
          </a:p>
          <a:p>
            <a:pPr marL="0" indent="0">
              <a:buNone/>
            </a:pPr>
            <a:r>
              <a:rPr lang="en-US" sz="1800" dirty="0" smtClean="0"/>
              <a:t>+12    4 bytes    x0</a:t>
            </a:r>
          </a:p>
          <a:p>
            <a:pPr marL="0" indent="0">
              <a:buNone/>
            </a:pPr>
            <a:r>
              <a:rPr lang="en-US" sz="1800" dirty="0" smtClean="0"/>
              <a:t>+16    4 bytes    y0</a:t>
            </a:r>
          </a:p>
          <a:p>
            <a:pPr marL="0" indent="0">
              <a:buNone/>
            </a:pPr>
            <a:r>
              <a:rPr lang="en-US" sz="1800" dirty="0" smtClean="0"/>
              <a:t>+20    4 bytes    z0</a:t>
            </a:r>
          </a:p>
          <a:p>
            <a:pPr marL="0" indent="0">
              <a:buNone/>
            </a:pPr>
            <a:r>
              <a:rPr lang="en-US" sz="1800" dirty="0" smtClean="0"/>
              <a:t>+24    4 bytes    x1</a:t>
            </a:r>
          </a:p>
          <a:p>
            <a:pPr marL="0" indent="0">
              <a:buNone/>
            </a:pPr>
            <a:r>
              <a:rPr lang="en-US" sz="1800" dirty="0" smtClean="0"/>
              <a:t>+28    4 bytes    y1</a:t>
            </a:r>
          </a:p>
          <a:p>
            <a:pPr marL="0" indent="0">
              <a:buNone/>
            </a:pPr>
            <a:r>
              <a:rPr lang="en-US" sz="1800" dirty="0" smtClean="0"/>
              <a:t>+32    4 bytes    z1</a:t>
            </a:r>
          </a:p>
          <a:p>
            <a:pPr marL="0" indent="0">
              <a:buNone/>
            </a:pPr>
            <a:r>
              <a:rPr lang="en-US" sz="1800" dirty="0" smtClean="0"/>
              <a:t>+36    4 bytes    x2</a:t>
            </a:r>
          </a:p>
          <a:p>
            <a:pPr marL="0" indent="0">
              <a:buNone/>
            </a:pPr>
            <a:r>
              <a:rPr lang="en-US" sz="1800" dirty="0" smtClean="0"/>
              <a:t>+40    4 bytes    y2</a:t>
            </a:r>
          </a:p>
          <a:p>
            <a:pPr marL="0" indent="0">
              <a:buNone/>
            </a:pPr>
            <a:r>
              <a:rPr lang="en-US" sz="1800" dirty="0" smtClean="0"/>
              <a:t>+44    4 bytes    z2</a:t>
            </a:r>
          </a:p>
          <a:p>
            <a:pPr marL="0" indent="0">
              <a:buNone/>
            </a:pPr>
            <a:r>
              <a:rPr lang="en-US" sz="1800" dirty="0" smtClean="0"/>
              <a:t>+48    2 bytes    Volume ID</a:t>
            </a:r>
          </a:p>
          <a:p>
            <a:pPr marL="0" indent="0">
              <a:buNone/>
            </a:pPr>
            <a:endParaRPr lang="en-US" sz="1800" dirty="0"/>
          </a:p>
        </p:txBody>
      </p:sp>
    </p:spTree>
    <p:extLst>
      <p:ext uri="{BB962C8B-B14F-4D97-AF65-F5344CB8AC3E}">
        <p14:creationId xmlns:p14="http://schemas.microsoft.com/office/powerpoint/2010/main" val="27494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data file</a:t>
            </a:r>
            <a:endParaRPr lang="en-US" dirty="0"/>
          </a:p>
        </p:txBody>
      </p:sp>
      <p:sp>
        <p:nvSpPr>
          <p:cNvPr id="3" name="Content Placeholder 2"/>
          <p:cNvSpPr>
            <a:spLocks noGrp="1"/>
          </p:cNvSpPr>
          <p:nvPr>
            <p:ph idx="1"/>
          </p:nvPr>
        </p:nvSpPr>
        <p:spPr/>
        <p:txBody>
          <a:bodyPr/>
          <a:lstStyle/>
          <a:p>
            <a:r>
              <a:rPr lang="en-US" dirty="0" smtClean="0"/>
              <a:t>Open a file with “</a:t>
            </a:r>
            <a:r>
              <a:rPr lang="en-US" dirty="0" err="1" smtClean="0"/>
              <a:t>rb</a:t>
            </a:r>
            <a:r>
              <a:rPr lang="en-US" dirty="0" smtClean="0"/>
              <a:t>” mode.</a:t>
            </a:r>
          </a:p>
          <a:p>
            <a:r>
              <a:rPr lang="en-US" dirty="0" smtClean="0"/>
              <a:t>Use </a:t>
            </a:r>
            <a:r>
              <a:rPr lang="en-US" dirty="0" err="1" smtClean="0"/>
              <a:t>fread</a:t>
            </a:r>
            <a:r>
              <a:rPr lang="en-US" dirty="0" smtClean="0"/>
              <a:t> function to read binary data.</a:t>
            </a:r>
            <a:br>
              <a:rPr lang="en-US" dirty="0" smtClean="0"/>
            </a:br>
            <a:r>
              <a:rPr lang="en-US" dirty="0" err="1" smtClean="0"/>
              <a:t>fread</a:t>
            </a:r>
            <a:r>
              <a:rPr lang="en-US" dirty="0" smtClean="0"/>
              <a:t>(</a:t>
            </a:r>
            <a:r>
              <a:rPr lang="en-US" dirty="0" err="1" smtClean="0"/>
              <a:t>buf,unit,count,fp</a:t>
            </a:r>
            <a:r>
              <a:rPr lang="en-US" dirty="0" smtClean="0"/>
              <a:t>);</a:t>
            </a:r>
            <a:br>
              <a:rPr lang="en-US" dirty="0" smtClean="0"/>
            </a:br>
            <a:r>
              <a:rPr lang="en-US" dirty="0" smtClean="0"/>
              <a:t>    </a:t>
            </a:r>
            <a:r>
              <a:rPr lang="en-US" dirty="0" err="1" smtClean="0"/>
              <a:t>buf</a:t>
            </a:r>
            <a:r>
              <a:rPr lang="en-US" dirty="0" smtClean="0"/>
              <a:t>        unsigned char pointer to the data buffer.</a:t>
            </a:r>
            <a:br>
              <a:rPr lang="en-US" dirty="0" smtClean="0"/>
            </a:br>
            <a:r>
              <a:rPr lang="en-US" dirty="0" smtClean="0"/>
              <a:t>    unit        </a:t>
            </a:r>
            <a:r>
              <a:rPr lang="en-US" dirty="0" err="1" smtClean="0"/>
              <a:t>Unit</a:t>
            </a:r>
            <a:r>
              <a:rPr lang="en-US" dirty="0" smtClean="0"/>
              <a:t> size.  Usually 1.</a:t>
            </a:r>
            <a:br>
              <a:rPr lang="en-US" dirty="0" smtClean="0"/>
            </a:br>
            <a:r>
              <a:rPr lang="en-US" dirty="0" smtClean="0"/>
              <a:t>    count    Number of units to read.</a:t>
            </a:r>
            <a:br>
              <a:rPr lang="en-US" dirty="0" smtClean="0"/>
            </a:br>
            <a:r>
              <a:rPr lang="en-US" dirty="0" smtClean="0"/>
              <a:t>    </a:t>
            </a:r>
            <a:r>
              <a:rPr lang="en-US" dirty="0" err="1" smtClean="0"/>
              <a:t>fp</a:t>
            </a:r>
            <a:r>
              <a:rPr lang="en-US" dirty="0" smtClean="0"/>
              <a:t>        File pointer.</a:t>
            </a:r>
            <a:br>
              <a:rPr lang="en-US" dirty="0" smtClean="0"/>
            </a:br>
            <a:r>
              <a:rPr lang="en-US" dirty="0" smtClean="0"/>
              <a:t>It reads unit*count bytes from the file fp.</a:t>
            </a:r>
          </a:p>
          <a:p>
            <a:endParaRPr lang="en-US" dirty="0"/>
          </a:p>
        </p:txBody>
      </p:sp>
    </p:spTree>
    <p:extLst>
      <p:ext uri="{BB962C8B-B14F-4D97-AF65-F5344CB8AC3E}">
        <p14:creationId xmlns:p14="http://schemas.microsoft.com/office/powerpoint/2010/main" val="279359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 binary data file.</a:t>
            </a:r>
            <a:endParaRPr lang="en-US" dirty="0"/>
          </a:p>
        </p:txBody>
      </p:sp>
      <p:sp>
        <p:nvSpPr>
          <p:cNvPr id="3" name="Content Placeholder 2"/>
          <p:cNvSpPr>
            <a:spLocks noGrp="1"/>
          </p:cNvSpPr>
          <p:nvPr>
            <p:ph idx="1"/>
          </p:nvPr>
        </p:nvSpPr>
        <p:spPr/>
        <p:txBody>
          <a:bodyPr/>
          <a:lstStyle/>
          <a:p>
            <a:r>
              <a:rPr lang="en-US" dirty="0" smtClean="0"/>
              <a:t>Everything is in an array of unsigned char.</a:t>
            </a:r>
          </a:p>
          <a:p>
            <a:r>
              <a:rPr lang="en-US" dirty="0" smtClean="0"/>
              <a:t>Converting four bytes of unsigned chars to an unsigned integer:</a:t>
            </a:r>
            <a:br>
              <a:rPr lang="en-US" dirty="0" smtClean="0"/>
            </a:br>
            <a:r>
              <a:rPr lang="en-US" sz="1800" dirty="0" smtClean="0"/>
              <a:t>    (Input is </a:t>
            </a:r>
            <a:r>
              <a:rPr lang="en-US" sz="1800" dirty="0" err="1" smtClean="0"/>
              <a:t>const</a:t>
            </a:r>
            <a:r>
              <a:rPr lang="en-US" sz="1800" dirty="0" smtClean="0"/>
              <a:t> unsigned char </a:t>
            </a:r>
            <a:r>
              <a:rPr lang="en-US" sz="1800" dirty="0" err="1" smtClean="0"/>
              <a:t>dat</a:t>
            </a:r>
            <a:r>
              <a:rPr lang="en-US" sz="1800" dirty="0" smtClean="0"/>
              <a:t>[4], output is unsigned </a:t>
            </a:r>
            <a:r>
              <a:rPr lang="en-US" sz="1800" dirty="0" err="1" smtClean="0"/>
              <a:t>int</a:t>
            </a:r>
            <a:r>
              <a:rPr lang="en-US" sz="1800" dirty="0" smtClean="0"/>
              <a:t> value.)</a:t>
            </a:r>
            <a:br>
              <a:rPr lang="en-US" sz="1800" dirty="0" smtClean="0"/>
            </a:br>
            <a:r>
              <a:rPr lang="en-US" sz="1600" dirty="0" smtClean="0">
                <a:latin typeface="Lucida Console" panose="020B0609040504020204" pitchFamily="49" charset="0"/>
              </a:rPr>
              <a:t>    unsigned char b0=</a:t>
            </a:r>
            <a:r>
              <a:rPr lang="en-US" sz="1600" dirty="0" err="1" smtClean="0">
                <a:latin typeface="Lucida Console" panose="020B0609040504020204" pitchFamily="49" charset="0"/>
              </a:rPr>
              <a:t>dat</a:t>
            </a:r>
            <a:r>
              <a:rPr lang="en-US" sz="1600" dirty="0" smtClean="0">
                <a:latin typeface="Lucida Console" panose="020B0609040504020204" pitchFamily="49" charset="0"/>
              </a:rPr>
              <a:t>[0];</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b1=</a:t>
            </a:r>
            <a:r>
              <a:rPr lang="en-US" sz="1600" dirty="0" err="1" smtClean="0">
                <a:latin typeface="Lucida Console" panose="020B0609040504020204" pitchFamily="49" charset="0"/>
              </a:rPr>
              <a:t>dat</a:t>
            </a:r>
            <a:r>
              <a:rPr lang="en-US" sz="1600" dirty="0" smtClean="0">
                <a:latin typeface="Lucida Console" panose="020B0609040504020204" pitchFamily="49" charset="0"/>
              </a:rPr>
              <a:t>[1];</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b2=</a:t>
            </a:r>
            <a:r>
              <a:rPr lang="en-US" sz="1600" dirty="0" err="1" smtClean="0">
                <a:latin typeface="Lucida Console" panose="020B0609040504020204" pitchFamily="49" charset="0"/>
              </a:rPr>
              <a:t>dat</a:t>
            </a:r>
            <a:r>
              <a:rPr lang="en-US" sz="1600" dirty="0" smtClean="0">
                <a:latin typeface="Lucida Console" panose="020B0609040504020204" pitchFamily="49" charset="0"/>
              </a:rPr>
              <a:t>[2];</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a:latin typeface="Lucida Console" panose="020B0609040504020204" pitchFamily="49" charset="0"/>
              </a:rPr>
              <a:t>char </a:t>
            </a:r>
            <a:r>
              <a:rPr lang="en-US" sz="1600" dirty="0" smtClean="0">
                <a:latin typeface="Lucida Console" panose="020B0609040504020204" pitchFamily="49" charset="0"/>
              </a:rPr>
              <a:t>b3=</a:t>
            </a:r>
            <a:r>
              <a:rPr lang="en-US" sz="1600" dirty="0" err="1" smtClean="0">
                <a:latin typeface="Lucida Console" panose="020B0609040504020204" pitchFamily="49" charset="0"/>
              </a:rPr>
              <a:t>dat</a:t>
            </a:r>
            <a:r>
              <a:rPr lang="en-US" sz="1600" dirty="0" smtClean="0">
                <a:latin typeface="Lucida Console" panose="020B0609040504020204" pitchFamily="49" charset="0"/>
              </a:rPr>
              <a:t>[3];</a:t>
            </a:r>
            <a:br>
              <a:rPr lang="en-US" sz="1600" dirty="0" smtClean="0">
                <a:latin typeface="Lucida Console" panose="020B0609040504020204" pitchFamily="49" charset="0"/>
              </a:rPr>
            </a:br>
            <a:r>
              <a:rPr lang="en-US" sz="1600" dirty="0" smtClean="0">
                <a:latin typeface="Lucida Console" panose="020B0609040504020204" pitchFamily="49" charset="0"/>
              </a:rPr>
              <a:t>    unsigned </a:t>
            </a:r>
            <a:r>
              <a:rPr lang="en-US" sz="1600" dirty="0" err="1" smtClean="0">
                <a:latin typeface="Lucida Console" panose="020B0609040504020204" pitchFamily="49" charset="0"/>
              </a:rPr>
              <a:t>int</a:t>
            </a:r>
            <a:r>
              <a:rPr lang="en-US" sz="1600" dirty="0" smtClean="0">
                <a:latin typeface="Lucida Console" panose="020B0609040504020204" pitchFamily="49" charset="0"/>
              </a:rPr>
              <a:t> value=b0+b1*0x100+b2*0x10000+b3*0x1000000;</a:t>
            </a:r>
            <a:endParaRPr lang="en-US" sz="1800" dirty="0" smtClean="0">
              <a:latin typeface="Lucida Console" panose="020B0609040504020204" pitchFamily="49" charset="0"/>
            </a:endParaRPr>
          </a:p>
          <a:p>
            <a:r>
              <a:rPr lang="en-US" dirty="0" smtClean="0"/>
              <a:t>Converting four bytes of unsigned chars (in IEEE standard floating-point format) to a float:</a:t>
            </a:r>
            <a:br>
              <a:rPr lang="en-US" dirty="0" smtClean="0"/>
            </a:br>
            <a:r>
              <a:rPr lang="en-US" sz="1800" dirty="0" smtClean="0"/>
              <a:t>    (</a:t>
            </a:r>
            <a:r>
              <a:rPr lang="en-US" sz="1800" dirty="0"/>
              <a:t>Input is </a:t>
            </a:r>
            <a:r>
              <a:rPr lang="en-US" sz="1800" dirty="0" err="1"/>
              <a:t>const</a:t>
            </a:r>
            <a:r>
              <a:rPr lang="en-US" sz="1800" dirty="0"/>
              <a:t> unsigned char </a:t>
            </a:r>
            <a:r>
              <a:rPr lang="en-US" sz="1800" dirty="0" err="1"/>
              <a:t>dat</a:t>
            </a:r>
            <a:r>
              <a:rPr lang="en-US" sz="1800" dirty="0"/>
              <a:t>[4], output is </a:t>
            </a:r>
            <a:r>
              <a:rPr lang="en-US" sz="1800" dirty="0" smtClean="0"/>
              <a:t>float </a:t>
            </a:r>
            <a:r>
              <a:rPr lang="en-US" sz="1800" dirty="0"/>
              <a:t>value</a:t>
            </a:r>
            <a:r>
              <a:rPr lang="en-US" sz="1800" dirty="0" smtClean="0"/>
              <a:t>.)</a:t>
            </a:r>
            <a:br>
              <a:rPr lang="en-US" sz="1800" dirty="0" smtClean="0"/>
            </a:br>
            <a:r>
              <a:rPr lang="en-US" sz="1800" dirty="0" smtClean="0"/>
              <a:t>    </a:t>
            </a:r>
            <a:r>
              <a:rPr lang="en-US" sz="1800" dirty="0" err="1" smtClean="0"/>
              <a:t>const</a:t>
            </a:r>
            <a:r>
              <a:rPr lang="en-US" sz="1800" dirty="0" smtClean="0"/>
              <a:t> float *</a:t>
            </a:r>
            <a:r>
              <a:rPr lang="en-US" sz="1800" dirty="0" err="1" smtClean="0"/>
              <a:t>fPtr</a:t>
            </a:r>
            <a:r>
              <a:rPr lang="en-US" sz="1800" dirty="0" smtClean="0"/>
              <a:t>=(</a:t>
            </a:r>
            <a:r>
              <a:rPr lang="en-US" sz="1800" dirty="0" err="1" smtClean="0"/>
              <a:t>const</a:t>
            </a:r>
            <a:r>
              <a:rPr lang="en-US" sz="1800" dirty="0" smtClean="0"/>
              <a:t> float *)</a:t>
            </a:r>
            <a:r>
              <a:rPr lang="en-US" sz="1800" dirty="0" err="1" smtClean="0"/>
              <a:t>dat</a:t>
            </a:r>
            <a:r>
              <a:rPr lang="en-US" sz="1800" dirty="0" smtClean="0"/>
              <a:t>;</a:t>
            </a:r>
            <a:br>
              <a:rPr lang="en-US" sz="1800" dirty="0" smtClean="0"/>
            </a:br>
            <a:r>
              <a:rPr lang="en-US" sz="1800" dirty="0" smtClean="0"/>
              <a:t>    float value=*</a:t>
            </a:r>
            <a:r>
              <a:rPr lang="en-US" sz="1800" dirty="0" err="1" smtClean="0"/>
              <a:t>fPtr</a:t>
            </a:r>
            <a:r>
              <a:rPr lang="en-US" sz="1800" dirty="0" smtClean="0"/>
              <a:t>;</a:t>
            </a:r>
          </a:p>
          <a:p>
            <a:endParaRPr lang="en-US" dirty="0" smtClean="0"/>
          </a:p>
        </p:txBody>
      </p:sp>
    </p:spTree>
    <p:extLst>
      <p:ext uri="{BB962C8B-B14F-4D97-AF65-F5344CB8AC3E}">
        <p14:creationId xmlns:p14="http://schemas.microsoft.com/office/powerpoint/2010/main" val="137125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world </a:t>
            </a:r>
            <a:r>
              <a:rPr lang="en-US" dirty="0" smtClean="0"/>
              <a:t>is </a:t>
            </a:r>
            <a:r>
              <a:rPr lang="en-US" dirty="0"/>
              <a:t>not an Intel world</a:t>
            </a:r>
            <a:r>
              <a:rPr lang="en-US" dirty="0" smtClean="0"/>
              <a:t>?</a:t>
            </a:r>
            <a:endParaRPr lang="en-US" dirty="0"/>
          </a:p>
        </p:txBody>
      </p:sp>
      <p:sp>
        <p:nvSpPr>
          <p:cNvPr id="3" name="Content Placeholder 2"/>
          <p:cNvSpPr>
            <a:spLocks noGrp="1"/>
          </p:cNvSpPr>
          <p:nvPr>
            <p:ph idx="1"/>
          </p:nvPr>
        </p:nvSpPr>
        <p:spPr/>
        <p:txBody>
          <a:bodyPr/>
          <a:lstStyle/>
          <a:p>
            <a:r>
              <a:rPr lang="en-US" dirty="0" smtClean="0"/>
              <a:t>The byte-order problem.  (Little endian vs. Big endian.)</a:t>
            </a:r>
          </a:p>
          <a:p>
            <a:r>
              <a:rPr lang="en-US" dirty="0"/>
              <a:t>Little endian: Least-Significant Byte appears first.</a:t>
            </a:r>
            <a:br>
              <a:rPr lang="en-US" dirty="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B0 A0 </a:t>
            </a:r>
            <a:r>
              <a:rPr lang="en-US" sz="2000" dirty="0"/>
              <a:t>02 01</a:t>
            </a:r>
            <a:endParaRPr lang="en-US" dirty="0" smtClean="0"/>
          </a:p>
          <a:p>
            <a:r>
              <a:rPr lang="en-US" dirty="0" smtClean="0"/>
              <a:t>Big endian: Most-Significant Byte appears first.</a:t>
            </a:r>
            <a:br>
              <a:rPr lang="en-US" dirty="0" smtClean="0"/>
            </a:br>
            <a:r>
              <a:rPr lang="en-US" sz="2000" dirty="0" smtClean="0"/>
              <a:t>    Hexa-decimal </a:t>
            </a:r>
            <a:r>
              <a:rPr lang="en-US" sz="2000" dirty="0"/>
              <a:t>number </a:t>
            </a:r>
            <a:r>
              <a:rPr lang="en-US" sz="2000" dirty="0" smtClean="0"/>
              <a:t>0x0102A0B0 </a:t>
            </a:r>
            <a:r>
              <a:rPr lang="en-US" sz="2000" dirty="0"/>
              <a:t>will be stored as:</a:t>
            </a:r>
            <a:br>
              <a:rPr lang="en-US" sz="2000" dirty="0"/>
            </a:br>
            <a:r>
              <a:rPr lang="en-US" sz="2000" dirty="0" smtClean="0"/>
              <a:t>    </a:t>
            </a:r>
            <a:br>
              <a:rPr lang="en-US" sz="2000" dirty="0" smtClean="0"/>
            </a:br>
            <a:r>
              <a:rPr lang="en-US" sz="2000" dirty="0" smtClean="0"/>
              <a:t>    01 02 A0 B0</a:t>
            </a:r>
            <a:endParaRPr lang="en-US" sz="2000" dirty="0"/>
          </a:p>
          <a:p>
            <a:r>
              <a:rPr lang="en-US" dirty="0" smtClean="0"/>
              <a:t>To write a general-purpose binary-reading code, you need to be aware of the endian-ness of the file and the CPU.</a:t>
            </a:r>
          </a:p>
          <a:p>
            <a:endParaRPr lang="en-US" dirty="0"/>
          </a:p>
          <a:p>
            <a:endParaRPr lang="en-US" dirty="0"/>
          </a:p>
          <a:p>
            <a:endParaRPr lang="en-US" dirty="0"/>
          </a:p>
        </p:txBody>
      </p:sp>
      <p:sp>
        <p:nvSpPr>
          <p:cNvPr id="4" name="Rectangle 3"/>
          <p:cNvSpPr/>
          <p:nvPr/>
        </p:nvSpPr>
        <p:spPr>
          <a:xfrm>
            <a:off x="3997840" y="19138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88456" y="19120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95020" y="19156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06900" y="19192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9073" y="252346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59429" y="252169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35101" y="2525248"/>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78877" y="2528800"/>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85495" y="387202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5851" y="3870259"/>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94311" y="3873811"/>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75299" y="3877363"/>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97839" y="327748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88455" y="3275722"/>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5019" y="3279274"/>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06899" y="3282826"/>
            <a:ext cx="276447" cy="30302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4" idx="2"/>
            <a:endCxn id="11" idx="0"/>
          </p:cNvCxnSpPr>
          <p:nvPr/>
        </p:nvCxnSpPr>
        <p:spPr>
          <a:xfrm flipH="1">
            <a:off x="2417101" y="2216888"/>
            <a:ext cx="1718963" cy="311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0" idx="0"/>
          </p:cNvCxnSpPr>
          <p:nvPr/>
        </p:nvCxnSpPr>
        <p:spPr>
          <a:xfrm flipH="1">
            <a:off x="2073325" y="2215124"/>
            <a:ext cx="2353355" cy="3101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9" idx="0"/>
          </p:cNvCxnSpPr>
          <p:nvPr/>
        </p:nvCxnSpPr>
        <p:spPr>
          <a:xfrm flipH="1">
            <a:off x="1697653" y="2218676"/>
            <a:ext cx="3035591" cy="3030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8" idx="0"/>
          </p:cNvCxnSpPr>
          <p:nvPr/>
        </p:nvCxnSpPr>
        <p:spPr>
          <a:xfrm flipH="1">
            <a:off x="1327297" y="2222228"/>
            <a:ext cx="3717827" cy="301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2" idx="0"/>
          </p:cNvCxnSpPr>
          <p:nvPr/>
        </p:nvCxnSpPr>
        <p:spPr>
          <a:xfrm flipH="1">
            <a:off x="1323719" y="3580514"/>
            <a:ext cx="281234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2"/>
            <a:endCxn id="13" idx="0"/>
          </p:cNvCxnSpPr>
          <p:nvPr/>
        </p:nvCxnSpPr>
        <p:spPr>
          <a:xfrm flipH="1">
            <a:off x="1694075" y="3578750"/>
            <a:ext cx="2732604"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2"/>
            <a:endCxn id="14" idx="0"/>
          </p:cNvCxnSpPr>
          <p:nvPr/>
        </p:nvCxnSpPr>
        <p:spPr>
          <a:xfrm flipH="1">
            <a:off x="2032535" y="3582302"/>
            <a:ext cx="2700708"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2"/>
            <a:endCxn id="15" idx="0"/>
          </p:cNvCxnSpPr>
          <p:nvPr/>
        </p:nvCxnSpPr>
        <p:spPr>
          <a:xfrm flipH="1">
            <a:off x="2413523" y="3585854"/>
            <a:ext cx="2631600" cy="291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5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Historically, Intel CPUs have been using little endian, and Motorola CPUs have been using big endian.</a:t>
            </a:r>
          </a:p>
          <a:p>
            <a:r>
              <a:rPr lang="en-US" dirty="0" smtClean="0"/>
              <a:t>ARM uses bi-endian, which can switch the endian-ness.  But, probably the program may not know until run time.</a:t>
            </a:r>
          </a:p>
          <a:p>
            <a:endParaRPr lang="en-US" dirty="0" smtClean="0"/>
          </a:p>
          <a:p>
            <a:r>
              <a:rPr lang="en-US" dirty="0" smtClean="0"/>
              <a:t>Hopefully the CPU uses same endian-ness for all data types.</a:t>
            </a:r>
            <a:endParaRPr lang="en-US" dirty="0"/>
          </a:p>
          <a:p>
            <a:endParaRPr lang="en-US" dirty="0"/>
          </a:p>
        </p:txBody>
      </p:sp>
    </p:spTree>
    <p:extLst>
      <p:ext uri="{BB962C8B-B14F-4D97-AF65-F5344CB8AC3E}">
        <p14:creationId xmlns:p14="http://schemas.microsoft.com/office/powerpoint/2010/main" val="283054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can you identify the endian-ness of the CPU in C++?</a:t>
            </a:r>
            <a:br>
              <a:rPr lang="en-US" dirty="0" smtClean="0"/>
            </a:br>
            <a:r>
              <a:rPr lang="en-US" dirty="0" smtClean="0"/>
              <a:t/>
            </a:r>
            <a:br>
              <a:rPr lang="en-US" dirty="0" smtClean="0"/>
            </a:br>
            <a:r>
              <a:rPr lang="en-US" sz="1800" dirty="0" smtClean="0">
                <a:latin typeface="Lucida Console" panose="020B0609040504020204" pitchFamily="49" charset="0"/>
              </a:rPr>
              <a:t>bool </a:t>
            </a:r>
            <a:r>
              <a:rPr lang="en-US" sz="1800" dirty="0" err="1" smtClean="0">
                <a:latin typeface="Lucida Console" panose="020B0609040504020204" pitchFamily="49" charset="0"/>
              </a:rPr>
              <a:t>CPUisLittleEndian</a:t>
            </a:r>
            <a:r>
              <a:rPr lang="en-US" sz="1800" dirty="0" smtClean="0">
                <a:latin typeface="Lucida Console" panose="020B0609040504020204" pitchFamily="49" charset="0"/>
              </a:rPr>
              <a:t>(void)</a:t>
            </a:r>
            <a:br>
              <a:rPr lang="en-US" sz="1800" dirty="0" smtClean="0">
                <a:latin typeface="Lucida Console" panose="020B0609040504020204" pitchFamily="49" charset="0"/>
              </a:rPr>
            </a:br>
            <a:r>
              <a:rPr lang="en-US" sz="1800" dirty="0" smtClean="0">
                <a:latin typeface="Lucida Console" panose="020B0609040504020204" pitchFamily="49" charset="0"/>
              </a:rPr>
              <a:t>{</a:t>
            </a:r>
            <a:br>
              <a:rPr lang="en-US" sz="1800" dirty="0" smtClean="0">
                <a:latin typeface="Lucida Console" panose="020B0609040504020204" pitchFamily="49" charset="0"/>
              </a:rPr>
            </a:br>
            <a:r>
              <a:rPr lang="en-US" sz="1800" dirty="0" smtClean="0">
                <a:latin typeface="Lucida Console" panose="020B0609040504020204" pitchFamily="49" charset="0"/>
              </a:rPr>
              <a:t>    ?</a:t>
            </a:r>
            <a:br>
              <a:rPr lang="en-US" sz="1800" dirty="0" smtClean="0">
                <a:latin typeface="Lucida Console" panose="020B0609040504020204" pitchFamily="49" charset="0"/>
              </a:rPr>
            </a:br>
            <a:r>
              <a:rPr lang="en-US" sz="1800" dirty="0" smtClean="0">
                <a:latin typeface="Lucida Console" panose="020B0609040504020204" pitchFamily="49" charset="0"/>
              </a:rPr>
              <a:t>}</a:t>
            </a:r>
          </a:p>
          <a:p>
            <a:endParaRPr lang="en-US" dirty="0"/>
          </a:p>
        </p:txBody>
      </p:sp>
    </p:spTree>
    <p:extLst>
      <p:ext uri="{BB962C8B-B14F-4D97-AF65-F5344CB8AC3E}">
        <p14:creationId xmlns:p14="http://schemas.microsoft.com/office/powerpoint/2010/main" val="394897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Endian-ness of a Binary STL</a:t>
            </a:r>
            <a:endParaRPr lang="en-US" dirty="0"/>
          </a:p>
        </p:txBody>
      </p:sp>
      <p:sp>
        <p:nvSpPr>
          <p:cNvPr id="3" name="Content Placeholder 2"/>
          <p:cNvSpPr>
            <a:spLocks noGrp="1"/>
          </p:cNvSpPr>
          <p:nvPr>
            <p:ph idx="1"/>
          </p:nvPr>
        </p:nvSpPr>
        <p:spPr/>
        <p:txBody>
          <a:bodyPr/>
          <a:lstStyle/>
          <a:p>
            <a:r>
              <a:rPr lang="en-US" dirty="0" smtClean="0"/>
              <a:t>Known to be Little-Endian.  Compatible with Intel CPU.</a:t>
            </a:r>
          </a:p>
          <a:p>
            <a:r>
              <a:rPr lang="en-US" smtClean="0"/>
              <a:t>This integer-conversion </a:t>
            </a:r>
            <a:r>
              <a:rPr lang="en-US" dirty="0" smtClean="0"/>
              <a:t>works regardless of the CPU.</a:t>
            </a:r>
            <a:br>
              <a:rPr lang="en-US" dirty="0" smtClean="0"/>
            </a:br>
            <a:r>
              <a:rPr lang="en-US" sz="1400" dirty="0" smtClean="0"/>
              <a:t>    (</a:t>
            </a:r>
            <a:r>
              <a:rPr lang="en-US" sz="1400" dirty="0"/>
              <a:t>Input is </a:t>
            </a:r>
            <a:r>
              <a:rPr lang="en-US" sz="1400" dirty="0" err="1"/>
              <a:t>const</a:t>
            </a:r>
            <a:r>
              <a:rPr lang="en-US" sz="1400" dirty="0"/>
              <a:t> unsigned char </a:t>
            </a:r>
            <a:r>
              <a:rPr lang="en-US" sz="1400" dirty="0" err="1"/>
              <a:t>dat</a:t>
            </a:r>
            <a:r>
              <a:rPr lang="en-US" sz="1400" dirty="0"/>
              <a:t>[4], output is unsigned </a:t>
            </a:r>
            <a:r>
              <a:rPr lang="en-US" sz="1400" dirty="0" err="1"/>
              <a:t>int</a:t>
            </a:r>
            <a:r>
              <a:rPr lang="en-US" sz="1400" dirty="0"/>
              <a:t> value.)</a:t>
            </a:r>
            <a:br>
              <a:rPr lang="en-US" sz="1400" dirty="0"/>
            </a:br>
            <a:r>
              <a:rPr lang="en-US" sz="1200" dirty="0" smtClean="0">
                <a:latin typeface="Lucida Console" panose="020B0609040504020204" pitchFamily="49" charset="0"/>
              </a:rPr>
              <a:t>    unsigned </a:t>
            </a:r>
            <a:r>
              <a:rPr lang="en-US" sz="1200" dirty="0">
                <a:latin typeface="Lucida Console" panose="020B0609040504020204" pitchFamily="49" charset="0"/>
              </a:rPr>
              <a:t>char b0=</a:t>
            </a:r>
            <a:r>
              <a:rPr lang="en-US" sz="1200" dirty="0" err="1">
                <a:latin typeface="Lucida Console" panose="020B0609040504020204" pitchFamily="49" charset="0"/>
              </a:rPr>
              <a:t>dat</a:t>
            </a:r>
            <a:r>
              <a:rPr lang="en-US" sz="1200" dirty="0">
                <a:latin typeface="Lucida Console" panose="020B0609040504020204" pitchFamily="49" charset="0"/>
              </a:rPr>
              <a:t>[0];</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b1=</a:t>
            </a:r>
            <a:r>
              <a:rPr lang="en-US" sz="1200" dirty="0" err="1">
                <a:latin typeface="Lucida Console" panose="020B0609040504020204" pitchFamily="49" charset="0"/>
              </a:rPr>
              <a:t>dat</a:t>
            </a:r>
            <a:r>
              <a:rPr lang="en-US" sz="1200" dirty="0">
                <a:latin typeface="Lucida Console" panose="020B0609040504020204" pitchFamily="49" charset="0"/>
              </a:rPr>
              <a:t>[1];</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b2=</a:t>
            </a:r>
            <a:r>
              <a:rPr lang="en-US" sz="1200" dirty="0" err="1">
                <a:latin typeface="Lucida Console" panose="020B0609040504020204" pitchFamily="49" charset="0"/>
              </a:rPr>
              <a:t>dat</a:t>
            </a:r>
            <a:r>
              <a:rPr lang="en-US" sz="1200" dirty="0">
                <a:latin typeface="Lucida Console" panose="020B0609040504020204" pitchFamily="49" charset="0"/>
              </a:rPr>
              <a:t>[2];</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a:latin typeface="Lucida Console" panose="020B0609040504020204" pitchFamily="49" charset="0"/>
              </a:rPr>
              <a:t>char b3=</a:t>
            </a:r>
            <a:r>
              <a:rPr lang="en-US" sz="1200" dirty="0" err="1">
                <a:latin typeface="Lucida Console" panose="020B0609040504020204" pitchFamily="49" charset="0"/>
              </a:rPr>
              <a:t>dat</a:t>
            </a:r>
            <a:r>
              <a:rPr lang="en-US" sz="1200" dirty="0">
                <a:latin typeface="Lucida Console" panose="020B0609040504020204" pitchFamily="49" charset="0"/>
              </a:rPr>
              <a:t>[3];</a:t>
            </a:r>
            <a:br>
              <a:rPr lang="en-US" sz="1200" dirty="0">
                <a:latin typeface="Lucida Console" panose="020B0609040504020204" pitchFamily="49" charset="0"/>
              </a:rPr>
            </a:br>
            <a:r>
              <a:rPr lang="en-US" sz="1200" dirty="0" smtClean="0">
                <a:latin typeface="Lucida Console" panose="020B0609040504020204" pitchFamily="49" charset="0"/>
              </a:rPr>
              <a:t>    unsigned </a:t>
            </a:r>
            <a:r>
              <a:rPr lang="en-US" sz="1200" dirty="0" err="1">
                <a:latin typeface="Lucida Console" panose="020B0609040504020204" pitchFamily="49" charset="0"/>
              </a:rPr>
              <a:t>int</a:t>
            </a:r>
            <a:r>
              <a:rPr lang="en-US" sz="1200" dirty="0">
                <a:latin typeface="Lucida Console" panose="020B0609040504020204" pitchFamily="49" charset="0"/>
              </a:rPr>
              <a:t> value=b0+b1*0x100+b2*0x10000+b3*0x1000000;</a:t>
            </a:r>
            <a:endParaRPr lang="en-US" dirty="0" smtClean="0"/>
          </a:p>
          <a:p>
            <a:r>
              <a:rPr lang="en-US" dirty="0" smtClean="0"/>
              <a:t>If CPU’s endian-ness is big-endian, floating-point conversion needs to be:</a:t>
            </a:r>
            <a:br>
              <a:rPr lang="en-US" dirty="0" smtClean="0"/>
            </a:br>
            <a:r>
              <a:rPr lang="en-US" sz="1100" dirty="0" smtClean="0">
                <a:latin typeface="Lucida Console" panose="020B0609040504020204" pitchFamily="49" charset="0"/>
              </a:rPr>
              <a:t>    if(true==</a:t>
            </a:r>
            <a:r>
              <a:rPr lang="en-US" sz="1100" dirty="0" err="1" smtClean="0">
                <a:latin typeface="Lucida Console" panose="020B0609040504020204" pitchFamily="49" charset="0"/>
              </a:rPr>
              <a:t>CPUisLittleEndian</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r>
              <a:rPr lang="en-US" sz="1100" dirty="0" err="1" smtClean="0">
                <a:latin typeface="Lucida Console" panose="020B0609040504020204" pitchFamily="49" charset="0"/>
              </a:rPr>
              <a:t>const</a:t>
            </a:r>
            <a:r>
              <a:rPr lang="en-US" sz="1100" dirty="0" smtClean="0">
                <a:latin typeface="Lucida Console" panose="020B0609040504020204" pitchFamily="49" charset="0"/>
              </a:rPr>
              <a:t> float *)</a:t>
            </a:r>
            <a:r>
              <a:rPr lang="en-US" sz="1100" dirty="0" err="1" smtClean="0">
                <a:latin typeface="Lucida Console" panose="020B0609040504020204" pitchFamily="49" charset="0"/>
              </a:rPr>
              <a:t>dat</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value=*</a:t>
            </a:r>
            <a:r>
              <a:rPr lang="en-US" sz="1100" dirty="0" err="1" smtClean="0">
                <a:latin typeface="Lucida Console" panose="020B0609040504020204" pitchFamily="49" charset="0"/>
              </a:rPr>
              <a:t>fPtr</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else</a:t>
            </a:r>
            <a:br>
              <a:rPr lang="en-US" sz="1100" dirty="0" smtClean="0">
                <a:latin typeface="Lucida Console" panose="020B0609040504020204" pitchFamily="49" charset="0"/>
              </a:rPr>
            </a:br>
            <a:r>
              <a:rPr lang="en-US" sz="1100" dirty="0" smtClean="0">
                <a:latin typeface="Lucida Console" panose="020B0609040504020204" pitchFamily="49" charset="0"/>
              </a:rPr>
              <a:t>    {</a:t>
            </a:r>
            <a:br>
              <a:rPr lang="en-US" sz="1100" dirty="0" smtClean="0">
                <a:latin typeface="Lucida Console" panose="020B0609040504020204" pitchFamily="49" charset="0"/>
              </a:rPr>
            </a:br>
            <a:r>
              <a:rPr lang="en-US" sz="1100" dirty="0" smtClean="0">
                <a:latin typeface="Lucida Console" panose="020B0609040504020204" pitchFamily="49" charset="0"/>
              </a:rPr>
              <a:t>        auto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=(unsigned char *)(&amp;value);</a:t>
            </a:r>
            <a:br>
              <a:rPr lang="en-US" sz="1100" dirty="0" smtClean="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[0</a:t>
            </a:r>
            <a:r>
              <a:rPr lang="en-US" sz="1100" dirty="0">
                <a:latin typeface="Lucida Console" panose="020B0609040504020204" pitchFamily="49" charset="0"/>
              </a:rPr>
              <a:t>]=</a:t>
            </a:r>
            <a:r>
              <a:rPr lang="en-US" sz="1100" dirty="0" err="1">
                <a:latin typeface="Lucida Console" panose="020B0609040504020204" pitchFamily="49" charset="0"/>
              </a:rPr>
              <a:t>dat</a:t>
            </a:r>
            <a:r>
              <a:rPr lang="en-US" sz="1100" dirty="0">
                <a:latin typeface="Lucida Console" panose="020B0609040504020204" pitchFamily="49" charset="0"/>
              </a:rPr>
              <a:t>[3];</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[1]=</a:t>
            </a:r>
            <a:r>
              <a:rPr lang="en-US" sz="1100" dirty="0" err="1" smtClean="0">
                <a:latin typeface="Lucida Console" panose="020B0609040504020204" pitchFamily="49" charset="0"/>
              </a:rPr>
              <a:t>dat</a:t>
            </a:r>
            <a:r>
              <a:rPr lang="en-US" sz="1100" dirty="0" smtClean="0">
                <a:latin typeface="Lucida Console" panose="020B0609040504020204" pitchFamily="49" charset="0"/>
              </a:rPr>
              <a:t>[2];</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[2]=</a:t>
            </a:r>
            <a:r>
              <a:rPr lang="en-US" sz="1100" dirty="0" err="1" smtClean="0">
                <a:latin typeface="Lucida Console" panose="020B0609040504020204" pitchFamily="49" charset="0"/>
              </a:rPr>
              <a:t>dat</a:t>
            </a:r>
            <a:r>
              <a:rPr lang="en-US" sz="1100" dirty="0" smtClean="0">
                <a:latin typeface="Lucida Console" panose="020B0609040504020204" pitchFamily="49" charset="0"/>
              </a:rPr>
              <a:t>[1];</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r>
              <a:rPr lang="en-US" sz="1100" dirty="0" err="1" smtClean="0">
                <a:latin typeface="Lucida Console" panose="020B0609040504020204" pitchFamily="49" charset="0"/>
              </a:rPr>
              <a:t>valuePtr</a:t>
            </a:r>
            <a:r>
              <a:rPr lang="en-US" sz="1100" dirty="0" smtClean="0">
                <a:latin typeface="Lucida Console" panose="020B0609040504020204" pitchFamily="49" charset="0"/>
              </a:rPr>
              <a:t>[3]=</a:t>
            </a:r>
            <a:r>
              <a:rPr lang="en-US" sz="1100" dirty="0" err="1" smtClean="0">
                <a:latin typeface="Lucida Console" panose="020B0609040504020204" pitchFamily="49" charset="0"/>
              </a:rPr>
              <a:t>dat</a:t>
            </a:r>
            <a:r>
              <a:rPr lang="en-US" sz="1100" dirty="0" smtClean="0">
                <a:latin typeface="Lucida Console" panose="020B0609040504020204" pitchFamily="49" charset="0"/>
              </a:rPr>
              <a:t>[0];</a:t>
            </a:r>
            <a:r>
              <a:rPr lang="en-US" sz="1100" dirty="0">
                <a:latin typeface="Lucida Console" panose="020B0609040504020204" pitchFamily="49" charset="0"/>
              </a:rPr>
              <a:t/>
            </a:r>
            <a:br>
              <a:rPr lang="en-US" sz="1100" dirty="0">
                <a:latin typeface="Lucida Console" panose="020B0609040504020204" pitchFamily="49" charset="0"/>
              </a:rPr>
            </a:br>
            <a:r>
              <a:rPr lang="en-US" sz="1100" dirty="0" smtClean="0">
                <a:latin typeface="Lucida Console" panose="020B0609040504020204" pitchFamily="49" charset="0"/>
              </a:rPr>
              <a:t>    }</a:t>
            </a:r>
            <a:endParaRPr lang="en-US" dirty="0" smtClean="0">
              <a:latin typeface="Lucida Console" panose="020B0609040504020204" pitchFamily="49" charset="0"/>
            </a:endParaRPr>
          </a:p>
          <a:p>
            <a:endParaRPr lang="en-US" dirty="0"/>
          </a:p>
          <a:p>
            <a:endParaRPr lang="en-US" dirty="0" smtClean="0"/>
          </a:p>
          <a:p>
            <a:endParaRPr lang="en-US" dirty="0"/>
          </a:p>
        </p:txBody>
      </p:sp>
      <p:sp>
        <p:nvSpPr>
          <p:cNvPr id="4" name="Right Brace 3"/>
          <p:cNvSpPr/>
          <p:nvPr/>
        </p:nvSpPr>
        <p:spPr>
          <a:xfrm>
            <a:off x="5199321" y="5007942"/>
            <a:ext cx="196702" cy="9994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96023" y="5050472"/>
            <a:ext cx="2780414" cy="461665"/>
          </a:xfrm>
          <a:prstGeom prst="rect">
            <a:avLst/>
          </a:prstGeom>
          <a:noFill/>
        </p:spPr>
        <p:txBody>
          <a:bodyPr wrap="square" rtlCol="0">
            <a:spAutoFit/>
          </a:bodyPr>
          <a:lstStyle/>
          <a:p>
            <a:r>
              <a:rPr lang="en-US" sz="1200" dirty="0" smtClean="0">
                <a:solidFill>
                  <a:srgbClr val="FF0000"/>
                </a:solidFill>
              </a:rPr>
              <a:t>Copy byes to where the value is stored in the reverse order.</a:t>
            </a:r>
            <a:endParaRPr lang="en-US" sz="1200" dirty="0">
              <a:solidFill>
                <a:srgbClr val="FF0000"/>
              </a:solidFill>
            </a:endParaRPr>
          </a:p>
        </p:txBody>
      </p:sp>
    </p:spTree>
    <p:extLst>
      <p:ext uri="{BB962C8B-B14F-4D97-AF65-F5344CB8AC3E}">
        <p14:creationId xmlns:p14="http://schemas.microsoft.com/office/powerpoint/2010/main" val="343067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704088" y="2566416"/>
            <a:ext cx="8180445" cy="3139321"/>
          </a:xfrm>
          <a:prstGeom prst="rect">
            <a:avLst/>
          </a:prstGeom>
          <a:noFill/>
        </p:spPr>
        <p:txBody>
          <a:bodyPr wrap="none" rtlCol="0">
            <a:spAutoFit/>
          </a:bodyPr>
          <a:lstStyle/>
          <a:p>
            <a:r>
              <a:rPr lang="en-US" dirty="0" err="1" smtClean="0"/>
              <a:t>binary_stl.h</a:t>
            </a:r>
            <a:endParaRPr lang="en-US" dirty="0" smtClean="0"/>
          </a:p>
          <a:p>
            <a:endParaRPr lang="en-US" dirty="0"/>
          </a:p>
          <a:p>
            <a:r>
              <a:rPr lang="en-US" sz="1200" dirty="0">
                <a:latin typeface="Lucida Console" panose="020B0609040504020204" pitchFamily="49" charset="0"/>
              </a:rPr>
              <a:t>#</a:t>
            </a:r>
            <a:r>
              <a:rPr lang="en-US" sz="1200" dirty="0" err="1">
                <a:latin typeface="Lucida Console" panose="020B0609040504020204" pitchFamily="49" charset="0"/>
              </a:rPr>
              <a:t>ifndef</a:t>
            </a:r>
            <a:r>
              <a:rPr lang="en-US" sz="1200" dirty="0">
                <a:latin typeface="Lucida Console" panose="020B0609040504020204" pitchFamily="49" charset="0"/>
              </a:rPr>
              <a:t> BINARY_STL_IS_INCLUDED</a:t>
            </a:r>
          </a:p>
          <a:p>
            <a:r>
              <a:rPr lang="en-US" sz="1200" dirty="0">
                <a:latin typeface="Lucida Console" panose="020B0609040504020204" pitchFamily="49" charset="0"/>
              </a:rPr>
              <a:t>#define BINARY_STL_IS_INCLUDED</a:t>
            </a:r>
          </a:p>
          <a:p>
            <a:endParaRPr lang="en-US" sz="1200" dirty="0">
              <a:latin typeface="Lucida Console" panose="020B0609040504020204" pitchFamily="49" charset="0"/>
            </a:endParaRPr>
          </a:p>
          <a:p>
            <a:r>
              <a:rPr lang="en-US" sz="1200" dirty="0">
                <a:latin typeface="Lucida Console" panose="020B0609040504020204" pitchFamily="49" charset="0"/>
              </a:rPr>
              <a:t>#include "vector"</a:t>
            </a:r>
          </a:p>
          <a:p>
            <a:r>
              <a:rPr lang="en-US" sz="1200" dirty="0">
                <a:latin typeface="Lucida Console" panose="020B0609040504020204" pitchFamily="49" charset="0"/>
              </a:rPr>
              <a:t>bool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std</a:t>
            </a:r>
            <a:r>
              <a:rPr lang="en-US" sz="1200" dirty="0">
                <a:latin typeface="Lucida Console" panose="020B0609040504020204" pitchFamily="49" charset="0"/>
              </a:rPr>
              <a:t>::vector &lt;float&gt; &amp;</a:t>
            </a:r>
            <a:r>
              <a:rPr lang="en-US" sz="1200" dirty="0" err="1">
                <a:latin typeface="Lucida Console" panose="020B0609040504020204" pitchFamily="49" charset="0"/>
              </a:rPr>
              <a:t>vtx,std</a:t>
            </a:r>
            <a:r>
              <a:rPr lang="en-US" sz="1200" dirty="0">
                <a:latin typeface="Lucida Console" panose="020B0609040504020204" pitchFamily="49" charset="0"/>
              </a:rPr>
              <a:t>::vector &lt;float&gt; &amp;</a:t>
            </a:r>
            <a:r>
              <a:rPr lang="en-US" sz="1200" dirty="0" err="1">
                <a:latin typeface="Lucida Console" panose="020B0609040504020204" pitchFamily="49" charset="0"/>
              </a:rPr>
              <a:t>nom,const</a:t>
            </a:r>
            <a:r>
              <a:rPr lang="en-US" sz="1200" dirty="0">
                <a:latin typeface="Lucida Console" panose="020B0609040504020204" pitchFamily="49" charset="0"/>
              </a:rPr>
              <a:t> char </a:t>
            </a:r>
            <a:r>
              <a:rPr lang="en-US" sz="1200" dirty="0" err="1">
                <a:latin typeface="Lucida Console" panose="020B0609040504020204" pitchFamily="49" charset="0"/>
              </a:rPr>
              <a:t>fn</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bool </a:t>
            </a:r>
            <a:r>
              <a:rPr lang="en-US" sz="1200" dirty="0" err="1">
                <a:latin typeface="Lucida Console" panose="020B0609040504020204" pitchFamily="49" charset="0"/>
              </a:rPr>
              <a:t>CPUisLittleEndian</a:t>
            </a:r>
            <a:r>
              <a:rPr lang="en-US" sz="1200" dirty="0">
                <a:latin typeface="Lucida Console" panose="020B0609040504020204" pitchFamily="49" charset="0"/>
              </a:rPr>
              <a:t>(void);</a:t>
            </a:r>
          </a:p>
          <a:p>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BinaryToInt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r>
              <a:rPr lang="en-US" sz="1200" dirty="0">
                <a:latin typeface="Lucida Console" panose="020B0609040504020204" pitchFamily="49" charset="0"/>
              </a:rPr>
              <a:t>float </a:t>
            </a:r>
            <a:r>
              <a:rPr lang="en-US" sz="1200" dirty="0" err="1">
                <a:latin typeface="Lucida Console" panose="020B0609040504020204" pitchFamily="49" charset="0"/>
              </a:rPr>
              <a:t>BinaryToFloat</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unsigned char </a:t>
            </a:r>
            <a:r>
              <a:rPr lang="en-US" sz="1200" dirty="0" err="1">
                <a:latin typeface="Lucida Console" panose="020B0609040504020204" pitchFamily="49" charset="0"/>
              </a:rPr>
              <a:t>dw</a:t>
            </a:r>
            <a:r>
              <a:rPr lang="en-US" sz="1200" dirty="0">
                <a:latin typeface="Lucida Console" panose="020B0609040504020204" pitchFamily="49" charset="0"/>
              </a:rPr>
              <a:t>[4]);</a:t>
            </a:r>
          </a:p>
          <a:p>
            <a:endParaRPr lang="en-US" sz="1200" dirty="0">
              <a:latin typeface="Lucida Console" panose="020B0609040504020204" pitchFamily="49" charset="0"/>
            </a:endParaRPr>
          </a:p>
          <a:p>
            <a:r>
              <a:rPr lang="en-US" sz="1200" dirty="0">
                <a:latin typeface="Lucida Console" panose="020B0609040504020204" pitchFamily="49" charset="0"/>
              </a:rPr>
              <a:t>#</a:t>
            </a:r>
            <a:r>
              <a:rPr lang="en-US" sz="1200" dirty="0" err="1">
                <a:latin typeface="Lucida Console" panose="020B0609040504020204" pitchFamily="49" charset="0"/>
              </a:rPr>
              <a:t>endif</a:t>
            </a:r>
            <a:endParaRPr lang="en-US" sz="1200" dirty="0">
              <a:latin typeface="Lucida Console" panose="020B0609040504020204" pitchFamily="49" charset="0"/>
            </a:endParaRPr>
          </a:p>
          <a:p>
            <a:endParaRPr lang="en-US" sz="1200" dirty="0">
              <a:latin typeface="Lucida Console" panose="020B0609040504020204" pitchFamily="49" charset="0"/>
            </a:endParaRPr>
          </a:p>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45675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3801041" cy="6494085"/>
          </a:xfrm>
          <a:prstGeom prst="rect">
            <a:avLst/>
          </a:prstGeom>
          <a:noFill/>
        </p:spPr>
        <p:txBody>
          <a:bodyPr wrap="none" rtlCol="0">
            <a:spAutoFit/>
          </a:bodyPr>
          <a:lstStyle/>
          <a:p>
            <a:r>
              <a:rPr lang="en-US" dirty="0" smtClean="0"/>
              <a:t>binary_stl.cpp</a:t>
            </a:r>
          </a:p>
          <a:p>
            <a:endParaRPr lang="en-US" dirty="0"/>
          </a:p>
          <a:p>
            <a:r>
              <a:rPr lang="en-US" sz="1000" dirty="0" smtClean="0">
                <a:latin typeface="Lucida Console" panose="020B0609040504020204" pitchFamily="49" charset="0"/>
              </a:rPr>
              <a:t>#include "</a:t>
            </a:r>
            <a:r>
              <a:rPr lang="en-US" sz="1000" dirty="0" err="1" smtClean="0">
                <a:latin typeface="Lucida Console" panose="020B0609040504020204" pitchFamily="49" charset="0"/>
              </a:rPr>
              <a:t>binary_stl.h</a:t>
            </a:r>
            <a:r>
              <a:rPr lang="en-US" sz="1000" dirty="0" smtClean="0">
                <a:latin typeface="Lucida Console" panose="020B0609040504020204" pitchFamily="49" charset="0"/>
              </a:rPr>
              <a:t>"</a:t>
            </a:r>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bool </a:t>
            </a:r>
            <a:r>
              <a:rPr lang="en-US" sz="1000" dirty="0" err="1">
                <a:latin typeface="Lucida Console" panose="020B0609040504020204" pitchFamily="49" charset="0"/>
              </a:rPr>
              <a:t>CPUisLittleEndian</a:t>
            </a:r>
            <a:r>
              <a:rPr lang="en-US" sz="1000" dirty="0">
                <a:latin typeface="Lucida Console" panose="020B0609040504020204" pitchFamily="49" charset="0"/>
              </a:rPr>
              <a:t>(void)</a:t>
            </a:r>
          </a:p>
          <a:p>
            <a:r>
              <a:rPr lang="en-US" sz="1000" dirty="0">
                <a:latin typeface="Lucida Console" panose="020B0609040504020204" pitchFamily="49" charset="0"/>
              </a:rPr>
              <a:t>{</a:t>
            </a:r>
          </a:p>
          <a:p>
            <a:r>
              <a:rPr lang="en-US" sz="1000" dirty="0" smtClean="0">
                <a:latin typeface="Lucida Console" panose="020B0609040504020204" pitchFamily="49" charset="0"/>
              </a:rPr>
              <a:t>    unsigned </a:t>
            </a:r>
            <a:r>
              <a:rPr lang="en-US" sz="1000" dirty="0" err="1">
                <a:latin typeface="Lucida Console" panose="020B0609040504020204" pitchFamily="49" charset="0"/>
              </a:rPr>
              <a:t>int</a:t>
            </a:r>
            <a:r>
              <a:rPr lang="en-US" sz="1000" dirty="0">
                <a:latin typeface="Lucida Console" panose="020B0609040504020204" pitchFamily="49" charset="0"/>
              </a:rPr>
              <a:t> one=1;</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*)&amp;one;</a:t>
            </a:r>
          </a:p>
          <a:p>
            <a:r>
              <a:rPr lang="en-US" sz="1000" dirty="0" smtClean="0">
                <a:latin typeface="Lucida Console" panose="020B0609040504020204" pitchFamily="49" charset="0"/>
              </a:rPr>
              <a:t>    if(1</a:t>
            </a:r>
            <a:r>
              <a:rPr lang="en-US" sz="1000" dirty="0">
                <a:latin typeface="Lucida Console" panose="020B0609040504020204" pitchFamily="49" charset="0"/>
              </a:rPr>
              <a:t>==</a:t>
            </a:r>
            <a:r>
              <a:rPr lang="en-US" sz="1000" dirty="0" err="1">
                <a:latin typeface="Lucida Console" panose="020B0609040504020204" pitchFamily="49" charset="0"/>
              </a:rPr>
              <a:t>dat</a:t>
            </a:r>
            <a:r>
              <a:rPr lang="en-US" sz="1000" dirty="0">
                <a:latin typeface="Lucida Console" panose="020B0609040504020204" pitchFamily="49" charset="0"/>
              </a:rPr>
              <a:t>[0])</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true;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return </a:t>
            </a:r>
            <a:r>
              <a:rPr lang="en-US" sz="1000" dirty="0">
                <a:latin typeface="Lucida Console" panose="020B0609040504020204" pitchFamily="49" charset="0"/>
              </a:rPr>
              <a:t>false;</a:t>
            </a:r>
          </a:p>
          <a:p>
            <a:r>
              <a:rPr lang="en-US" sz="1000" dirty="0">
                <a:latin typeface="Lucida Console" panose="020B0609040504020204" pitchFamily="49" charset="0"/>
              </a:rPr>
              <a:t>}</a:t>
            </a:r>
          </a:p>
          <a:p>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b0=(</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b1=(</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b2=(</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a:latin typeface="Lucida Console" panose="020B0609040504020204" pitchFamily="49" charset="0"/>
              </a:rPr>
              <a:t>b3=(</a:t>
            </a:r>
            <a:r>
              <a:rPr lang="en-US" sz="1000" dirty="0" err="1">
                <a:latin typeface="Lucida Console" panose="020B0609040504020204" pitchFamily="49" charset="0"/>
              </a:rPr>
              <a:t>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return </a:t>
            </a:r>
            <a:r>
              <a:rPr lang="en-US" sz="1000" dirty="0">
                <a:latin typeface="Lucida Console" panose="020B0609040504020204" pitchFamily="49" charset="0"/>
              </a:rPr>
              <a:t>b0+b1*0x100+b2*0x10000+b3*0x1000000;</a:t>
            </a:r>
          </a:p>
          <a:p>
            <a:r>
              <a:rPr lang="en-US" sz="1000" dirty="0">
                <a:latin typeface="Lucida Console" panose="020B0609040504020204" pitchFamily="49" charset="0"/>
              </a:rPr>
              <a:t>}</a:t>
            </a:r>
          </a:p>
          <a:p>
            <a:r>
              <a:rPr lang="en-US" sz="1000" dirty="0">
                <a:latin typeface="Lucida Console" panose="020B0609040504020204" pitchFamily="49" charset="0"/>
              </a:rPr>
              <a:t>float </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unsigned 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a:latin typeface="Lucida Console" panose="020B0609040504020204" pitchFamily="49" charset="0"/>
              </a:rPr>
              <a:t>{</a:t>
            </a:r>
          </a:p>
          <a:p>
            <a:r>
              <a:rPr lang="en-US" sz="1000" dirty="0" smtClean="0">
                <a:latin typeface="Lucida Console" panose="020B0609040504020204" pitchFamily="49" charset="0"/>
              </a:rPr>
              <a:t>    if(true</a:t>
            </a:r>
            <a:r>
              <a:rPr lang="en-US" sz="1000" dirty="0">
                <a:latin typeface="Lucida Console" panose="020B0609040504020204" pitchFamily="49" charset="0"/>
              </a:rPr>
              <a:t>==</a:t>
            </a:r>
            <a:r>
              <a:rPr lang="en-US" sz="1000" dirty="0" err="1">
                <a:latin typeface="Lucida Console" panose="020B0609040504020204" pitchFamily="49" charset="0"/>
              </a:rPr>
              <a:t>CPUisLittleEndian</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float *</a:t>
            </a:r>
            <a:r>
              <a:rPr lang="en-US" sz="1000" dirty="0" err="1">
                <a:latin typeface="Lucida Console" panose="020B0609040504020204" pitchFamily="49" charset="0"/>
              </a:rPr>
              <a:t>fPtr</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float *)</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return </a:t>
            </a:r>
            <a:r>
              <a:rPr lang="en-US" sz="1000" dirty="0">
                <a:latin typeface="Lucida Console" panose="020B0609040504020204" pitchFamily="49" charset="0"/>
              </a:rPr>
              <a:t>*</a:t>
            </a:r>
            <a:r>
              <a:rPr lang="en-US" sz="1000" dirty="0" err="1">
                <a:latin typeface="Lucida Console" panose="020B0609040504020204" pitchFamily="49" charset="0"/>
              </a:rPr>
              <a:t>fPtr</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float </a:t>
            </a:r>
            <a:r>
              <a:rPr lang="en-US" sz="1000" dirty="0">
                <a:latin typeface="Lucida Console" panose="020B0609040504020204" pitchFamily="49" charset="0"/>
              </a:rPr>
              <a:t>value;</a:t>
            </a:r>
          </a:p>
          <a:p>
            <a:r>
              <a:rPr lang="en-US" sz="1000" dirty="0" smtClean="0">
                <a:latin typeface="Lucida Console" panose="020B0609040504020204" pitchFamily="49" charset="0"/>
              </a:rPr>
              <a:t>        auto </a:t>
            </a:r>
            <a:r>
              <a:rPr lang="en-US" sz="1000" dirty="0">
                <a:latin typeface="Lucida Console" panose="020B0609040504020204" pitchFamily="49" charset="0"/>
              </a:rPr>
              <a:t>*</a:t>
            </a:r>
            <a:r>
              <a:rPr lang="en-US" sz="1000" dirty="0" err="1">
                <a:latin typeface="Lucida Console" panose="020B0609040504020204" pitchFamily="49" charset="0"/>
              </a:rPr>
              <a:t>valuePtr</a:t>
            </a:r>
            <a:r>
              <a:rPr lang="en-US" sz="1000" dirty="0">
                <a:latin typeface="Lucida Console" panose="020B0609040504020204" pitchFamily="49" charset="0"/>
              </a:rPr>
              <a:t>=(unsigned char *)&amp;value;</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[0</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[3];</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[1</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[2];</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[2</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[1];</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valuePtr</a:t>
            </a:r>
            <a:r>
              <a:rPr lang="en-US" sz="1000" dirty="0" smtClean="0">
                <a:latin typeface="Lucida Console" panose="020B0609040504020204" pitchFamily="49" charset="0"/>
              </a:rPr>
              <a:t>[3</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[0];</a:t>
            </a:r>
          </a:p>
          <a:p>
            <a:r>
              <a:rPr lang="en-US" sz="1000" dirty="0" smtClean="0">
                <a:latin typeface="Lucida Console" panose="020B0609040504020204" pitchFamily="49" charset="0"/>
              </a:rPr>
              <a:t>        return </a:t>
            </a:r>
            <a:r>
              <a:rPr lang="en-US" sz="1000" dirty="0">
                <a:latin typeface="Lucida Console" panose="020B0609040504020204" pitchFamily="49" charset="0"/>
              </a:rPr>
              <a:t>value;</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a:t>
            </a:r>
            <a:endParaRPr lang="en-US" dirty="0"/>
          </a:p>
        </p:txBody>
      </p:sp>
      <p:sp>
        <p:nvSpPr>
          <p:cNvPr id="5" name="Right Brace 4"/>
          <p:cNvSpPr/>
          <p:nvPr/>
        </p:nvSpPr>
        <p:spPr>
          <a:xfrm>
            <a:off x="4050792" y="4142232"/>
            <a:ext cx="125153" cy="7680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334256" y="3870960"/>
            <a:ext cx="4425696" cy="1200329"/>
          </a:xfrm>
          <a:prstGeom prst="rect">
            <a:avLst/>
          </a:prstGeom>
          <a:noFill/>
        </p:spPr>
        <p:txBody>
          <a:bodyPr wrap="square" rtlCol="0">
            <a:spAutoFit/>
          </a:bodyPr>
          <a:lstStyle/>
          <a:p>
            <a:r>
              <a:rPr lang="en-US" dirty="0" smtClean="0">
                <a:solidFill>
                  <a:srgbClr val="FF0000"/>
                </a:solidFill>
              </a:rPr>
              <a:t>If the endian-ness of the CPU matches the endian-ness of the STL, the bytes are already ordered.  No conversion necessary.</a:t>
            </a:r>
            <a:endParaRPr lang="en-US" dirty="0">
              <a:solidFill>
                <a:srgbClr val="FF0000"/>
              </a:solidFill>
            </a:endParaRPr>
          </a:p>
        </p:txBody>
      </p:sp>
      <p:sp>
        <p:nvSpPr>
          <p:cNvPr id="7" name="Right Brace 6"/>
          <p:cNvSpPr/>
          <p:nvPr/>
        </p:nvSpPr>
        <p:spPr>
          <a:xfrm>
            <a:off x="4076192" y="5293360"/>
            <a:ext cx="99753" cy="103936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59656" y="5247640"/>
            <a:ext cx="4425696" cy="1200329"/>
          </a:xfrm>
          <a:prstGeom prst="rect">
            <a:avLst/>
          </a:prstGeom>
          <a:noFill/>
        </p:spPr>
        <p:txBody>
          <a:bodyPr wrap="square" rtlCol="0">
            <a:spAutoFit/>
          </a:bodyPr>
          <a:lstStyle/>
          <a:p>
            <a:r>
              <a:rPr lang="en-US" dirty="0" smtClean="0">
                <a:solidFill>
                  <a:srgbClr val="FF0000"/>
                </a:solidFill>
              </a:rPr>
              <a:t>If the endian-ness of the CPU is reverse of the endian-ness of the STL, the bytes are reversed.  First reverse the bytes and then convert.</a:t>
            </a:r>
            <a:endParaRPr lang="en-US" dirty="0">
              <a:solidFill>
                <a:srgbClr val="FF0000"/>
              </a:solidFill>
            </a:endParaRPr>
          </a:p>
        </p:txBody>
      </p:sp>
      <p:sp>
        <p:nvSpPr>
          <p:cNvPr id="9" name="Right Brace 8"/>
          <p:cNvSpPr/>
          <p:nvPr/>
        </p:nvSpPr>
        <p:spPr>
          <a:xfrm>
            <a:off x="4076192" y="2668132"/>
            <a:ext cx="125153" cy="9975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359656" y="2626360"/>
            <a:ext cx="4425696" cy="923330"/>
          </a:xfrm>
          <a:prstGeom prst="rect">
            <a:avLst/>
          </a:prstGeom>
          <a:noFill/>
        </p:spPr>
        <p:txBody>
          <a:bodyPr wrap="square" rtlCol="0">
            <a:spAutoFit/>
          </a:bodyPr>
          <a:lstStyle/>
          <a:p>
            <a:r>
              <a:rPr lang="en-US" dirty="0" smtClean="0">
                <a:solidFill>
                  <a:srgbClr val="FF0000"/>
                </a:solidFill>
              </a:rPr>
              <a:t>Incoming bytes are little-endian.  This is universal conversion to an unsigned integer.</a:t>
            </a:r>
            <a:endParaRPr lang="en-US" dirty="0">
              <a:solidFill>
                <a:srgbClr val="FF0000"/>
              </a:solidFill>
            </a:endParaRPr>
          </a:p>
        </p:txBody>
      </p:sp>
    </p:spTree>
    <p:extLst>
      <p:ext uri="{BB962C8B-B14F-4D97-AF65-F5344CB8AC3E}">
        <p14:creationId xmlns:p14="http://schemas.microsoft.com/office/powerpoint/2010/main" val="1469507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8186857" cy="4924425"/>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AddBinaryStlTriangle</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[50])</a:t>
            </a:r>
          </a:p>
          <a:p>
            <a:r>
              <a:rPr lang="en-US" sz="1000" dirty="0">
                <a:latin typeface="Lucida Console" panose="020B0609040504020204" pitchFamily="49" charset="0"/>
              </a:rPr>
              <a:t>{</a:t>
            </a:r>
          </a:p>
          <a:p>
            <a:r>
              <a:rPr lang="en-US" sz="1000" dirty="0" smtClean="0">
                <a:latin typeface="Lucida Console" panose="020B0609040504020204" pitchFamily="49" charset="0"/>
              </a:rPr>
              <a:t>    float </a:t>
            </a:r>
            <a:r>
              <a:rPr lang="en-US" sz="1000" dirty="0" err="1">
                <a:latin typeface="Lucida Console" panose="020B0609040504020204" pitchFamily="49" charset="0"/>
              </a:rPr>
              <a:t>nx</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a:t>
            </a:r>
            <a:r>
              <a:rPr lang="en-US" sz="1000" dirty="0" err="1">
                <a:latin typeface="Lucida Console" panose="020B0609040504020204" pitchFamily="49" charset="0"/>
              </a:rPr>
              <a:t>buf</a:t>
            </a:r>
            <a:r>
              <a:rPr lang="en-US" sz="1000" dirty="0">
                <a:latin typeface="Lucida Console" panose="020B0609040504020204" pitchFamily="49" charset="0"/>
              </a:rPr>
              <a:t>),</a:t>
            </a:r>
            <a:r>
              <a:rPr lang="en-US" sz="1000" dirty="0" err="1">
                <a:latin typeface="Lucida Console" panose="020B0609040504020204" pitchFamily="49" charset="0"/>
              </a:rPr>
              <a:t>ny</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(buf+4),</a:t>
            </a:r>
            <a:r>
              <a:rPr lang="en-US" sz="1000" dirty="0" err="1">
                <a:latin typeface="Lucida Console" panose="020B0609040504020204" pitchFamily="49" charset="0"/>
              </a:rPr>
              <a:t>nz</a:t>
            </a:r>
            <a:r>
              <a:rPr lang="en-US" sz="1000" dirty="0">
                <a:latin typeface="Lucida Console" panose="020B0609040504020204" pitchFamily="49" charset="0"/>
              </a:rPr>
              <a:t>=</a:t>
            </a:r>
            <a:r>
              <a:rPr lang="en-US" sz="1000" dirty="0" err="1">
                <a:latin typeface="Lucida Console" panose="020B0609040504020204" pitchFamily="49" charset="0"/>
              </a:rPr>
              <a:t>BinaryToFloat</a:t>
            </a:r>
            <a:r>
              <a:rPr lang="en-US" sz="1000" dirty="0">
                <a:latin typeface="Lucida Console" panose="020B0609040504020204" pitchFamily="49" charset="0"/>
              </a:rPr>
              <a:t>(buf+8);</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nx</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ny</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nz</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(buf+16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(buf+24</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(buf+28</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(buf+32</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(buf+36</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(buf+40</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vtx.push_back</a:t>
            </a:r>
            <a:r>
              <a:rPr lang="en-US" sz="1000" dirty="0" smtClean="0">
                <a:latin typeface="Lucida Console" panose="020B0609040504020204" pitchFamily="49" charset="0"/>
              </a:rPr>
              <a:t>(</a:t>
            </a:r>
            <a:r>
              <a:rPr lang="en-US" sz="1000" dirty="0" err="1" smtClean="0">
                <a:latin typeface="Lucida Console" panose="020B0609040504020204" pitchFamily="49" charset="0"/>
              </a:rPr>
              <a:t>BinaryToFloat</a:t>
            </a:r>
            <a:r>
              <a:rPr lang="en-US" sz="1000" dirty="0" smtClean="0">
                <a:latin typeface="Lucida Console" panose="020B0609040504020204" pitchFamily="49" charset="0"/>
              </a:rPr>
              <a:t>(buf+44</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 </a:t>
            </a:r>
            <a:r>
              <a:rPr lang="en-US" sz="1000" dirty="0" err="1">
                <a:latin typeface="Lucida Console" panose="020B0609040504020204" pitchFamily="49" charset="0"/>
              </a:rPr>
              <a:t>buf</a:t>
            </a:r>
            <a:r>
              <a:rPr lang="en-US" sz="1000" dirty="0">
                <a:latin typeface="Lucida Console" panose="020B0609040504020204" pitchFamily="49" charset="0"/>
              </a:rPr>
              <a:t>[48] and </a:t>
            </a:r>
            <a:r>
              <a:rPr lang="en-US" sz="1000" dirty="0" err="1">
                <a:latin typeface="Lucida Console" panose="020B0609040504020204" pitchFamily="49" charset="0"/>
              </a:rPr>
              <a:t>buf</a:t>
            </a:r>
            <a:r>
              <a:rPr lang="en-US" sz="1000" dirty="0">
                <a:latin typeface="Lucida Console" panose="020B0609040504020204" pitchFamily="49" charset="0"/>
              </a:rPr>
              <a:t>[49] are volume identifier, which is usually not used.</a:t>
            </a: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267763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Binary STL</a:t>
            </a:r>
          </a:p>
          <a:p>
            <a:r>
              <a:rPr lang="en-US" dirty="0" smtClean="0"/>
              <a:t>Picking</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904" y="201168"/>
            <a:ext cx="6724918" cy="6309420"/>
          </a:xfrm>
          <a:prstGeom prst="rect">
            <a:avLst/>
          </a:prstGeom>
          <a:noFill/>
        </p:spPr>
        <p:txBody>
          <a:bodyPr wrap="none" rtlCol="0">
            <a:spAutoFit/>
          </a:bodyPr>
          <a:lstStyle/>
          <a:p>
            <a:r>
              <a:rPr lang="en-US" dirty="0" smtClean="0"/>
              <a:t>binary_stl.cpp</a:t>
            </a:r>
          </a:p>
          <a:p>
            <a:endParaRPr lang="en-US" dirty="0"/>
          </a:p>
          <a:p>
            <a:r>
              <a:rPr lang="en-US" sz="1000" dirty="0">
                <a:latin typeface="Lucida Console" panose="020B0609040504020204" pitchFamily="49" charset="0"/>
              </a:rPr>
              <a:t>void </a:t>
            </a:r>
            <a:r>
              <a:rPr lang="en-US" sz="1000" dirty="0" err="1">
                <a:latin typeface="Lucida Console" panose="020B0609040504020204" pitchFamily="49" charset="0"/>
              </a:rPr>
              <a:t>LoadBinaryStl</a:t>
            </a:r>
            <a:r>
              <a:rPr lang="en-US" sz="1000" dirty="0">
                <a:latin typeface="Lucida Console" panose="020B0609040504020204" pitchFamily="49" charset="0"/>
              </a:rPr>
              <a:t>(</a:t>
            </a:r>
            <a:r>
              <a:rPr lang="en-US" sz="1000" dirty="0" err="1">
                <a:latin typeface="Lucida Console" panose="020B0609040504020204" pitchFamily="49" charset="0"/>
              </a:rPr>
              <a:t>std</a:t>
            </a:r>
            <a:r>
              <a:rPr lang="en-US" sz="1000" dirty="0">
                <a:latin typeface="Lucida Console" panose="020B0609040504020204" pitchFamily="49" charset="0"/>
              </a:rPr>
              <a:t>::vector &lt;float&gt; &amp;</a:t>
            </a:r>
            <a:r>
              <a:rPr lang="en-US" sz="1000" dirty="0" err="1">
                <a:latin typeface="Lucida Console" panose="020B0609040504020204" pitchFamily="49" charset="0"/>
              </a:rPr>
              <a:t>vtx,std</a:t>
            </a:r>
            <a:r>
              <a:rPr lang="en-US" sz="1000" dirty="0">
                <a:latin typeface="Lucida Console" panose="020B0609040504020204" pitchFamily="49" charset="0"/>
              </a:rPr>
              <a:t>::vector &lt;float&gt; &amp;</a:t>
            </a:r>
            <a:r>
              <a:rPr lang="en-US" sz="1000" dirty="0" err="1">
                <a:latin typeface="Lucida Console" panose="020B0609040504020204" pitchFamily="49" charset="0"/>
              </a:rPr>
              <a:t>nom,const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FILE </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smtClean="0">
                <a:latin typeface="Lucida Console" panose="020B0609040504020204" pitchFamily="49" charset="0"/>
              </a:rPr>
              <a:t>    if(</a:t>
            </a:r>
            <a:r>
              <a:rPr lang="en-US" sz="1000" dirty="0" err="1" smtClean="0">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title[80];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(title,1,80,fp</a:t>
            </a:r>
            <a:r>
              <a:rPr lang="en-US" sz="1000" dirty="0">
                <a:latin typeface="Lucida Console" panose="020B0609040504020204" pitchFamily="49" charset="0"/>
              </a:rPr>
              <a:t>); // Skip title</a:t>
            </a:r>
          </a:p>
          <a:p>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dw</a:t>
            </a:r>
            <a:r>
              <a:rPr lang="en-US" sz="1000" dirty="0">
                <a:latin typeface="Lucida Console" panose="020B0609040504020204" pitchFamily="49" charset="0"/>
              </a:rPr>
              <a:t>[4];</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fread</a:t>
            </a:r>
            <a:r>
              <a:rPr lang="en-US" sz="1000" dirty="0" smtClean="0">
                <a:latin typeface="Lucida Console" panose="020B0609040504020204" pitchFamily="49" charset="0"/>
              </a:rPr>
              <a:t>(dw,4,1,fp</a:t>
            </a:r>
            <a:r>
              <a:rPr lang="en-US" sz="1000" dirty="0">
                <a:latin typeface="Lucida Console" panose="020B0609040504020204" pitchFamily="49" charset="0"/>
              </a:rPr>
              <a:t>);  // Read 4 bytes</a:t>
            </a:r>
          </a:p>
          <a:p>
            <a:r>
              <a:rPr lang="en-US" sz="1000" dirty="0" smtClean="0">
                <a:latin typeface="Lucida Console" panose="020B0609040504020204" pitchFamily="49" charset="0"/>
              </a:rPr>
              <a:t>        auto </a:t>
            </a:r>
            <a:r>
              <a:rPr lang="en-US" sz="1000" dirty="0" err="1">
                <a:latin typeface="Lucida Console" panose="020B0609040504020204" pitchFamily="49" charset="0"/>
              </a:rPr>
              <a:t>nTri</a:t>
            </a:r>
            <a:r>
              <a:rPr lang="en-US" sz="1000" dirty="0">
                <a:latin typeface="Lucida Console" panose="020B0609040504020204" pitchFamily="49" charset="0"/>
              </a:rPr>
              <a:t>=</a:t>
            </a:r>
            <a:r>
              <a:rPr lang="en-US" sz="1000" dirty="0" err="1">
                <a:latin typeface="Lucida Console" panose="020B0609040504020204" pitchFamily="49" charset="0"/>
              </a:rPr>
              <a:t>BinaryToInt</a:t>
            </a:r>
            <a:r>
              <a:rPr lang="en-US" sz="1000" dirty="0">
                <a:latin typeface="Lucida Console" panose="020B0609040504020204" pitchFamily="49" charset="0"/>
              </a:rPr>
              <a:t>(</a:t>
            </a:r>
            <a:r>
              <a:rPr lang="en-US" sz="1000" dirty="0" err="1">
                <a:latin typeface="Lucida Console" panose="020B0609040504020204" pitchFamily="49" charset="0"/>
              </a:rPr>
              <a:t>dw</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("%d triangles\n",</a:t>
            </a:r>
            <a:r>
              <a:rPr lang="en-US" sz="1000" dirty="0" err="1">
                <a:latin typeface="Lucida Console" panose="020B0609040504020204" pitchFamily="49" charset="0"/>
              </a:rPr>
              <a:t>nTri</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=0;</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vtx.clear</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smtClean="0">
                <a:latin typeface="Lucida Console" panose="020B0609040504020204" pitchFamily="49" charset="0"/>
              </a:rPr>
              <a:t>nom.clear</a:t>
            </a:r>
            <a:r>
              <a:rPr lang="en-US" sz="1000" dirty="0">
                <a:latin typeface="Lucida Console" panose="020B0609040504020204" pitchFamily="49" charset="0"/>
              </a:rPr>
              <a:t>();</a:t>
            </a:r>
          </a:p>
          <a:p>
            <a:r>
              <a:rPr lang="en-US" sz="1000" dirty="0" smtClean="0">
                <a:latin typeface="Lucida Console" panose="020B0609040504020204" pitchFamily="49" charset="0"/>
              </a:rPr>
              <a:t>        for(</a:t>
            </a:r>
            <a:r>
              <a:rPr lang="en-US" sz="1000" dirty="0" err="1" smtClean="0">
                <a:latin typeface="Lucida Console" panose="020B0609040504020204" pitchFamily="49" charset="0"/>
              </a:rPr>
              <a:t>int</a:t>
            </a:r>
            <a:r>
              <a:rPr lang="en-US" sz="1000" dirty="0" smtClean="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a:t>
            </a:r>
            <a:r>
              <a:rPr lang="en-US" sz="1000" dirty="0" err="1">
                <a:latin typeface="Lucida Console" panose="020B0609040504020204" pitchFamily="49" charset="0"/>
              </a:rPr>
              <a:t>nTri</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unsigned </a:t>
            </a:r>
            <a:r>
              <a:rPr lang="en-US" sz="1000" dirty="0">
                <a:latin typeface="Lucida Console" panose="020B0609040504020204" pitchFamily="49" charset="0"/>
              </a:rPr>
              <a:t>char </a:t>
            </a:r>
            <a:r>
              <a:rPr lang="en-US" sz="1000" dirty="0" err="1">
                <a:latin typeface="Lucida Console" panose="020B0609040504020204" pitchFamily="49" charset="0"/>
              </a:rPr>
              <a:t>buf</a:t>
            </a:r>
            <a:r>
              <a:rPr lang="en-US" sz="1000" dirty="0">
                <a:latin typeface="Lucida Console" panose="020B0609040504020204" pitchFamily="49" charset="0"/>
              </a:rPr>
              <a:t>[50];  // 50 bytes per triangle</a:t>
            </a:r>
          </a:p>
          <a:p>
            <a:r>
              <a:rPr lang="en-US" sz="1000" dirty="0" smtClean="0">
                <a:latin typeface="Lucida Console" panose="020B0609040504020204" pitchFamily="49" charset="0"/>
              </a:rPr>
              <a:t>            if(50</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(buf,1,50,fp))</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AddBinaryStlTriangle</a:t>
            </a:r>
            <a:r>
              <a:rPr lang="en-US" sz="1000" dirty="0" smtClean="0">
                <a:latin typeface="Lucida Console" panose="020B0609040504020204" pitchFamily="49" charset="0"/>
              </a:rPr>
              <a:t>(</a:t>
            </a:r>
            <a:r>
              <a:rPr lang="en-US" sz="1000" dirty="0" err="1" smtClean="0">
                <a:latin typeface="Lucida Console" panose="020B0609040504020204" pitchFamily="49" charset="0"/>
              </a:rPr>
              <a:t>vtx,nom,buf</a:t>
            </a:r>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err="1">
                <a:latin typeface="Lucida Console" panose="020B0609040504020204" pitchFamily="49" charset="0"/>
              </a:rPr>
              <a:t>nTriActual</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else</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break</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printf</a:t>
            </a:r>
            <a:r>
              <a:rPr lang="en-US" sz="1000" dirty="0">
                <a:latin typeface="Lucida Console" panose="020B0609040504020204" pitchFamily="49" charset="0"/>
              </a:rPr>
              <a:t>("Actually read %d\n",</a:t>
            </a:r>
            <a:r>
              <a:rPr lang="en-US" sz="1000" dirty="0" err="1">
                <a:latin typeface="Lucida Console" panose="020B0609040504020204" pitchFamily="49" charset="0"/>
              </a:rPr>
              <a:t>nTriActual</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smtClean="0">
                <a:latin typeface="Lucida Console" panose="020B0609040504020204" pitchFamily="49" charset="0"/>
              </a:rPr>
              <a:t>        </a:t>
            </a:r>
            <a:r>
              <a:rPr lang="en-US" sz="1000" dirty="0" err="1" smtClean="0">
                <a:latin typeface="Lucida Console" panose="020B0609040504020204" pitchFamily="49" charset="0"/>
              </a:rPr>
              <a:t>fclose</a:t>
            </a:r>
            <a:r>
              <a:rPr lang="en-US" sz="1000" dirty="0" smtClean="0">
                <a:latin typeface="Lucida Console" panose="020B0609040504020204" pitchFamily="49" charset="0"/>
              </a:rPr>
              <a:t>(</a:t>
            </a:r>
            <a:r>
              <a:rPr lang="en-US" sz="1000" dirty="0" err="1" smtClean="0">
                <a:latin typeface="Lucida Console" panose="020B0609040504020204" pitchFamily="49" charset="0"/>
              </a:rPr>
              <a:t>fp</a:t>
            </a:r>
            <a:r>
              <a:rPr lang="en-US" sz="1000" dirty="0">
                <a:latin typeface="Lucida Console" panose="020B0609040504020204" pitchFamily="49" charset="0"/>
              </a:rPr>
              <a:t>);</a:t>
            </a:r>
          </a:p>
          <a:p>
            <a:r>
              <a:rPr lang="en-US" sz="1000" dirty="0" smtClean="0">
                <a:latin typeface="Lucida Console" panose="020B0609040504020204" pitchFamily="49" charset="0"/>
              </a:rPr>
              <a:t>    }</a:t>
            </a:r>
            <a:endParaRPr lang="en-US" sz="1000" dirty="0">
              <a:latin typeface="Lucida Console" panose="020B0609040504020204" pitchFamily="49" charset="0"/>
            </a:endParaRPr>
          </a:p>
          <a:p>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dirty="0"/>
          </a:p>
        </p:txBody>
      </p:sp>
    </p:spTree>
    <p:extLst>
      <p:ext uri="{BB962C8B-B14F-4D97-AF65-F5344CB8AC3E}">
        <p14:creationId xmlns:p14="http://schemas.microsoft.com/office/powerpoint/2010/main" val="42602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50" y="297678"/>
            <a:ext cx="8229600" cy="5059363"/>
          </a:xfrm>
        </p:spPr>
        <p:txBody>
          <a:bodyPr/>
          <a:lstStyle/>
          <a:p>
            <a:pPr marL="0" indent="0">
              <a:buNone/>
            </a:pPr>
            <a:r>
              <a:rPr lang="en-US" dirty="0" smtClean="0"/>
              <a:t>Alternative way of reading normal vectors and vertex positions (if you know that the CPU’s endianness </a:t>
            </a:r>
            <a:r>
              <a:rPr lang="en-US" smtClean="0"/>
              <a:t>is same as the STL’s)</a:t>
            </a:r>
            <a:endParaRPr lang="en-US" dirty="0"/>
          </a:p>
        </p:txBody>
      </p:sp>
      <p:sp>
        <p:nvSpPr>
          <p:cNvPr id="4" name="TextBox 3"/>
          <p:cNvSpPr txBox="1"/>
          <p:nvPr/>
        </p:nvSpPr>
        <p:spPr>
          <a:xfrm>
            <a:off x="351650" y="1974078"/>
            <a:ext cx="8366393" cy="4278094"/>
          </a:xfrm>
          <a:prstGeom prst="rect">
            <a:avLst/>
          </a:prstGeom>
          <a:noFill/>
        </p:spPr>
        <p:txBody>
          <a:bodyPr wrap="none" rtlCol="0">
            <a:spAutoFit/>
          </a:bodyPr>
          <a:lstStyle/>
          <a:p>
            <a:r>
              <a:rPr lang="en-US" sz="1200" dirty="0" smtClean="0">
                <a:latin typeface="Lucida Console" panose="020B0609040504020204" pitchFamily="49" charset="0"/>
              </a:rPr>
              <a:t>        </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a:latin typeface="Lucida Console" panose="020B0609040504020204" pitchFamily="49" charset="0"/>
              </a:rPr>
              <a:t>=0;</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vtx.clear</a:t>
            </a:r>
            <a:r>
              <a:rPr lang="en-US" sz="1200" dirty="0">
                <a:latin typeface="Lucida Console" panose="020B0609040504020204" pitchFamily="49" charset="0"/>
              </a:rPr>
              <a:t>();</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nom.clear</a:t>
            </a:r>
            <a:r>
              <a:rPr lang="en-US" sz="1200" dirty="0">
                <a:latin typeface="Lucida Console" panose="020B0609040504020204" pitchFamily="49" charset="0"/>
              </a:rPr>
              <a:t>();</a:t>
            </a:r>
          </a:p>
          <a:p>
            <a:r>
              <a:rPr lang="en-US" sz="1200" dirty="0" smtClean="0">
                <a:latin typeface="Lucida Console" panose="020B0609040504020204" pitchFamily="49" charset="0"/>
              </a:rPr>
              <a:t>        for(</a:t>
            </a:r>
            <a:r>
              <a:rPr lang="en-US" sz="1200" dirty="0" err="1" smtClean="0">
                <a:latin typeface="Lucida Console" panose="020B0609040504020204" pitchFamily="49" charset="0"/>
              </a:rPr>
              <a:t>int</a:t>
            </a:r>
            <a:r>
              <a:rPr lang="en-US" sz="1200" dirty="0" smtClean="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=0; </a:t>
            </a:r>
            <a:r>
              <a:rPr lang="en-US" sz="1200" dirty="0" err="1">
                <a:latin typeface="Lucida Console" panose="020B0609040504020204" pitchFamily="49" charset="0"/>
              </a:rPr>
              <a:t>i</a:t>
            </a:r>
            <a:r>
              <a:rPr lang="en-US" sz="1200" dirty="0">
                <a:latin typeface="Lucida Console" panose="020B0609040504020204" pitchFamily="49" charset="0"/>
              </a:rPr>
              <a:t>&lt;</a:t>
            </a:r>
            <a:r>
              <a:rPr lang="en-US" sz="1200" dirty="0" err="1">
                <a:latin typeface="Lucida Console" panose="020B0609040504020204" pitchFamily="49" charset="0"/>
              </a:rPr>
              <a:t>nTri</a:t>
            </a:r>
            <a:r>
              <a:rPr lang="en-US" sz="1200" dirty="0">
                <a:latin typeface="Lucida Console" panose="020B0609040504020204" pitchFamily="49" charset="0"/>
              </a:rPr>
              <a:t>;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float </a:t>
            </a:r>
            <a:r>
              <a:rPr lang="en-US" sz="1200" dirty="0" err="1">
                <a:latin typeface="Lucida Console" panose="020B0609040504020204" pitchFamily="49" charset="0"/>
              </a:rPr>
              <a:t>buf</a:t>
            </a:r>
            <a:r>
              <a:rPr lang="en-US" sz="1200" dirty="0">
                <a:latin typeface="Lucida Console" panose="020B0609040504020204" pitchFamily="49" charset="0"/>
              </a:rPr>
              <a:t>[12];</a:t>
            </a:r>
          </a:p>
          <a:p>
            <a:r>
              <a:rPr lang="en-US" sz="1200" dirty="0" smtClean="0">
                <a:latin typeface="Lucida Console" panose="020B0609040504020204" pitchFamily="49" charset="0"/>
              </a:rPr>
              <a:t>            if(48==</a:t>
            </a:r>
            <a:r>
              <a:rPr lang="en-US" sz="1200" dirty="0" err="1" smtClean="0">
                <a:latin typeface="Lucida Console" panose="020B0609040504020204" pitchFamily="49" charset="0"/>
              </a:rPr>
              <a:t>fread</a:t>
            </a:r>
            <a:r>
              <a:rPr lang="en-US" sz="1200" dirty="0" smtClean="0">
                <a:latin typeface="Lucida Console" panose="020B0609040504020204" pitchFamily="49" charset="0"/>
              </a:rPr>
              <a:t>(buf,1,48,fp))</a:t>
            </a:r>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 </a:t>
            </a:r>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nom.push_back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smtClean="0">
                <a:latin typeface="Lucida Console" panose="020B0609040504020204" pitchFamily="49" charset="0"/>
              </a:rPr>
              <a:t>[0</a:t>
            </a:r>
            <a:r>
              <a:rPr lang="en-US" sz="1200" dirty="0">
                <a:latin typeface="Lucida Console" panose="020B0609040504020204" pitchFamily="49" charset="0"/>
              </a:rPr>
              <a:t>]);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 </a:t>
            </a:r>
            <a:r>
              <a:rPr lang="en-US" sz="1200" dirty="0" err="1">
                <a:latin typeface="Lucida Console" panose="020B0609040504020204" pitchFamily="49" charset="0"/>
              </a:rPr>
              <a:t>nom.push_back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[2]);</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[ 3]);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[ 4]);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[ 5]);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[ 6]);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[ 7]);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[ 8]); </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vtx.push_back</a:t>
            </a:r>
            <a:r>
              <a:rPr lang="en-US" sz="1200" dirty="0" smtClean="0">
                <a:latin typeface="Lucida Console" panose="020B0609040504020204" pitchFamily="49" charset="0"/>
              </a:rPr>
              <a:t>(</a:t>
            </a:r>
            <a:r>
              <a:rPr lang="en-US" sz="1200" dirty="0" err="1" smtClean="0">
                <a:latin typeface="Lucida Console" panose="020B0609040504020204" pitchFamily="49" charset="0"/>
              </a:rPr>
              <a:t>buf</a:t>
            </a:r>
            <a:r>
              <a:rPr lang="en-US" sz="1200" dirty="0">
                <a:latin typeface="Lucida Console" panose="020B0609040504020204" pitchFamily="49" charset="0"/>
              </a:rPr>
              <a:t>[ 9]);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[10]); </a:t>
            </a:r>
            <a:r>
              <a:rPr lang="en-US" sz="1200" dirty="0" err="1">
                <a:latin typeface="Lucida Console" panose="020B0609040504020204" pitchFamily="49" charset="0"/>
              </a:rPr>
              <a:t>vtx.push_back</a:t>
            </a:r>
            <a:r>
              <a:rPr lang="en-US" sz="1200" dirty="0">
                <a:latin typeface="Lucida Console" panose="020B0609040504020204" pitchFamily="49" charset="0"/>
              </a:rPr>
              <a:t>(</a:t>
            </a:r>
            <a:r>
              <a:rPr lang="en-US" sz="1200" dirty="0" err="1">
                <a:latin typeface="Lucida Console" panose="020B0609040504020204" pitchFamily="49" charset="0"/>
              </a:rPr>
              <a:t>buf</a:t>
            </a:r>
            <a:r>
              <a:rPr lang="en-US" sz="1200" dirty="0">
                <a:latin typeface="Lucida Console" panose="020B0609040504020204" pitchFamily="49" charset="0"/>
              </a:rPr>
              <a:t>[11]); </a:t>
            </a:r>
          </a:p>
          <a:p>
            <a:endParaRPr lang="en-US" sz="1200" dirty="0">
              <a:latin typeface="Lucida Console" panose="020B0609040504020204" pitchFamily="49" charset="0"/>
            </a:endParaRPr>
          </a:p>
          <a:p>
            <a:r>
              <a:rPr lang="en-US" sz="1200" dirty="0" smtClean="0">
                <a:latin typeface="Lucida Console" panose="020B0609040504020204" pitchFamily="49" charset="0"/>
              </a:rPr>
              <a:t>                unsigned </a:t>
            </a:r>
            <a:r>
              <a:rPr lang="en-US" sz="1200" dirty="0">
                <a:latin typeface="Lucida Console" panose="020B0609040504020204" pitchFamily="49" charset="0"/>
              </a:rPr>
              <a:t>char skip[2];</a:t>
            </a:r>
          </a:p>
          <a:p>
            <a:r>
              <a:rPr lang="en-US" sz="1200" dirty="0" smtClean="0">
                <a:latin typeface="Lucida Console" panose="020B0609040504020204" pitchFamily="49" charset="0"/>
              </a:rPr>
              <a:t>                </a:t>
            </a:r>
            <a:r>
              <a:rPr lang="en-US" sz="1200" dirty="0" err="1" smtClean="0">
                <a:latin typeface="Lucida Console" panose="020B0609040504020204" pitchFamily="49" charset="0"/>
              </a:rPr>
              <a:t>fread</a:t>
            </a:r>
            <a:r>
              <a:rPr lang="en-US" sz="1200" dirty="0" smtClean="0">
                <a:latin typeface="Lucida Console" panose="020B0609040504020204" pitchFamily="49" charset="0"/>
              </a:rPr>
              <a:t>(skip,1,2,fp</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                ++</a:t>
            </a:r>
            <a:r>
              <a:rPr lang="en-US" sz="1200" dirty="0" err="1">
                <a:latin typeface="Lucida Console" panose="020B0609040504020204" pitchFamily="49" charset="0"/>
              </a:rPr>
              <a:t>nTriActual</a:t>
            </a:r>
            <a:r>
              <a:rPr lang="en-US" sz="1200" dirty="0" smtClean="0">
                <a:latin typeface="Lucida Console" panose="020B0609040504020204" pitchFamily="49" charset="0"/>
              </a:rPr>
              <a:t>;</a:t>
            </a:r>
          </a:p>
          <a:p>
            <a:r>
              <a:rPr lang="en-US" sz="1200" dirty="0">
                <a:latin typeface="Lucida Console" panose="020B0609040504020204" pitchFamily="49" charset="0"/>
              </a:rPr>
              <a:t> </a:t>
            </a:r>
            <a:r>
              <a:rPr lang="en-US" sz="1200" dirty="0" smtClean="0">
                <a:latin typeface="Lucida Console" panose="020B0609040504020204" pitchFamily="49" charset="0"/>
              </a:rPr>
              <a:t>           }</a:t>
            </a:r>
            <a:endParaRPr lang="en-US" sz="1200" dirty="0">
              <a:latin typeface="Lucida Console" panose="020B0609040504020204" pitchFamily="49" charset="0"/>
            </a:endParaRPr>
          </a:p>
          <a:p>
            <a:r>
              <a:rPr lang="en-US" sz="1200" dirty="0" smtClean="0">
                <a:latin typeface="Lucida Console" panose="020B0609040504020204" pitchFamily="49" charset="0"/>
              </a:rPr>
              <a:t>        }</a:t>
            </a:r>
            <a:endParaRPr lang="en-US" sz="1200" dirty="0">
              <a:latin typeface="Lucida Console" panose="020B0609040504020204" pitchFamily="49" charset="0"/>
            </a:endParaRPr>
          </a:p>
          <a:p>
            <a:endParaRPr lang="en-US" sz="800" dirty="0">
              <a:latin typeface="Lucida Console" panose="020B0609040504020204" pitchFamily="49" charset="0"/>
            </a:endParaRPr>
          </a:p>
        </p:txBody>
      </p:sp>
    </p:spTree>
    <p:extLst>
      <p:ext uri="{BB962C8B-B14F-4D97-AF65-F5344CB8AC3E}">
        <p14:creationId xmlns:p14="http://schemas.microsoft.com/office/powerpoint/2010/main" val="331985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far the view point should be away from where?</a:t>
            </a:r>
            <a:endParaRPr lang="en-US" dirty="0"/>
          </a:p>
        </p:txBody>
      </p:sp>
      <p:sp>
        <p:nvSpPr>
          <p:cNvPr id="3" name="Content Placeholder 2"/>
          <p:cNvSpPr>
            <a:spLocks noGrp="1"/>
          </p:cNvSpPr>
          <p:nvPr>
            <p:ph idx="1"/>
          </p:nvPr>
        </p:nvSpPr>
        <p:spPr/>
        <p:txBody>
          <a:bodyPr/>
          <a:lstStyle/>
          <a:p>
            <a:r>
              <a:rPr lang="en-US" dirty="0" smtClean="0"/>
              <a:t>For rendering, the following information is needed.</a:t>
            </a:r>
          </a:p>
          <a:p>
            <a:pPr lvl="1"/>
            <a:r>
              <a:rPr lang="en-US" dirty="0" smtClean="0"/>
              <a:t>Size of the STL model.  Typically use the diagonal length of the bounding box.</a:t>
            </a:r>
          </a:p>
          <a:p>
            <a:pPr lvl="1"/>
            <a:r>
              <a:rPr lang="en-US" dirty="0" smtClean="0"/>
              <a:t>Center of the STL model.  Can be center of gravity, or we can go with the center of the bounding box.</a:t>
            </a:r>
          </a:p>
          <a:p>
            <a:pPr lvl="1"/>
            <a:r>
              <a:rPr lang="en-US" dirty="0" smtClean="0"/>
              <a:t>Need to write a function for getting the bounding box (min and max of XYZ)</a:t>
            </a:r>
          </a:p>
          <a:p>
            <a:pPr lvl="1"/>
            <a:r>
              <a:rPr lang="en-US" dirty="0" smtClean="0"/>
              <a:t>Then,</a:t>
            </a:r>
            <a:endParaRPr lang="en-US" dirty="0"/>
          </a:p>
        </p:txBody>
      </p:sp>
    </p:spTree>
    <p:extLst>
      <p:ext uri="{BB962C8B-B14F-4D97-AF65-F5344CB8AC3E}">
        <p14:creationId xmlns:p14="http://schemas.microsoft.com/office/powerpoint/2010/main" val="267560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933450"/>
          </a:xfrm>
        </p:spPr>
        <p:txBody>
          <a:bodyPr/>
          <a:lstStyle/>
          <a:p>
            <a:r>
              <a:rPr lang="en-US" dirty="0" smtClean="0"/>
              <a:t>The camera should look at the center of the bounding box of the STL model.</a:t>
            </a:r>
          </a:p>
          <a:p>
            <a:r>
              <a:rPr lang="en-US" dirty="0" smtClean="0"/>
              <a:t>Also sufficiently far away from the model compared to the diameter of the bounding box.</a:t>
            </a:r>
            <a:endParaRPr lang="en-US" dirty="0"/>
          </a:p>
        </p:txBody>
      </p:sp>
      <p:sp>
        <p:nvSpPr>
          <p:cNvPr id="5" name="Freeform 4"/>
          <p:cNvSpPr/>
          <p:nvPr/>
        </p:nvSpPr>
        <p:spPr>
          <a:xfrm>
            <a:off x="4349750" y="3238500"/>
            <a:ext cx="3225800" cy="2260600"/>
          </a:xfrm>
          <a:custGeom>
            <a:avLst/>
            <a:gdLst>
              <a:gd name="connsiteX0" fmla="*/ 0 w 3225800"/>
              <a:gd name="connsiteY0" fmla="*/ 577850 h 2260600"/>
              <a:gd name="connsiteX1" fmla="*/ 361950 w 3225800"/>
              <a:gd name="connsiteY1" fmla="*/ 0 h 2260600"/>
              <a:gd name="connsiteX2" fmla="*/ 1206500 w 3225800"/>
              <a:gd name="connsiteY2" fmla="*/ 596900 h 2260600"/>
              <a:gd name="connsiteX3" fmla="*/ 2546350 w 3225800"/>
              <a:gd name="connsiteY3" fmla="*/ 171450 h 2260600"/>
              <a:gd name="connsiteX4" fmla="*/ 3225800 w 3225800"/>
              <a:gd name="connsiteY4" fmla="*/ 901700 h 2260600"/>
              <a:gd name="connsiteX5" fmla="*/ 1809750 w 3225800"/>
              <a:gd name="connsiteY5" fmla="*/ 1530350 h 2260600"/>
              <a:gd name="connsiteX6" fmla="*/ 1771650 w 3225800"/>
              <a:gd name="connsiteY6" fmla="*/ 2260600 h 2260600"/>
              <a:gd name="connsiteX7" fmla="*/ 641350 w 3225800"/>
              <a:gd name="connsiteY7" fmla="*/ 2070100 h 2260600"/>
              <a:gd name="connsiteX8" fmla="*/ 927100 w 3225800"/>
              <a:gd name="connsiteY8" fmla="*/ 1371600 h 2260600"/>
              <a:gd name="connsiteX9" fmla="*/ 0 w 3225800"/>
              <a:gd name="connsiteY9" fmla="*/ 577850 h 226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5800" h="2260600">
                <a:moveTo>
                  <a:pt x="0" y="577850"/>
                </a:moveTo>
                <a:lnTo>
                  <a:pt x="361950" y="0"/>
                </a:lnTo>
                <a:lnTo>
                  <a:pt x="1206500" y="596900"/>
                </a:lnTo>
                <a:lnTo>
                  <a:pt x="2546350" y="171450"/>
                </a:lnTo>
                <a:lnTo>
                  <a:pt x="3225800" y="901700"/>
                </a:lnTo>
                <a:lnTo>
                  <a:pt x="1809750" y="1530350"/>
                </a:lnTo>
                <a:lnTo>
                  <a:pt x="1771650" y="2260600"/>
                </a:lnTo>
                <a:lnTo>
                  <a:pt x="641350" y="2070100"/>
                </a:lnTo>
                <a:lnTo>
                  <a:pt x="927100" y="1371600"/>
                </a:lnTo>
                <a:lnTo>
                  <a:pt x="0" y="5778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37050" y="3225800"/>
            <a:ext cx="3232150" cy="2279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43350" y="2343150"/>
            <a:ext cx="4013200" cy="4013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781050" y="1778000"/>
            <a:ext cx="6102350"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1050" y="4368800"/>
            <a:ext cx="5803900" cy="243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781050" y="3803650"/>
            <a:ext cx="1073150" cy="1073150"/>
          </a:xfrm>
          <a:prstGeom prst="arc">
            <a:avLst>
              <a:gd name="adj1" fmla="val 19043822"/>
              <a:gd name="adj2" fmla="val 29362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835150" y="4152900"/>
            <a:ext cx="659155" cy="369332"/>
          </a:xfrm>
          <a:prstGeom prst="rect">
            <a:avLst/>
          </a:prstGeom>
          <a:noFill/>
        </p:spPr>
        <p:txBody>
          <a:bodyPr wrap="none" rtlCol="0">
            <a:spAutoFit/>
          </a:bodyPr>
          <a:lstStyle/>
          <a:p>
            <a:r>
              <a:rPr lang="en-US" dirty="0" smtClean="0"/>
              <a:t>FOV</a:t>
            </a:r>
            <a:endParaRPr lang="en-US" dirty="0"/>
          </a:p>
        </p:txBody>
      </p:sp>
      <p:cxnSp>
        <p:nvCxnSpPr>
          <p:cNvPr id="15" name="Straight Connector 14"/>
          <p:cNvCxnSpPr/>
          <p:nvPr/>
        </p:nvCxnSpPr>
        <p:spPr>
          <a:xfrm>
            <a:off x="5930900" y="4292600"/>
            <a:ext cx="19050" cy="18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42000" y="4368800"/>
            <a:ext cx="203200" cy="3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81050" y="4362450"/>
            <a:ext cx="516890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4150" y="2451100"/>
            <a:ext cx="685800" cy="192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46700" y="2762251"/>
            <a:ext cx="505267" cy="369332"/>
          </a:xfrm>
          <a:prstGeom prst="rect">
            <a:avLst/>
          </a:prstGeom>
          <a:noFill/>
        </p:spPr>
        <p:txBody>
          <a:bodyPr wrap="none" rtlCol="0">
            <a:spAutoFit/>
          </a:bodyPr>
          <a:lstStyle/>
          <a:p>
            <a:r>
              <a:rPr lang="en-US" dirty="0" smtClean="0"/>
              <a:t>d/2</a:t>
            </a:r>
            <a:endParaRPr lang="en-US" dirty="0"/>
          </a:p>
        </p:txBody>
      </p:sp>
      <p:cxnSp>
        <p:nvCxnSpPr>
          <p:cNvPr id="25" name="Straight Connector 24"/>
          <p:cNvCxnSpPr/>
          <p:nvPr/>
        </p:nvCxnSpPr>
        <p:spPr>
          <a:xfrm>
            <a:off x="781050" y="43942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9950" y="4387850"/>
            <a:ext cx="44450" cy="1657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74700" y="5715000"/>
            <a:ext cx="52260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4268" y="5983069"/>
            <a:ext cx="6615914" cy="646331"/>
          </a:xfrm>
          <a:prstGeom prst="rect">
            <a:avLst/>
          </a:prstGeom>
          <a:noFill/>
        </p:spPr>
        <p:txBody>
          <a:bodyPr wrap="none" rtlCol="0">
            <a:spAutoFit/>
          </a:bodyPr>
          <a:lstStyle/>
          <a:p>
            <a:r>
              <a:rPr lang="en-US" dirty="0" smtClean="0"/>
              <a:t>Example:  (d/2)/sin(FOV/2)</a:t>
            </a:r>
            <a:br>
              <a:rPr lang="en-US" dirty="0" smtClean="0"/>
            </a:br>
            <a:r>
              <a:rPr lang="en-US" dirty="0" smtClean="0"/>
              <a:t>If the diameter is 45 </a:t>
            </a:r>
            <a:r>
              <a:rPr lang="en-US" dirty="0" err="1" smtClean="0"/>
              <a:t>deg</a:t>
            </a:r>
            <a:r>
              <a:rPr lang="en-US" dirty="0" smtClean="0"/>
              <a:t>, 0.5/sin(22.5deg)=1.31 times diameter.</a:t>
            </a:r>
            <a:endParaRPr lang="en-US" dirty="0"/>
          </a:p>
        </p:txBody>
      </p:sp>
    </p:spTree>
    <p:extLst>
      <p:ext uri="{BB962C8B-B14F-4D97-AF65-F5344CB8AC3E}">
        <p14:creationId xmlns:p14="http://schemas.microsoft.com/office/powerpoint/2010/main" val="287775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GetBoundingBox</a:t>
            </a:r>
            <a:r>
              <a:rPr lang="en-US" dirty="0" smtClean="0"/>
              <a:t> function in </a:t>
            </a:r>
            <a:r>
              <a:rPr lang="en-US" dirty="0" err="1" smtClean="0"/>
              <a:t>binary_stl.h</a:t>
            </a:r>
            <a:r>
              <a:rPr lang="en-US" dirty="0" smtClean="0"/>
              <a:t> and binary_stl.cpp</a:t>
            </a:r>
            <a:endParaRPr lang="en-US" dirty="0"/>
          </a:p>
        </p:txBody>
      </p:sp>
      <p:sp>
        <p:nvSpPr>
          <p:cNvPr id="4" name="TextBox 3"/>
          <p:cNvSpPr txBox="1"/>
          <p:nvPr/>
        </p:nvSpPr>
        <p:spPr>
          <a:xfrm>
            <a:off x="457200" y="1003300"/>
            <a:ext cx="5570756" cy="600164"/>
          </a:xfrm>
          <a:prstGeom prst="rect">
            <a:avLst/>
          </a:prstGeom>
          <a:noFill/>
        </p:spPr>
        <p:txBody>
          <a:bodyPr wrap="none" rtlCol="0">
            <a:spAutoFit/>
          </a:bodyPr>
          <a:lstStyle/>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501650" y="1955800"/>
            <a:ext cx="5493812" cy="4324261"/>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a:t>
            </a:r>
            <a:r>
              <a:rPr lang="en-US" sz="1100" dirty="0" err="1">
                <a:latin typeface="Consolas" panose="020B0609020204030204" pitchFamily="49" charset="0"/>
              </a:rPr>
              <a:t>max,std</a:t>
            </a:r>
            <a:r>
              <a:rPr lang="en-US" sz="1100" dirty="0">
                <a:latin typeface="Consolas" panose="020B0609020204030204" pitchFamily="49" charset="0"/>
              </a:rPr>
              <a:t>::vector &lt;float&gt; &amp;</a:t>
            </a:r>
            <a:r>
              <a:rPr lang="en-US" sz="1100" dirty="0" err="1">
                <a:latin typeface="Consolas" panose="020B0609020204030204" pitchFamily="49" charset="0"/>
              </a:rPr>
              <a:t>vtx</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YsRect3 </a:t>
            </a:r>
            <a:r>
              <a:rPr lang="en-US" sz="1100" dirty="0" err="1">
                <a:latin typeface="Consolas" panose="020B0609020204030204" pitchFamily="49" charset="0"/>
              </a:rPr>
              <a:t>rect</a:t>
            </a:r>
            <a:r>
              <a:rPr lang="en-US" sz="1100" dirty="0">
                <a:latin typeface="Consolas" panose="020B0609020204030204" pitchFamily="49" charset="0"/>
              </a:rPr>
              <a:t>;</a:t>
            </a:r>
          </a:p>
          <a:p>
            <a:r>
              <a:rPr lang="en-US" sz="1100" dirty="0" smtClean="0">
                <a:latin typeface="Consolas" panose="020B0609020204030204" pitchFamily="49" charset="0"/>
              </a:rPr>
              <a:t>    if(0&lt;</a:t>
            </a:r>
            <a:r>
              <a:rPr lang="en-US" sz="1100" dirty="0" err="1" smtClean="0">
                <a:latin typeface="Consolas" panose="020B0609020204030204" pitchFamily="49" charset="0"/>
              </a:rPr>
              <a:t>vtx.size</a:t>
            </a:r>
            <a:r>
              <a:rPr lang="en-US" sz="1100" dirty="0">
                <a:latin typeface="Consolas" panose="020B0609020204030204" pitchFamily="49" charset="0"/>
              </a:rPr>
              <a:t>()/3)</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min.Set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a:t>
            </a:r>
            <a:r>
              <a:rPr lang="en-US" sz="1100" dirty="0" err="1" smtClean="0">
                <a:latin typeface="Consolas" panose="020B0609020204030204" pitchFamily="49" charset="0"/>
              </a:rPr>
              <a:t>max.Set</a:t>
            </a:r>
            <a:r>
              <a:rPr lang="en-US" sz="1100" dirty="0" smtClean="0">
                <a:latin typeface="Consolas" panose="020B0609020204030204" pitchFamily="49" charset="0"/>
              </a:rPr>
              <a:t>(</a:t>
            </a:r>
            <a:r>
              <a:rPr lang="en-US" sz="1100" dirty="0" err="1" smtClean="0">
                <a:latin typeface="Consolas" panose="020B0609020204030204" pitchFamily="49" charset="0"/>
              </a:rPr>
              <a:t>vtx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vtx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[2]);</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min[0]=(min[0]&lt;</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 ? min[0] : </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YsMakeSmaller</a:t>
            </a:r>
            <a:r>
              <a:rPr lang="en-US" sz="1100" dirty="0" smtClean="0">
                <a:latin typeface="Consolas" panose="020B0609020204030204" pitchFamily="49" charset="0"/>
              </a:rPr>
              <a:t>&lt;double</a:t>
            </a:r>
            <a:r>
              <a:rPr lang="en-US" sz="1100" dirty="0">
                <a:latin typeface="Consolas" panose="020B0609020204030204" pitchFamily="49" charset="0"/>
              </a:rPr>
              <a:t>&gt;(min[2],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&gt;(max[0],</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&gt;(max[1],</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*3+1]);</a:t>
            </a:r>
          </a:p>
          <a:p>
            <a:r>
              <a:rPr lang="en-US" sz="1100" dirty="0" smtClean="0">
                <a:latin typeface="Consolas" panose="020B0609020204030204" pitchFamily="49" charset="0"/>
              </a:rPr>
              <a:t>            </a:t>
            </a:r>
            <a:r>
              <a:rPr lang="en-US" sz="1100" dirty="0" err="1" smtClean="0">
                <a:latin typeface="Consolas" panose="020B0609020204030204" pitchFamily="49" charset="0"/>
              </a:rPr>
              <a:t>YsMakeGreater</a:t>
            </a:r>
            <a:r>
              <a:rPr lang="en-US" sz="1100" dirty="0" smtClean="0">
                <a:latin typeface="Consolas" panose="020B0609020204030204" pitchFamily="49" charset="0"/>
              </a:rPr>
              <a:t>&lt;double</a:t>
            </a:r>
            <a:r>
              <a:rPr lang="en-US" sz="1100" dirty="0">
                <a:latin typeface="Consolas" panose="020B0609020204030204" pitchFamily="49" charset="0"/>
              </a:rPr>
              <a:t>&gt;(max[2],</a:t>
            </a:r>
            <a:r>
              <a:rPr lang="en-US" sz="1100" dirty="0" err="1">
                <a:latin typeface="Consolas" panose="020B0609020204030204" pitchFamily="49" charset="0"/>
              </a:rPr>
              <a:t>vtx</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*3+2]);</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else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min=YsVec3</a:t>
            </a:r>
            <a:r>
              <a:rPr lang="en-US" sz="1100" dirty="0">
                <a:latin typeface="Consolas" panose="020B0609020204030204" pitchFamily="49" charset="0"/>
              </a:rPr>
              <a:t>::Origin();</a:t>
            </a:r>
          </a:p>
          <a:p>
            <a:r>
              <a:rPr lang="en-US" sz="1100" dirty="0" smtClean="0">
                <a:latin typeface="Consolas" panose="020B0609020204030204" pitchFamily="49" charset="0"/>
              </a:rPr>
              <a:t>        max=YsVec3</a:t>
            </a:r>
            <a:r>
              <a:rPr lang="en-US" sz="1100" dirty="0">
                <a:latin typeface="Consolas" panose="020B0609020204030204" pitchFamily="49" charset="0"/>
              </a:rPr>
              <a:t>::Origin();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410744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Member variables of </a:t>
            </a:r>
            <a:r>
              <a:rPr lang="en-US" dirty="0" err="1" smtClean="0"/>
              <a:t>FsLazyWindowApplication</a:t>
            </a:r>
            <a:endParaRPr lang="en-US" dirty="0" smtClean="0"/>
          </a:p>
          <a:p>
            <a:endParaRPr lang="en-US" dirty="0"/>
          </a:p>
          <a:p>
            <a:r>
              <a:rPr lang="en-US" dirty="0" smtClean="0"/>
              <a:t>Initialize function: Read .STL file, cache bounding box, calculate t and d.</a:t>
            </a:r>
            <a:endParaRPr lang="en-US" dirty="0"/>
          </a:p>
        </p:txBody>
      </p:sp>
      <p:sp>
        <p:nvSpPr>
          <p:cNvPr id="4" name="TextBox 3"/>
          <p:cNvSpPr txBox="1"/>
          <p:nvPr/>
        </p:nvSpPr>
        <p:spPr>
          <a:xfrm>
            <a:off x="1041400" y="1485900"/>
            <a:ext cx="3762568" cy="523220"/>
          </a:xfrm>
          <a:prstGeom prst="rect">
            <a:avLst/>
          </a:prstGeom>
          <a:noFill/>
        </p:spPr>
        <p:txBody>
          <a:bodyPr wrap="none" rtlCol="0">
            <a:spAutoFit/>
          </a:bodyPr>
          <a:lstStyle/>
          <a:p>
            <a:r>
              <a:rPr lang="en-US" sz="1400" dirty="0" smtClean="0">
                <a:latin typeface="Consolas" panose="020B0609020204030204" pitchFamily="49" charset="0"/>
              </a:rPr>
              <a:t>    </a:t>
            </a:r>
            <a:r>
              <a:rPr lang="en-US" sz="1400" dirty="0" err="1" smtClean="0">
                <a:latin typeface="Consolas" panose="020B0609020204030204" pitchFamily="49" charset="0"/>
              </a:rPr>
              <a:t>std</a:t>
            </a:r>
            <a:r>
              <a:rPr lang="en-US" sz="1400" dirty="0">
                <a:latin typeface="Consolas" panose="020B0609020204030204" pitchFamily="49" charset="0"/>
              </a:rPr>
              <a:t>::vector &lt;float&gt; </a:t>
            </a:r>
            <a:r>
              <a:rPr lang="en-US" sz="1400" dirty="0" err="1">
                <a:latin typeface="Consolas" panose="020B0609020204030204" pitchFamily="49" charset="0"/>
              </a:rPr>
              <a:t>vtx,nom,col</a:t>
            </a:r>
            <a:r>
              <a:rPr lang="en-US" sz="1400" dirty="0">
                <a:latin typeface="Consolas" panose="020B0609020204030204" pitchFamily="49" charset="0"/>
              </a:rPr>
              <a:t>;</a:t>
            </a:r>
          </a:p>
          <a:p>
            <a:r>
              <a:rPr lang="en-US" sz="1400" dirty="0" smtClean="0">
                <a:latin typeface="Consolas" panose="020B0609020204030204" pitchFamily="49" charset="0"/>
              </a:rPr>
              <a:t>    YsVec3 </a:t>
            </a:r>
            <a:r>
              <a:rPr lang="en-US" sz="1400" dirty="0" err="1">
                <a:latin typeface="Consolas" panose="020B0609020204030204" pitchFamily="49" charset="0"/>
              </a:rPr>
              <a:t>bbx</a:t>
            </a:r>
            <a:r>
              <a:rPr lang="en-US" sz="1400" dirty="0">
                <a:latin typeface="Consolas" panose="020B0609020204030204" pitchFamily="49" charset="0"/>
              </a:rPr>
              <a:t>[2</a:t>
            </a:r>
            <a:r>
              <a:rPr lang="en-US" sz="1400" dirty="0" smtClean="0">
                <a:latin typeface="Consolas" panose="020B0609020204030204" pitchFamily="49" charset="0"/>
              </a:rPr>
              <a:t>];</a:t>
            </a:r>
            <a:endParaRPr lang="en-US" sz="1400" dirty="0">
              <a:latin typeface="Consolas" panose="020B0609020204030204" pitchFamily="49" charset="0"/>
            </a:endParaRPr>
          </a:p>
        </p:txBody>
      </p:sp>
      <p:sp>
        <p:nvSpPr>
          <p:cNvPr id="5" name="TextBox 4"/>
          <p:cNvSpPr txBox="1"/>
          <p:nvPr/>
        </p:nvSpPr>
        <p:spPr>
          <a:xfrm>
            <a:off x="1041400" y="2800350"/>
            <a:ext cx="6109365" cy="3816429"/>
          </a:xfrm>
          <a:prstGeom prst="rect">
            <a:avLst/>
          </a:prstGeom>
          <a:noFill/>
        </p:spPr>
        <p:txBody>
          <a:bodyPr wrap="none" rtlCol="0">
            <a:spAutoFit/>
          </a:bodyPr>
          <a:lstStyle/>
          <a:p>
            <a:r>
              <a:rPr lang="en-US" sz="1100" dirty="0">
                <a:latin typeface="Consolas" panose="020B0609020204030204" pitchFamily="49" charset="0"/>
              </a:rPr>
              <a:t>/* virtual */ 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LoadBinaryStl</a:t>
            </a:r>
            <a:r>
              <a:rPr lang="en-US" sz="1100" dirty="0">
                <a:latin typeface="Consolas" panose="020B0609020204030204" pitchFamily="49" charset="0"/>
              </a:rPr>
              <a:t>(</a:t>
            </a:r>
            <a:r>
              <a:rPr lang="en-US" sz="1100" dirty="0" err="1">
                <a:latin typeface="Consolas" panose="020B0609020204030204" pitchFamily="49" charset="0"/>
              </a:rPr>
              <a:t>vtx,nom,argv</a:t>
            </a:r>
            <a:r>
              <a:rPr lang="en-US" sz="1100" dirty="0">
                <a:latin typeface="Consolas" panose="020B0609020204030204" pitchFamily="49" charset="0"/>
              </a:rPr>
              <a:t>[1]);</a:t>
            </a: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a:t>
            </a:r>
            <a:r>
              <a:rPr lang="en-US" sz="1100" dirty="0" err="1">
                <a:latin typeface="Consolas" panose="020B0609020204030204" pitchFamily="49" charset="0"/>
              </a:rPr>
              <a:t>vtx.size</a:t>
            </a:r>
            <a:r>
              <a:rPr lang="en-US" sz="1100" dirty="0">
                <a:latin typeface="Consolas" panose="020B0609020204030204" pitchFamily="49" charset="0"/>
              </a:rPr>
              <a: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(0.5f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(1.0f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GetBoundingBox</a:t>
            </a:r>
            <a:r>
              <a:rPr lang="en-US" sz="1100" dirty="0" smtClean="0">
                <a:latin typeface="Consolas" panose="020B0609020204030204" pitchFamily="49" charset="0"/>
              </a:rPr>
              <a:t>(</a:t>
            </a:r>
            <a:r>
              <a:rPr lang="en-US" sz="1100" dirty="0" err="1" smtClean="0">
                <a:latin typeface="Consolas" panose="020B0609020204030204" pitchFamily="49" charset="0"/>
              </a:rPr>
              <a:t>bbx</a:t>
            </a:r>
            <a:r>
              <a:rPr lang="en-US" sz="1100" dirty="0" smtClean="0">
                <a:latin typeface="Consolas" panose="020B0609020204030204" pitchFamily="49" charset="0"/>
              </a:rPr>
              <a:t>[0</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vtx</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515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0" y="238919"/>
            <a:ext cx="3606800" cy="639762"/>
          </a:xfrm>
        </p:spPr>
        <p:txBody>
          <a:bodyPr/>
          <a:lstStyle/>
          <a:p>
            <a:r>
              <a:rPr lang="en-US" dirty="0" smtClean="0"/>
              <a:t>Changes in the Draw function</a:t>
            </a:r>
            <a:endParaRPr lang="en-US" dirty="0"/>
          </a:p>
        </p:txBody>
      </p:sp>
      <p:sp>
        <p:nvSpPr>
          <p:cNvPr id="4" name="TextBox 3"/>
          <p:cNvSpPr txBox="1"/>
          <p:nvPr/>
        </p:nvSpPr>
        <p:spPr>
          <a:xfrm>
            <a:off x="95250" y="50800"/>
            <a:ext cx="4070345" cy="6709529"/>
          </a:xfrm>
          <a:prstGeom prst="rect">
            <a:avLst/>
          </a:prstGeom>
          <a:noFill/>
        </p:spPr>
        <p:txBody>
          <a:bodyPr wrap="none" rtlCol="0">
            <a:spAutoFit/>
          </a:bodyPr>
          <a:lstStyle/>
          <a:p>
            <a:r>
              <a:rPr lang="en-US" sz="1000" dirty="0" smtClean="0">
                <a:latin typeface="Consolas" panose="020B0609020204030204" pitchFamily="49" charset="0"/>
              </a:rPr>
              <a:t>    </a:t>
            </a:r>
            <a:r>
              <a:rPr lang="en-US" sz="1000" dirty="0" err="1" smtClean="0">
                <a:latin typeface="Consolas" panose="020B0609020204030204" pitchFamily="49" charset="0"/>
              </a:rPr>
              <a:t>glClear</a:t>
            </a:r>
            <a:r>
              <a:rPr lang="en-US" sz="1000" dirty="0" smtClean="0">
                <a:latin typeface="Consolas" panose="020B0609020204030204" pitchFamily="49" charset="0"/>
              </a:rPr>
              <a:t>(GL_COLOR_BUFFER_BIT|GL_DEPTH_BUFFER_BIT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(GL_DEPTH_TEST</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int</a:t>
            </a:r>
            <a:r>
              <a:rPr lang="en-US" sz="1000" dirty="0" smtClean="0">
                <a:latin typeface="Consolas" panose="020B0609020204030204" pitchFamily="49" charset="0"/>
              </a:rPr>
              <a:t> </a:t>
            </a:r>
            <a:r>
              <a:rPr lang="en-US" sz="1000" dirty="0" err="1">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FsGetWindowSize</a:t>
            </a:r>
            <a:r>
              <a:rPr lang="en-US" sz="1000" dirty="0" smtClean="0">
                <a:latin typeface="Consolas" panose="020B0609020204030204" pitchFamily="49" charset="0"/>
              </a:rPr>
              <a:t>(</a:t>
            </a:r>
            <a:r>
              <a:rPr lang="en-US" sz="1000" dirty="0" err="1" smtClean="0">
                <a:latin typeface="Consolas" panose="020B0609020204030204" pitchFamily="49" charset="0"/>
              </a:rPr>
              <a:t>wid,hei</a:t>
            </a:r>
            <a:r>
              <a:rPr lang="en-US" sz="1000" dirty="0">
                <a:latin typeface="Consolas" panose="020B0609020204030204" pitchFamily="49" charset="0"/>
              </a:rPr>
              <a:t>);</a:t>
            </a:r>
          </a:p>
          <a:p>
            <a:r>
              <a:rPr lang="en-US" sz="1000" dirty="0" smtClean="0">
                <a:latin typeface="Consolas" panose="020B0609020204030204" pitchFamily="49" charset="0"/>
              </a:rPr>
              <a:t>    auto </a:t>
            </a:r>
            <a:r>
              <a:rPr lang="en-US" sz="1000" dirty="0">
                <a:latin typeface="Consolas" panose="020B0609020204030204" pitchFamily="49" charset="0"/>
              </a:rPr>
              <a:t>aspect=(double)</a:t>
            </a:r>
            <a:r>
              <a:rPr lang="en-US" sz="1000" dirty="0" err="1">
                <a:latin typeface="Consolas" panose="020B0609020204030204" pitchFamily="49" charset="0"/>
              </a:rPr>
              <a:t>wid</a:t>
            </a:r>
            <a:r>
              <a:rPr lang="en-US" sz="1000" dirty="0">
                <a:latin typeface="Consolas" panose="020B0609020204030204" pitchFamily="49" charset="0"/>
              </a:rPr>
              <a:t>/(double)</a:t>
            </a:r>
            <a:r>
              <a:rPr lang="en-US" sz="1000" dirty="0" err="1">
                <a:latin typeface="Consolas" panose="020B0609020204030204" pitchFamily="49" charset="0"/>
              </a:rPr>
              <a:t>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glViewport</a:t>
            </a:r>
            <a:r>
              <a:rPr lang="en-US" sz="1000" dirty="0" smtClean="0">
                <a:latin typeface="Consolas" panose="020B0609020204030204" pitchFamily="49" charset="0"/>
              </a:rPr>
              <a:t>(0,0,wid,hei</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(GL_PROJECTION</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gluPerspective</a:t>
            </a:r>
            <a:r>
              <a:rPr lang="en-US" sz="1000" dirty="0" smtClean="0">
                <a:latin typeface="Consolas" panose="020B0609020204030204" pitchFamily="49" charset="0"/>
              </a:rPr>
              <a:t>(45.0,aspect,</a:t>
            </a:r>
            <a:r>
              <a:rPr lang="en-US" sz="1000" dirty="0" smtClean="0">
                <a:solidFill>
                  <a:srgbClr val="FF0000"/>
                </a:solidFill>
                <a:latin typeface="Consolas" panose="020B0609020204030204" pitchFamily="49" charset="0"/>
              </a:rPr>
              <a:t>d/10.0,d*2.0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globalToCamera</a:t>
            </a:r>
            <a:r>
              <a:rPr lang="en-US" sz="1000" dirty="0">
                <a:latin typeface="Consolas" panose="020B0609020204030204" pitchFamily="49" charset="0"/>
              </a:rPr>
              <a:t>=</a:t>
            </a:r>
            <a:r>
              <a:rPr lang="en-US" sz="1000" dirty="0" err="1">
                <a:latin typeface="Consolas" panose="020B0609020204030204" pitchFamily="49" charset="0"/>
              </a:rPr>
              <a:t>Rc</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globalToCamera.Invert</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YsMatrix4x4 </a:t>
            </a:r>
            <a:r>
              <a:rPr lang="en-US" sz="1000" dirty="0" err="1">
                <a:latin typeface="Consolas" panose="020B0609020204030204" pitchFamily="49" charset="0"/>
              </a:rPr>
              <a:t>modelView</a:t>
            </a:r>
            <a:r>
              <a:rPr lang="en-US" sz="1000" dirty="0">
                <a:latin typeface="Consolas" panose="020B0609020204030204" pitchFamily="49" charset="0"/>
              </a:rPr>
              <a:t>;  // need #include </a:t>
            </a:r>
            <a:r>
              <a:rPr lang="en-US" sz="1000" dirty="0" err="1">
                <a:latin typeface="Consolas" panose="020B0609020204030204" pitchFamily="49" charset="0"/>
              </a:rPr>
              <a:t>ysclass.h</a:t>
            </a:r>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smtClean="0">
                <a:latin typeface="Consolas" panose="020B0609020204030204" pitchFamily="49" charset="0"/>
              </a:rPr>
              <a:t>(0,0</a:t>
            </a:r>
            <a:r>
              <a:rPr lang="en-US" sz="1000" dirty="0">
                <a:latin typeface="Consolas" panose="020B0609020204030204" pitchFamily="49" charset="0"/>
              </a:rPr>
              <a:t>,-d);</a:t>
            </a:r>
          </a:p>
          <a:p>
            <a:r>
              <a:rPr lang="en-US" sz="1000" dirty="0" smtClean="0">
                <a:latin typeface="Consolas" panose="020B0609020204030204" pitchFamily="49" charset="0"/>
              </a:rPr>
              <a:t>    </a:t>
            </a:r>
            <a:r>
              <a:rPr lang="en-US" sz="1000" dirty="0" err="1" smtClean="0">
                <a:latin typeface="Consolas" panose="020B0609020204030204" pitchFamily="49" charset="0"/>
              </a:rPr>
              <a:t>modelView</a:t>
            </a:r>
            <a:r>
              <a:rPr lang="en-US" sz="1000" dirty="0">
                <a:latin typeface="Consolas" panose="020B0609020204030204" pitchFamily="49" charset="0"/>
              </a:rPr>
              <a:t>*=</a:t>
            </a:r>
            <a:r>
              <a:rPr lang="en-US" sz="1000" dirty="0" err="1">
                <a:latin typeface="Consolas" panose="020B0609020204030204" pitchFamily="49" charset="0"/>
              </a:rPr>
              <a:t>globalToCamera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modelView.Translate</a:t>
            </a:r>
            <a:r>
              <a:rPr lang="en-US" sz="1000" dirty="0">
                <a:latin typeface="Consolas" panose="020B0609020204030204" pitchFamily="49" charset="0"/>
              </a:rPr>
              <a:t>(-t);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modelViewGl</a:t>
            </a:r>
            <a:r>
              <a:rPr lang="en-US" sz="1000" dirty="0">
                <a:latin typeface="Consolas" panose="020B0609020204030204" pitchFamily="49" charset="0"/>
              </a:rPr>
              <a:t>[16];</a:t>
            </a:r>
          </a:p>
          <a:p>
            <a:r>
              <a:rPr lang="en-US" sz="1000" dirty="0" smtClean="0">
                <a:latin typeface="Consolas" panose="020B0609020204030204" pitchFamily="49" charset="0"/>
              </a:rPr>
              <a:t>    </a:t>
            </a:r>
            <a:r>
              <a:rPr lang="en-US" sz="1000" dirty="0" err="1" smtClean="0">
                <a:latin typeface="Consolas" panose="020B0609020204030204" pitchFamily="49" charset="0"/>
              </a:rPr>
              <a:t>modelView.GetOpenGlCompatibleMatrix</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glMatrixMode</a:t>
            </a:r>
            <a:r>
              <a:rPr lang="en-US" sz="1000" dirty="0" smtClean="0">
                <a:latin typeface="Consolas" panose="020B0609020204030204" pitchFamily="49" charset="0"/>
              </a:rPr>
              <a:t>(GL_MODELVIEW</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glLoadIdentity</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GLfloat</a:t>
            </a:r>
            <a:r>
              <a:rPr lang="en-US" sz="1000" dirty="0" smtClean="0">
                <a:latin typeface="Consolas" panose="020B0609020204030204" pitchFamily="49" charset="0"/>
              </a:rPr>
              <a:t> </a:t>
            </a:r>
            <a:r>
              <a:rPr lang="en-US" sz="1000" dirty="0" err="1">
                <a:latin typeface="Consolas" panose="020B0609020204030204" pitchFamily="49" charset="0"/>
              </a:rPr>
              <a:t>lightDir</a:t>
            </a:r>
            <a:r>
              <a:rPr lang="en-US" sz="1000" dirty="0">
                <a:latin typeface="Consolas" panose="020B0609020204030204" pitchFamily="49" charset="0"/>
              </a:rPr>
              <a:t>[]={0,1/</a:t>
            </a:r>
            <a:r>
              <a:rPr lang="en-US" sz="1000" dirty="0" err="1">
                <a:latin typeface="Consolas" panose="020B0609020204030204" pitchFamily="49" charset="0"/>
              </a:rPr>
              <a:t>sqrt</a:t>
            </a:r>
            <a:r>
              <a:rPr lang="en-US" sz="1000" dirty="0">
                <a:latin typeface="Consolas" panose="020B0609020204030204" pitchFamily="49" charset="0"/>
              </a:rPr>
              <a:t>(2.0f),1/</a:t>
            </a:r>
            <a:r>
              <a:rPr lang="en-US" sz="1000" dirty="0" err="1">
                <a:latin typeface="Consolas" panose="020B0609020204030204" pitchFamily="49" charset="0"/>
              </a:rPr>
              <a:t>sqrt</a:t>
            </a:r>
            <a:r>
              <a:rPr lang="en-US" sz="1000" dirty="0">
                <a:latin typeface="Consolas" panose="020B0609020204030204" pitchFamily="49" charset="0"/>
              </a:rPr>
              <a:t>(2.0f),0};</a:t>
            </a:r>
          </a:p>
          <a:p>
            <a:r>
              <a:rPr lang="en-US" sz="1000" dirty="0" smtClean="0">
                <a:latin typeface="Consolas" panose="020B0609020204030204" pitchFamily="49" charset="0"/>
              </a:rPr>
              <a:t>    </a:t>
            </a:r>
            <a:r>
              <a:rPr lang="en-US" sz="1000" dirty="0" err="1" smtClean="0">
                <a:latin typeface="Consolas" panose="020B0609020204030204" pitchFamily="49" charset="0"/>
              </a:rPr>
              <a:t>glLightfv</a:t>
            </a:r>
            <a:r>
              <a:rPr lang="en-US" sz="1000" dirty="0" smtClean="0">
                <a:latin typeface="Consolas" panose="020B0609020204030204" pitchFamily="49" charset="0"/>
              </a:rPr>
              <a:t>(GL_LIGHT0,GL_POSITION,lightDir</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(GL_COLOR_MATERIAL</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(GL_LIGHTING</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a:t>
            </a:r>
            <a:r>
              <a:rPr lang="en-US" sz="1000" dirty="0" smtClean="0">
                <a:latin typeface="Consolas" panose="020B0609020204030204" pitchFamily="49" charset="0"/>
              </a:rPr>
              <a:t>(GL_LIGHT0</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glMultMatrixf</a:t>
            </a:r>
            <a:r>
              <a:rPr lang="en-US" sz="1000" dirty="0" smtClean="0">
                <a:latin typeface="Consolas" panose="020B0609020204030204" pitchFamily="49" charset="0"/>
              </a:rPr>
              <a:t>(</a:t>
            </a:r>
            <a:r>
              <a:rPr lang="en-US" sz="1000" dirty="0" err="1" smtClean="0">
                <a:latin typeface="Consolas" panose="020B0609020204030204" pitchFamily="49" charset="0"/>
              </a:rPr>
              <a:t>modelViewGl</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glEnableClientState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glEnableClientState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glColorPointer</a:t>
            </a:r>
            <a:r>
              <a:rPr lang="en-US" sz="1000" dirty="0" smtClean="0">
                <a:latin typeface="Consolas" panose="020B0609020204030204" pitchFamily="49" charset="0"/>
              </a:rPr>
              <a:t>(4,GL_FLOAT,0,col.data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glNormalPointer</a:t>
            </a:r>
            <a:r>
              <a:rPr lang="en-US" sz="1000" dirty="0" smtClean="0">
                <a:solidFill>
                  <a:srgbClr val="FF0000"/>
                </a:solidFill>
                <a:latin typeface="Consolas" panose="020B0609020204030204" pitchFamily="49" charset="0"/>
              </a:rPr>
              <a:t>(GL_FLOAT,0,nom.data</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glVertexPointer</a:t>
            </a:r>
            <a:r>
              <a:rPr lang="en-US" sz="1000" dirty="0" smtClean="0">
                <a:latin typeface="Consolas" panose="020B0609020204030204" pitchFamily="49" charset="0"/>
              </a:rPr>
              <a:t>(3,GL_FLOAT,0,vtx.data</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glDrawArrays</a:t>
            </a:r>
            <a:r>
              <a:rPr lang="en-US" sz="1000" dirty="0" smtClean="0">
                <a:latin typeface="Consolas" panose="020B0609020204030204" pitchFamily="49" charset="0"/>
              </a:rPr>
              <a:t>(</a:t>
            </a:r>
            <a:r>
              <a:rPr lang="en-US" sz="1000" dirty="0" smtClean="0">
                <a:solidFill>
                  <a:srgbClr val="FF0000"/>
                </a:solidFill>
                <a:latin typeface="Consolas" panose="020B0609020204030204" pitchFamily="49" charset="0"/>
              </a:rPr>
              <a:t>GL_TRIANGLES</a:t>
            </a:r>
            <a:r>
              <a:rPr lang="en-US" sz="1000" dirty="0" smtClean="0">
                <a:latin typeface="Consolas" panose="020B0609020204030204" pitchFamily="49" charset="0"/>
              </a:rPr>
              <a:t>,0,</a:t>
            </a:r>
            <a:r>
              <a:rPr lang="en-US" sz="1000" dirty="0" smtClean="0">
                <a:solidFill>
                  <a:srgbClr val="FF0000"/>
                </a:solidFill>
                <a:latin typeface="Consolas" panose="020B0609020204030204" pitchFamily="49" charset="0"/>
              </a:rPr>
              <a:t>vtx.size</a:t>
            </a:r>
            <a:r>
              <a:rPr lang="en-US" sz="1000" dirty="0">
                <a:solidFill>
                  <a:srgbClr val="FF0000"/>
                </a:solidFill>
                <a:latin typeface="Consolas" panose="020B0609020204030204" pitchFamily="49" charset="0"/>
              </a:rPr>
              <a:t>()/3</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(GL_VERTEX_ARRAY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solidFill>
                  <a:srgbClr val="FF0000"/>
                </a:solidFill>
                <a:latin typeface="Consolas" panose="020B0609020204030204" pitchFamily="49" charset="0"/>
              </a:rPr>
              <a:t>glDisableClientState</a:t>
            </a:r>
            <a:r>
              <a:rPr lang="en-US" sz="1000" dirty="0" smtClean="0">
                <a:solidFill>
                  <a:srgbClr val="FF0000"/>
                </a:solidFill>
                <a:latin typeface="Consolas" panose="020B0609020204030204" pitchFamily="49" charset="0"/>
              </a:rPr>
              <a:t>(GL_NORMAL_ARRAY</a:t>
            </a:r>
            <a:r>
              <a:rPr lang="en-US" sz="1000" dirty="0">
                <a:solidFill>
                  <a:srgbClr val="FF0000"/>
                </a:solidFill>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glDisableClientState</a:t>
            </a:r>
            <a:r>
              <a:rPr lang="en-US" sz="1000" dirty="0" smtClean="0">
                <a:latin typeface="Consolas" panose="020B0609020204030204" pitchFamily="49" charset="0"/>
              </a:rPr>
              <a:t>(GL_COLOR_ARRAY</a:t>
            </a:r>
            <a:r>
              <a:rPr lang="en-US" sz="1000" dirty="0">
                <a:latin typeface="Consolas" panose="020B0609020204030204" pitchFamily="49" charset="0"/>
              </a:rPr>
              <a:t>);</a:t>
            </a:r>
          </a:p>
          <a:p>
            <a:r>
              <a:rPr lang="en-US" sz="1000" dirty="0" smtClean="0">
                <a:latin typeface="Consolas" panose="020B0609020204030204" pitchFamily="49" charset="0"/>
              </a:rPr>
              <a:t>    </a:t>
            </a:r>
            <a:r>
              <a:rPr lang="en-US" sz="1000" dirty="0" err="1" smtClean="0">
                <a:latin typeface="Consolas" panose="020B0609020204030204" pitchFamily="49" charset="0"/>
              </a:rPr>
              <a:t>FsSwapBuffers</a:t>
            </a:r>
            <a:r>
              <a:rPr lang="en-US" sz="1000" dirty="0" smtClean="0">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49411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ASCII or Binary</a:t>
            </a:r>
            <a:endParaRPr lang="en-US" dirty="0"/>
          </a:p>
        </p:txBody>
      </p:sp>
      <p:sp>
        <p:nvSpPr>
          <p:cNvPr id="3" name="Content Placeholder 2"/>
          <p:cNvSpPr>
            <a:spLocks noGrp="1"/>
          </p:cNvSpPr>
          <p:nvPr>
            <p:ph idx="1"/>
          </p:nvPr>
        </p:nvSpPr>
        <p:spPr/>
        <p:txBody>
          <a:bodyPr/>
          <a:lstStyle/>
          <a:p>
            <a:r>
              <a:rPr lang="en-US" dirty="0" smtClean="0"/>
              <a:t>When you have a binary STL file, it is nearly impossible to check if it is really a binary STL file, or something else, or a corrupted binary STL file.</a:t>
            </a:r>
          </a:p>
          <a:p>
            <a:r>
              <a:rPr lang="en-US" dirty="0" smtClean="0"/>
              <a:t>But, if you know that the file is an STL file, you can reliably identify if it is an ASCII STL or Binary STL.</a:t>
            </a:r>
          </a:p>
          <a:p>
            <a:r>
              <a:rPr lang="en-US" dirty="0" smtClean="0"/>
              <a:t>An ASCII STL file includes some keywords, “solid”, “facet”, “loop”, and “vertex”.</a:t>
            </a:r>
          </a:p>
          <a:p>
            <a:r>
              <a:rPr lang="en-US" dirty="0" smtClean="0"/>
              <a:t>Read first 1000 bytes of the file, and check if these keywords are included.</a:t>
            </a:r>
          </a:p>
          <a:p>
            <a:r>
              <a:rPr lang="en-US" dirty="0" smtClean="0"/>
              <a:t>It is no more than a guess, but all you can do is to guess.</a:t>
            </a:r>
            <a:endParaRPr lang="en-US" dirty="0"/>
          </a:p>
        </p:txBody>
      </p:sp>
    </p:spTree>
    <p:extLst>
      <p:ext uri="{BB962C8B-B14F-4D97-AF65-F5344CB8AC3E}">
        <p14:creationId xmlns:p14="http://schemas.microsoft.com/office/powerpoint/2010/main" val="686829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833" y="239233"/>
            <a:ext cx="5416868" cy="6401753"/>
          </a:xfrm>
          <a:prstGeom prst="rect">
            <a:avLst/>
          </a:prstGeom>
          <a:noFill/>
        </p:spPr>
        <p:txBody>
          <a:bodyPr wrap="none" rtlCol="0">
            <a:spAutoFit/>
          </a:bodyPr>
          <a:lstStyle/>
          <a:p>
            <a:r>
              <a:rPr lang="en-US" sz="1000" dirty="0">
                <a:latin typeface="Lucida Console" panose="020B0609040504020204" pitchFamily="49" charset="0"/>
              </a:rPr>
              <a:t>bool </a:t>
            </a:r>
            <a:r>
              <a:rPr lang="en-US" sz="1000" dirty="0" err="1" smtClean="0">
                <a:latin typeface="Lucida Console" panose="020B0609040504020204" pitchFamily="49" charset="0"/>
              </a:rPr>
              <a:t>IsAsciiStl</a:t>
            </a:r>
            <a:r>
              <a:rPr lang="en-US" sz="1000" dirty="0" smtClean="0">
                <a:latin typeface="Lucida Console" panose="020B0609040504020204" pitchFamily="49" charset="0"/>
              </a:rPr>
              <a:t>(</a:t>
            </a:r>
            <a:r>
              <a:rPr lang="en-US" sz="1000" dirty="0" err="1" smtClean="0">
                <a:latin typeface="Lucida Console" panose="020B0609040504020204" pitchFamily="49" charset="0"/>
              </a:rPr>
              <a:t>const</a:t>
            </a:r>
            <a:r>
              <a:rPr lang="en-US" sz="1000" dirty="0" smtClean="0">
                <a:latin typeface="Lucida Console" panose="020B0609040504020204" pitchFamily="49" charset="0"/>
              </a:rPr>
              <a:t> </a:t>
            </a:r>
            <a:r>
              <a:rPr lang="en-US" sz="1000" dirty="0">
                <a:latin typeface="Lucida Console" panose="020B0609040504020204" pitchFamily="49" charset="0"/>
              </a:rPr>
              <a:t>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smtClean="0">
                <a:latin typeface="Lucida Console" panose="020B0609040504020204" pitchFamily="49" charset="0"/>
              </a:rPr>
              <a:t>    </a:t>
            </a:r>
            <a:r>
              <a:rPr lang="en-US" sz="1000" dirty="0">
                <a:latin typeface="Lucida Console" panose="020B0609040504020204" pitchFamily="49" charset="0"/>
              </a:rPr>
              <a:t>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char </a:t>
            </a:r>
            <a:r>
              <a:rPr lang="en-US" sz="1000" dirty="0" err="1">
                <a:latin typeface="Lucida Console" panose="020B0609040504020204" pitchFamily="49" charset="0"/>
              </a:rPr>
              <a:t>buf</a:t>
            </a:r>
            <a:r>
              <a:rPr lang="en-US" sz="1000" dirty="0">
                <a:latin typeface="Lucida Console" panose="020B0609040504020204" pitchFamily="49" charset="0"/>
              </a:rPr>
              <a:t>[1024];</a:t>
            </a:r>
          </a:p>
          <a:p>
            <a:r>
              <a:rPr lang="en-US" sz="1000" dirty="0">
                <a:latin typeface="Lucida Console" panose="020B0609040504020204" pitchFamily="49" charset="0"/>
              </a:rPr>
              <a:t>        </a:t>
            </a:r>
            <a:r>
              <a:rPr lang="en-US" sz="1000" dirty="0" err="1">
                <a:latin typeface="Lucida Console" panose="020B0609040504020204" pitchFamily="49" charset="0"/>
              </a:rPr>
              <a:t>fread</a:t>
            </a:r>
            <a:r>
              <a:rPr lang="en-US" sz="1000" dirty="0">
                <a:latin typeface="Lucida Console" panose="020B0609040504020204" pitchFamily="49" charset="0"/>
              </a:rPr>
              <a:t>(buf,1,1024,fp);</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bool </a:t>
            </a:r>
            <a:r>
              <a:rPr lang="en-US" sz="1000" dirty="0" err="1">
                <a:latin typeface="Lucida Console" panose="020B0609040504020204" pitchFamily="49" charset="0"/>
              </a:rPr>
              <a:t>solid,facet,loop,vertex</a:t>
            </a:r>
            <a:r>
              <a:rPr lang="en-US" sz="1000" dirty="0">
                <a:latin typeface="Lucida Console" panose="020B0609040504020204" pitchFamily="49" charset="0"/>
              </a:rPr>
              <a:t>;</a:t>
            </a:r>
          </a:p>
          <a:p>
            <a:r>
              <a:rPr lang="en-US" sz="1000" dirty="0">
                <a:latin typeface="Lucida Console" panose="020B0609040504020204" pitchFamily="49" charset="0"/>
              </a:rPr>
              <a:t>        solid=false;</a:t>
            </a:r>
          </a:p>
          <a:p>
            <a:r>
              <a:rPr lang="en-US" sz="1000" dirty="0">
                <a:latin typeface="Lucida Console" panose="020B0609040504020204" pitchFamily="49" charset="0"/>
              </a:rPr>
              <a:t>        facet=false;</a:t>
            </a:r>
          </a:p>
          <a:p>
            <a:r>
              <a:rPr lang="en-US" sz="1000" dirty="0">
                <a:latin typeface="Lucida Console" panose="020B0609040504020204" pitchFamily="49" charset="0"/>
              </a:rPr>
              <a:t>        loop=false;</a:t>
            </a:r>
          </a:p>
          <a:p>
            <a:r>
              <a:rPr lang="en-US" sz="1000" dirty="0">
                <a:latin typeface="Lucida Console" panose="020B0609040504020204" pitchFamily="49" charset="0"/>
              </a:rPr>
              <a:t>        vertex=false;</a:t>
            </a:r>
          </a:p>
          <a:p>
            <a:r>
              <a:rPr lang="en-US" sz="1000" dirty="0">
                <a:latin typeface="Lucida Console" panose="020B0609040504020204" pitchFamily="49" charset="0"/>
              </a:rPr>
              <a:t>        for(</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&lt;1018;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strncmp</a:t>
            </a:r>
            <a:r>
              <a:rPr lang="en-US" sz="1000" dirty="0">
                <a:latin typeface="Lucida Console" panose="020B0609040504020204" pitchFamily="49" charset="0"/>
              </a:rPr>
              <a:t>(buf+i,"solid",5)==0)</a:t>
            </a:r>
          </a:p>
          <a:p>
            <a:r>
              <a:rPr lang="en-US" sz="1000" dirty="0">
                <a:latin typeface="Lucida Console" panose="020B0609040504020204" pitchFamily="49" charset="0"/>
              </a:rPr>
              <a:t>            {</a:t>
            </a:r>
          </a:p>
          <a:p>
            <a:r>
              <a:rPr lang="en-US" sz="1000" dirty="0">
                <a:latin typeface="Lucida Console" panose="020B0609040504020204" pitchFamily="49" charset="0"/>
              </a:rPr>
              <a:t>                solid=true;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(buf+i,"facet",5)==0)</a:t>
            </a:r>
          </a:p>
          <a:p>
            <a:r>
              <a:rPr lang="en-US" sz="1000" dirty="0">
                <a:latin typeface="Lucida Console" panose="020B0609040504020204" pitchFamily="49" charset="0"/>
              </a:rPr>
              <a:t>            {</a:t>
            </a:r>
          </a:p>
          <a:p>
            <a:r>
              <a:rPr lang="en-US" sz="1000" dirty="0">
                <a:latin typeface="Lucida Console" panose="020B0609040504020204" pitchFamily="49" charset="0"/>
              </a:rPr>
              <a:t>                facet=true;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(buf+i,"loop",4)==0)</a:t>
            </a:r>
          </a:p>
          <a:p>
            <a:r>
              <a:rPr lang="en-US" sz="1000" dirty="0">
                <a:latin typeface="Lucida Console" panose="020B0609040504020204" pitchFamily="49" charset="0"/>
              </a:rPr>
              <a:t>            {</a:t>
            </a:r>
          </a:p>
          <a:p>
            <a:r>
              <a:rPr lang="en-US" sz="1000" dirty="0">
                <a:latin typeface="Lucida Console" panose="020B0609040504020204" pitchFamily="49" charset="0"/>
              </a:rPr>
              <a:t>                loop=true;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(buf+i,"vertex",6)==0)</a:t>
            </a:r>
          </a:p>
          <a:p>
            <a:r>
              <a:rPr lang="en-US" sz="1000" dirty="0">
                <a:latin typeface="Lucida Console" panose="020B0609040504020204" pitchFamily="49" charset="0"/>
              </a:rPr>
              <a:t>            {</a:t>
            </a:r>
          </a:p>
          <a:p>
            <a:r>
              <a:rPr lang="en-US" sz="1000" dirty="0">
                <a:latin typeface="Lucida Console" panose="020B0609040504020204" pitchFamily="49" charset="0"/>
              </a:rPr>
              <a:t>                vertex=true;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if(true==solid &amp;&amp; true==facet &amp;&amp; true==loop &amp;&amp; true==vertex)</a:t>
            </a:r>
          </a:p>
          <a:p>
            <a:r>
              <a:rPr lang="en-US" sz="1000" dirty="0">
                <a:latin typeface="Lucida Console" panose="020B0609040504020204" pitchFamily="49" charset="0"/>
              </a:rPr>
              <a:t>        {</a:t>
            </a:r>
          </a:p>
          <a:p>
            <a:r>
              <a:rPr lang="en-US" sz="1000" dirty="0">
                <a:latin typeface="Lucida Console" panose="020B0609040504020204" pitchFamily="49" charset="0"/>
              </a:rPr>
              <a:t>            return true;</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return false;</a:t>
            </a:r>
          </a:p>
          <a:p>
            <a:r>
              <a:rPr lang="en-US" sz="1000" dirty="0" smtClean="0">
                <a:latin typeface="Lucida Console" panose="020B0609040504020204" pitchFamily="49" charset="0"/>
              </a:rPr>
              <a:t>}</a:t>
            </a:r>
            <a:endParaRPr lang="en-US" sz="1000" dirty="0">
              <a:latin typeface="Lucida Console" panose="020B0609040504020204" pitchFamily="49" charset="0"/>
            </a:endParaRPr>
          </a:p>
        </p:txBody>
      </p:sp>
      <p:sp>
        <p:nvSpPr>
          <p:cNvPr id="2" name="TextBox 1"/>
          <p:cNvSpPr txBox="1"/>
          <p:nvPr/>
        </p:nvSpPr>
        <p:spPr>
          <a:xfrm>
            <a:off x="5230368" y="1097280"/>
            <a:ext cx="3583032" cy="646331"/>
          </a:xfrm>
          <a:prstGeom prst="rect">
            <a:avLst/>
          </a:prstGeom>
          <a:noFill/>
        </p:spPr>
        <p:txBody>
          <a:bodyPr wrap="none" rtlCol="0">
            <a:spAutoFit/>
          </a:bodyPr>
          <a:lstStyle/>
          <a:p>
            <a:r>
              <a:rPr lang="en-US" dirty="0" smtClean="0"/>
              <a:t>In binary_stl.cpp.  </a:t>
            </a:r>
            <a:br>
              <a:rPr lang="en-US" dirty="0" smtClean="0"/>
            </a:br>
            <a:r>
              <a:rPr lang="en-US" dirty="0" smtClean="0"/>
              <a:t>Function prototype in </a:t>
            </a:r>
            <a:r>
              <a:rPr lang="en-US" dirty="0" err="1" smtClean="0"/>
              <a:t>binary_stl.h</a:t>
            </a:r>
            <a:endParaRPr lang="en-US" dirty="0"/>
          </a:p>
        </p:txBody>
      </p:sp>
    </p:spTree>
    <p:extLst>
      <p:ext uri="{BB962C8B-B14F-4D97-AF65-F5344CB8AC3E}">
        <p14:creationId xmlns:p14="http://schemas.microsoft.com/office/powerpoint/2010/main" val="255309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45042"/>
          </a:xfrm>
        </p:spPr>
        <p:txBody>
          <a:bodyPr/>
          <a:lstStyle/>
          <a:p>
            <a:r>
              <a:rPr lang="en-US" dirty="0" smtClean="0"/>
              <a:t>After adding </a:t>
            </a:r>
            <a:r>
              <a:rPr lang="en-US" dirty="0" err="1" smtClean="0"/>
              <a:t>IsAsciiSTL</a:t>
            </a:r>
            <a:r>
              <a:rPr lang="en-US" dirty="0" smtClean="0"/>
              <a:t> function:</a:t>
            </a:r>
            <a:endParaRPr lang="en-US" dirty="0"/>
          </a:p>
        </p:txBody>
      </p:sp>
      <p:sp>
        <p:nvSpPr>
          <p:cNvPr id="4" name="TextBox 3"/>
          <p:cNvSpPr txBox="1"/>
          <p:nvPr/>
        </p:nvSpPr>
        <p:spPr>
          <a:xfrm>
            <a:off x="701749" y="1913860"/>
            <a:ext cx="7901522" cy="2492990"/>
          </a:xfrm>
          <a:prstGeom prst="rect">
            <a:avLst/>
          </a:prstGeom>
          <a:noFill/>
        </p:spPr>
        <p:txBody>
          <a:bodyPr wrap="none" rtlCol="0">
            <a:spAutoFit/>
          </a:bodyPr>
          <a:lstStyle/>
          <a:p>
            <a:r>
              <a:rPr lang="en-US" sz="1200" dirty="0">
                <a:latin typeface="Lucida Console" panose="020B0609040504020204" pitchFamily="49" charset="0"/>
              </a:rPr>
              <a:t>/* virtual */ 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a:t>
            </a:r>
            <a:r>
              <a:rPr lang="en-US" sz="1200" dirty="0" err="1">
                <a:latin typeface="Lucida Console" panose="020B0609040504020204" pitchFamily="49" charset="0"/>
              </a:rPr>
              <a:t>BeforeEverything</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argc,char</a:t>
            </a:r>
            <a:r>
              <a:rPr lang="en-US" sz="1200" dirty="0">
                <a:latin typeface="Lucida Console" panose="020B0609040504020204" pitchFamily="49" charset="0"/>
              </a:rPr>
              <a:t> *</a:t>
            </a:r>
            <a:r>
              <a:rPr lang="en-US" sz="1200" dirty="0" err="1">
                <a:latin typeface="Lucida Console" panose="020B0609040504020204" pitchFamily="49" charset="0"/>
              </a:rPr>
              <a:t>argv</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if(2&lt;=</a:t>
            </a:r>
            <a:r>
              <a:rPr lang="en-US" sz="1200" dirty="0" err="1">
                <a:latin typeface="Lucida Console" panose="020B0609040504020204" pitchFamily="49" charset="0"/>
              </a:rPr>
              <a:t>argc</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solidFill>
                  <a:srgbClr val="FF0000"/>
                </a:solidFill>
                <a:latin typeface="Lucida Console" panose="020B0609040504020204" pitchFamily="49" charset="0"/>
              </a:rPr>
              <a:t>        if(true</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IsAsciiStl</a:t>
            </a:r>
            <a:r>
              <a:rPr lang="en-US" sz="1200" dirty="0" smtClean="0">
                <a:solidFill>
                  <a:srgbClr val="FF0000"/>
                </a:solidFill>
                <a:latin typeface="Lucida Console" panose="020B0609040504020204" pitchFamily="49" charset="0"/>
              </a:rPr>
              <a:t>(</a:t>
            </a:r>
            <a:r>
              <a:rPr lang="en-US" sz="1200" dirty="0" err="1" smtClean="0">
                <a:solidFill>
                  <a:srgbClr val="FF0000"/>
                </a:solidFill>
                <a:latin typeface="Lucida Console" panose="020B0609040504020204" pitchFamily="49" charset="0"/>
              </a:rPr>
              <a:t>argv</a:t>
            </a:r>
            <a:r>
              <a:rPr lang="en-US" sz="1200" dirty="0" smtClean="0">
                <a:solidFill>
                  <a:srgbClr val="FF0000"/>
                </a:solidFill>
                <a:latin typeface="Lucida Console" panose="020B0609040504020204" pitchFamily="49" charset="0"/>
              </a:rPr>
              <a:t>[1</a:t>
            </a:r>
            <a:r>
              <a:rPr lang="en-US" sz="1200" dirty="0">
                <a:solidFill>
                  <a:srgbClr val="FF0000"/>
                </a:solidFill>
                <a:latin typeface="Lucida Console" panose="020B0609040504020204" pitchFamily="49" charset="0"/>
              </a:rPr>
              <a:t>]))</a:t>
            </a:r>
          </a:p>
          <a:p>
            <a:r>
              <a:rPr lang="en-US" sz="1200" dirty="0">
                <a:solidFill>
                  <a:srgbClr val="FF0000"/>
                </a:solidFill>
                <a:latin typeface="Lucida Console" panose="020B0609040504020204" pitchFamily="49" charset="0"/>
              </a:rPr>
              <a:t>        {</a:t>
            </a:r>
          </a:p>
          <a:p>
            <a:r>
              <a:rPr lang="en-US" sz="1200" dirty="0">
                <a:solidFill>
                  <a:srgbClr val="FF0000"/>
                </a:solidFill>
                <a:latin typeface="Lucida Console" panose="020B0609040504020204" pitchFamily="49" charset="0"/>
              </a:rPr>
              <a:t>            </a:t>
            </a:r>
            <a:r>
              <a:rPr lang="en-US" sz="1200" dirty="0" err="1">
                <a:solidFill>
                  <a:srgbClr val="FF0000"/>
                </a:solidFill>
                <a:latin typeface="Lucida Console" panose="020B0609040504020204" pitchFamily="49" charset="0"/>
              </a:rPr>
              <a:t>printf</a:t>
            </a:r>
            <a:r>
              <a:rPr lang="en-US" sz="1200" dirty="0">
                <a:solidFill>
                  <a:srgbClr val="FF0000"/>
                </a:solidFill>
                <a:latin typeface="Lucida Console" panose="020B0609040504020204" pitchFamily="49" charset="0"/>
              </a:rPr>
              <a:t>("It is not a binary </a:t>
            </a:r>
            <a:r>
              <a:rPr lang="en-US" sz="1200" dirty="0" err="1">
                <a:solidFill>
                  <a:srgbClr val="FF0000"/>
                </a:solidFill>
                <a:latin typeface="Lucida Console" panose="020B0609040504020204" pitchFamily="49" charset="0"/>
              </a:rPr>
              <a:t>stl</a:t>
            </a:r>
            <a:r>
              <a:rPr lang="en-US" sz="1200" dirty="0">
                <a:solidFill>
                  <a:srgbClr val="FF0000"/>
                </a:solidFill>
                <a:latin typeface="Lucida Console" panose="020B0609040504020204" pitchFamily="49" charset="0"/>
              </a:rPr>
              <a:t>!\n");</a:t>
            </a:r>
          </a:p>
          <a:p>
            <a:r>
              <a:rPr lang="en-US" sz="1200" dirty="0">
                <a:solidFill>
                  <a:srgbClr val="FF0000"/>
                </a:solidFill>
                <a:latin typeface="Lucida Console" panose="020B0609040504020204" pitchFamily="49" charset="0"/>
              </a:rPr>
              <a:t>            return;</a:t>
            </a:r>
          </a:p>
          <a:p>
            <a:r>
              <a:rPr lang="en-US" sz="1200" dirty="0">
                <a:solidFill>
                  <a:srgbClr val="FF0000"/>
                </a:solidFill>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argv</a:t>
            </a:r>
            <a:r>
              <a:rPr lang="en-US" sz="1200" dirty="0">
                <a:latin typeface="Lucida Console" panose="020B0609040504020204" pitchFamily="49" charset="0"/>
              </a:rPr>
              <a:t>[1]);</a:t>
            </a:r>
          </a:p>
          <a:p>
            <a:r>
              <a:rPr lang="en-US" sz="1200" dirty="0">
                <a:latin typeface="Lucida Console" panose="020B0609040504020204" pitchFamily="49" charset="0"/>
              </a:rPr>
              <a:t>    }</a:t>
            </a:r>
          </a:p>
          <a:p>
            <a:r>
              <a:rPr lang="en-US" sz="1200" dirty="0">
                <a:latin typeface="Lucida Console" panose="020B0609040504020204" pitchFamily="49" charset="0"/>
              </a:rPr>
              <a:t>}</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329009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 binary data file</a:t>
            </a:r>
            <a:endParaRPr lang="en-US" dirty="0"/>
          </a:p>
        </p:txBody>
      </p:sp>
      <p:sp>
        <p:nvSpPr>
          <p:cNvPr id="3" name="Content Placeholder 2"/>
          <p:cNvSpPr>
            <a:spLocks noGrp="1"/>
          </p:cNvSpPr>
          <p:nvPr>
            <p:ph idx="1"/>
          </p:nvPr>
        </p:nvSpPr>
        <p:spPr>
          <a:xfrm>
            <a:off x="457200" y="1066801"/>
            <a:ext cx="8229600" cy="2286000"/>
          </a:xfrm>
        </p:spPr>
        <p:txBody>
          <a:bodyPr/>
          <a:lstStyle/>
          <a:p>
            <a:pPr marL="0" indent="0">
              <a:buNone/>
            </a:pPr>
            <a:r>
              <a:rPr lang="en-US" dirty="0" smtClean="0"/>
              <a:t>Binary file</a:t>
            </a:r>
          </a:p>
          <a:p>
            <a:r>
              <a:rPr lang="en-US" dirty="0" smtClean="0"/>
              <a:t>Just a sequence of numbers.</a:t>
            </a:r>
          </a:p>
          <a:p>
            <a:r>
              <a:rPr lang="en-US" dirty="0" smtClean="0"/>
              <a:t>Not in the human-readable format.</a:t>
            </a:r>
          </a:p>
          <a:p>
            <a:r>
              <a:rPr lang="en-US" dirty="0" smtClean="0"/>
              <a:t>Program needs to interpret.</a:t>
            </a:r>
            <a:endParaRPr lang="en-US" dirty="0"/>
          </a:p>
        </p:txBody>
      </p:sp>
    </p:spTree>
    <p:extLst>
      <p:ext uri="{BB962C8B-B14F-4D97-AF65-F5344CB8AC3E}">
        <p14:creationId xmlns:p14="http://schemas.microsoft.com/office/powerpoint/2010/main" val="108854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088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Polygonal Mesh </a:t>
            </a:r>
            <a:endParaRPr lang="en-US" dirty="0"/>
          </a:p>
        </p:txBody>
      </p:sp>
      <p:sp>
        <p:nvSpPr>
          <p:cNvPr id="3" name="Content Placeholder 2"/>
          <p:cNvSpPr>
            <a:spLocks noGrp="1"/>
          </p:cNvSpPr>
          <p:nvPr>
            <p:ph idx="1"/>
          </p:nvPr>
        </p:nvSpPr>
        <p:spPr/>
        <p:txBody>
          <a:bodyPr/>
          <a:lstStyle/>
          <a:p>
            <a:r>
              <a:rPr lang="en-US" dirty="0" smtClean="0"/>
              <a:t>Minimum information is a set of disconnected polygons (</a:t>
            </a:r>
            <a:r>
              <a:rPr lang="en-US" dirty="0" err="1" smtClean="0"/>
              <a:t>eg</a:t>
            </a:r>
            <a:r>
              <a:rPr lang="en-US" dirty="0" smtClean="0"/>
              <a:t>. STL data)</a:t>
            </a:r>
          </a:p>
          <a:p>
            <a:r>
              <a:rPr lang="en-US" dirty="0" smtClean="0"/>
              <a:t>Minimum information is good for visualizing.</a:t>
            </a:r>
          </a:p>
          <a:p>
            <a:r>
              <a:rPr lang="en-US" dirty="0" smtClean="0"/>
              <a:t>Useless for other purposes.</a:t>
            </a:r>
            <a:endParaRPr lang="en-US" dirty="0"/>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Better-Than Minimum Information</a:t>
            </a:r>
            <a:endParaRPr lang="en-US" dirty="0"/>
          </a:p>
        </p:txBody>
      </p:sp>
      <p:sp>
        <p:nvSpPr>
          <p:cNvPr id="3" name="Content Placeholder 2"/>
          <p:cNvSpPr>
            <a:spLocks noGrp="1"/>
          </p:cNvSpPr>
          <p:nvPr>
            <p:ph idx="1"/>
          </p:nvPr>
        </p:nvSpPr>
        <p:spPr/>
        <p:txBody>
          <a:bodyPr/>
          <a:lstStyle/>
          <a:p>
            <a:r>
              <a:rPr lang="en-US" dirty="0" smtClean="0"/>
              <a:t>Vertices &amp; Connections</a:t>
            </a:r>
          </a:p>
          <a:p>
            <a:r>
              <a:rPr lang="en-US" dirty="0" smtClean="0"/>
              <a:t>A list of vertices</a:t>
            </a:r>
          </a:p>
          <a:p>
            <a:r>
              <a:rPr lang="en-US" dirty="0" smtClean="0"/>
              <a:t>A list of polygons, each of which has a chain of vertices</a:t>
            </a:r>
            <a:endParaRPr lang="en-US" dirty="0"/>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smtClean="0"/>
              <a:t>f0    {v1, v0, v3, v4}</a:t>
            </a:r>
          </a:p>
          <a:p>
            <a:r>
              <a:rPr lang="en-US" dirty="0" smtClean="0"/>
              <a:t>f1    {v2, v1, v4}</a:t>
            </a:r>
          </a:p>
          <a:p>
            <a:r>
              <a:rPr lang="en-US" dirty="0" smtClean="0"/>
              <a:t>f2    {v4, v3, v6}</a:t>
            </a:r>
          </a:p>
          <a:p>
            <a:r>
              <a:rPr lang="en-US" dirty="0" smtClean="0"/>
              <a:t>f3    {v2, v4, v5}</a:t>
            </a:r>
          </a:p>
          <a:p>
            <a:r>
              <a:rPr lang="en-US" dirty="0" smtClean="0"/>
              <a:t>f4    {v5, v4, v6, v7}</a:t>
            </a:r>
          </a:p>
          <a:p>
            <a:r>
              <a:rPr lang="en-US" dirty="0" smtClean="0"/>
              <a:t>f5    {v7, v8, v5}</a:t>
            </a:r>
          </a:p>
          <a:p>
            <a:r>
              <a:rPr lang="en-US" dirty="0" smtClean="0"/>
              <a:t>f6    {v9, v7, v6}</a:t>
            </a:r>
            <a:endParaRPr lang="en-US" dirty="0"/>
          </a:p>
        </p:txBody>
      </p:sp>
    </p:spTree>
    <p:extLst>
      <p:ext uri="{BB962C8B-B14F-4D97-AF65-F5344CB8AC3E}">
        <p14:creationId xmlns:p14="http://schemas.microsoft.com/office/powerpoint/2010/main" val="3376012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useful information</a:t>
            </a:r>
            <a:endParaRPr lang="en-US" dirty="0"/>
          </a:p>
        </p:txBody>
      </p:sp>
      <p:sp>
        <p:nvSpPr>
          <p:cNvPr id="3" name="Content Placeholder 2"/>
          <p:cNvSpPr>
            <a:spLocks noGrp="1"/>
          </p:cNvSpPr>
          <p:nvPr>
            <p:ph idx="1"/>
          </p:nvPr>
        </p:nvSpPr>
        <p:spPr/>
        <p:txBody>
          <a:bodyPr/>
          <a:lstStyle/>
          <a:p>
            <a:r>
              <a:rPr lang="en-US" dirty="0" smtClean="0"/>
              <a:t>Polygons </a:t>
            </a:r>
            <a:r>
              <a:rPr lang="en-US" smtClean="0"/>
              <a:t>are search-able </a:t>
            </a:r>
            <a:r>
              <a:rPr lang="en-US" dirty="0" smtClean="0"/>
              <a:t>from a vertex or an edge.</a:t>
            </a:r>
          </a:p>
          <a:p>
            <a:r>
              <a:rPr lang="en-US" dirty="0" smtClean="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smtClean="0"/>
              <a:t>v0</a:t>
            </a:r>
            <a:endParaRPr lang="en-US" dirty="0"/>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smtClean="0"/>
              <a:t>v1</a:t>
            </a:r>
            <a:endParaRPr lang="en-US" dirty="0"/>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smtClean="0"/>
              <a:t>v2</a:t>
            </a:r>
            <a:endParaRPr lang="en-US" dirty="0"/>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smtClean="0"/>
              <a:t>v3</a:t>
            </a:r>
            <a:endParaRPr lang="en-US" dirty="0"/>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smtClean="0"/>
              <a:t>v4</a:t>
            </a:r>
            <a:endParaRPr lang="en-US" dirty="0"/>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smtClean="0"/>
              <a:t>v5</a:t>
            </a:r>
            <a:endParaRPr lang="en-US" dirty="0"/>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smtClean="0"/>
              <a:t>v6</a:t>
            </a:r>
            <a:endParaRPr lang="en-US" dirty="0"/>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smtClean="0"/>
              <a:t>v7</a:t>
            </a:r>
            <a:endParaRPr lang="en-US" dirty="0"/>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smtClean="0"/>
              <a:t>v8</a:t>
            </a:r>
            <a:endParaRPr lang="en-US" dirty="0"/>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smtClean="0"/>
              <a:t>v9</a:t>
            </a:r>
            <a:endParaRPr lang="en-US" dirty="0"/>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smtClean="0"/>
              <a:t>v0    {f0}</a:t>
            </a:r>
          </a:p>
          <a:p>
            <a:r>
              <a:rPr lang="en-US" dirty="0" smtClean="0"/>
              <a:t>v1    {f0, f1}</a:t>
            </a:r>
          </a:p>
          <a:p>
            <a:r>
              <a:rPr lang="en-US" dirty="0" smtClean="0"/>
              <a:t>v2    {f1, f3}</a:t>
            </a:r>
          </a:p>
          <a:p>
            <a:r>
              <a:rPr lang="en-US" dirty="0" smtClean="0"/>
              <a:t>v3    {f0, f2}</a:t>
            </a:r>
            <a:endParaRPr lang="en-US" dirty="0"/>
          </a:p>
          <a:p>
            <a:r>
              <a:rPr lang="en-US" dirty="0" smtClean="0"/>
              <a:t>v4    {f0, f1, f2, f3, f4}</a:t>
            </a:r>
            <a:endParaRPr lang="en-US" dirty="0"/>
          </a:p>
          <a:p>
            <a:r>
              <a:rPr lang="en-US" dirty="0" smtClean="0"/>
              <a:t>v5    {f3, f4, f5}</a:t>
            </a:r>
            <a:endParaRPr lang="en-US" dirty="0"/>
          </a:p>
          <a:p>
            <a:r>
              <a:rPr lang="en-US" dirty="0" smtClean="0"/>
              <a:t>    :</a:t>
            </a:r>
            <a:endParaRPr lang="en-US" dirty="0"/>
          </a:p>
          <a:p>
            <a:endParaRPr lang="en-US" dirty="0" smtClean="0"/>
          </a:p>
          <a:p>
            <a:r>
              <a:rPr lang="en-US" dirty="0" smtClean="0"/>
              <a:t>e(v0,v1)    {f0}    </a:t>
            </a:r>
            <a:endParaRPr lang="en-US" dirty="0"/>
          </a:p>
          <a:p>
            <a:r>
              <a:rPr lang="en-US" dirty="0" smtClean="0"/>
              <a:t>e(v1,v2)    {f1}</a:t>
            </a:r>
            <a:endParaRPr lang="en-US" dirty="0"/>
          </a:p>
          <a:p>
            <a:r>
              <a:rPr lang="en-US" dirty="0" smtClean="0"/>
              <a:t>e(v1,v4)    {f0, f1}</a:t>
            </a:r>
            <a:br>
              <a:rPr lang="en-US" dirty="0" smtClean="0"/>
            </a:br>
            <a:r>
              <a:rPr lang="en-US" dirty="0" smtClean="0"/>
              <a:t>e(v3,v4)    {f0, f2}</a:t>
            </a:r>
            <a:endParaRPr lang="en-US" dirty="0"/>
          </a:p>
          <a:p>
            <a:r>
              <a:rPr lang="en-US" dirty="0" smtClean="0"/>
              <a:t>e(v5,v7)    {f4, f5}</a:t>
            </a:r>
            <a:endParaRPr lang="en-US" dirty="0"/>
          </a:p>
          <a:p>
            <a:r>
              <a:rPr lang="en-US" dirty="0" smtClean="0"/>
              <a:t>    :</a:t>
            </a:r>
            <a:endParaRPr lang="en-US" dirty="0"/>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smtClean="0"/>
              <a:t>f0</a:t>
            </a:r>
            <a:endParaRPr lang="en-US" dirty="0"/>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smtClean="0"/>
              <a:t>f1</a:t>
            </a:r>
            <a:endParaRPr lang="en-US" dirty="0"/>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smtClean="0"/>
              <a:t>f2</a:t>
            </a:r>
            <a:endParaRPr lang="en-US" dirty="0"/>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smtClean="0"/>
              <a:t>f3</a:t>
            </a:r>
            <a:endParaRPr lang="en-US" dirty="0"/>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smtClean="0"/>
              <a:t>f4</a:t>
            </a:r>
            <a:endParaRPr lang="en-US" dirty="0"/>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smtClean="0"/>
              <a:t>f5</a:t>
            </a:r>
            <a:endParaRPr lang="en-US" dirty="0"/>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smtClean="0"/>
              <a:t>f6</a:t>
            </a:r>
            <a:endParaRPr lang="en-US" dirty="0"/>
          </a:p>
        </p:txBody>
      </p:sp>
    </p:spTree>
    <p:extLst>
      <p:ext uri="{BB962C8B-B14F-4D97-AF65-F5344CB8AC3E}">
        <p14:creationId xmlns:p14="http://schemas.microsoft.com/office/powerpoint/2010/main" val="42143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information</a:t>
            </a:r>
            <a:endParaRPr lang="en-US" dirty="0"/>
          </a:p>
        </p:txBody>
      </p:sp>
      <p:sp>
        <p:nvSpPr>
          <p:cNvPr id="3" name="Content Placeholder 2"/>
          <p:cNvSpPr>
            <a:spLocks noGrp="1"/>
          </p:cNvSpPr>
          <p:nvPr>
            <p:ph idx="1"/>
          </p:nvPr>
        </p:nvSpPr>
        <p:spPr/>
        <p:txBody>
          <a:bodyPr/>
          <a:lstStyle/>
          <a:p>
            <a:r>
              <a:rPr lang="en-US" dirty="0" smtClean="0"/>
              <a:t>Constraint edges</a:t>
            </a:r>
          </a:p>
          <a:p>
            <a:pPr lvl="1"/>
            <a:r>
              <a:rPr lang="en-US" dirty="0" smtClean="0"/>
              <a:t>Also called feature edges</a:t>
            </a:r>
          </a:p>
          <a:p>
            <a:pPr lvl="1"/>
            <a:r>
              <a:rPr lang="en-US" dirty="0" smtClean="0"/>
              <a:t>Chain of vertices</a:t>
            </a:r>
          </a:p>
          <a:p>
            <a:pPr lvl="1"/>
            <a:r>
              <a:rPr lang="en-US" dirty="0" smtClean="0"/>
              <a:t>Automatic detection is still a hot research topic</a:t>
            </a:r>
          </a:p>
          <a:p>
            <a:r>
              <a:rPr lang="en-US" dirty="0" smtClean="0"/>
              <a:t>Face groups</a:t>
            </a:r>
          </a:p>
          <a:p>
            <a:pPr lvl="1"/>
            <a:r>
              <a:rPr lang="en-US" dirty="0"/>
              <a:t>Also called segments</a:t>
            </a:r>
          </a:p>
          <a:p>
            <a:pPr lvl="1"/>
            <a:r>
              <a:rPr lang="en-US" dirty="0" smtClean="0"/>
              <a:t>Group of polygons</a:t>
            </a:r>
          </a:p>
          <a:p>
            <a:pPr lvl="1"/>
            <a:r>
              <a:rPr lang="en-US" dirty="0" smtClean="0"/>
              <a:t>In many cases dual of constraint edges (constraint edges are the boundaries between face groups)</a:t>
            </a:r>
          </a:p>
          <a:p>
            <a:pPr lvl="1"/>
            <a:r>
              <a:rPr lang="en-US" dirty="0" smtClean="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(manifold), open, and non-manifold polygonal meshes</a:t>
            </a:r>
            <a:endParaRPr lang="en-US" dirty="0"/>
          </a:p>
        </p:txBody>
      </p:sp>
      <p:sp>
        <p:nvSpPr>
          <p:cNvPr id="3" name="Content Placeholder 2"/>
          <p:cNvSpPr>
            <a:spLocks noGrp="1"/>
          </p:cNvSpPr>
          <p:nvPr>
            <p:ph idx="1"/>
          </p:nvPr>
        </p:nvSpPr>
        <p:spPr/>
        <p:txBody>
          <a:bodyPr/>
          <a:lstStyle/>
          <a:p>
            <a:pPr marL="0" indent="0">
              <a:buNone/>
            </a:pPr>
            <a:r>
              <a:rPr lang="en-US" dirty="0" smtClean="0"/>
              <a:t>A polygonal mesh can be classified as:</a:t>
            </a:r>
          </a:p>
          <a:p>
            <a:r>
              <a:rPr lang="en-US" dirty="0" smtClean="0"/>
              <a:t>Closed mesh (Manifold mesh)</a:t>
            </a:r>
          </a:p>
          <a:p>
            <a:pPr lvl="1"/>
            <a:r>
              <a:rPr lang="en-US" dirty="0" smtClean="0"/>
              <a:t>Every edge is used by two polygons.  (Two-manifold-ness)</a:t>
            </a:r>
          </a:p>
          <a:p>
            <a:pPr lvl="1"/>
            <a:r>
              <a:rPr lang="en-US" dirty="0"/>
              <a:t>Necessary condition to represent a </a:t>
            </a:r>
            <a:r>
              <a:rPr lang="en-US" dirty="0" smtClean="0"/>
              <a:t>solid.</a:t>
            </a:r>
          </a:p>
          <a:p>
            <a:r>
              <a:rPr lang="en-US" dirty="0" smtClean="0"/>
              <a:t>Open mesh</a:t>
            </a:r>
          </a:p>
          <a:p>
            <a:pPr lvl="1"/>
            <a:r>
              <a:rPr lang="en-US" dirty="0" smtClean="0"/>
              <a:t>Some edges are used by only one polygon, all other edges are used by two polygons.</a:t>
            </a:r>
          </a:p>
          <a:p>
            <a:pPr lvl="1"/>
            <a:r>
              <a:rPr lang="en-US" dirty="0" smtClean="0"/>
              <a:t>Good for fabric, sheet-metal, terrain-elevation models.</a:t>
            </a:r>
          </a:p>
          <a:p>
            <a:r>
              <a:rPr lang="en-US" dirty="0" smtClean="0"/>
              <a:t>Non-manifold mesh</a:t>
            </a:r>
          </a:p>
          <a:p>
            <a:pPr lvl="1"/>
            <a:r>
              <a:rPr lang="en-US" dirty="0" smtClean="0"/>
              <a:t>Some edges may be used by more than two polygons.</a:t>
            </a:r>
          </a:p>
          <a:p>
            <a:pPr lvl="1"/>
            <a:r>
              <a:rPr lang="en-US" dirty="0" smtClean="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When a modification is made to the data structure, topology (connection) tables must also be updated.</a:t>
            </a:r>
          </a:p>
          <a:p>
            <a:r>
              <a:rPr lang="en-US" dirty="0" smtClean="0"/>
              <a:t>If the outside code can directly modify the raw data structure, the table may become out of sync.</a:t>
            </a:r>
          </a:p>
          <a:p>
            <a:r>
              <a:rPr lang="en-US" dirty="0" smtClean="0"/>
              <a:t>Raw data structure must be hidden from the outside, or </a:t>
            </a:r>
            <a:r>
              <a:rPr lang="en-US" dirty="0"/>
              <a:t>only </a:t>
            </a:r>
            <a:r>
              <a:rPr lang="en-US" dirty="0" smtClean="0"/>
              <a:t>allow access as constant.</a:t>
            </a:r>
            <a:endParaRPr lang="en-US" dirty="0"/>
          </a:p>
        </p:txBody>
      </p:sp>
    </p:spTree>
    <p:extLst>
      <p:ext uri="{BB962C8B-B14F-4D97-AF65-F5344CB8AC3E}">
        <p14:creationId xmlns:p14="http://schemas.microsoft.com/office/powerpoint/2010/main" val="1567534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Polygonal-Mesh data structure</a:t>
            </a:r>
            <a:endParaRPr lang="en-US" dirty="0"/>
          </a:p>
        </p:txBody>
      </p:sp>
      <p:sp>
        <p:nvSpPr>
          <p:cNvPr id="3" name="Content Placeholder 2"/>
          <p:cNvSpPr>
            <a:spLocks noGrp="1"/>
          </p:cNvSpPr>
          <p:nvPr>
            <p:ph idx="1"/>
          </p:nvPr>
        </p:nvSpPr>
        <p:spPr/>
        <p:txBody>
          <a:bodyPr/>
          <a:lstStyle/>
          <a:p>
            <a:r>
              <a:rPr lang="en-US" dirty="0" smtClean="0"/>
              <a:t>Decision: What background data structure to use?</a:t>
            </a:r>
          </a:p>
          <a:p>
            <a:pPr lvl="1"/>
            <a:r>
              <a:rPr lang="en-US" smtClean="0"/>
              <a:t>Doubly-Linked </a:t>
            </a:r>
            <a:r>
              <a:rPr lang="en-US" dirty="0" smtClean="0"/>
              <a:t>list? (</a:t>
            </a:r>
            <a:r>
              <a:rPr lang="en-US" dirty="0" err="1" smtClean="0"/>
              <a:t>std</a:t>
            </a:r>
            <a:r>
              <a:rPr lang="en-US" dirty="0" smtClean="0"/>
              <a:t>::list</a:t>
            </a:r>
            <a:r>
              <a:rPr lang="en-US" dirty="0"/>
              <a:t>)</a:t>
            </a:r>
            <a:endParaRPr lang="en-US" dirty="0" smtClean="0"/>
          </a:p>
          <a:p>
            <a:pPr lvl="1"/>
            <a:r>
              <a:rPr lang="en-US" dirty="0" smtClean="0"/>
              <a:t>Variable-Length array? (</a:t>
            </a:r>
            <a:r>
              <a:rPr lang="en-US" dirty="0" err="1" smtClean="0"/>
              <a:t>std</a:t>
            </a:r>
            <a:r>
              <a:rPr lang="en-US" dirty="0" smtClean="0"/>
              <a:t>::vector)</a:t>
            </a:r>
          </a:p>
          <a:p>
            <a:r>
              <a:rPr lang="en-US" dirty="0" smtClean="0"/>
              <a:t>Let's try a linked list.</a:t>
            </a:r>
            <a:endParaRPr lang="en-US" dirty="0"/>
          </a:p>
        </p:txBody>
      </p:sp>
    </p:spTree>
    <p:extLst>
      <p:ext uri="{BB962C8B-B14F-4D97-AF65-F5344CB8AC3E}">
        <p14:creationId xmlns:p14="http://schemas.microsoft.com/office/powerpoint/2010/main" val="3543003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3641358" y="3638417"/>
            <a:ext cx="850456"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101755" y="2890271"/>
            <a:ext cx="530736" cy="74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9289" y="2520939"/>
            <a:ext cx="1433406" cy="369332"/>
          </a:xfrm>
          <a:prstGeom prst="rect">
            <a:avLst/>
          </a:prstGeom>
          <a:noFill/>
        </p:spPr>
        <p:txBody>
          <a:bodyPr wrap="none" rtlCol="0">
            <a:spAutoFit/>
          </a:bodyPr>
          <a:lstStyle/>
          <a:p>
            <a:r>
              <a:rPr lang="en-US" dirty="0" smtClean="0">
                <a:solidFill>
                  <a:srgbClr val="FF0000"/>
                </a:solidFill>
              </a:rPr>
              <a:t>What's this?</a:t>
            </a:r>
            <a:endParaRPr lang="en-US" dirty="0">
              <a:solidFill>
                <a:srgbClr val="FF0000"/>
              </a:solidFill>
            </a:endParaRPr>
          </a:p>
        </p:txBody>
      </p:sp>
    </p:spTree>
    <p:extLst>
      <p:ext uri="{BB962C8B-B14F-4D97-AF65-F5344CB8AC3E}">
        <p14:creationId xmlns:p14="http://schemas.microsoft.com/office/powerpoint/2010/main" val="2957141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Before range-based for, this was what people were doing:</a:t>
            </a:r>
          </a:p>
          <a:p>
            <a:pPr marL="457200" lvl="1" indent="0">
              <a:buNone/>
            </a:pPr>
            <a:r>
              <a:rPr lang="en-US" sz="1400" dirty="0">
                <a:latin typeface="Consolas" panose="020B0609020204030204" pitchFamily="49" charset="0"/>
              </a:rPr>
              <a:t>for(auto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auto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Before auto, it was messier:</a:t>
            </a:r>
          </a:p>
          <a:p>
            <a:pPr marL="457200" lvl="1" indent="0">
              <a:buNone/>
            </a:pPr>
            <a:r>
              <a:rPr lang="en-US" sz="1400" dirty="0" smtClean="0">
                <a:latin typeface="Consolas" panose="020B0609020204030204" pitchFamily="49" charset="0"/>
              </a:rPr>
              <a:t>for(</a:t>
            </a:r>
            <a:r>
              <a:rPr lang="en-US" sz="1400" dirty="0" err="1" smtClean="0">
                <a:latin typeface="Consolas" panose="020B0609020204030204" pitchFamily="49" charset="0"/>
              </a:rPr>
              <a:t>std</a:t>
            </a:r>
            <a:r>
              <a:rPr lang="en-US" sz="1400" dirty="0" smtClean="0">
                <a:latin typeface="Consolas" panose="020B0609020204030204" pitchFamily="49" charset="0"/>
              </a:rPr>
              <a:t>::vector &lt;</a:t>
            </a:r>
            <a:r>
              <a:rPr lang="en-US" sz="1400" dirty="0" err="1" smtClean="0">
                <a:latin typeface="Consolas" panose="020B0609020204030204" pitchFamily="49" charset="0"/>
              </a:rPr>
              <a:t>int</a:t>
            </a:r>
            <a:r>
              <a:rPr lang="en-US" sz="1400" dirty="0" smtClean="0">
                <a:latin typeface="Consolas" panose="020B0609020204030204" pitchFamily="49" charset="0"/>
              </a:rPr>
              <a:t>&gt;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smtClean="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a:t>
            </a:r>
            <a:r>
              <a:rPr lang="en-US" sz="1400" dirty="0">
                <a:latin typeface="Consolas" panose="020B0609020204030204" pitchFamily="49" charset="0"/>
              </a:rPr>
              <a:t>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smtClean="0">
                <a:latin typeface="Consolas" panose="020B0609020204030204" pitchFamily="49" charset="0"/>
              </a:rPr>
              <a:t>    // </a:t>
            </a:r>
            <a:r>
              <a:rPr lang="en-US" sz="1400" dirty="0">
                <a:latin typeface="Consolas" panose="020B0609020204030204" pitchFamily="49" charset="0"/>
              </a:rPr>
              <a:t>Do something fun with the value.</a:t>
            </a:r>
          </a:p>
          <a:p>
            <a:pPr marL="457200" lvl="1" indent="0">
              <a:buNone/>
            </a:pPr>
            <a:r>
              <a:rPr lang="en-US" sz="1400" dirty="0">
                <a:latin typeface="Consolas" panose="020B0609020204030204" pitchFamily="49" charset="0"/>
              </a:rPr>
              <a:t>}</a:t>
            </a:r>
          </a:p>
          <a:p>
            <a:r>
              <a:rPr lang="en-US" dirty="0" smtClean="0"/>
              <a:t>Not it can be written as:</a:t>
            </a:r>
          </a:p>
          <a:p>
            <a:pPr marL="457200" lvl="1" indent="0">
              <a:buNone/>
            </a:pPr>
            <a:r>
              <a:rPr lang="en-US" sz="1400" dirty="0" smtClean="0">
                <a:latin typeface="Consolas" panose="020B0609020204030204" pitchFamily="49" charset="0"/>
              </a:rPr>
              <a:t>for(auto value : container)</a:t>
            </a:r>
          </a:p>
          <a:p>
            <a:pPr marL="457200" lvl="1" indent="0">
              <a:buNone/>
            </a:pPr>
            <a:r>
              <a:rPr lang="en-US" sz="1400" dirty="0" smtClean="0">
                <a:latin typeface="Consolas" panose="020B0609020204030204" pitchFamily="49" charset="0"/>
              </a:rPr>
              <a:t>{</a:t>
            </a:r>
          </a:p>
          <a:p>
            <a:pPr marL="457200" lvl="1" indent="0">
              <a:buNone/>
            </a:pPr>
            <a:r>
              <a:rPr lang="en-US" sz="1400" dirty="0" smtClean="0">
                <a:latin typeface="Consolas" panose="020B0609020204030204" pitchFamily="49" charset="0"/>
              </a:rPr>
              <a:t>}</a:t>
            </a:r>
            <a:r>
              <a:rPr lang="en-US" dirty="0" smtClean="0"/>
              <a:t/>
            </a:r>
            <a:br>
              <a:rPr lang="en-US" dirty="0" smtClean="0"/>
            </a:br>
            <a:endParaRPr lang="en-US" dirty="0" smtClean="0"/>
          </a:p>
          <a:p>
            <a:endParaRPr lang="en-US" dirty="0" smtClean="0"/>
          </a:p>
          <a:p>
            <a:pPr marL="457200" lvl="1" indent="0">
              <a:buNone/>
            </a:pPr>
            <a:endParaRPr lang="en-US" dirty="0"/>
          </a:p>
        </p:txBody>
      </p:sp>
    </p:spTree>
    <p:extLst>
      <p:ext uri="{BB962C8B-B14F-4D97-AF65-F5344CB8AC3E}">
        <p14:creationId xmlns:p14="http://schemas.microsoft.com/office/powerpoint/2010/main" val="35691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a:t>
            </a:r>
            <a:endParaRPr lang="en-US" dirty="0"/>
          </a:p>
        </p:txBody>
      </p:sp>
      <p:sp>
        <p:nvSpPr>
          <p:cNvPr id="3" name="Content Placeholder 2"/>
          <p:cNvSpPr>
            <a:spLocks noGrp="1"/>
          </p:cNvSpPr>
          <p:nvPr>
            <p:ph idx="1"/>
          </p:nvPr>
        </p:nvSpPr>
        <p:spPr>
          <a:xfrm>
            <a:off x="457200" y="1066800"/>
            <a:ext cx="8229600" cy="2965269"/>
          </a:xfrm>
        </p:spPr>
        <p:txBody>
          <a:bodyPr/>
          <a:lstStyle/>
          <a:p>
            <a:r>
              <a:rPr lang="en-US" dirty="0" smtClean="0"/>
              <a:t>Often used for inspecting a binary file.</a:t>
            </a:r>
          </a:p>
          <a:p>
            <a:r>
              <a:rPr lang="en-US" dirty="0" smtClean="0"/>
              <a:t>Prints 256 numbers per chunk, 16 numbers per line.</a:t>
            </a:r>
          </a:p>
          <a:p>
            <a:r>
              <a:rPr lang="en-US" dirty="0" smtClean="0"/>
              <a:t>Numbers shown in hexa-decimal number.</a:t>
            </a:r>
            <a:endParaRPr lang="en-US" dirty="0"/>
          </a:p>
        </p:txBody>
      </p:sp>
      <p:sp>
        <p:nvSpPr>
          <p:cNvPr id="4" name="TextBox 3"/>
          <p:cNvSpPr txBox="1"/>
          <p:nvPr/>
        </p:nvSpPr>
        <p:spPr>
          <a:xfrm>
            <a:off x="1418732" y="2760617"/>
            <a:ext cx="6306535" cy="3539430"/>
          </a:xfrm>
          <a:prstGeom prst="rect">
            <a:avLst/>
          </a:prstGeom>
          <a:noFill/>
        </p:spPr>
        <p:txBody>
          <a:bodyPr wrap="none" rtlCol="0">
            <a:spAutoFit/>
          </a:bodyPr>
          <a:lstStyle/>
          <a:p>
            <a:r>
              <a:rPr lang="en-US" sz="1400" dirty="0">
                <a:latin typeface="Lucida Console" panose="020B0609040504020204" pitchFamily="49" charset="0"/>
              </a:rPr>
              <a:t>00000000| 64 86 06 00 7e 57 9e 56 3f 05 00 00 24 00 00 00</a:t>
            </a:r>
          </a:p>
          <a:p>
            <a:r>
              <a:rPr lang="en-US" sz="1400" dirty="0">
                <a:latin typeface="Lucida Console" panose="020B0609040504020204" pitchFamily="49" charset="0"/>
              </a:rPr>
              <a:t>00000010| 00 00 00 00 2e 64 72 65 63 74 76 65 00 00 00 00</a:t>
            </a:r>
          </a:p>
          <a:p>
            <a:r>
              <a:rPr lang="en-US" sz="1400" dirty="0">
                <a:latin typeface="Lucida Console" panose="020B0609040504020204" pitchFamily="49" charset="0"/>
              </a:rPr>
              <a:t>00000020| 00 00 00 00 2f 00 00 00 04 01 00 00 00 00 00 00</a:t>
            </a:r>
          </a:p>
          <a:p>
            <a:r>
              <a:rPr lang="en-US" sz="1400" dirty="0">
                <a:latin typeface="Lucida Console" panose="020B0609040504020204" pitchFamily="49" charset="0"/>
              </a:rPr>
              <a:t>00000030| 00 00 00 00 00 00 00 00 00 0a 10 00 2e 64 65 62</a:t>
            </a:r>
          </a:p>
          <a:p>
            <a:r>
              <a:rPr lang="en-US" sz="1400" dirty="0">
                <a:latin typeface="Lucida Console" panose="020B0609040504020204" pitchFamily="49" charset="0"/>
              </a:rPr>
              <a:t>00000040| 75 67 24 53 00 00 00 00 00 00 00 00 </a:t>
            </a:r>
            <a:r>
              <a:rPr lang="en-US" sz="1400" dirty="0" err="1">
                <a:latin typeface="Lucida Console" panose="020B0609040504020204" pitchFamily="49" charset="0"/>
              </a:rPr>
              <a:t>bc</a:t>
            </a:r>
            <a:r>
              <a:rPr lang="en-US" sz="1400" dirty="0">
                <a:latin typeface="Lucida Console" panose="020B0609040504020204" pitchFamily="49" charset="0"/>
              </a:rPr>
              <a:t> 00 00 00</a:t>
            </a:r>
          </a:p>
          <a:p>
            <a:r>
              <a:rPr lang="en-US" sz="1400" dirty="0">
                <a:latin typeface="Lucida Console" panose="020B0609040504020204" pitchFamily="49" charset="0"/>
              </a:rPr>
              <a:t>00000050| 33 01 00 00 00 00 00 00 00 00 00 00 00 00 00 00</a:t>
            </a:r>
          </a:p>
          <a:p>
            <a:r>
              <a:rPr lang="en-US" sz="1400" dirty="0">
                <a:latin typeface="Lucida Console" panose="020B0609040504020204" pitchFamily="49" charset="0"/>
              </a:rPr>
              <a:t>00000060| 40 00 10 42 2e 72 64 61 74 61 00 00 00 00 00 00</a:t>
            </a:r>
          </a:p>
          <a:p>
            <a:r>
              <a:rPr lang="en-US" sz="1400" dirty="0">
                <a:latin typeface="Lucida Console" panose="020B0609040504020204" pitchFamily="49" charset="0"/>
              </a:rPr>
              <a:t>00000070| 00 00 00 00 54 00 00 00 </a:t>
            </a:r>
            <a:r>
              <a:rPr lang="en-US" sz="1400" dirty="0" err="1">
                <a:latin typeface="Lucida Console" panose="020B0609040504020204" pitchFamily="49" charset="0"/>
              </a:rPr>
              <a:t>ef</a:t>
            </a:r>
            <a:r>
              <a:rPr lang="en-US" sz="1400" dirty="0">
                <a:latin typeface="Lucida Console" panose="020B0609040504020204" pitchFamily="49" charset="0"/>
              </a:rPr>
              <a:t> 01 00 00 00 00 00 00</a:t>
            </a:r>
          </a:p>
          <a:p>
            <a:r>
              <a:rPr lang="en-US" sz="1400" dirty="0">
                <a:latin typeface="Lucida Console" panose="020B0609040504020204" pitchFamily="49" charset="0"/>
              </a:rPr>
              <a:t>00000080| 00 00 00 00 00 00 00 00 40 00 40 40 2e 74 65 78</a:t>
            </a:r>
          </a:p>
          <a:p>
            <a:r>
              <a:rPr lang="en-US" sz="1400" dirty="0">
                <a:latin typeface="Lucida Console" panose="020B0609040504020204" pitchFamily="49" charset="0"/>
              </a:rPr>
              <a:t>00000090| 74 24 6d 6e 00 00 00 00 00 00 00 00 c8 01 00 00</a:t>
            </a:r>
          </a:p>
          <a:p>
            <a:r>
              <a:rPr lang="en-US" sz="1400" dirty="0">
                <a:latin typeface="Lucida Console" panose="020B0609040504020204" pitchFamily="49" charset="0"/>
              </a:rPr>
              <a:t>000000a0| 43 02 00 00 0b 04 00 00 00 00 00 00 13 00 00 00</a:t>
            </a:r>
          </a:p>
          <a:p>
            <a:r>
              <a:rPr lang="en-US" sz="1400" dirty="0">
                <a:latin typeface="Lucida Console" panose="020B0609040504020204" pitchFamily="49" charset="0"/>
              </a:rPr>
              <a:t>000000b0| 20 00 50 60 2e 78 64 61 74 61 00 00 00 00 00 00</a:t>
            </a:r>
          </a:p>
          <a:p>
            <a:r>
              <a:rPr lang="en-US" sz="1400" dirty="0">
                <a:latin typeface="Lucida Console" panose="020B0609040504020204" pitchFamily="49" charset="0"/>
              </a:rPr>
              <a:t>000000c0| 00 00 00 00 18 00 00 00 c9 04 00 00 e1 04 00 00</a:t>
            </a:r>
          </a:p>
          <a:p>
            <a:r>
              <a:rPr lang="en-US" sz="1400" dirty="0">
                <a:latin typeface="Lucida Console" panose="020B0609040504020204" pitchFamily="49" charset="0"/>
              </a:rPr>
              <a:t>000000d0| 00 00 00 00 01 00 00 00 40 00 30 40 2e 70 64 61</a:t>
            </a:r>
          </a:p>
          <a:p>
            <a:r>
              <a:rPr lang="en-US" sz="1400" dirty="0">
                <a:latin typeface="Lucida Console" panose="020B0609040504020204" pitchFamily="49" charset="0"/>
              </a:rPr>
              <a:t>000000e0| 74 61 00 00 00 00 00 00 00 00 00 00 18 00 00 00</a:t>
            </a:r>
          </a:p>
          <a:p>
            <a:r>
              <a:rPr lang="en-US" sz="1400" dirty="0">
                <a:latin typeface="Lucida Console" panose="020B0609040504020204" pitchFamily="49" charset="0"/>
              </a:rPr>
              <a:t>000000f0| </a:t>
            </a:r>
            <a:r>
              <a:rPr lang="en-US" sz="1400" dirty="0" err="1">
                <a:latin typeface="Lucida Console" panose="020B0609040504020204" pitchFamily="49" charset="0"/>
              </a:rPr>
              <a:t>eb</a:t>
            </a:r>
            <a:r>
              <a:rPr lang="en-US" sz="1400" dirty="0">
                <a:latin typeface="Lucida Console" panose="020B0609040504020204" pitchFamily="49" charset="0"/>
              </a:rPr>
              <a:t> 04 00 00 03 05 00 00 00 00 00 00 06 00 00 00</a:t>
            </a:r>
          </a:p>
        </p:txBody>
      </p:sp>
    </p:spTree>
    <p:extLst>
      <p:ext uri="{BB962C8B-B14F-4D97-AF65-F5344CB8AC3E}">
        <p14:creationId xmlns:p14="http://schemas.microsoft.com/office/powerpoint/2010/main" val="334682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lstStyle/>
          <a:p>
            <a:r>
              <a:rPr lang="en-US" dirty="0" smtClean="0"/>
              <a:t>If you define your own iterator class that satisfies certain requirements, you can use range-based for with your own class.</a:t>
            </a:r>
            <a:endParaRPr lang="en-US" dirty="0"/>
          </a:p>
        </p:txBody>
      </p:sp>
    </p:spTree>
    <p:extLst>
      <p:ext uri="{BB962C8B-B14F-4D97-AF65-F5344CB8AC3E}">
        <p14:creationId xmlns:p14="http://schemas.microsoft.com/office/powerpoint/2010/main" val="684579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Can the iterator help in this situation?</a:t>
            </a:r>
            <a:endParaRPr lang="en-US" dirty="0"/>
          </a:p>
        </p:txBody>
      </p:sp>
    </p:spTree>
    <p:extLst>
      <p:ext uri="{BB962C8B-B14F-4D97-AF65-F5344CB8AC3E}">
        <p14:creationId xmlns:p14="http://schemas.microsoft.com/office/powerpoint/2010/main" val="3707066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r>
              <a:rPr lang="en-US" sz="1200" dirty="0">
                <a:latin typeface="Consolas" panose="020B0609020204030204" pitchFamily="49" charset="0"/>
              </a:rPr>
              <a:t>:</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needs to know who owns this handle.  It is fine as long as you are dealing with thousands of vertices.  If you get millions of vertices, it's not.  Major weakness of the standard iterator.</a:t>
            </a:r>
            <a:endParaRPr lang="en-US" dirty="0">
              <a:solidFill>
                <a:srgbClr val="FF0000"/>
              </a:solidFill>
            </a:endParaRPr>
          </a:p>
        </p:txBody>
      </p:sp>
    </p:spTree>
    <p:extLst>
      <p:ext uri="{BB962C8B-B14F-4D97-AF65-F5344CB8AC3E}">
        <p14:creationId xmlns:p14="http://schemas.microsoft.com/office/powerpoint/2010/main" val="35064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smtClean="0">
                <a:latin typeface="Consolas" panose="020B0609020204030204" pitchFamily="49" charset="0"/>
              </a:rPr>
              <a:t>    class </a:t>
            </a:r>
            <a:r>
              <a:rPr lang="en-US" sz="1200" dirty="0">
                <a:latin typeface="Consolas" panose="020B0609020204030204" pitchFamily="49" charset="0"/>
              </a:rPr>
              <a:t>Vertex</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public</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a:latin typeface="Consolas" panose="020B0609020204030204" pitchFamily="49" charset="0"/>
              </a:rPr>
              <a:t>private:</a:t>
            </a: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 </a:t>
            </a:r>
            <a:r>
              <a:rPr lang="en-US" sz="1200" dirty="0">
                <a:latin typeface="Consolas" panose="020B0609020204030204" pitchFamily="49" charset="0"/>
              </a:rPr>
              <a:t>&lt;Vertex&gt;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smtClean="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friend </a:t>
            </a:r>
            <a:r>
              <a:rPr lang="en-US" sz="1200" dirty="0">
                <a:latin typeface="Consolas" panose="020B0609020204030204" pitchFamily="49" charset="0"/>
              </a:rPr>
              <a:t>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smtClean="0">
                <a:latin typeface="Consolas" panose="020B0609020204030204" pitchFamily="49" charset="0"/>
              </a:rPr>
              <a:t>    private:</a:t>
            </a:r>
            <a:br>
              <a:rPr lang="en-US" sz="1200" dirty="0" smtClean="0">
                <a:latin typeface="Consolas" panose="020B0609020204030204" pitchFamily="49" charset="0"/>
              </a:rPr>
            </a:br>
            <a:r>
              <a:rPr lang="en-US" sz="1200" dirty="0" smtClean="0">
                <a:latin typeface="Consolas" panose="020B0609020204030204" pitchFamily="49" charset="0"/>
              </a:rPr>
              <a:t>        </a:t>
            </a:r>
            <a:r>
              <a:rPr lang="en-US" sz="1200" dirty="0" err="1" smtClean="0">
                <a:solidFill>
                  <a:srgbClr val="FF0000"/>
                </a:solidFill>
                <a:latin typeface="Consolas" panose="020B0609020204030204" pitchFamily="49" charset="0"/>
              </a:rPr>
              <a:t>std</a:t>
            </a:r>
            <a:r>
              <a:rPr lang="en-US" sz="1200" dirty="0" smtClean="0">
                <a:solidFill>
                  <a:srgbClr val="FF0000"/>
                </a:solidFill>
                <a:latin typeface="Consolas" panose="020B0609020204030204" pitchFamily="49" charset="0"/>
              </a:rPr>
              <a:t>::list &lt;Vertex&gt; *</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std</a:t>
            </a:r>
            <a:r>
              <a:rPr lang="en-US" sz="1200" dirty="0" smtClean="0">
                <a:latin typeface="Consolas" panose="020B0609020204030204" pitchFamily="49" charset="0"/>
              </a:rPr>
              <a:t>::list&lt;Vertex</a:t>
            </a:r>
            <a:r>
              <a:rPr lang="en-US" sz="1200" dirty="0">
                <a:latin typeface="Consolas" panose="020B0609020204030204" pitchFamily="49" charset="0"/>
              </a:rPr>
              <a:t>&gt;::iterator </a:t>
            </a:r>
            <a:r>
              <a:rPr lang="en-US" sz="1200" dirty="0" err="1">
                <a:latin typeface="Consolas" panose="020B0609020204030204" pitchFamily="49" charset="0"/>
              </a:rPr>
              <a:t>vtxPtr</a:t>
            </a:r>
            <a:r>
              <a:rPr lang="en-US" sz="1200" dirty="0" smtClean="0">
                <a:latin typeface="Consolas" panose="020B0609020204030204" pitchFamily="49" charset="0"/>
              </a:rPr>
              <a:t>;</a:t>
            </a:r>
          </a:p>
          <a:p>
            <a:r>
              <a:rPr lang="en-US" sz="1200" dirty="0">
                <a:latin typeface="Consolas" panose="020B0609020204030204" pitchFamily="49" charset="0"/>
              </a:rPr>
              <a:t> </a:t>
            </a:r>
            <a:r>
              <a:rPr lang="en-US" sz="1200" dirty="0" smtClean="0">
                <a:latin typeface="Consolas" panose="020B0609020204030204" pitchFamily="49" charset="0"/>
              </a:rPr>
              <a:t>   public:</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a:t>
            </a:r>
            <a:r>
              <a:rPr lang="en-US" sz="1200" dirty="0" err="1" smtClean="0">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void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return </a:t>
            </a:r>
            <a:r>
              <a:rPr lang="en-US" sz="1200" dirty="0" err="1">
                <a:latin typeface="Consolas" panose="020B0609020204030204" pitchFamily="49" charset="0"/>
              </a:rPr>
              <a:t>vtxPtr</a:t>
            </a:r>
            <a:r>
              <a:rPr lang="en-US" sz="1200" dirty="0" smtClean="0">
                <a:latin typeface="Consolas" panose="020B0609020204030204" pitchFamily="49" charset="0"/>
              </a:rPr>
              <a:t>==</a:t>
            </a:r>
            <a:r>
              <a:rPr lang="en-US" sz="1200" dirty="0" err="1" smtClean="0">
                <a:solidFill>
                  <a:srgbClr val="FF0000"/>
                </a:solidFill>
                <a:latin typeface="Consolas" panose="020B0609020204030204" pitchFamily="49" charset="0"/>
              </a:rPr>
              <a:t>vtxListPtr</a:t>
            </a:r>
            <a:r>
              <a:rPr lang="en-US" sz="1200" dirty="0" smtClean="0">
                <a:solidFill>
                  <a:srgbClr val="FF0000"/>
                </a:solidFill>
                <a:latin typeface="Consolas" panose="020B0609020204030204" pitchFamily="49" charset="0"/>
              </a:rPr>
              <a:t>-&gt;end();</a:t>
            </a:r>
            <a:endParaRPr lang="en-US" sz="1200" dirty="0">
              <a:solidFill>
                <a:srgbClr val="FF0000"/>
              </a:solidFill>
              <a:latin typeface="Consolas" panose="020B0609020204030204" pitchFamily="49" charset="0"/>
            </a:endParaRP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bool </a:t>
            </a:r>
            <a:r>
              <a:rPr lang="en-US" sz="1200" dirty="0">
                <a:latin typeface="Consolas" panose="020B0609020204030204" pitchFamily="49" charset="0"/>
              </a:rPr>
              <a:t>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    };</a:t>
            </a:r>
            <a:endParaRPr lang="en-US" sz="1200" dirty="0">
              <a:latin typeface="Consolas" panose="020B0609020204030204" pitchFamily="49" charset="0"/>
            </a:endParaRPr>
          </a:p>
          <a:p>
            <a:r>
              <a:rPr lang="en-US" sz="1200" dirty="0" smtClean="0">
                <a:latin typeface="Consolas" panose="020B0609020204030204" pitchFamily="49" charset="0"/>
              </a:rPr>
              <a:t>    </a:t>
            </a:r>
            <a:r>
              <a:rPr lang="en-US" sz="1200" dirty="0" err="1" smtClean="0">
                <a:latin typeface="Consolas" panose="020B0609020204030204" pitchFamily="49" charset="0"/>
              </a:rPr>
              <a:t>VertexHandle</a:t>
            </a:r>
            <a:r>
              <a:rPr lang="en-US" sz="1200" dirty="0" smtClean="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smtClean="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smtClean="0">
                <a:latin typeface="Consolas" panose="020B0609020204030204" pitchFamily="49" charset="0"/>
              </a:rPr>
              <a:t>};</a:t>
            </a:r>
            <a:endParaRPr lang="en-US" sz="1200" dirty="0">
              <a:latin typeface="Consolas" panose="020B0609020204030204" pitchFamily="49" charset="0"/>
            </a:endParaRPr>
          </a:p>
        </p:txBody>
      </p:sp>
      <p:cxnSp>
        <p:nvCxnSpPr>
          <p:cNvPr id="5" name="Straight Arrow Connector 4"/>
          <p:cNvCxnSpPr>
            <a:stCxn id="6" idx="2"/>
          </p:cNvCxnSpPr>
          <p:nvPr/>
        </p:nvCxnSpPr>
        <p:spPr>
          <a:xfrm flipH="1">
            <a:off x="5251450"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smtClean="0">
                <a:solidFill>
                  <a:srgbClr val="FF0000"/>
                </a:solidFill>
              </a:rPr>
              <a:t>VertexHandle</a:t>
            </a:r>
            <a:r>
              <a:rPr lang="en-US" dirty="0" smtClean="0">
                <a:solidFill>
                  <a:srgbClr val="FF0000"/>
                </a:solidFill>
              </a:rPr>
              <a:t> always needs to know the owner.</a:t>
            </a:r>
          </a:p>
          <a:p>
            <a:endParaRPr lang="en-US" dirty="0">
              <a:solidFill>
                <a:srgbClr val="FF0000"/>
              </a:solidFill>
            </a:endParaRPr>
          </a:p>
          <a:p>
            <a:r>
              <a:rPr lang="en-US" dirty="0" smtClean="0">
                <a:solidFill>
                  <a:srgbClr val="FF0000"/>
                </a:solidFill>
              </a:rPr>
              <a:t>I want polygons to store </a:t>
            </a:r>
            <a:r>
              <a:rPr lang="en-US" dirty="0" err="1" smtClean="0">
                <a:solidFill>
                  <a:srgbClr val="FF0000"/>
                </a:solidFill>
              </a:rPr>
              <a:t>std</a:t>
            </a:r>
            <a:r>
              <a:rPr lang="en-US" dirty="0" smtClean="0">
                <a:solidFill>
                  <a:srgbClr val="FF0000"/>
                </a:solidFill>
              </a:rPr>
              <a:t>::vector of </a:t>
            </a:r>
            <a:r>
              <a:rPr lang="en-US" dirty="0" err="1" smtClean="0">
                <a:solidFill>
                  <a:srgbClr val="FF0000"/>
                </a:solidFill>
              </a:rPr>
              <a:t>VertexHandles</a:t>
            </a:r>
            <a:r>
              <a:rPr lang="en-US" dirty="0" smtClean="0">
                <a:solidFill>
                  <a:srgbClr val="FF0000"/>
                </a:solidFill>
              </a:rPr>
              <a:t>.</a:t>
            </a:r>
          </a:p>
          <a:p>
            <a:endParaRPr lang="en-US" dirty="0">
              <a:solidFill>
                <a:srgbClr val="FF0000"/>
              </a:solidFill>
            </a:endParaRPr>
          </a:p>
          <a:p>
            <a:r>
              <a:rPr lang="en-US" dirty="0" smtClean="0">
                <a:solidFill>
                  <a:srgbClr val="FF0000"/>
                </a:solidFill>
              </a:rPr>
              <a:t>I can do it this way, but a </a:t>
            </a:r>
            <a:r>
              <a:rPr lang="en-US" dirty="0" err="1" smtClean="0">
                <a:solidFill>
                  <a:srgbClr val="FF0000"/>
                </a:solidFill>
              </a:rPr>
              <a:t>VertexHandle</a:t>
            </a:r>
            <a:r>
              <a:rPr lang="en-US" dirty="0" smtClean="0">
                <a:solidFill>
                  <a:srgbClr val="FF0000"/>
                </a:solidFill>
              </a:rPr>
              <a:t> cannot independently created.  UGLY!</a:t>
            </a:r>
            <a:endParaRPr lang="en-US" dirty="0">
              <a:solidFill>
                <a:srgbClr val="FF0000"/>
              </a:solidFill>
            </a:endParaRP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a:t>
            </a:r>
            <a:r>
              <a:rPr lang="en-US" dirty="0" err="1" smtClean="0"/>
              <a:t>std</a:t>
            </a:r>
            <a:r>
              <a:rPr lang="en-US" dirty="0" smtClean="0"/>
              <a:t>::vector?</a:t>
            </a:r>
            <a:endParaRPr lang="en-US" dirty="0"/>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&lt;vector&gt;</a:t>
            </a:r>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a:t>
            </a:r>
            <a:r>
              <a:rPr lang="en-US" sz="1100" dirty="0" err="1" smtClean="0">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smtClean="0">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with </a:t>
            </a:r>
            <a:r>
              <a:rPr lang="en-US" dirty="0" err="1" smtClean="0"/>
              <a:t>std</a:t>
            </a:r>
            <a:r>
              <a:rPr lang="en-US" dirty="0" smtClean="0"/>
              <a:t>::vector for now?</a:t>
            </a:r>
            <a:endParaRPr lang="en-US" dirty="0"/>
          </a:p>
        </p:txBody>
      </p:sp>
      <p:sp>
        <p:nvSpPr>
          <p:cNvPr id="3" name="Content Placeholder 2"/>
          <p:cNvSpPr>
            <a:spLocks noGrp="1"/>
          </p:cNvSpPr>
          <p:nvPr>
            <p:ph idx="1"/>
          </p:nvPr>
        </p:nvSpPr>
        <p:spPr/>
        <p:txBody>
          <a:bodyPr/>
          <a:lstStyle/>
          <a:p>
            <a:r>
              <a:rPr lang="en-US" dirty="0" smtClean="0"/>
              <a:t>It does work.  Somewhat.</a:t>
            </a:r>
          </a:p>
          <a:p>
            <a:pPr lvl="1"/>
            <a:r>
              <a:rPr lang="en-US" dirty="0" smtClean="0"/>
              <a:t>We can define our handle so that index of -1 means a null handle.</a:t>
            </a:r>
          </a:p>
          <a:p>
            <a:pPr lvl="1"/>
            <a:r>
              <a:rPr lang="en-US" dirty="0" smtClean="0"/>
              <a:t>We can independently create a vertex handle.</a:t>
            </a:r>
          </a:p>
          <a:p>
            <a:pPr lvl="1"/>
            <a:r>
              <a:rPr lang="en-US" dirty="0" smtClean="0"/>
              <a:t>Can nullify without the owner.</a:t>
            </a:r>
          </a:p>
          <a:p>
            <a:pPr lvl="1"/>
            <a:r>
              <a:rPr lang="en-US" dirty="0" smtClean="0"/>
              <a:t>The size of a handle can be 4 bytes.</a:t>
            </a:r>
          </a:p>
          <a:p>
            <a:r>
              <a:rPr lang="en-US" dirty="0" smtClean="0"/>
              <a:t>Two problems:</a:t>
            </a:r>
          </a:p>
          <a:p>
            <a:pPr lvl="1"/>
            <a:r>
              <a:rPr lang="en-US" dirty="0" smtClean="0"/>
              <a:t>Pointers to the vertices move when the array grows.</a:t>
            </a:r>
          </a:p>
          <a:p>
            <a:pPr lvl="1"/>
            <a:r>
              <a:rPr lang="en-US" dirty="0" smtClean="0"/>
              <a:t>We cannot really delete vertices because they may be used from polygons.  We can only add a flag like:  bool deleted;</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a:t>
            </a:r>
            <a:endParaRPr lang="en-US" dirty="0"/>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a:t>
            </a:r>
            <a:r>
              <a:rPr lang="en-US" sz="1100" dirty="0" smtClean="0">
                <a:latin typeface="Consolas" panose="020B0609020204030204" pitchFamily="49" charset="0"/>
              </a:rPr>
              <a:t>&lt;list</a:t>
            </a:r>
            <a:r>
              <a:rPr lang="en-US" sz="1100" dirty="0">
                <a:latin typeface="Consolas" panose="020B0609020204030204" pitchFamily="49" charset="0"/>
              </a:rPr>
              <a: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Vertex</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smtClean="0">
                <a:latin typeface="Consolas" panose="020B0609020204030204" pitchFamily="49" charset="0"/>
              </a:rPr>
              <a:t>::list </a:t>
            </a:r>
            <a:r>
              <a:rPr lang="en-US" sz="1100" dirty="0">
                <a:latin typeface="Consolas" panose="020B0609020204030204" pitchFamily="49" charset="0"/>
              </a:rPr>
              <a:t>&lt;Vertex&gt;::iterator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VertexHandle</a:t>
            </a:r>
            <a:r>
              <a:rPr lang="en-US" sz="1100" dirty="0" smtClean="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smtClean="0">
                <a:solidFill>
                  <a:srgbClr val="FF0000"/>
                </a:solidFill>
              </a:rPr>
              <a:t>Put the responsibility to define a null-vertex handle to the </a:t>
            </a:r>
            <a:r>
              <a:rPr lang="en-US" dirty="0" err="1" smtClean="0">
                <a:solidFill>
                  <a:srgbClr val="FF0000"/>
                </a:solidFill>
              </a:rPr>
              <a:t>PolygonalMesh</a:t>
            </a:r>
            <a:r>
              <a:rPr lang="en-US" dirty="0" smtClean="0">
                <a:solidFill>
                  <a:srgbClr val="FF0000"/>
                </a:solidFill>
              </a:rPr>
              <a:t> class.</a:t>
            </a:r>
          </a:p>
          <a:p>
            <a:endParaRPr lang="en-US" dirty="0">
              <a:solidFill>
                <a:srgbClr val="FF0000"/>
              </a:solidFill>
            </a:endParaRPr>
          </a:p>
          <a:p>
            <a:r>
              <a:rPr lang="en-US" dirty="0" smtClean="0">
                <a:solidFill>
                  <a:srgbClr val="FF0000"/>
                </a:solidFill>
              </a:rPr>
              <a:t>Only one disadvantage is that the size of the vertex handle is governed by the size of the </a:t>
            </a:r>
            <a:r>
              <a:rPr lang="en-US" dirty="0" err="1" smtClean="0">
                <a:solidFill>
                  <a:srgbClr val="FF0000"/>
                </a:solidFill>
              </a:rPr>
              <a:t>std</a:t>
            </a:r>
            <a:r>
              <a:rPr lang="en-US" dirty="0" smtClean="0">
                <a:solidFill>
                  <a:srgbClr val="FF0000"/>
                </a:solidFill>
              </a:rPr>
              <a:t>::list&lt;&gt;::iterator.</a:t>
            </a:r>
          </a:p>
          <a:p>
            <a:endParaRPr lang="en-US" dirty="0">
              <a:solidFill>
                <a:srgbClr val="FF0000"/>
              </a:solidFill>
            </a:endParaRPr>
          </a:p>
          <a:p>
            <a:r>
              <a:rPr lang="en-US" dirty="0" smtClean="0">
                <a:solidFill>
                  <a:srgbClr val="FF0000"/>
                </a:solidFill>
              </a:rPr>
              <a:t>I'm no fully happy, but it is the least ugly among these three.</a:t>
            </a:r>
            <a:endParaRPr lang="en-US" dirty="0">
              <a:solidFill>
                <a:srgbClr val="FF0000"/>
              </a:solidFill>
            </a:endParaRPr>
          </a:p>
        </p:txBody>
      </p:sp>
    </p:spTree>
    <p:extLst>
      <p:ext uri="{BB962C8B-B14F-4D97-AF65-F5344CB8AC3E}">
        <p14:creationId xmlns:p14="http://schemas.microsoft.com/office/powerpoint/2010/main" val="1988805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think about the data structure better suited for this situation later.</a:t>
            </a:r>
          </a:p>
          <a:p>
            <a:r>
              <a:rPr lang="en-US" dirty="0" smtClean="0"/>
              <a:t>For the time being, let's use </a:t>
            </a:r>
            <a:r>
              <a:rPr lang="en-US" dirty="0" err="1" smtClean="0"/>
              <a:t>std</a:t>
            </a:r>
            <a:r>
              <a:rPr lang="en-US" dirty="0" smtClean="0"/>
              <a:t>::list (doubly-linked list), but hide the background data structure so that it can be replaced later.</a:t>
            </a:r>
            <a:endParaRPr lang="en-US" dirty="0"/>
          </a:p>
        </p:txBody>
      </p:sp>
    </p:spTree>
    <p:extLst>
      <p:ext uri="{BB962C8B-B14F-4D97-AF65-F5344CB8AC3E}">
        <p14:creationId xmlns:p14="http://schemas.microsoft.com/office/powerpoint/2010/main" val="1155495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with </a:t>
            </a:r>
            <a:r>
              <a:rPr lang="en-US" dirty="0" err="1" smtClean="0"/>
              <a:t>std</a:t>
            </a:r>
            <a:r>
              <a:rPr lang="en-US" dirty="0" smtClean="0"/>
              <a:t>::list</a:t>
            </a:r>
            <a:endParaRPr lang="en-US" dirty="0"/>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a:t>
            </a:r>
            <a:r>
              <a:rPr lang="en-US" sz="1050" dirty="0" smtClean="0">
                <a:latin typeface="Consolas" panose="020B0609020204030204" pitchFamily="49" charset="0"/>
              </a:rPr>
              <a:t>&lt;list</a:t>
            </a:r>
            <a:r>
              <a:rPr lang="en-US" sz="1050" dirty="0">
                <a:latin typeface="Consolas" panose="020B0609020204030204" pitchFamily="49" charset="0"/>
              </a:rPr>
              <a: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smtClean="0">
                <a:latin typeface="Consolas" panose="020B0609020204030204" pitchFamily="49" charset="0"/>
              </a:rPr>
              <a:t>    class </a:t>
            </a:r>
            <a:r>
              <a:rPr lang="en-US" sz="1050" dirty="0">
                <a:latin typeface="Consolas" panose="020B0609020204030204" pitchFamily="49" charset="0"/>
              </a:rPr>
              <a:t>Vertex</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private:</a:t>
            </a:r>
          </a:p>
          <a:p>
            <a:r>
              <a:rPr lang="en-US" sz="1050" dirty="0" smtClean="0">
                <a:latin typeface="Consolas" panose="020B0609020204030204" pitchFamily="49" charset="0"/>
              </a:rPr>
              <a:t>    mutable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smtClean="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a:latin typeface="Consolas" panose="020B0609020204030204" pitchFamily="49" charset="0"/>
              </a:rPr>
              <a:t>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std</a:t>
            </a:r>
            <a:r>
              <a:rPr lang="en-US" sz="1050" dirty="0" smtClean="0">
                <a:latin typeface="Consolas" panose="020B0609020204030204" pitchFamily="49" charset="0"/>
              </a:rPr>
              <a:t>::list </a:t>
            </a:r>
            <a:r>
              <a:rPr lang="en-US" sz="1050" dirty="0">
                <a:latin typeface="Consolas" panose="020B0609020204030204" pitchFamily="49" charset="0"/>
              </a:rPr>
              <a:t>&lt;Vertex&gt;::iterator </a:t>
            </a:r>
            <a:r>
              <a:rPr lang="en-US" sz="1050" dirty="0" err="1">
                <a:latin typeface="Consolas" panose="020B0609020204030204" pitchFamily="49" charset="0"/>
              </a:rPr>
              <a:t>vtxPtr</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public:</a:t>
            </a:r>
            <a:endParaRPr lang="en-US" sz="1050" dirty="0">
              <a:latin typeface="Consolas" panose="020B0609020204030204" pitchFamily="49" charset="0"/>
            </a:endParaRPr>
          </a:p>
          <a:p>
            <a:r>
              <a:rPr lang="en-US" sz="1050" dirty="0" smtClean="0">
                <a:latin typeface="Consolas" panose="020B0609020204030204" pitchFamily="49" charset="0"/>
              </a:rPr>
              <a:t>        inline bool </a:t>
            </a:r>
            <a:r>
              <a:rPr lang="en-US" sz="1050" dirty="0">
                <a:latin typeface="Consolas" panose="020B0609020204030204" pitchFamily="49" charset="0"/>
              </a:rPr>
              <a:t>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smtClean="0">
                <a:latin typeface="Consolas" panose="020B0609020204030204" pitchFamily="49" charset="0"/>
              </a:rPr>
              <a:t>bool operator</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a:latin typeface="Consolas" panose="020B0609020204030204" pitchFamily="49" charset="0"/>
              </a:rPr>
              <a:t>inline </a:t>
            </a:r>
            <a:r>
              <a:rPr lang="en-US" sz="1050" dirty="0" err="1" smtClean="0">
                <a:latin typeface="Consolas" panose="020B0609020204030204" pitchFamily="49" charset="0"/>
              </a:rPr>
              <a:t>VertexHandle</a:t>
            </a:r>
            <a:r>
              <a:rPr lang="en-US" sz="1050" dirty="0" smtClean="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::Origin()));</a:t>
            </a: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dump program.</a:t>
            </a:r>
            <a:endParaRPr lang="en-US" dirty="0"/>
          </a:p>
        </p:txBody>
      </p:sp>
      <p:sp>
        <p:nvSpPr>
          <p:cNvPr id="4" name="TextBox 3"/>
          <p:cNvSpPr txBox="1"/>
          <p:nvPr/>
        </p:nvSpPr>
        <p:spPr>
          <a:xfrm>
            <a:off x="313509" y="1071154"/>
            <a:ext cx="3910148" cy="5632311"/>
          </a:xfrm>
          <a:prstGeom prst="rect">
            <a:avLst/>
          </a:prstGeom>
          <a:noFill/>
        </p:spPr>
        <p:txBody>
          <a:bodyPr wrap="square" rtlCol="0">
            <a:spAutoFit/>
          </a:bodyPr>
          <a:lstStyle/>
          <a:p>
            <a:r>
              <a:rPr lang="en-US" sz="1000" dirty="0">
                <a:latin typeface="Lucida Console" panose="020B0609040504020204" pitchFamily="49" charset="0"/>
              </a:rPr>
              <a:t>#include &lt;</a:t>
            </a:r>
            <a:r>
              <a:rPr lang="en-US" sz="1000" dirty="0" err="1">
                <a:latin typeface="Lucida Console" panose="020B0609040504020204" pitchFamily="49" charset="0"/>
              </a:rPr>
              <a:t>stdio.h</a:t>
            </a:r>
            <a:r>
              <a:rPr lang="en-US" sz="1000" dirty="0">
                <a:latin typeface="Lucida Console" panose="020B0609040504020204" pitchFamily="49" charset="0"/>
              </a:rPr>
              <a:t>&gt;</a:t>
            </a:r>
          </a:p>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void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long </a:t>
            </a:r>
            <a:r>
              <a:rPr lang="en-US" sz="1000" dirty="0" err="1">
                <a:latin typeface="Lucida Console" panose="020B0609040504020204" pitchFamily="49" charset="0"/>
              </a:rPr>
              <a:t>long</a:t>
            </a:r>
            <a:r>
              <a:rPr lang="en-US" sz="1000" dirty="0">
                <a:latin typeface="Lucida Console" panose="020B0609040504020204" pitchFamily="49" charset="0"/>
              </a:rPr>
              <a:t> </a:t>
            </a:r>
            <a:r>
              <a:rPr lang="en-US" sz="1000" dirty="0" err="1">
                <a:latin typeface="Lucida Console" panose="020B0609040504020204" pitchFamily="49" charset="0"/>
              </a:rPr>
              <a:t>int</a:t>
            </a:r>
            <a:r>
              <a:rPr lang="en-US" sz="1000" dirty="0">
                <a:latin typeface="Lucida Console" panose="020B0609040504020204" pitchFamily="49" charset="0"/>
              </a:rPr>
              <a:t> offset=0,readSize;</a:t>
            </a:r>
          </a:p>
          <a:p>
            <a:r>
              <a:rPr lang="en-US" sz="1000" dirty="0">
                <a:latin typeface="Lucida Console" panose="020B0609040504020204" pitchFamily="49" charset="0"/>
              </a:rPr>
              <a:t>        unsigned char </a:t>
            </a:r>
            <a:r>
              <a:rPr lang="en-US" sz="1000" dirty="0" err="1">
                <a:latin typeface="Lucida Console" panose="020B0609040504020204" pitchFamily="49" charset="0"/>
              </a:rPr>
              <a:t>buf</a:t>
            </a:r>
            <a:r>
              <a:rPr lang="en-US" sz="1000" dirty="0">
                <a:latin typeface="Lucida Console" panose="020B0609040504020204" pitchFamily="49" charset="0"/>
              </a:rPr>
              <a:t>[256];</a:t>
            </a:r>
          </a:p>
          <a:p>
            <a:r>
              <a:rPr lang="en-US" sz="1000" dirty="0">
                <a:latin typeface="Lucida Console" panose="020B0609040504020204" pitchFamily="49" charset="0"/>
              </a:rPr>
              <a:t>        while(0&lt;(</a:t>
            </a:r>
            <a:r>
              <a:rPr lang="en-US" sz="1000" dirty="0" err="1">
                <a:latin typeface="Lucida Console" panose="020B0609040504020204" pitchFamily="49" charset="0"/>
              </a:rPr>
              <a:t>readSize</a:t>
            </a:r>
            <a:r>
              <a:rPr lang="en-US" sz="1000" dirty="0">
                <a:latin typeface="Lucida Console" panose="020B0609040504020204" pitchFamily="49" charset="0"/>
              </a:rPr>
              <a:t>=</a:t>
            </a:r>
            <a:r>
              <a:rPr lang="en-US" sz="1000" dirty="0" err="1">
                <a:latin typeface="Lucida Console" panose="020B0609040504020204" pitchFamily="49" charset="0"/>
              </a:rPr>
              <a:t>fread</a:t>
            </a:r>
            <a:r>
              <a:rPr lang="en-US" sz="1000" dirty="0">
                <a:latin typeface="Lucida Console" panose="020B0609040504020204" pitchFamily="49" charset="0"/>
              </a:rPr>
              <a:t>(buf,1,256,fp)))</a:t>
            </a:r>
          </a:p>
          <a:p>
            <a:r>
              <a:rPr lang="en-US" sz="1000" dirty="0">
                <a:latin typeface="Lucida Console" panose="020B0609040504020204" pitchFamily="49" charset="0"/>
              </a:rPr>
              <a:t>        {</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&lt;256; </a:t>
            </a:r>
            <a:r>
              <a:rPr lang="en-US" sz="1000" dirty="0" err="1">
                <a:latin typeface="Lucida Console" panose="020B0609040504020204" pitchFamily="49" charset="0"/>
              </a:rPr>
              <a:t>i</a:t>
            </a:r>
            <a:r>
              <a:rPr lang="en-US" sz="1000" dirty="0">
                <a:latin typeface="Lucida Console" panose="020B0609040504020204" pitchFamily="49" charset="0"/>
              </a:rPr>
              <a:t>+=16)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("%08llx|",offset+i);</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j=0; j&lt;16; ++j)</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readSize</a:t>
            </a:r>
            <a:r>
              <a:rPr lang="en-US" sz="1000" dirty="0">
                <a:latin typeface="Lucida Console" panose="020B0609040504020204" pitchFamily="49" charset="0"/>
              </a:rPr>
              <a:t>&lt;=</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 %02x",buf[</a:t>
            </a:r>
            <a:r>
              <a:rPr lang="en-US" sz="1000" dirty="0" err="1">
                <a:latin typeface="Lucida Console" panose="020B0609040504020204" pitchFamily="49" charset="0"/>
              </a:rPr>
              <a:t>i+j</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("\n");</a:t>
            </a:r>
          </a:p>
          <a:p>
            <a:r>
              <a:rPr lang="en-US" sz="1000" dirty="0">
                <a:latin typeface="Lucida Console" panose="020B0609040504020204" pitchFamily="49" charset="0"/>
              </a:rPr>
              <a:t>            offset+=256;</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("Cannot open file.\n");</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
        <p:nvSpPr>
          <p:cNvPr id="5" name="TextBox 4"/>
          <p:cNvSpPr txBox="1"/>
          <p:nvPr/>
        </p:nvSpPr>
        <p:spPr>
          <a:xfrm>
            <a:off x="5016137" y="1071154"/>
            <a:ext cx="3801041" cy="2092881"/>
          </a:xfrm>
          <a:prstGeom prst="rect">
            <a:avLst/>
          </a:prstGeom>
          <a:noFill/>
        </p:spPr>
        <p:txBody>
          <a:bodyPr wrap="none" rtlCol="0">
            <a:spAutoFit/>
          </a:bodyPr>
          <a:lstStyle/>
          <a:p>
            <a:r>
              <a:rPr lang="en-US" sz="1000" dirty="0" err="1">
                <a:latin typeface="Lucida Console" panose="020B0609040504020204" pitchFamily="49" charset="0"/>
              </a:rPr>
              <a:t>int</a:t>
            </a:r>
            <a:r>
              <a:rPr lang="en-US" sz="1000" dirty="0">
                <a:latin typeface="Lucida Console" panose="020B0609040504020204" pitchFamily="49" charset="0"/>
              </a:rPr>
              <a:t> main(</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argc,char</a:t>
            </a:r>
            <a:r>
              <a:rPr lang="en-US" sz="1000" dirty="0">
                <a:latin typeface="Lucida Console" panose="020B0609040504020204" pitchFamily="49" charset="0"/>
              </a:rPr>
              <a:t> *</a:t>
            </a:r>
            <a:r>
              <a:rPr lang="en-US" sz="1000" dirty="0" err="1">
                <a:latin typeface="Lucida Console" panose="020B0609040504020204" pitchFamily="49" charset="0"/>
              </a:rPr>
              <a:t>argv</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if(2==</a:t>
            </a:r>
            <a:r>
              <a:rPr lang="en-US" sz="1000" dirty="0" err="1">
                <a:latin typeface="Lucida Console" panose="020B0609040504020204" pitchFamily="49" charset="0"/>
              </a:rPr>
              <a:t>argc</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PrintDump</a:t>
            </a:r>
            <a:r>
              <a:rPr lang="en-US" sz="1000" dirty="0">
                <a:latin typeface="Lucida Console" panose="020B0609040504020204" pitchFamily="49" charset="0"/>
              </a:rPr>
              <a:t>(</a:t>
            </a:r>
            <a:r>
              <a:rPr lang="en-US" sz="1000" dirty="0" err="1">
                <a:latin typeface="Lucida Console" panose="020B0609040504020204" pitchFamily="49" charset="0"/>
              </a:rPr>
              <a:t>argv</a:t>
            </a:r>
            <a:r>
              <a:rPr lang="en-US" sz="1000" dirty="0">
                <a:latin typeface="Lucida Console" panose="020B0609040504020204" pitchFamily="49" charset="0"/>
              </a:rPr>
              <a:t>[1]);</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printf</a:t>
            </a:r>
            <a:r>
              <a:rPr lang="en-US" sz="1000" dirty="0">
                <a:latin typeface="Lucida Console" panose="020B0609040504020204" pitchFamily="49" charset="0"/>
              </a:rPr>
              <a:t>("Usage: dump.exe &lt;filename&gt;\n");</a:t>
            </a:r>
          </a:p>
          <a:p>
            <a:r>
              <a:rPr lang="en-US" sz="1000" dirty="0">
                <a:latin typeface="Lucida Console" panose="020B0609040504020204" pitchFamily="49" charset="0"/>
              </a:rPr>
              <a:t>        return 0;</a:t>
            </a:r>
          </a:p>
          <a:p>
            <a:r>
              <a:rPr lang="en-US" sz="1000" dirty="0">
                <a:latin typeface="Lucida Console" panose="020B0609040504020204" pitchFamily="49" charset="0"/>
              </a:rPr>
              <a:t>    }</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258804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polygons</a:t>
            </a:r>
            <a:endParaRPr lang="en-US" dirty="0"/>
          </a:p>
        </p:txBody>
      </p:sp>
      <p:sp>
        <p:nvSpPr>
          <p:cNvPr id="3" name="Content Placeholder 2"/>
          <p:cNvSpPr>
            <a:spLocks noGrp="1"/>
          </p:cNvSpPr>
          <p:nvPr>
            <p:ph idx="1"/>
          </p:nvPr>
        </p:nvSpPr>
        <p:spPr>
          <a:xfrm>
            <a:off x="457200" y="1066801"/>
            <a:ext cx="8229600" cy="624840"/>
          </a:xfrm>
        </p:spPr>
        <p:txBody>
          <a:bodyPr/>
          <a:lstStyle/>
          <a:p>
            <a:r>
              <a:rPr lang="en-US" dirty="0" smtClean="0"/>
              <a:t>Data structure: Same logic </a:t>
            </a:r>
            <a:r>
              <a:rPr lang="en-US" smtClean="0"/>
              <a:t>as vertices.</a:t>
            </a:r>
            <a:endParaRPr lang="en-US" dirty="0" smtClean="0"/>
          </a:p>
          <a:p>
            <a:r>
              <a:rPr lang="en-US" dirty="0" smtClean="0"/>
              <a:t>A polygon consists of an ordered set of vertices.</a:t>
            </a:r>
            <a:endParaRPr lang="en-US" dirty="0"/>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friend </a:t>
            </a:r>
            <a:r>
              <a:rPr lang="en-US" sz="1100" dirty="0">
                <a:latin typeface="Consolas" panose="020B0609020204030204" pitchFamily="49" charset="0"/>
              </a:rPr>
              <a:t>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smtClean="0">
                <a:latin typeface="Consolas" panose="020B0609020204030204" pitchFamily="49" charset="0"/>
              </a:rPr>
              <a:t>    private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a:latin typeface="Consolas" panose="020B0609020204030204" pitchFamily="49" charset="0"/>
              </a:rPr>
              <a:t>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a:t>
            </a:r>
            <a:r>
              <a:rPr lang="en-US" sz="1100" dirty="0" smtClean="0">
                <a:latin typeface="Consolas" panose="020B0609020204030204" pitchFamily="49" charset="0"/>
              </a:rPr>
              <a:t>&lt;</a:t>
            </a:r>
            <a:r>
              <a:rPr lang="en-US" sz="1100" dirty="0" err="1" smtClean="0">
                <a:latin typeface="Consolas" panose="020B0609020204030204" pitchFamily="49" charset="0"/>
              </a:rPr>
              <a:t>VertexHandle</a:t>
            </a:r>
            <a:r>
              <a:rPr lang="en-US" sz="1100" dirty="0" smtClean="0">
                <a:latin typeface="Consolas" panose="020B0609020204030204" pitchFamily="49" charset="0"/>
              </a:rPr>
              <a:t>&gt; </a:t>
            </a:r>
            <a:r>
              <a:rPr lang="en-US" sz="1100" dirty="0" err="1" smtClean="0">
                <a:latin typeface="Consolas" panose="020B0609020204030204" pitchFamily="49" charset="0"/>
              </a:rPr>
              <a:t>GetPolygonVertex</a:t>
            </a:r>
            <a:r>
              <a:rPr lang="en-US" sz="1100" dirty="0" smtClean="0">
                <a:latin typeface="Consolas" panose="020B0609020204030204" pitchFamily="49" charset="0"/>
              </a:rPr>
              <a:t>(</a:t>
            </a:r>
            <a:r>
              <a:rPr lang="en-US" sz="1100" dirty="0" err="1" smtClean="0">
                <a:latin typeface="Consolas" panose="020B0609020204030204" pitchFamily="49" charset="0"/>
              </a:rPr>
              <a:t>PolygonHandle</a:t>
            </a:r>
            <a:r>
              <a:rPr lang="en-US" sz="1100" dirty="0" smtClean="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what we have so far</a:t>
            </a:r>
            <a:endParaRPr lang="en-US" dirty="0"/>
          </a:p>
        </p:txBody>
      </p:sp>
      <p:sp>
        <p:nvSpPr>
          <p:cNvPr id="4" name="TextBox 3"/>
          <p:cNvSpPr txBox="1"/>
          <p:nvPr/>
        </p:nvSpPr>
        <p:spPr>
          <a:xfrm>
            <a:off x="877824"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PolygonalMesh</a:t>
            </a:r>
            <a:r>
              <a:rPr lang="en-US" sz="1100" dirty="0" smtClean="0">
                <a:latin typeface="Consolas" panose="020B0609020204030204" pitchFamily="49" charset="0"/>
              </a:rPr>
              <a:t> </a:t>
            </a:r>
            <a:r>
              <a:rPr lang="en-US" sz="1100" dirty="0">
                <a:latin typeface="Consolas" panose="020B0609020204030204" pitchFamily="49" charset="0"/>
              </a:rPr>
              <a:t>s;</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( 3, 3, 3)));</a:t>
            </a:r>
          </a:p>
          <a:p>
            <a:r>
              <a:rPr lang="en-US" sz="1100" dirty="0" smtClean="0">
                <a:latin typeface="Consolas" panose="020B0609020204030204" pitchFamily="49" charset="0"/>
              </a:rPr>
              <a:t>    </a:t>
            </a:r>
            <a:r>
              <a:rPr lang="en-US" sz="1100" dirty="0" err="1" smtClean="0">
                <a:latin typeface="Consolas" panose="020B0609020204030204" pitchFamily="49" charset="0"/>
              </a:rPr>
              <a:t>vtHdArray.push_back</a:t>
            </a:r>
            <a:r>
              <a:rPr lang="en-US" sz="1100" dirty="0" smtClean="0">
                <a:latin typeface="Consolas" panose="020B0609020204030204" pitchFamily="49" charset="0"/>
              </a:rPr>
              <a:t>(</a:t>
            </a:r>
            <a:r>
              <a:rPr lang="en-US" sz="1100" dirty="0" err="1" smtClean="0">
                <a:latin typeface="Consolas" panose="020B0609020204030204" pitchFamily="49" charset="0"/>
              </a:rPr>
              <a:t>s.AddVertex</a:t>
            </a:r>
            <a:r>
              <a:rPr lang="en-US" sz="1100" dirty="0" smtClean="0">
                <a:latin typeface="Consolas" panose="020B0609020204030204" pitchFamily="49" charset="0"/>
              </a:rPr>
              <a:t>(YsVec3</a:t>
            </a:r>
            <a:r>
              <a:rPr lang="en-US" sz="1100" dirty="0">
                <a:latin typeface="Consolas" panose="020B0609020204030204" pitchFamily="49" charset="0"/>
              </a:rPr>
              <a:t>(-3, 3, 3)));</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a:latin typeface="Consolas" panose="020B0609020204030204" pitchFamily="49" charset="0"/>
              </a:rPr>
              <a:t>0,1,2,3},{7,6,5,4},{1,0,5,4},{2,1,5,6},{3,2,6,7},{0,3,7,4}</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[2</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plVtHd.push_back</a:t>
            </a:r>
            <a:r>
              <a:rPr lang="en-US" sz="1100" dirty="0" smtClean="0">
                <a:latin typeface="Consolas" panose="020B0609020204030204" pitchFamily="49" charset="0"/>
              </a:rPr>
              <a:t>(</a:t>
            </a:r>
            <a:r>
              <a:rPr lang="en-US" sz="1100" dirty="0" err="1" smtClean="0">
                <a:latin typeface="Consolas" panose="020B0609020204030204" pitchFamily="49" charset="0"/>
              </a:rPr>
              <a:t>vtHdArray</a:t>
            </a:r>
            <a:r>
              <a:rPr lang="en-US" sz="1100" dirty="0" smtClean="0">
                <a:latin typeface="Consolas" panose="020B0609020204030204" pitchFamily="49" charset="0"/>
              </a:rPr>
              <a:t>[</a:t>
            </a:r>
            <a:r>
              <a:rPr lang="en-US" sz="1100" dirty="0" err="1" smtClean="0">
                <a:latin typeface="Consolas" panose="020B0609020204030204" pitchFamily="49" charset="0"/>
              </a:rPr>
              <a:t>pv</a:t>
            </a:r>
            <a:r>
              <a:rPr lang="en-US" sz="1100" dirty="0" smtClean="0">
                <a:latin typeface="Consolas" panose="020B0609020204030204" pitchFamily="49" charset="0"/>
              </a:rPr>
              <a:t>[3</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s.AddPolygon</a:t>
            </a:r>
            <a:r>
              <a:rPr lang="en-US" sz="1100" dirty="0" smtClean="0">
                <a:latin typeface="Consolas" panose="020B0609020204030204" pitchFamily="49" charset="0"/>
              </a:rPr>
              <a:t>(</a:t>
            </a:r>
            <a:r>
              <a:rPr lang="en-US" sz="1100" dirty="0" err="1" smtClean="0">
                <a:latin typeface="Consolas" panose="020B0609020204030204" pitchFamily="49" charset="0"/>
              </a:rPr>
              <a:t>plVtHd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0;</a:t>
            </a:r>
          </a:p>
          <a:p>
            <a:r>
              <a:rPr lang="en-US" sz="1100" dirty="0" smtClean="0">
                <a:latin typeface="Consolas" panose="020B0609020204030204" pitchFamily="49" charset="0"/>
              </a:rPr>
              <a:t>}</a:t>
            </a:r>
            <a:endParaRPr lang="en-US" sz="1100" dirty="0">
              <a:latin typeface="Consolas" panose="020B0609020204030204" pitchFamily="49" charset="0"/>
            </a:endParaRPr>
          </a:p>
        </p:txBody>
      </p:sp>
    </p:spTree>
    <p:extLst>
      <p:ext uri="{BB962C8B-B14F-4D97-AF65-F5344CB8AC3E}">
        <p14:creationId xmlns:p14="http://schemas.microsoft.com/office/powerpoint/2010/main" val="3191238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Access Functions</a:t>
            </a:r>
            <a:endParaRPr lang="en-US" dirty="0"/>
          </a:p>
        </p:txBody>
      </p:sp>
      <p:sp>
        <p:nvSpPr>
          <p:cNvPr id="3" name="Content Placeholder 2"/>
          <p:cNvSpPr>
            <a:spLocks noGrp="1"/>
          </p:cNvSpPr>
          <p:nvPr>
            <p:ph idx="1"/>
          </p:nvPr>
        </p:nvSpPr>
        <p:spPr/>
        <p:txBody>
          <a:bodyPr/>
          <a:lstStyle/>
          <a:p>
            <a:r>
              <a:rPr lang="en-US" dirty="0" smtClean="0"/>
              <a:t>Let’s implement the following functions, and</a:t>
            </a:r>
          </a:p>
          <a:p>
            <a:endParaRPr lang="en-US" dirty="0"/>
          </a:p>
          <a:p>
            <a:endParaRPr lang="en-US" dirty="0" smtClean="0"/>
          </a:p>
          <a:p>
            <a:endParaRPr lang="en-US" dirty="0"/>
          </a:p>
          <a:p>
            <a:r>
              <a:rPr lang="en-US" dirty="0" smtClean="0"/>
              <a:t>Add the following in the test.</a:t>
            </a:r>
            <a:endParaRPr lang="en-US" dirty="0"/>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add a topological information</a:t>
            </a:r>
            <a:endParaRPr lang="en-US" dirty="0"/>
          </a:p>
        </p:txBody>
      </p:sp>
      <p:sp>
        <p:nvSpPr>
          <p:cNvPr id="3" name="Content Placeholder 2"/>
          <p:cNvSpPr>
            <a:spLocks noGrp="1"/>
          </p:cNvSpPr>
          <p:nvPr>
            <p:ph idx="1"/>
          </p:nvPr>
        </p:nvSpPr>
        <p:spPr/>
        <p:txBody>
          <a:bodyPr/>
          <a:lstStyle/>
          <a:p>
            <a:r>
              <a:rPr lang="en-US" dirty="0" smtClean="0"/>
              <a:t>In the current format, you can find a set of vertices from a polygon.</a:t>
            </a:r>
          </a:p>
          <a:p>
            <a:r>
              <a:rPr lang="en-US" dirty="0" smtClean="0"/>
              <a:t>But, what if you want to find a set of polygons from a vertex?</a:t>
            </a:r>
          </a:p>
          <a:p>
            <a:r>
              <a:rPr lang="en-US" dirty="0" smtClean="0"/>
              <a:t>Visit all polygons to check if the polygon is using the vertex?  Will take O(N).  If you need to do it for each vertex, the order will be O(N</a:t>
            </a:r>
            <a:r>
              <a:rPr lang="en-US" baseline="30000" dirty="0" smtClean="0"/>
              <a:t>2</a:t>
            </a:r>
            <a:r>
              <a:rPr lang="en-US" dirty="0" smtClean="0"/>
              <a:t>).</a:t>
            </a:r>
          </a:p>
          <a:p>
            <a:r>
              <a:rPr lang="en-US" dirty="0" smtClean="0"/>
              <a:t>Can we find a set of polygons from a vertex at O(1) time?</a:t>
            </a:r>
          </a:p>
          <a:p>
            <a:r>
              <a:rPr lang="en-US" dirty="0" smtClean="0"/>
              <a:t>But, we don’t want to spend memory space when this information is unnecessary.</a:t>
            </a:r>
            <a:endParaRPr lang="en-US" dirty="0"/>
          </a:p>
        </p:txBody>
      </p:sp>
    </p:spTree>
    <p:extLst>
      <p:ext uri="{BB962C8B-B14F-4D97-AF65-F5344CB8AC3E}">
        <p14:creationId xmlns:p14="http://schemas.microsoft.com/office/powerpoint/2010/main" val="564506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Hash Table</a:t>
            </a:r>
            <a:endParaRPr lang="en-US" dirty="0"/>
          </a:p>
        </p:txBody>
      </p:sp>
      <p:sp>
        <p:nvSpPr>
          <p:cNvPr id="3" name="Content Placeholder 2"/>
          <p:cNvSpPr>
            <a:spLocks noGrp="1"/>
          </p:cNvSpPr>
          <p:nvPr>
            <p:ph idx="1"/>
          </p:nvPr>
        </p:nvSpPr>
        <p:spPr/>
        <p:txBody>
          <a:bodyPr/>
          <a:lstStyle/>
          <a:p>
            <a:r>
              <a:rPr lang="en-US" dirty="0" smtClean="0"/>
              <a:t>Let’s assign a unique search key for each vertex.</a:t>
            </a:r>
          </a:p>
          <a:p>
            <a:r>
              <a:rPr lang="en-US" dirty="0" smtClean="0"/>
              <a:t>The search key will never be recycled.  It constantly increments.</a:t>
            </a:r>
          </a:p>
          <a:p>
            <a:r>
              <a:rPr lang="en-US" dirty="0" smtClean="0"/>
              <a:t>It is persistent within one execution of the program.</a:t>
            </a:r>
          </a:p>
          <a:p>
            <a:r>
              <a:rPr lang="en-US" dirty="0" smtClean="0"/>
              <a:t>Make a hash table (</a:t>
            </a:r>
            <a:r>
              <a:rPr lang="en-US" dirty="0" err="1" smtClean="0"/>
              <a:t>std</a:t>
            </a:r>
            <a:r>
              <a:rPr lang="en-US" dirty="0" smtClean="0"/>
              <a:t>::</a:t>
            </a:r>
            <a:r>
              <a:rPr lang="en-US" dirty="0" err="1" smtClean="0"/>
              <a:t>unordered_map</a:t>
            </a:r>
            <a:r>
              <a:rPr lang="en-US" dirty="0" smtClean="0"/>
              <a:t>) from the vertex search key to </a:t>
            </a:r>
            <a:r>
              <a:rPr lang="en-US" dirty="0" err="1" smtClean="0"/>
              <a:t>std</a:t>
            </a:r>
            <a:r>
              <a:rPr lang="en-US" dirty="0" smtClean="0"/>
              <a:t>::vector &lt;</a:t>
            </a:r>
            <a:r>
              <a:rPr lang="en-US" dirty="0" err="1" smtClean="0"/>
              <a:t>PolygonHandle</a:t>
            </a:r>
            <a:r>
              <a:rPr lang="en-US" dirty="0" smtClean="0"/>
              <a:t>&gt;.</a:t>
            </a:r>
          </a:p>
          <a:p>
            <a:r>
              <a:rPr lang="en-US" dirty="0" smtClean="0"/>
              <a:t>The table is updated when a polygon is added (later also when a polygon is </a:t>
            </a:r>
            <a:r>
              <a:rPr lang="en-US" smtClean="0"/>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smtClean="0"/>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smtClean="0">
                <a:latin typeface="Consolas" panose="020B0609020204030204" pitchFamily="49" charset="0"/>
                <a:cs typeface="Consolas" panose="020B0609020204030204" pitchFamily="49" charset="0"/>
              </a:rPr>
              <a:t>    class </a:t>
            </a:r>
            <a:r>
              <a:rPr lang="en-US" sz="1100" dirty="0">
                <a:latin typeface="Consolas" panose="020B0609020204030204" pitchFamily="49" charset="0"/>
                <a:cs typeface="Consolas" panose="020B0609020204030204" pitchFamily="49" charset="0"/>
              </a:rPr>
              <a:t>Vertex</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public</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p>
          <a:p>
            <a:r>
              <a:rPr lang="en-US" sz="1100" dirty="0" smtClean="0">
                <a:solidFill>
                  <a:srgbClr val="FF0000"/>
                </a:solidFill>
                <a:latin typeface="Consolas" panose="020B0609020204030204" pitchFamily="49" charset="0"/>
                <a:cs typeface="Consolas" panose="020B0609020204030204" pitchFamily="49" charset="0"/>
              </a:rPr>
              <a:t>public:</a:t>
            </a:r>
          </a:p>
          <a:p>
            <a:r>
              <a:rPr lang="en-US" sz="1100" dirty="0" smtClean="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a:t>
            </a:r>
            <a:r>
              <a:rPr lang="en-US" sz="1100" dirty="0" smtClean="0">
                <a:solidFill>
                  <a:srgbClr val="FF0000"/>
                </a:solidFill>
                <a:latin typeface="Consolas" panose="020B0609020204030204" pitchFamily="49" charset="0"/>
                <a:cs typeface="Consolas" panose="020B0609020204030204" pitchFamily="49" charset="0"/>
              </a:rPr>
              <a:t>&lt;</a:t>
            </a:r>
            <a:r>
              <a:rPr lang="en-US" sz="1100" dirty="0" err="1" smtClean="0">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smtClean="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unordered_map</a:t>
            </a:r>
            <a:r>
              <a:rPr lang="en-US" sz="1100" dirty="0" smtClean="0">
                <a:solidFill>
                  <a:srgbClr val="FF0000"/>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smtClean="0">
                <a:solidFill>
                  <a:srgbClr val="FF0000"/>
                </a:solidFill>
                <a:latin typeface="Consolas" panose="020B0609020204030204" pitchFamily="49" charset="0"/>
                <a:cs typeface="Consolas" panose="020B0609020204030204" pitchFamily="49" charset="0"/>
              </a:rPr>
              <a:t>=1</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vtx.pos</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VertexHandle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vtHd.vtxPtr</a:t>
            </a:r>
            <a:r>
              <a:rPr lang="en-US" sz="1100" dirty="0" smtClean="0">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vtxSearch</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smtClean="0">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plg.vtHd.resize</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t>
            </a:r>
            <a:r>
              <a:rPr lang="en-US" sz="1100" dirty="0" err="1" smtClean="0">
                <a:latin typeface="Consolas" panose="020B0609020204030204" pitchFamily="49" charset="0"/>
                <a:cs typeface="Consolas" panose="020B0609020204030204" pitchFamily="49" charset="0"/>
              </a:rPr>
              <a:t>int</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plg.vtHd</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PolygonHandle</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plHd.plgPtr</a:t>
            </a:r>
            <a:r>
              <a:rPr lang="en-US" sz="1100" dirty="0" smtClean="0">
                <a:latin typeface="Consolas" panose="020B0609020204030204" pitchFamily="49" charset="0"/>
                <a:cs typeface="Consolas" panose="020B0609020204030204" pitchFamily="49" charset="0"/>
              </a:rPr>
              <a:t>=</a:t>
            </a:r>
            <a:r>
              <a:rPr lang="en-US" sz="1100" dirty="0" err="1" smtClean="0">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for(</a:t>
            </a:r>
            <a:r>
              <a:rPr lang="en-US" sz="1100" dirty="0" err="1" smtClean="0">
                <a:solidFill>
                  <a:srgbClr val="FF0000"/>
                </a:solidFill>
                <a:latin typeface="Consolas" panose="020B0609020204030204" pitchFamily="49" charset="0"/>
                <a:cs typeface="Consolas" panose="020B0609020204030204" pitchFamily="49" charset="0"/>
              </a:rPr>
              <a:t>int</a:t>
            </a:r>
            <a:r>
              <a:rPr lang="en-US" sz="1100" dirty="0" smtClean="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vtKeyToPlg</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GetSearchKey</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plVtHd</a:t>
            </a:r>
            <a:r>
              <a:rPr lang="en-US" sz="1100" dirty="0" smtClean="0">
                <a:solidFill>
                  <a:srgbClr val="FF0000"/>
                </a:solidFill>
                <a:latin typeface="Consolas" panose="020B0609020204030204" pitchFamily="49" charset="0"/>
                <a:cs typeface="Consolas" panose="020B0609020204030204" pitchFamily="49" charset="0"/>
              </a:rPr>
              <a:t>[</a:t>
            </a:r>
            <a:r>
              <a:rPr lang="en-US" sz="1100" dirty="0" err="1" smtClean="0">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3223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polygonalmesh.cpp</a:t>
            </a:r>
            <a:endParaRPr lang="en-US" dirty="0"/>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0xffffffff;</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auto </a:t>
            </a:r>
            <a:r>
              <a:rPr lang="en-US" sz="1100" dirty="0">
                <a:solidFill>
                  <a:srgbClr val="FF0000"/>
                </a:solidFill>
                <a:latin typeface="Consolas" panose="020B0609020204030204" pitchFamily="49" charset="0"/>
                <a:cs typeface="Consolas" panose="020B0609020204030204" pitchFamily="49" charset="0"/>
              </a:rPr>
              <a:t>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if(</a:t>
            </a:r>
            <a:r>
              <a:rPr lang="en-US" sz="1100" dirty="0" err="1" smtClean="0">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a:solidFill>
                  <a:srgbClr val="FF0000"/>
                </a:solidFill>
                <a:latin typeface="Consolas" panose="020B0609020204030204" pitchFamily="49" charset="0"/>
                <a:cs typeface="Consolas" panose="020B0609020204030204" pitchFamily="49" charset="0"/>
              </a:rPr>
              <a:t>found-&gt;second;</a:t>
            </a:r>
          </a:p>
          <a:p>
            <a:r>
              <a:rPr lang="en-US" sz="1100" dirty="0" smtClean="0">
                <a:solidFill>
                  <a:srgbClr val="FF0000"/>
                </a:solidFill>
                <a:latin typeface="Consolas" panose="020B0609020204030204" pitchFamily="49" charset="0"/>
                <a:cs typeface="Consolas" panose="020B0609020204030204" pitchFamily="49" charset="0"/>
              </a:rPr>
              <a:t>    }</a:t>
            </a:r>
            <a:endParaRPr lang="en-US" sz="1100" dirty="0">
              <a:solidFill>
                <a:srgbClr val="FF0000"/>
              </a:solidFill>
              <a:latin typeface="Consolas" panose="020B0609020204030204" pitchFamily="49" charset="0"/>
              <a:cs typeface="Consolas" panose="020B0609020204030204" pitchFamily="49" charset="0"/>
            </a:endParaRPr>
          </a:p>
          <a:p>
            <a:r>
              <a:rPr lang="en-US" sz="1100" dirty="0" smtClean="0">
                <a:solidFill>
                  <a:srgbClr val="FF0000"/>
                </a:solidFill>
                <a:latin typeface="Consolas" panose="020B0609020204030204" pitchFamily="49" charset="0"/>
                <a:cs typeface="Consolas" panose="020B0609020204030204" pitchFamily="49" charset="0"/>
              </a:rPr>
              <a:t>    </a:t>
            </a:r>
            <a:r>
              <a:rPr lang="en-US" sz="1100" dirty="0" err="1" smtClean="0">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test</a:t>
            </a:r>
            <a:endParaRPr lang="en-US" dirty="0"/>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smtClean="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normal vector and color per polygon.</a:t>
            </a:r>
            <a:endParaRPr lang="en-US" dirty="0"/>
          </a:p>
        </p:txBody>
      </p:sp>
      <p:sp>
        <p:nvSpPr>
          <p:cNvPr id="3" name="Content Placeholder 2"/>
          <p:cNvSpPr>
            <a:spLocks noGrp="1"/>
          </p:cNvSpPr>
          <p:nvPr>
            <p:ph idx="1"/>
          </p:nvPr>
        </p:nvSpPr>
        <p:spPr/>
        <p:txBody>
          <a:bodyPr/>
          <a:lstStyle/>
          <a:p>
            <a:r>
              <a:rPr lang="en-US" dirty="0" smtClean="0"/>
              <a:t>Next goal: Adding </a:t>
            </a:r>
            <a:r>
              <a:rPr lang="en-US" dirty="0" err="1" smtClean="0"/>
              <a:t>LoadStl</a:t>
            </a:r>
            <a:r>
              <a:rPr lang="en-US" dirty="0" smtClean="0"/>
              <a:t> function.</a:t>
            </a:r>
          </a:p>
          <a:p>
            <a:r>
              <a:rPr lang="en-US" dirty="0" smtClean="0"/>
              <a:t>Let’s add color and normal per polygon, and access functions.</a:t>
            </a:r>
          </a:p>
          <a:p>
            <a:r>
              <a:rPr lang="en-US" dirty="0" err="1" smtClean="0"/>
              <a:t>YsColor</a:t>
            </a:r>
            <a:r>
              <a:rPr lang="en-US" dirty="0" smtClean="0"/>
              <a:t> class:  Please see comment lines in public/</a:t>
            </a:r>
            <a:r>
              <a:rPr lang="en-US" dirty="0" err="1" smtClean="0"/>
              <a:t>src</a:t>
            </a:r>
            <a:r>
              <a:rPr lang="en-US" dirty="0" smtClean="0"/>
              <a:t>/</a:t>
            </a:r>
            <a:r>
              <a:rPr lang="en-US" dirty="0" err="1" smtClean="0"/>
              <a:t>ysclass</a:t>
            </a:r>
            <a:r>
              <a:rPr lang="en-US" dirty="0" smtClean="0"/>
              <a:t>/</a:t>
            </a:r>
            <a:r>
              <a:rPr lang="en-US" dirty="0" err="1" smtClean="0"/>
              <a:t>src</a:t>
            </a:r>
            <a:r>
              <a:rPr lang="en-US" smtClean="0"/>
              <a:t>/ysproperty.h</a:t>
            </a:r>
            <a:r>
              <a:rPr lang="en-US" dirty="0" smtClean="0"/>
              <a:t> for details.</a:t>
            </a:r>
            <a:endParaRPr lang="en-US" dirty="0"/>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smtClean="0">
                <a:latin typeface="Consolas" panose="020B0609020204030204" pitchFamily="49" charset="0"/>
              </a:rPr>
              <a:t>    class </a:t>
            </a:r>
            <a:r>
              <a:rPr lang="en-US" sz="1100" dirty="0">
                <a:latin typeface="Consolas" panose="020B0609020204030204" pitchFamily="49" charset="0"/>
              </a:rPr>
              <a:t>Polygon</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smtClean="0">
                <a:solidFill>
                  <a:srgbClr val="FF0000"/>
                </a:solidFill>
                <a:latin typeface="Consolas" panose="020B0609020204030204" pitchFamily="49" charset="0"/>
              </a:rPr>
              <a:t>    YsVec3 </a:t>
            </a:r>
            <a:r>
              <a:rPr lang="en-US" sz="1100" dirty="0">
                <a:solidFill>
                  <a:srgbClr val="FF0000"/>
                </a:solidFill>
                <a:latin typeface="Consolas" panose="020B0609020204030204" pitchFamily="49" charset="0"/>
              </a:rPr>
              <a:t>nom;</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a:solidFill>
                  <a:srgbClr val="FF0000"/>
                </a:solidFill>
                <a:latin typeface="Consolas" panose="020B0609020204030204" pitchFamily="49" charset="0"/>
              </a:rPr>
              <a:t>col;</a:t>
            </a:r>
          </a:p>
          <a:p>
            <a:r>
              <a:rPr lang="en-US" sz="1100" dirty="0" smtClean="0">
                <a:latin typeface="Consolas" panose="020B0609020204030204" pitchFamily="49" charset="0"/>
              </a:rPr>
              <a:t>    };</a:t>
            </a:r>
          </a:p>
          <a:p>
            <a:endParaRPr lang="en-US" sz="1100" dirty="0" smtClean="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public:</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YsColor</a:t>
            </a:r>
            <a:r>
              <a:rPr lang="en-US" sz="1100" dirty="0" smtClean="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smtClean="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smtClean="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a:t>
            </a:r>
            <a:endParaRPr lang="en-US" dirty="0"/>
          </a:p>
        </p:txBody>
      </p:sp>
      <p:sp>
        <p:nvSpPr>
          <p:cNvPr id="3" name="Content Placeholder 2"/>
          <p:cNvSpPr>
            <a:spLocks noGrp="1"/>
          </p:cNvSpPr>
          <p:nvPr>
            <p:ph idx="1"/>
          </p:nvPr>
        </p:nvSpPr>
        <p:spPr/>
        <p:txBody>
          <a:bodyPr/>
          <a:lstStyle/>
          <a:p>
            <a:r>
              <a:rPr lang="en-US" dirty="0" smtClean="0"/>
              <a:t>1 digit represents from 0-15.</a:t>
            </a:r>
            <a:br>
              <a:rPr lang="en-US" dirty="0" smtClean="0"/>
            </a:br>
            <a:r>
              <a:rPr lang="en-US" sz="1400" dirty="0" smtClean="0">
                <a:latin typeface="Lucida Console" panose="020B0609040504020204" pitchFamily="49" charset="0"/>
              </a:rPr>
              <a:t>0  </a:t>
            </a:r>
            <a:r>
              <a:rPr lang="en-US" sz="1400" dirty="0">
                <a:latin typeface="Lucida Console" panose="020B0609040504020204" pitchFamily="49" charset="0"/>
              </a:rPr>
              <a:t>=&gt;  </a:t>
            </a:r>
            <a:r>
              <a:rPr lang="en-US" sz="1400" dirty="0" smtClean="0">
                <a:latin typeface="Lucida Console" panose="020B0609040504020204" pitchFamily="49" charset="0"/>
              </a:rPr>
              <a:t>0        8  </a:t>
            </a:r>
            <a:r>
              <a:rPr lang="en-US" sz="1400" dirty="0">
                <a:latin typeface="Lucida Console" panose="020B0609040504020204" pitchFamily="49" charset="0"/>
              </a:rPr>
              <a:t>=&gt;  </a:t>
            </a:r>
            <a:r>
              <a:rPr lang="en-US" sz="1400" dirty="0" smtClean="0">
                <a:latin typeface="Lucida Console" panose="020B0609040504020204" pitchFamily="49" charset="0"/>
              </a:rPr>
              <a:t>8</a:t>
            </a:r>
            <a:br>
              <a:rPr lang="en-US" sz="1400" dirty="0" smtClean="0">
                <a:latin typeface="Lucida Console" panose="020B0609040504020204" pitchFamily="49" charset="0"/>
              </a:rPr>
            </a:br>
            <a:r>
              <a:rPr lang="en-US" sz="1400" dirty="0" smtClean="0">
                <a:latin typeface="Lucida Console" panose="020B0609040504020204" pitchFamily="49" charset="0"/>
              </a:rPr>
              <a:t>1  </a:t>
            </a:r>
            <a:r>
              <a:rPr lang="en-US" sz="1400" dirty="0">
                <a:latin typeface="Lucida Console" panose="020B0609040504020204" pitchFamily="49" charset="0"/>
              </a:rPr>
              <a:t>=&gt;  </a:t>
            </a:r>
            <a:r>
              <a:rPr lang="en-US" sz="1400" dirty="0" smtClean="0">
                <a:latin typeface="Lucida Console" panose="020B0609040504020204" pitchFamily="49" charset="0"/>
              </a:rPr>
              <a:t>1        9  </a:t>
            </a:r>
            <a:r>
              <a:rPr lang="en-US" sz="1400" dirty="0">
                <a:latin typeface="Lucida Console" panose="020B0609040504020204" pitchFamily="49" charset="0"/>
              </a:rPr>
              <a:t>=&gt;  </a:t>
            </a:r>
            <a:r>
              <a:rPr lang="en-US" sz="1400" dirty="0" smtClean="0">
                <a:latin typeface="Lucida Console" panose="020B0609040504020204" pitchFamily="49" charset="0"/>
              </a:rPr>
              <a:t>9</a:t>
            </a:r>
            <a:br>
              <a:rPr lang="en-US" sz="1400" dirty="0" smtClean="0">
                <a:latin typeface="Lucida Console" panose="020B0609040504020204" pitchFamily="49" charset="0"/>
              </a:rPr>
            </a:br>
            <a:r>
              <a:rPr lang="en-US" sz="1400" dirty="0" smtClean="0">
                <a:latin typeface="Lucida Console" panose="020B0609040504020204" pitchFamily="49" charset="0"/>
              </a:rPr>
              <a:t>2  </a:t>
            </a:r>
            <a:r>
              <a:rPr lang="en-US" sz="1400" dirty="0">
                <a:latin typeface="Lucida Console" panose="020B0609040504020204" pitchFamily="49" charset="0"/>
              </a:rPr>
              <a:t>=&gt;  </a:t>
            </a:r>
            <a:r>
              <a:rPr lang="en-US" sz="1400" dirty="0" smtClean="0">
                <a:latin typeface="Lucida Console" panose="020B0609040504020204" pitchFamily="49" charset="0"/>
              </a:rPr>
              <a:t>2        A  </a:t>
            </a:r>
            <a:r>
              <a:rPr lang="en-US" sz="1400" dirty="0">
                <a:latin typeface="Lucida Console" panose="020B0609040504020204" pitchFamily="49" charset="0"/>
              </a:rPr>
              <a:t>=&gt;  </a:t>
            </a:r>
            <a:r>
              <a:rPr lang="en-US" sz="1400" dirty="0" smtClean="0">
                <a:latin typeface="Lucida Console" panose="020B0609040504020204" pitchFamily="49" charset="0"/>
              </a:rPr>
              <a:t>10</a:t>
            </a:r>
            <a:br>
              <a:rPr lang="en-US" sz="1400" dirty="0" smtClean="0">
                <a:latin typeface="Lucida Console" panose="020B0609040504020204" pitchFamily="49" charset="0"/>
              </a:rPr>
            </a:br>
            <a:r>
              <a:rPr lang="en-US" sz="1400" dirty="0" smtClean="0">
                <a:latin typeface="Lucida Console" panose="020B0609040504020204" pitchFamily="49" charset="0"/>
              </a:rPr>
              <a:t>3  </a:t>
            </a:r>
            <a:r>
              <a:rPr lang="en-US" sz="1400" dirty="0">
                <a:latin typeface="Lucida Console" panose="020B0609040504020204" pitchFamily="49" charset="0"/>
              </a:rPr>
              <a:t>=&gt;  </a:t>
            </a:r>
            <a:r>
              <a:rPr lang="en-US" sz="1400" dirty="0" smtClean="0">
                <a:latin typeface="Lucida Console" panose="020B0609040504020204" pitchFamily="49" charset="0"/>
              </a:rPr>
              <a:t>3        B  </a:t>
            </a:r>
            <a:r>
              <a:rPr lang="en-US" sz="1400" dirty="0">
                <a:latin typeface="Lucida Console" panose="020B0609040504020204" pitchFamily="49" charset="0"/>
              </a:rPr>
              <a:t>=&gt;  </a:t>
            </a:r>
            <a:r>
              <a:rPr lang="en-US" sz="1400" dirty="0" smtClean="0">
                <a:latin typeface="Lucida Console" panose="020B0609040504020204" pitchFamily="49" charset="0"/>
              </a:rPr>
              <a:t>11</a:t>
            </a:r>
            <a:br>
              <a:rPr lang="en-US" sz="1400" dirty="0" smtClean="0">
                <a:latin typeface="Lucida Console" panose="020B0609040504020204" pitchFamily="49" charset="0"/>
              </a:rPr>
            </a:br>
            <a:r>
              <a:rPr lang="en-US" sz="1400" dirty="0" smtClean="0">
                <a:latin typeface="Lucida Console" panose="020B0609040504020204" pitchFamily="49" charset="0"/>
              </a:rPr>
              <a:t>4  </a:t>
            </a:r>
            <a:r>
              <a:rPr lang="en-US" sz="1400" dirty="0">
                <a:latin typeface="Lucida Console" panose="020B0609040504020204" pitchFamily="49" charset="0"/>
              </a:rPr>
              <a:t>=&gt;  </a:t>
            </a:r>
            <a:r>
              <a:rPr lang="en-US" sz="1400" dirty="0" smtClean="0">
                <a:latin typeface="Lucida Console" panose="020B0609040504020204" pitchFamily="49" charset="0"/>
              </a:rPr>
              <a:t>4        C  </a:t>
            </a:r>
            <a:r>
              <a:rPr lang="en-US" sz="1400" dirty="0">
                <a:latin typeface="Lucida Console" panose="020B0609040504020204" pitchFamily="49" charset="0"/>
              </a:rPr>
              <a:t>=&gt;  </a:t>
            </a:r>
            <a:r>
              <a:rPr lang="en-US" sz="1400" dirty="0" smtClean="0">
                <a:latin typeface="Lucida Console" panose="020B0609040504020204" pitchFamily="49" charset="0"/>
              </a:rPr>
              <a:t>12</a:t>
            </a:r>
            <a:br>
              <a:rPr lang="en-US" sz="1400" dirty="0" smtClean="0">
                <a:latin typeface="Lucida Console" panose="020B0609040504020204" pitchFamily="49" charset="0"/>
              </a:rPr>
            </a:br>
            <a:r>
              <a:rPr lang="en-US" sz="1400" dirty="0" smtClean="0">
                <a:latin typeface="Lucida Console" panose="020B0609040504020204" pitchFamily="49" charset="0"/>
              </a:rPr>
              <a:t>5  </a:t>
            </a:r>
            <a:r>
              <a:rPr lang="en-US" sz="1400" dirty="0">
                <a:latin typeface="Lucida Console" panose="020B0609040504020204" pitchFamily="49" charset="0"/>
              </a:rPr>
              <a:t>=&gt;  </a:t>
            </a:r>
            <a:r>
              <a:rPr lang="en-US" sz="1400" dirty="0" smtClean="0">
                <a:latin typeface="Lucida Console" panose="020B0609040504020204" pitchFamily="49" charset="0"/>
              </a:rPr>
              <a:t>5        D  </a:t>
            </a:r>
            <a:r>
              <a:rPr lang="en-US" sz="1400" dirty="0">
                <a:latin typeface="Lucida Console" panose="020B0609040504020204" pitchFamily="49" charset="0"/>
              </a:rPr>
              <a:t>=&gt;  </a:t>
            </a:r>
            <a:r>
              <a:rPr lang="en-US" sz="1400" dirty="0" smtClean="0">
                <a:latin typeface="Lucida Console" panose="020B0609040504020204" pitchFamily="49" charset="0"/>
              </a:rPr>
              <a:t>13</a:t>
            </a:r>
            <a:br>
              <a:rPr lang="en-US" sz="1400" dirty="0" smtClean="0">
                <a:latin typeface="Lucida Console" panose="020B0609040504020204" pitchFamily="49" charset="0"/>
              </a:rPr>
            </a:br>
            <a:r>
              <a:rPr lang="en-US" sz="1400" dirty="0" smtClean="0">
                <a:latin typeface="Lucida Console" panose="020B0609040504020204" pitchFamily="49" charset="0"/>
              </a:rPr>
              <a:t>6  </a:t>
            </a:r>
            <a:r>
              <a:rPr lang="en-US" sz="1400" dirty="0">
                <a:latin typeface="Lucida Console" panose="020B0609040504020204" pitchFamily="49" charset="0"/>
              </a:rPr>
              <a:t>=&gt;  </a:t>
            </a:r>
            <a:r>
              <a:rPr lang="en-US" sz="1400" dirty="0" smtClean="0">
                <a:latin typeface="Lucida Console" panose="020B0609040504020204" pitchFamily="49" charset="0"/>
              </a:rPr>
              <a:t>6        E  </a:t>
            </a:r>
            <a:r>
              <a:rPr lang="en-US" sz="1400" dirty="0">
                <a:latin typeface="Lucida Console" panose="020B0609040504020204" pitchFamily="49" charset="0"/>
              </a:rPr>
              <a:t>=&gt;  </a:t>
            </a:r>
            <a:r>
              <a:rPr lang="en-US" sz="1400" dirty="0" smtClean="0">
                <a:latin typeface="Lucida Console" panose="020B0609040504020204" pitchFamily="49" charset="0"/>
              </a:rPr>
              <a:t>14</a:t>
            </a:r>
            <a:br>
              <a:rPr lang="en-US" sz="1400" dirty="0" smtClean="0">
                <a:latin typeface="Lucida Console" panose="020B0609040504020204" pitchFamily="49" charset="0"/>
              </a:rPr>
            </a:br>
            <a:r>
              <a:rPr lang="en-US" sz="1400" dirty="0" smtClean="0">
                <a:latin typeface="Lucida Console" panose="020B0609040504020204" pitchFamily="49" charset="0"/>
              </a:rPr>
              <a:t>7  </a:t>
            </a:r>
            <a:r>
              <a:rPr lang="en-US" sz="1400" dirty="0">
                <a:latin typeface="Lucida Console" panose="020B0609040504020204" pitchFamily="49" charset="0"/>
              </a:rPr>
              <a:t>=&gt;  </a:t>
            </a:r>
            <a:r>
              <a:rPr lang="en-US" sz="1400" dirty="0" smtClean="0">
                <a:latin typeface="Lucida Console" panose="020B0609040504020204" pitchFamily="49" charset="0"/>
              </a:rPr>
              <a:t>7        F  </a:t>
            </a:r>
            <a:r>
              <a:rPr lang="en-US" sz="1400" dirty="0">
                <a:latin typeface="Lucida Console" panose="020B0609040504020204" pitchFamily="49" charset="0"/>
              </a:rPr>
              <a:t>=&gt;  15</a:t>
            </a:r>
          </a:p>
          <a:p>
            <a:r>
              <a:rPr lang="en-US" dirty="0"/>
              <a:t>In C++, you can write a hexadecimal number by adding 0x in front.</a:t>
            </a:r>
          </a:p>
          <a:p>
            <a:r>
              <a:rPr lang="en-US" dirty="0" smtClean="0"/>
              <a:t>Example:</a:t>
            </a:r>
            <a:br>
              <a:rPr lang="en-US" dirty="0" smtClean="0"/>
            </a:br>
            <a:r>
              <a:rPr lang="en-US" sz="1800" dirty="0" smtClean="0"/>
              <a:t>Hexa-Decimal        Decimal</a:t>
            </a:r>
            <a:br>
              <a:rPr lang="en-US" sz="1800" dirty="0" smtClean="0"/>
            </a:br>
            <a:r>
              <a:rPr lang="en-US" sz="1800" dirty="0" smtClean="0"/>
              <a:t>0x0A          =&gt;              0*16</a:t>
            </a:r>
            <a:r>
              <a:rPr lang="en-US" sz="1800" baseline="30000" dirty="0" smtClean="0"/>
              <a:t>1</a:t>
            </a:r>
            <a:r>
              <a:rPr lang="en-US" sz="1800" dirty="0" smtClean="0"/>
              <a:t> + 10*16</a:t>
            </a:r>
            <a:r>
              <a:rPr lang="en-US" sz="1800" baseline="30000" dirty="0" smtClean="0"/>
              <a:t>0</a:t>
            </a:r>
            <a:r>
              <a:rPr lang="en-US" sz="1800" dirty="0" smtClean="0"/>
              <a:t>    =     10</a:t>
            </a:r>
            <a:br>
              <a:rPr lang="en-US" sz="1800" dirty="0" smtClean="0"/>
            </a:br>
            <a:r>
              <a:rPr lang="en-US" sz="1800" dirty="0"/>
              <a:t>0x80          </a:t>
            </a:r>
            <a:r>
              <a:rPr lang="en-US" sz="1800" dirty="0" smtClean="0"/>
              <a:t>=&gt;                8*16</a:t>
            </a:r>
            <a:r>
              <a:rPr lang="en-US" sz="1800" baseline="30000" dirty="0" smtClean="0"/>
              <a:t>1</a:t>
            </a:r>
            <a:r>
              <a:rPr lang="en-US" sz="1800" dirty="0" smtClean="0"/>
              <a:t> +      0*16</a:t>
            </a:r>
            <a:r>
              <a:rPr lang="en-US" sz="1800" baseline="30000" dirty="0" smtClean="0"/>
              <a:t>0</a:t>
            </a:r>
            <a:r>
              <a:rPr lang="en-US" sz="1800" dirty="0" smtClean="0"/>
              <a:t>    =     128</a:t>
            </a:r>
            <a:br>
              <a:rPr lang="en-US" sz="1800" dirty="0" smtClean="0"/>
            </a:br>
            <a:r>
              <a:rPr lang="en-US" sz="1800" dirty="0"/>
              <a:t>0xA0          </a:t>
            </a:r>
            <a:r>
              <a:rPr lang="en-US" sz="1800" dirty="0" smtClean="0"/>
              <a:t>=&gt;            10*16</a:t>
            </a:r>
            <a:r>
              <a:rPr lang="en-US" sz="1800" baseline="30000" dirty="0" smtClean="0"/>
              <a:t>1</a:t>
            </a:r>
            <a:r>
              <a:rPr lang="en-US" sz="1800" dirty="0" smtClean="0"/>
              <a:t> +   0*16</a:t>
            </a:r>
            <a:r>
              <a:rPr lang="en-US" sz="1800" baseline="30000" dirty="0" smtClean="0"/>
              <a:t>0</a:t>
            </a:r>
            <a:r>
              <a:rPr lang="en-US" sz="1800" dirty="0" smtClean="0"/>
              <a:t>    =     160</a:t>
            </a:r>
            <a:br>
              <a:rPr lang="en-US" sz="1800" dirty="0" smtClean="0"/>
            </a:br>
            <a:r>
              <a:rPr lang="en-US" sz="1800" dirty="0"/>
              <a:t>0xFF          </a:t>
            </a:r>
            <a:r>
              <a:rPr lang="en-US" sz="1800" dirty="0" smtClean="0"/>
              <a:t>=&gt;            15*16</a:t>
            </a:r>
            <a:r>
              <a:rPr lang="en-US" sz="1800" baseline="30000" dirty="0" smtClean="0"/>
              <a:t>1</a:t>
            </a:r>
            <a:r>
              <a:rPr lang="en-US" sz="1800" dirty="0" smtClean="0"/>
              <a:t> + 15*16</a:t>
            </a:r>
            <a:r>
              <a:rPr lang="en-US" sz="1800" baseline="30000" dirty="0"/>
              <a:t>0</a:t>
            </a:r>
            <a:r>
              <a:rPr lang="en-US" sz="1800" dirty="0" smtClean="0"/>
              <a:t>    =     255</a:t>
            </a:r>
            <a:br>
              <a:rPr lang="en-US" sz="1800" dirty="0" smtClean="0"/>
            </a:br>
            <a:r>
              <a:rPr lang="en-US" sz="1800" dirty="0"/>
              <a:t>0x100        </a:t>
            </a:r>
            <a:r>
              <a:rPr lang="en-US" sz="1800" dirty="0" smtClean="0"/>
              <a:t>=&gt;         1*16</a:t>
            </a:r>
            <a:r>
              <a:rPr lang="en-US" sz="1800" baseline="30000" dirty="0" smtClean="0"/>
              <a:t>2</a:t>
            </a:r>
            <a:r>
              <a:rPr lang="en-US" sz="1800" dirty="0" smtClean="0"/>
              <a:t> +       0*16</a:t>
            </a:r>
            <a:r>
              <a:rPr lang="en-US" sz="1800" baseline="30000" dirty="0" smtClean="0"/>
              <a:t>1</a:t>
            </a:r>
            <a:r>
              <a:rPr lang="en-US" sz="1800" dirty="0" smtClean="0"/>
              <a:t> +   0*16</a:t>
            </a:r>
            <a:r>
              <a:rPr lang="en-US" sz="1800" baseline="30000" dirty="0" smtClean="0"/>
              <a:t>0</a:t>
            </a:r>
            <a:r>
              <a:rPr lang="en-US" sz="1800" dirty="0" smtClean="0"/>
              <a:t>    =    256</a:t>
            </a:r>
          </a:p>
          <a:p>
            <a:endParaRPr lang="en-US" dirty="0" smtClean="0"/>
          </a:p>
          <a:p>
            <a:endParaRPr lang="en-US" dirty="0"/>
          </a:p>
        </p:txBody>
      </p:sp>
    </p:spTree>
    <p:extLst>
      <p:ext uri="{BB962C8B-B14F-4D97-AF65-F5344CB8AC3E}">
        <p14:creationId xmlns:p14="http://schemas.microsoft.com/office/powerpoint/2010/main" val="2971603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add </a:t>
            </a:r>
            <a:r>
              <a:rPr lang="en-US" dirty="0" err="1" smtClean="0"/>
              <a:t>LoadBinaryStl</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Copy some functions from binary_stl.cpp, and make </a:t>
            </a:r>
            <a:r>
              <a:rPr lang="en-US" dirty="0" err="1" smtClean="0"/>
              <a:t>LoadBinStl</a:t>
            </a:r>
            <a:r>
              <a:rPr lang="en-US" dirty="0" smtClean="0"/>
              <a:t> function of </a:t>
            </a:r>
            <a:r>
              <a:rPr lang="en-US" dirty="0" err="1" smtClean="0"/>
              <a:t>PolygonalMesh</a:t>
            </a:r>
            <a:r>
              <a:rPr lang="en-US" dirty="0" smtClean="0"/>
              <a:t> class.</a:t>
            </a:r>
            <a:endParaRPr lang="en-US" dirty="0"/>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smtClean="0">
                <a:latin typeface="Consolas" panose="020B0609020204030204" pitchFamily="49" charset="0"/>
              </a:rPr>
              <a:t>public:</a:t>
            </a:r>
          </a:p>
          <a:p>
            <a:r>
              <a:rPr lang="en-US" sz="1100" dirty="0" smtClean="0">
                <a:latin typeface="Consolas" panose="020B0609020204030204" pitchFamily="49" charset="0"/>
              </a:rPr>
              <a:t>    bool </a:t>
            </a:r>
            <a:r>
              <a:rPr lang="en-US" sz="1100" dirty="0" err="1" smtClean="0">
                <a:latin typeface="Consolas" panose="020B0609020204030204" pitchFamily="49" charset="0"/>
              </a:rPr>
              <a:t>LoadBinStl</a:t>
            </a:r>
            <a:r>
              <a:rPr lang="en-US" sz="1100" dirty="0" smtClean="0">
                <a:latin typeface="Consolas" panose="020B0609020204030204" pitchFamily="49" charset="0"/>
              </a:rPr>
              <a:t>(</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a:latin typeface="Consolas" panose="020B0609020204030204" pitchFamily="49" charset="0"/>
              </a:rPr>
              <a:t>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smtClean="0">
                <a:latin typeface="Consolas" panose="020B0609020204030204" pitchFamily="49" charset="0"/>
              </a:rPr>
              <a:t>    </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smtClean="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r>
              <a:rPr lang="en-US" sz="1100" dirty="0" smtClean="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data structure of the STL viewer</a:t>
            </a:r>
            <a:endParaRPr lang="en-US" dirty="0"/>
          </a:p>
        </p:txBody>
      </p:sp>
      <p:sp>
        <p:nvSpPr>
          <p:cNvPr id="6" name="Content Placeholder 5"/>
          <p:cNvSpPr>
            <a:spLocks noGrp="1"/>
          </p:cNvSpPr>
          <p:nvPr>
            <p:ph idx="1"/>
          </p:nvPr>
        </p:nvSpPr>
        <p:spPr/>
        <p:txBody>
          <a:bodyPr/>
          <a:lstStyle/>
          <a:p>
            <a:r>
              <a:rPr lang="en-US" dirty="0" smtClean="0"/>
              <a:t>Instead of directly reading STL into vertex arrays, load into </a:t>
            </a:r>
            <a:r>
              <a:rPr lang="en-US" dirty="0" err="1" smtClean="0"/>
              <a:t>PolygonalMesh</a:t>
            </a:r>
            <a:r>
              <a:rPr lang="en-US" dirty="0" smtClean="0"/>
              <a:t> data structure, and then make vertex arrays.</a:t>
            </a:r>
            <a:endParaRPr lang="en-US" dirty="0"/>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smtClean="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smtClean="0">
                <a:latin typeface="Consolas" panose="020B0609020204030204" pitchFamily="49" charset="0"/>
              </a:rPr>
              <a:t>    if(2</a:t>
            </a:r>
            <a:r>
              <a:rPr lang="en-US" sz="1100" dirty="0">
                <a:latin typeface="Consolas" panose="020B0609020204030204" pitchFamily="49" charset="0"/>
              </a:rPr>
              <a:t>&lt;=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RemakeVertexArray</a:t>
            </a:r>
            <a:r>
              <a:rPr lang="en-US" sz="1100" dirty="0" smtClean="0">
                <a:solidFill>
                  <a:srgbClr val="FF0000"/>
                </a:solidFill>
                <a:latin typeface="Consolas" panose="020B0609020204030204" pitchFamily="49" charset="0"/>
              </a:rPr>
              <a:t>();</a:t>
            </a:r>
          </a:p>
          <a:p>
            <a:r>
              <a:rPr lang="en-US" sz="1100" dirty="0" smtClean="0">
                <a:solidFill>
                  <a:srgbClr val="FF0000"/>
                </a:solidFill>
                <a:latin typeface="Consolas" panose="020B0609020204030204" pitchFamily="49" charset="0"/>
              </a:rPr>
              <a:t>        </a:t>
            </a:r>
            <a:r>
              <a:rPr lang="en-US" sz="1100" dirty="0" err="1" smtClean="0">
                <a:solidFill>
                  <a:srgbClr val="FF0000"/>
                </a:solidFill>
                <a:latin typeface="Consolas" panose="020B0609020204030204" pitchFamily="49" charset="0"/>
              </a:rPr>
              <a:t>mesh.GetBoundingBox</a:t>
            </a:r>
            <a:r>
              <a:rPr lang="en-US" sz="1100" dirty="0" smtClean="0">
                <a:solidFill>
                  <a:srgbClr val="FF0000"/>
                </a:solidFill>
                <a:latin typeface="Consolas" panose="020B0609020204030204" pitchFamily="49" charset="0"/>
              </a:rPr>
              <a:t>(</a:t>
            </a:r>
            <a:r>
              <a:rPr lang="en-US" sz="1100" dirty="0" err="1" smtClean="0">
                <a:solidFill>
                  <a:srgbClr val="FF0000"/>
                </a:solidFill>
                <a:latin typeface="Consolas" panose="020B0609020204030204" pitchFamily="49" charset="0"/>
              </a:rPr>
              <a:t>bbx</a:t>
            </a:r>
            <a:r>
              <a:rPr lang="en-US" sz="1100" dirty="0" smtClean="0">
                <a:solidFill>
                  <a:srgbClr val="FF0000"/>
                </a:solidFill>
                <a:latin typeface="Consolas" panose="020B0609020204030204" pitchFamily="49" charset="0"/>
              </a:rPr>
              <a:t>[0</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smtClean="0">
                <a:latin typeface="Consolas" panose="020B0609020204030204" pitchFamily="49" charset="0"/>
              </a:rPr>
              <a:t>        t</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smtClean="0">
                <a:latin typeface="Consolas" panose="020B0609020204030204" pitchFamily="49" charset="0"/>
              </a:rPr>
              <a:t>        d</a:t>
            </a:r>
            <a:r>
              <a:rPr lang="en-US" sz="1100" dirty="0">
                <a:latin typeface="Consolas" panose="020B0609020204030204" pitchFamily="49" charset="0"/>
              </a:rPr>
              <a:t>=(</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smtClean="0"/>
              <a:t>RemakeVertexArray</a:t>
            </a:r>
            <a:r>
              <a:rPr lang="en-US" dirty="0" smtClean="0"/>
              <a:t> function</a:t>
            </a:r>
            <a:endParaRPr lang="en-US" dirty="0"/>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smtClean="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smtClean="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 </a:t>
            </a:r>
            <a:r>
              <a:rPr lang="en-US" sz="1100" dirty="0">
                <a:latin typeface="Consolas" panose="020B0609020204030204" pitchFamily="49" charset="0"/>
              </a:rPr>
              <a:t>Let's assume every polygon is a triangle for now.</a:t>
            </a:r>
          </a:p>
          <a:p>
            <a:r>
              <a:rPr lang="en-US" sz="1100" dirty="0" smtClean="0">
                <a:latin typeface="Consolas" panose="020B0609020204030204" pitchFamily="49" charset="0"/>
              </a:rPr>
              <a:t>        if(3</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for(</a:t>
            </a:r>
            <a:r>
              <a:rPr lang="en-US" sz="1100" dirty="0" err="1" smtClean="0">
                <a:latin typeface="Consolas" panose="020B0609020204030204" pitchFamily="49" charset="0"/>
              </a:rPr>
              <a:t>int</a:t>
            </a:r>
            <a:r>
              <a:rPr lang="en-US" sz="1100" dirty="0" smtClean="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vtx.push_back</a:t>
            </a:r>
            <a:r>
              <a:rPr lang="en-US" sz="1100" dirty="0" smtClean="0">
                <a:latin typeface="Consolas" panose="020B0609020204030204" pitchFamily="49" charset="0"/>
              </a:rPr>
              <a:t>(</a:t>
            </a:r>
            <a:r>
              <a:rPr lang="en-US" sz="1100" dirty="0" err="1" smtClean="0">
                <a:latin typeface="Consolas" panose="020B0609020204030204" pitchFamily="49" charset="0"/>
              </a:rPr>
              <a:t>vtPos.zf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plNom.xf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plNom.yf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nom.push_back</a:t>
            </a:r>
            <a:r>
              <a:rPr lang="en-US" sz="1100" dirty="0" smtClean="0">
                <a:latin typeface="Consolas" panose="020B0609020204030204" pitchFamily="49" charset="0"/>
              </a:rPr>
              <a:t>(</a:t>
            </a:r>
            <a:r>
              <a:rPr lang="en-US" sz="1100" dirty="0" err="1" smtClean="0">
                <a:latin typeface="Consolas" panose="020B0609020204030204" pitchFamily="49" charset="0"/>
              </a:rPr>
              <a:t>plNom.zf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plCol.Rf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plCol.Gf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plCol.Bf</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col.push_back</a:t>
            </a:r>
            <a:r>
              <a:rPr lang="en-US" sz="1100" dirty="0" smtClean="0">
                <a:latin typeface="Consolas" panose="020B0609020204030204" pitchFamily="49" charset="0"/>
              </a:rPr>
              <a:t>(</a:t>
            </a:r>
            <a:r>
              <a:rPr lang="en-US" sz="1100" dirty="0" err="1" smtClean="0">
                <a:latin typeface="Consolas" panose="020B0609020204030204" pitchFamily="49" charset="0"/>
              </a:rPr>
              <a:t>plCol.Af</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a:t>
            </a:r>
            <a:endParaRPr lang="en-US" dirty="0"/>
          </a:p>
        </p:txBody>
      </p:sp>
      <p:sp>
        <p:nvSpPr>
          <p:cNvPr id="3" name="Content Placeholder 2"/>
          <p:cNvSpPr>
            <a:spLocks noGrp="1"/>
          </p:cNvSpPr>
          <p:nvPr>
            <p:ph idx="1"/>
          </p:nvPr>
        </p:nvSpPr>
        <p:spPr>
          <a:xfrm>
            <a:off x="457200" y="1066800"/>
            <a:ext cx="8229600" cy="5068186"/>
          </a:xfrm>
        </p:spPr>
        <p:txBody>
          <a:bodyPr/>
          <a:lstStyle/>
          <a:p>
            <a:r>
              <a:rPr lang="en-US" dirty="0" smtClean="0"/>
              <a:t>Identifying which primitive is under the mouse cursor.</a:t>
            </a:r>
          </a:p>
          <a:p>
            <a:r>
              <a:rPr lang="en-US" dirty="0" smtClean="0"/>
              <a:t>Possible options:</a:t>
            </a:r>
          </a:p>
          <a:p>
            <a:pPr marL="914400" lvl="1" indent="-457200">
              <a:buFont typeface="+mj-lt"/>
              <a:buAutoNum type="arabicPeriod"/>
            </a:pPr>
            <a:r>
              <a:rPr lang="en-US" dirty="0" smtClean="0"/>
              <a:t>Using OpenGL’s picking feature – Very poorly designed.  May not be supported in the newer versions.</a:t>
            </a:r>
          </a:p>
          <a:p>
            <a:pPr marL="914400" lvl="1" indent="-457200">
              <a:buFont typeface="+mj-lt"/>
              <a:buAutoNum type="arabicPeriod"/>
            </a:pPr>
            <a:r>
              <a:rPr lang="en-US" dirty="0" smtClean="0"/>
              <a:t>Drawing primitives in different color, and then check the color of the pixel under the mouse cursor – The actual RGB value written to the pixel may be reduced to as low as 12 bits.  The identification information may be lost.</a:t>
            </a:r>
          </a:p>
          <a:p>
            <a:pPr marL="914400" lvl="1" indent="-457200">
              <a:buFont typeface="+mj-lt"/>
              <a:buAutoNum type="arabicPeriod"/>
            </a:pPr>
            <a:r>
              <a:rPr lang="en-US" dirty="0" smtClean="0">
                <a:solidFill>
                  <a:srgbClr val="92D050"/>
                </a:solidFill>
              </a:rPr>
              <a:t>Transform mouse pointer to a 3D line by the inverse of projection and view matrix, and calculate intersection with the primitives.  - The most reliable.  Can easily be parallelized.</a:t>
            </a:r>
          </a:p>
          <a:p>
            <a:endParaRPr lang="en-US" dirty="0"/>
          </a:p>
        </p:txBody>
      </p:sp>
    </p:spTree>
    <p:extLst>
      <p:ext uri="{BB962C8B-B14F-4D97-AF65-F5344CB8AC3E}">
        <p14:creationId xmlns:p14="http://schemas.microsoft.com/office/powerpoint/2010/main" val="3230060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transformation</a:t>
            </a:r>
            <a:endParaRPr lang="en-US" dirty="0"/>
          </a:p>
        </p:txBody>
      </p:sp>
      <p:sp>
        <p:nvSpPr>
          <p:cNvPr id="3" name="Content Placeholder 2"/>
          <p:cNvSpPr>
            <a:spLocks noGrp="1"/>
          </p:cNvSpPr>
          <p:nvPr>
            <p:ph idx="1"/>
          </p:nvPr>
        </p:nvSpPr>
        <p:spPr/>
        <p:txBody>
          <a:bodyPr/>
          <a:lstStyle/>
          <a:p>
            <a:r>
              <a:rPr lang="en-US" dirty="0" smtClean="0"/>
              <a:t>OpenGL projection transforms a view frustum into a cube (-1,-1,-1)-(1,1,1)</a:t>
            </a:r>
          </a:p>
          <a:p>
            <a:r>
              <a:rPr lang="en-US" dirty="0" smtClean="0"/>
              <a:t>Z direction will be inverted after the projection.  Larger z means forward after the projection.  (As shown in the thick arrow in the figure.)</a:t>
            </a:r>
            <a:endParaRPr lang="en-US" dirty="0"/>
          </a:p>
        </p:txBody>
      </p:sp>
      <p:cxnSp>
        <p:nvCxnSpPr>
          <p:cNvPr id="5" name="Straight Arrow Connector 4"/>
          <p:cNvCxnSpPr/>
          <p:nvPr/>
        </p:nvCxnSpPr>
        <p:spPr>
          <a:xfrm flipH="1">
            <a:off x="1036675" y="441248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32098" y="332796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9851" y="505575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387010" y="389148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7010" y="504512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50143" y="416527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92327" y="389148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06673" y="461184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73" y="518866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488240" y="474873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9332" y="461184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387010" y="359909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49257" y="397123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54574" y="531890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92327" y="497069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009332" y="389148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488240" y="417325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66754" y="531890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09332" y="503714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2098" y="461184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2098" y="518866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37414" y="532688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632098" y="474873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999460" y="456665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0498" y="4239862"/>
            <a:ext cx="1180214" cy="369332"/>
          </a:xfrm>
          <a:prstGeom prst="rect">
            <a:avLst/>
          </a:prstGeom>
          <a:noFill/>
        </p:spPr>
        <p:txBody>
          <a:bodyPr wrap="square" rtlCol="0">
            <a:spAutoFit/>
          </a:bodyPr>
          <a:lstStyle/>
          <a:p>
            <a:r>
              <a:rPr lang="en-US" dirty="0" smtClean="0"/>
              <a:t>z=-</a:t>
            </a:r>
            <a:r>
              <a:rPr lang="en-US" dirty="0" err="1" smtClean="0"/>
              <a:t>nearz</a:t>
            </a:r>
            <a:endParaRPr lang="en-US" dirty="0"/>
          </a:p>
        </p:txBody>
      </p:sp>
      <p:sp>
        <p:nvSpPr>
          <p:cNvPr id="60" name="Freeform 59"/>
          <p:cNvSpPr/>
          <p:nvPr/>
        </p:nvSpPr>
        <p:spPr>
          <a:xfrm>
            <a:off x="2291316" y="342554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464525" y="3227733"/>
            <a:ext cx="1180214" cy="369332"/>
          </a:xfrm>
          <a:prstGeom prst="rect">
            <a:avLst/>
          </a:prstGeom>
          <a:noFill/>
        </p:spPr>
        <p:txBody>
          <a:bodyPr wrap="square" rtlCol="0">
            <a:spAutoFit/>
          </a:bodyPr>
          <a:lstStyle/>
          <a:p>
            <a:r>
              <a:rPr lang="en-US" dirty="0" smtClean="0"/>
              <a:t>z=-</a:t>
            </a:r>
            <a:r>
              <a:rPr lang="en-US" dirty="0" err="1" smtClean="0"/>
              <a:t>farz</a:t>
            </a:r>
            <a:endParaRPr lang="en-US" dirty="0"/>
          </a:p>
        </p:txBody>
      </p:sp>
      <p:sp>
        <p:nvSpPr>
          <p:cNvPr id="62" name="Right Arrow 61"/>
          <p:cNvSpPr/>
          <p:nvPr/>
        </p:nvSpPr>
        <p:spPr>
          <a:xfrm>
            <a:off x="4024423" y="444306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620457" y="5006664"/>
            <a:ext cx="1903085" cy="369332"/>
          </a:xfrm>
          <a:prstGeom prst="rect">
            <a:avLst/>
          </a:prstGeom>
          <a:noFill/>
        </p:spPr>
        <p:txBody>
          <a:bodyPr wrap="none" rtlCol="0">
            <a:spAutoFit/>
          </a:bodyPr>
          <a:lstStyle/>
          <a:p>
            <a:r>
              <a:rPr lang="en-US" dirty="0" smtClean="0"/>
              <a:t>Projection Matrix</a:t>
            </a:r>
            <a:endParaRPr lang="en-US" dirty="0"/>
          </a:p>
        </p:txBody>
      </p:sp>
      <p:cxnSp>
        <p:nvCxnSpPr>
          <p:cNvPr id="64" name="Straight Arrow Connector 63"/>
          <p:cNvCxnSpPr/>
          <p:nvPr/>
        </p:nvCxnSpPr>
        <p:spPr>
          <a:xfrm flipH="1">
            <a:off x="5862084" y="418530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925340" y="339052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49432" y="446972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760893" y="417326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03077" y="389415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803078" y="389327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798646" y="503901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055587" y="461640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97771" y="433730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097772" y="433641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3340" y="548215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093340" y="389415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7058245" y="417592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100430" y="503901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045838" y="532077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2392326" y="357252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49256" y="417326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477386" y="532689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014870" y="519398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92126" y="5612378"/>
            <a:ext cx="325730" cy="369332"/>
          </a:xfrm>
          <a:prstGeom prst="rect">
            <a:avLst/>
          </a:prstGeom>
          <a:noFill/>
        </p:spPr>
        <p:txBody>
          <a:bodyPr wrap="none" rtlCol="0">
            <a:spAutoFit/>
          </a:bodyPr>
          <a:lstStyle/>
          <a:p>
            <a:r>
              <a:rPr lang="en-US" dirty="0" smtClean="0"/>
              <a:t>Z</a:t>
            </a:r>
            <a:endParaRPr lang="en-US" dirty="0"/>
          </a:p>
        </p:txBody>
      </p:sp>
      <p:sp>
        <p:nvSpPr>
          <p:cNvPr id="96" name="TextBox 95"/>
          <p:cNvSpPr txBox="1"/>
          <p:nvPr/>
        </p:nvSpPr>
        <p:spPr>
          <a:xfrm>
            <a:off x="8009860" y="3988597"/>
            <a:ext cx="325730" cy="369332"/>
          </a:xfrm>
          <a:prstGeom prst="rect">
            <a:avLst/>
          </a:prstGeom>
          <a:noFill/>
        </p:spPr>
        <p:txBody>
          <a:bodyPr wrap="none" rtlCol="0">
            <a:spAutoFit/>
          </a:bodyPr>
          <a:lstStyle/>
          <a:p>
            <a:r>
              <a:rPr lang="en-US" dirty="0" smtClean="0"/>
              <a:t>Z</a:t>
            </a:r>
            <a:endParaRPr lang="en-US" dirty="0"/>
          </a:p>
        </p:txBody>
      </p:sp>
    </p:spTree>
    <p:extLst>
      <p:ext uri="{BB962C8B-B14F-4D97-AF65-F5344CB8AC3E}">
        <p14:creationId xmlns:p14="http://schemas.microsoft.com/office/powerpoint/2010/main" val="1032733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Viewport transformation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x,y</a:t>
            </a:r>
            <a:r>
              <a:rPr lang="en-US" dirty="0" smtClean="0"/>
              <a:t>)=(-1,-1) to (1,1) in the projected coordinate are linearly mapped to the viewport, which is in general same size as the window, specified by </a:t>
            </a:r>
            <a:r>
              <a:rPr lang="en-US" dirty="0" err="1" smtClean="0"/>
              <a:t>glViewport</a:t>
            </a:r>
            <a:r>
              <a:rPr lang="en-US" dirty="0" smtClean="0"/>
              <a:t>.</a:t>
            </a:r>
            <a:endParaRPr lang="en-US" dirty="0"/>
          </a:p>
        </p:txBody>
      </p:sp>
      <p:cxnSp>
        <p:nvCxnSpPr>
          <p:cNvPr id="4" name="Straight Arrow Connector 3"/>
          <p:cNvCxnSpPr/>
          <p:nvPr/>
        </p:nvCxnSpPr>
        <p:spPr>
          <a:xfrm flipH="1">
            <a:off x="1045536" y="4346814"/>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108792"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32884" y="4631234"/>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44345" y="433476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6529" y="4055665"/>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86530" y="405477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2098" y="5200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239039" y="477791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1223" y="449881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81224" y="449792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76792" y="5643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76792" y="4055665"/>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41697" y="4337428"/>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83882" y="5200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29290" y="5482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93312" y="4150103"/>
            <a:ext cx="325730" cy="369332"/>
          </a:xfrm>
          <a:prstGeom prst="rect">
            <a:avLst/>
          </a:prstGeom>
          <a:noFill/>
        </p:spPr>
        <p:txBody>
          <a:bodyPr wrap="none" rtlCol="0">
            <a:spAutoFit/>
          </a:bodyPr>
          <a:lstStyle/>
          <a:p>
            <a:r>
              <a:rPr lang="en-US" dirty="0" smtClean="0"/>
              <a:t>Z</a:t>
            </a:r>
            <a:endParaRPr lang="en-US" dirty="0"/>
          </a:p>
        </p:txBody>
      </p:sp>
      <p:sp>
        <p:nvSpPr>
          <p:cNvPr id="20" name="Rectangle 19"/>
          <p:cNvSpPr/>
          <p:nvPr/>
        </p:nvSpPr>
        <p:spPr>
          <a:xfrm>
            <a:off x="5491716" y="4150103"/>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9940" y="3447756"/>
            <a:ext cx="2232838" cy="369332"/>
          </a:xfrm>
          <a:prstGeom prst="rect">
            <a:avLst/>
          </a:prstGeom>
          <a:noFill/>
        </p:spPr>
        <p:txBody>
          <a:bodyPr wrap="square" rtlCol="0">
            <a:spAutoFit/>
          </a:bodyPr>
          <a:lstStyle/>
          <a:p>
            <a:r>
              <a:rPr lang="en-US" dirty="0" smtClean="0"/>
              <a:t>Viewport</a:t>
            </a:r>
            <a:endParaRPr lang="en-US" dirty="0"/>
          </a:p>
        </p:txBody>
      </p:sp>
      <p:sp>
        <p:nvSpPr>
          <p:cNvPr id="22" name="Freeform 21"/>
          <p:cNvSpPr/>
          <p:nvPr/>
        </p:nvSpPr>
        <p:spPr>
          <a:xfrm>
            <a:off x="2541181" y="3856922"/>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584251" y="3915212"/>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615609" y="5683102"/>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605516" y="5443870"/>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56177" y="5237425"/>
            <a:ext cx="338554" cy="369332"/>
          </a:xfrm>
          <a:prstGeom prst="rect">
            <a:avLst/>
          </a:prstGeom>
          <a:noFill/>
        </p:spPr>
        <p:txBody>
          <a:bodyPr wrap="none" rtlCol="0">
            <a:spAutoFit/>
          </a:bodyPr>
          <a:lstStyle/>
          <a:p>
            <a:r>
              <a:rPr lang="en-US" dirty="0"/>
              <a:t>X</a:t>
            </a:r>
          </a:p>
        </p:txBody>
      </p:sp>
      <p:sp>
        <p:nvSpPr>
          <p:cNvPr id="29" name="TextBox 28"/>
          <p:cNvSpPr txBox="1"/>
          <p:nvPr/>
        </p:nvSpPr>
        <p:spPr>
          <a:xfrm>
            <a:off x="1828982" y="3263090"/>
            <a:ext cx="338554" cy="369332"/>
          </a:xfrm>
          <a:prstGeom prst="rect">
            <a:avLst/>
          </a:prstGeom>
          <a:noFill/>
        </p:spPr>
        <p:txBody>
          <a:bodyPr wrap="none" rtlCol="0">
            <a:spAutoFit/>
          </a:bodyPr>
          <a:lstStyle/>
          <a:p>
            <a:r>
              <a:rPr lang="en-US" dirty="0" smtClean="0"/>
              <a:t>Y</a:t>
            </a:r>
            <a:endParaRPr lang="en-US" dirty="0"/>
          </a:p>
        </p:txBody>
      </p:sp>
      <p:cxnSp>
        <p:nvCxnSpPr>
          <p:cNvPr id="30" name="Straight Arrow Connector 29"/>
          <p:cNvCxnSpPr/>
          <p:nvPr/>
        </p:nvCxnSpPr>
        <p:spPr>
          <a:xfrm>
            <a:off x="4999074" y="4979310"/>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700285"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561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coordinate can be inverse-transformed to a line.</a:t>
            </a:r>
            <a:endParaRPr lang="en-US" dirty="0"/>
          </a:p>
        </p:txBody>
      </p:sp>
      <p:cxnSp>
        <p:nvCxnSpPr>
          <p:cNvPr id="4" name="Straight Arrow Connector 3"/>
          <p:cNvCxnSpPr/>
          <p:nvPr/>
        </p:nvCxnSpPr>
        <p:spPr>
          <a:xfrm flipH="1">
            <a:off x="942755" y="1861492"/>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006011"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0103" y="2145912"/>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41564" y="18494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3748" y="157034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883749" y="156945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9317" y="271519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36258" y="229259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8442" y="201348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78443" y="201260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74011" y="3158342"/>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74011" y="157034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38916" y="185210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81101" y="2715197"/>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26509" y="2996960"/>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90531" y="1664781"/>
            <a:ext cx="325730" cy="369332"/>
          </a:xfrm>
          <a:prstGeom prst="rect">
            <a:avLst/>
          </a:prstGeom>
          <a:noFill/>
        </p:spPr>
        <p:txBody>
          <a:bodyPr wrap="none" rtlCol="0">
            <a:spAutoFit/>
          </a:bodyPr>
          <a:lstStyle/>
          <a:p>
            <a:r>
              <a:rPr lang="en-US" dirty="0" smtClean="0"/>
              <a:t>Z</a:t>
            </a:r>
            <a:endParaRPr lang="en-US" dirty="0"/>
          </a:p>
        </p:txBody>
      </p:sp>
      <p:sp>
        <p:nvSpPr>
          <p:cNvPr id="20" name="Rectangle 19"/>
          <p:cNvSpPr/>
          <p:nvPr/>
        </p:nvSpPr>
        <p:spPr>
          <a:xfrm>
            <a:off x="5388935" y="1664781"/>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27159" y="962434"/>
            <a:ext cx="2232838" cy="369332"/>
          </a:xfrm>
          <a:prstGeom prst="rect">
            <a:avLst/>
          </a:prstGeom>
          <a:noFill/>
        </p:spPr>
        <p:txBody>
          <a:bodyPr wrap="square" rtlCol="0">
            <a:spAutoFit/>
          </a:bodyPr>
          <a:lstStyle/>
          <a:p>
            <a:r>
              <a:rPr lang="en-US" dirty="0" smtClean="0"/>
              <a:t>Viewport</a:t>
            </a:r>
            <a:endParaRPr lang="en-US" dirty="0"/>
          </a:p>
        </p:txBody>
      </p:sp>
      <p:sp>
        <p:nvSpPr>
          <p:cNvPr id="22" name="Freeform 21"/>
          <p:cNvSpPr/>
          <p:nvPr/>
        </p:nvSpPr>
        <p:spPr>
          <a:xfrm>
            <a:off x="2438400" y="1371600"/>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481470" y="1429890"/>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512828" y="3197780"/>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502735" y="2958548"/>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53396" y="2752103"/>
            <a:ext cx="338554" cy="369332"/>
          </a:xfrm>
          <a:prstGeom prst="rect">
            <a:avLst/>
          </a:prstGeom>
          <a:noFill/>
        </p:spPr>
        <p:txBody>
          <a:bodyPr wrap="none" rtlCol="0">
            <a:spAutoFit/>
          </a:bodyPr>
          <a:lstStyle/>
          <a:p>
            <a:r>
              <a:rPr lang="en-US" dirty="0"/>
              <a:t>X</a:t>
            </a:r>
          </a:p>
        </p:txBody>
      </p:sp>
      <p:sp>
        <p:nvSpPr>
          <p:cNvPr id="27" name="TextBox 26"/>
          <p:cNvSpPr txBox="1"/>
          <p:nvPr/>
        </p:nvSpPr>
        <p:spPr>
          <a:xfrm>
            <a:off x="1726201" y="777768"/>
            <a:ext cx="338554" cy="369332"/>
          </a:xfrm>
          <a:prstGeom prst="rect">
            <a:avLst/>
          </a:prstGeom>
          <a:noFill/>
        </p:spPr>
        <p:txBody>
          <a:bodyPr wrap="none" rtlCol="0">
            <a:spAutoFit/>
          </a:bodyPr>
          <a:lstStyle/>
          <a:p>
            <a:r>
              <a:rPr lang="en-US" dirty="0" smtClean="0"/>
              <a:t>Y</a:t>
            </a:r>
            <a:endParaRPr lang="en-US" dirty="0"/>
          </a:p>
        </p:txBody>
      </p:sp>
      <p:cxnSp>
        <p:nvCxnSpPr>
          <p:cNvPr id="28" name="Straight Arrow Connector 27"/>
          <p:cNvCxnSpPr/>
          <p:nvPr/>
        </p:nvCxnSpPr>
        <p:spPr>
          <a:xfrm>
            <a:off x="4896293" y="2493988"/>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597504"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041993" y="508184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637416" y="399732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5169" y="572511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92328" y="45608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92328" y="571448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55461" y="483463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97645" y="456084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1991" y="528120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11991" y="585802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493558" y="541809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14650" y="528120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92328" y="426845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54575" y="464059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59892" y="598826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97645" y="564005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014650" y="456084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93558" y="484261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72072" y="598826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014650" y="570650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7416" y="528120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37416" y="585802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42732" y="599624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7416" y="541809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1004778" y="523601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65816" y="4909222"/>
            <a:ext cx="1180214" cy="369332"/>
          </a:xfrm>
          <a:prstGeom prst="rect">
            <a:avLst/>
          </a:prstGeom>
          <a:noFill/>
        </p:spPr>
        <p:txBody>
          <a:bodyPr wrap="square" rtlCol="0">
            <a:spAutoFit/>
          </a:bodyPr>
          <a:lstStyle/>
          <a:p>
            <a:r>
              <a:rPr lang="en-US" dirty="0" smtClean="0"/>
              <a:t>z=-</a:t>
            </a:r>
            <a:r>
              <a:rPr lang="en-US" dirty="0" err="1" smtClean="0"/>
              <a:t>nearz</a:t>
            </a:r>
            <a:endParaRPr lang="en-US" dirty="0"/>
          </a:p>
        </p:txBody>
      </p:sp>
      <p:sp>
        <p:nvSpPr>
          <p:cNvPr id="55" name="Freeform 54"/>
          <p:cNvSpPr/>
          <p:nvPr/>
        </p:nvSpPr>
        <p:spPr>
          <a:xfrm>
            <a:off x="2296634" y="409490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469843" y="3897093"/>
            <a:ext cx="1180214" cy="369332"/>
          </a:xfrm>
          <a:prstGeom prst="rect">
            <a:avLst/>
          </a:prstGeom>
          <a:noFill/>
        </p:spPr>
        <p:txBody>
          <a:bodyPr wrap="square" rtlCol="0">
            <a:spAutoFit/>
          </a:bodyPr>
          <a:lstStyle/>
          <a:p>
            <a:r>
              <a:rPr lang="en-US" dirty="0" smtClean="0"/>
              <a:t>z=-</a:t>
            </a:r>
            <a:r>
              <a:rPr lang="en-US" dirty="0" err="1" smtClean="0"/>
              <a:t>farz</a:t>
            </a:r>
            <a:endParaRPr lang="en-US" dirty="0"/>
          </a:p>
        </p:txBody>
      </p:sp>
      <p:sp>
        <p:nvSpPr>
          <p:cNvPr id="57" name="Right Arrow 56"/>
          <p:cNvSpPr/>
          <p:nvPr/>
        </p:nvSpPr>
        <p:spPr>
          <a:xfrm rot="10800000">
            <a:off x="4029741" y="511242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625775" y="5676024"/>
            <a:ext cx="1903085" cy="369332"/>
          </a:xfrm>
          <a:prstGeom prst="rect">
            <a:avLst/>
          </a:prstGeom>
          <a:noFill/>
        </p:spPr>
        <p:txBody>
          <a:bodyPr wrap="none" rtlCol="0">
            <a:spAutoFit/>
          </a:bodyPr>
          <a:lstStyle/>
          <a:p>
            <a:r>
              <a:rPr lang="en-US" dirty="0" smtClean="0"/>
              <a:t>Projection Matrix</a:t>
            </a:r>
            <a:endParaRPr lang="en-US" dirty="0"/>
          </a:p>
        </p:txBody>
      </p:sp>
      <p:cxnSp>
        <p:nvCxnSpPr>
          <p:cNvPr id="59" name="Straight Arrow Connector 58"/>
          <p:cNvCxnSpPr/>
          <p:nvPr/>
        </p:nvCxnSpPr>
        <p:spPr>
          <a:xfrm flipH="1">
            <a:off x="5867402" y="485466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6930658" y="405988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54750" y="513908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766211" y="484262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808395" y="4563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808396" y="456263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03964" y="570837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060905" y="528576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03089" y="5006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03090" y="500577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8658" y="615151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098658" y="4563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7063563" y="4845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105748" y="570837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51156" y="599013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a:off x="2397644" y="424188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54574" y="484262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2482704" y="599625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2020188" y="586334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97444" y="6281738"/>
            <a:ext cx="325730" cy="369332"/>
          </a:xfrm>
          <a:prstGeom prst="rect">
            <a:avLst/>
          </a:prstGeom>
          <a:noFill/>
        </p:spPr>
        <p:txBody>
          <a:bodyPr wrap="none" rtlCol="0">
            <a:spAutoFit/>
          </a:bodyPr>
          <a:lstStyle/>
          <a:p>
            <a:r>
              <a:rPr lang="en-US" dirty="0" smtClean="0"/>
              <a:t>Z</a:t>
            </a:r>
            <a:endParaRPr lang="en-US" dirty="0"/>
          </a:p>
        </p:txBody>
      </p:sp>
      <p:sp>
        <p:nvSpPr>
          <p:cNvPr id="79" name="TextBox 78"/>
          <p:cNvSpPr txBox="1"/>
          <p:nvPr/>
        </p:nvSpPr>
        <p:spPr>
          <a:xfrm>
            <a:off x="8015178" y="4657957"/>
            <a:ext cx="325730" cy="369332"/>
          </a:xfrm>
          <a:prstGeom prst="rect">
            <a:avLst/>
          </a:prstGeom>
          <a:noFill/>
        </p:spPr>
        <p:txBody>
          <a:bodyPr wrap="none" rtlCol="0">
            <a:spAutoFit/>
          </a:bodyPr>
          <a:lstStyle/>
          <a:p>
            <a:r>
              <a:rPr lang="en-US" dirty="0" smtClean="0"/>
              <a:t>Z</a:t>
            </a:r>
            <a:endParaRPr lang="en-US" dirty="0"/>
          </a:p>
        </p:txBody>
      </p:sp>
      <p:sp>
        <p:nvSpPr>
          <p:cNvPr id="85" name="Down Arrow 84"/>
          <p:cNvSpPr/>
          <p:nvPr/>
        </p:nvSpPr>
        <p:spPr>
          <a:xfrm rot="7607803">
            <a:off x="6102607" y="2120575"/>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rot="7607803">
            <a:off x="1606848" y="240942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flipV="1">
            <a:off x="1598864" y="1990698"/>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Down Arrow 87"/>
          <p:cNvSpPr/>
          <p:nvPr/>
        </p:nvSpPr>
        <p:spPr>
          <a:xfrm rot="7607803">
            <a:off x="2326699" y="1950937"/>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rot="7607803">
            <a:off x="6559850" y="541208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V="1">
            <a:off x="6551866" y="4993357"/>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Down Arrow 90"/>
          <p:cNvSpPr/>
          <p:nvPr/>
        </p:nvSpPr>
        <p:spPr>
          <a:xfrm rot="7607803">
            <a:off x="7279701" y="4953596"/>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257395">
            <a:off x="3814346" y="3654776"/>
            <a:ext cx="16772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7607803">
            <a:off x="2183812" y="543364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rot="7607803">
            <a:off x="2702791" y="488189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endCxn id="94" idx="2"/>
          </p:cNvCxnSpPr>
          <p:nvPr/>
        </p:nvCxnSpPr>
        <p:spPr>
          <a:xfrm flipV="1">
            <a:off x="2178057" y="4918665"/>
            <a:ext cx="522252" cy="531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3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a </a:t>
            </a:r>
            <a:r>
              <a:rPr lang="en-US" smtClean="0"/>
              <a:t>mouse coordinate to a 3D line</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Normalize window coordinate (</a:t>
            </a:r>
            <a:r>
              <a:rPr lang="en-US" dirty="0" err="1" smtClean="0"/>
              <a:t>x</a:t>
            </a:r>
            <a:r>
              <a:rPr lang="en-US" baseline="-25000" dirty="0" err="1" smtClean="0"/>
              <a:t>s</a:t>
            </a:r>
            <a:r>
              <a:rPr lang="en-US" dirty="0" err="1" smtClean="0"/>
              <a:t>,y</a:t>
            </a:r>
            <a:r>
              <a:rPr lang="en-US" baseline="-25000" dirty="0" err="1" smtClean="0"/>
              <a:t>s</a:t>
            </a:r>
            <a:r>
              <a:rPr lang="en-US" dirty="0" smtClean="0"/>
              <a:t>) to (-1,-1)-(1,1) with respect to the viewport   =&gt;  (</a:t>
            </a:r>
            <a:r>
              <a:rPr lang="en-US" dirty="0" err="1" smtClean="0"/>
              <a:t>x</a:t>
            </a:r>
            <a:r>
              <a:rPr lang="en-US" baseline="-25000" dirty="0" err="1" smtClean="0"/>
              <a:t>v</a:t>
            </a:r>
            <a:r>
              <a:rPr lang="en-US" dirty="0" err="1" smtClean="0"/>
              <a:t>,y</a:t>
            </a:r>
            <a:r>
              <a:rPr lang="en-US" baseline="-25000" dirty="0" err="1" smtClean="0"/>
              <a:t>v</a:t>
            </a:r>
            <a:r>
              <a:rPr lang="en-US" dirty="0" smtClean="0"/>
              <a:t>)</a:t>
            </a:r>
          </a:p>
          <a:p>
            <a:pPr marL="457200" indent="-457200">
              <a:buFont typeface="+mj-lt"/>
              <a:buAutoNum type="arabicPeriod"/>
            </a:pPr>
            <a:r>
              <a:rPr lang="en-US" dirty="0"/>
              <a:t>Inverse-transform (</a:t>
            </a:r>
            <a:r>
              <a:rPr lang="en-US" dirty="0" smtClean="0"/>
              <a:t>x</a:t>
            </a:r>
            <a:r>
              <a:rPr lang="en-US" baseline="-25000" dirty="0" smtClean="0"/>
              <a:t>v</a:t>
            </a:r>
            <a:r>
              <a:rPr lang="en-US" dirty="0" smtClean="0"/>
              <a:t>,y</a:t>
            </a:r>
            <a:r>
              <a:rPr lang="en-US" baseline="-25000" dirty="0" smtClean="0"/>
              <a:t>v</a:t>
            </a:r>
            <a:r>
              <a:rPr lang="en-US" dirty="0"/>
              <a:t>,-1</a:t>
            </a:r>
            <a:r>
              <a:rPr lang="en-US" dirty="0" smtClean="0"/>
              <a:t>) and </a:t>
            </a:r>
            <a:r>
              <a:rPr lang="en-US" dirty="0"/>
              <a:t>(</a:t>
            </a:r>
            <a:r>
              <a:rPr lang="en-US" dirty="0" smtClean="0"/>
              <a:t>x</a:t>
            </a:r>
            <a:r>
              <a:rPr lang="en-US" baseline="-25000" dirty="0" smtClean="0"/>
              <a:t>v</a:t>
            </a:r>
            <a:r>
              <a:rPr lang="en-US" dirty="0" smtClean="0"/>
              <a:t>,y</a:t>
            </a:r>
            <a:r>
              <a:rPr lang="en-US" baseline="-25000" dirty="0" smtClean="0"/>
              <a:t>v</a:t>
            </a:r>
            <a:r>
              <a:rPr lang="en-US" dirty="0" smtClean="0"/>
              <a:t>,1) by the projection matrix =&gt; (</a:t>
            </a:r>
            <a:r>
              <a:rPr lang="en-US" dirty="0" err="1" smtClean="0"/>
              <a:t>x</a:t>
            </a:r>
            <a:r>
              <a:rPr lang="en-US" baseline="-25000" dirty="0" err="1" smtClean="0"/>
              <a:t>n</a:t>
            </a:r>
            <a:r>
              <a:rPr lang="en-US" dirty="0" err="1" smtClean="0"/>
              <a:t>,y</a:t>
            </a:r>
            <a:r>
              <a:rPr lang="en-US" baseline="-25000" dirty="0" err="1" smtClean="0"/>
              <a:t>n</a:t>
            </a:r>
            <a:r>
              <a:rPr lang="en-US" dirty="0" err="1" smtClean="0"/>
              <a:t>,z</a:t>
            </a:r>
            <a:r>
              <a:rPr lang="en-US" baseline="-25000" dirty="0" err="1" smtClean="0"/>
              <a:t>n</a:t>
            </a:r>
            <a:r>
              <a:rPr lang="en-US" dirty="0" smtClean="0"/>
              <a:t>), (</a:t>
            </a:r>
            <a:r>
              <a:rPr lang="en-US" dirty="0" err="1" smtClean="0"/>
              <a:t>x</a:t>
            </a:r>
            <a:r>
              <a:rPr lang="en-US" baseline="-25000" dirty="0" err="1" smtClean="0"/>
              <a:t>f</a:t>
            </a:r>
            <a:r>
              <a:rPr lang="en-US" dirty="0" err="1" smtClean="0"/>
              <a:t>,y</a:t>
            </a:r>
            <a:r>
              <a:rPr lang="en-US" baseline="-25000" dirty="0" err="1" smtClean="0"/>
              <a:t>f</a:t>
            </a:r>
            <a:r>
              <a:rPr lang="en-US" dirty="0" err="1" smtClean="0"/>
              <a:t>,z</a:t>
            </a:r>
            <a:r>
              <a:rPr lang="en-US" baseline="-25000" dirty="0" err="1" smtClean="0"/>
              <a:t>f</a:t>
            </a:r>
            <a:r>
              <a:rPr lang="en-US" dirty="0" smtClean="0"/>
              <a:t>)</a:t>
            </a:r>
          </a:p>
          <a:p>
            <a:pPr marL="457200" indent="-457200">
              <a:buFont typeface="+mj-lt"/>
              <a:buAutoNum type="arabicPeriod"/>
            </a:pPr>
            <a:r>
              <a:rPr lang="en-US" dirty="0"/>
              <a:t>Inverse-transform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smtClean="0"/>
              <a:t>) and </a:t>
            </a:r>
            <a:r>
              <a:rPr lang="en-US" dirty="0"/>
              <a:t>(</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smtClean="0"/>
              <a:t>) by the model-view matrix =&gt; </a:t>
            </a:r>
            <a:r>
              <a:rPr lang="en-US" dirty="0"/>
              <a:t>(</a:t>
            </a:r>
            <a:r>
              <a:rPr lang="en-US" dirty="0" smtClean="0"/>
              <a:t>x</a:t>
            </a:r>
            <a:r>
              <a:rPr lang="en-US" baseline="-25000" dirty="0" smtClean="0"/>
              <a:t>1</a:t>
            </a:r>
            <a:r>
              <a:rPr lang="en-US" dirty="0" smtClean="0"/>
              <a:t>,y</a:t>
            </a:r>
            <a:r>
              <a:rPr lang="en-US" baseline="-25000" dirty="0" smtClean="0"/>
              <a:t>1</a:t>
            </a:r>
            <a:r>
              <a:rPr lang="en-US" dirty="0" smtClean="0"/>
              <a:t>,z</a:t>
            </a:r>
            <a:r>
              <a:rPr lang="en-US" baseline="-25000" dirty="0" smtClean="0"/>
              <a:t>1</a:t>
            </a:r>
            <a:r>
              <a:rPr lang="en-US" dirty="0" smtClean="0"/>
              <a:t>), </a:t>
            </a:r>
            <a:r>
              <a:rPr lang="en-US" dirty="0"/>
              <a:t>(</a:t>
            </a:r>
            <a:r>
              <a:rPr lang="en-US" dirty="0" smtClean="0"/>
              <a:t>x</a:t>
            </a:r>
            <a:r>
              <a:rPr lang="en-US" baseline="-25000" dirty="0" smtClean="0"/>
              <a:t>2</a:t>
            </a:r>
            <a:r>
              <a:rPr lang="en-US" dirty="0" smtClean="0"/>
              <a:t>,y</a:t>
            </a:r>
            <a:r>
              <a:rPr lang="en-US" baseline="-25000" dirty="0" smtClean="0"/>
              <a:t>2</a:t>
            </a:r>
            <a:r>
              <a:rPr lang="en-US" dirty="0" smtClean="0"/>
              <a:t>,z</a:t>
            </a:r>
            <a:r>
              <a:rPr lang="en-US" baseline="-25000" dirty="0" smtClean="0"/>
              <a:t>2</a:t>
            </a:r>
            <a:r>
              <a:rPr lang="en-US" dirty="0" smtClean="0"/>
              <a:t>)</a:t>
            </a:r>
          </a:p>
          <a:p>
            <a:pPr marL="0" indent="0">
              <a:buNone/>
            </a:pPr>
            <a:endParaRPr lang="en-US" dirty="0"/>
          </a:p>
          <a:p>
            <a:pPr marL="0" indent="0">
              <a:buNone/>
            </a:pPr>
            <a:r>
              <a:rPr lang="en-US" dirty="0" smtClean="0"/>
              <a:t>Let’s draw it on the screen.</a:t>
            </a:r>
            <a:endParaRPr lang="en-US" dirty="0"/>
          </a:p>
        </p:txBody>
      </p:sp>
    </p:spTree>
    <p:extLst>
      <p:ext uri="{BB962C8B-B14F-4D97-AF65-F5344CB8AC3E}">
        <p14:creationId xmlns:p14="http://schemas.microsoft.com/office/powerpoint/2010/main" val="30062680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a:t>
            </a:r>
            <a:endParaRPr lang="en-US" dirty="0"/>
          </a:p>
        </p:txBody>
      </p:sp>
      <p:sp>
        <p:nvSpPr>
          <p:cNvPr id="3" name="Content Placeholder 2"/>
          <p:cNvSpPr>
            <a:spLocks noGrp="1"/>
          </p:cNvSpPr>
          <p:nvPr>
            <p:ph idx="1"/>
          </p:nvPr>
        </p:nvSpPr>
        <p:spPr/>
        <p:txBody>
          <a:bodyPr/>
          <a:lstStyle/>
          <a:p>
            <a:r>
              <a:rPr lang="en-US" dirty="0" smtClean="0"/>
              <a:t>We need to go back and forth between the window and the 3D coordinate systems.</a:t>
            </a:r>
          </a:p>
          <a:p>
            <a:r>
              <a:rPr lang="en-US" dirty="0" smtClean="0"/>
              <a:t>Need to take control of the projection matrix and viewport transformation.</a:t>
            </a:r>
            <a:endParaRPr lang="en-US" dirty="0"/>
          </a:p>
        </p:txBody>
      </p:sp>
    </p:spTree>
    <p:extLst>
      <p:ext uri="{BB962C8B-B14F-4D97-AF65-F5344CB8AC3E}">
        <p14:creationId xmlns:p14="http://schemas.microsoft.com/office/powerpoint/2010/main" val="4294111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glutil.h</a:t>
            </a:r>
            <a:endParaRPr lang="en-US" dirty="0"/>
          </a:p>
        </p:txBody>
      </p:sp>
      <p:sp>
        <p:nvSpPr>
          <p:cNvPr id="4" name="TextBox 3"/>
          <p:cNvSpPr txBox="1"/>
          <p:nvPr/>
        </p:nvSpPr>
        <p:spPr>
          <a:xfrm>
            <a:off x="33814" y="1212939"/>
            <a:ext cx="9110186" cy="212365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GLUTIL_IS_INCLUDED</a:t>
            </a:r>
          </a:p>
          <a:p>
            <a:r>
              <a:rPr lang="en-US" sz="1100" dirty="0">
                <a:latin typeface="Consolas" panose="020B0609020204030204" pitchFamily="49" charset="0"/>
              </a:rPr>
              <a:t>#define GLUTIL_IS_INCLUDED</a:t>
            </a:r>
          </a:p>
          <a:p>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YsVec3 </a:t>
            </a:r>
            <a:r>
              <a:rPr lang="en-US" sz="1100" dirty="0" err="1">
                <a:latin typeface="Consolas" panose="020B0609020204030204" pitchFamily="49" charset="0"/>
              </a:rPr>
              <a:t>WindowToViewPort</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winWid,int</a:t>
            </a:r>
            <a:r>
              <a:rPr lang="en-US" sz="1100" dirty="0">
                <a:latin typeface="Consolas" panose="020B0609020204030204" pitchFamily="49" charset="0"/>
              </a:rPr>
              <a:t> </a:t>
            </a:r>
            <a:r>
              <a:rPr lang="en-US" sz="1100" dirty="0" err="1">
                <a:latin typeface="Consolas" panose="020B0609020204030204" pitchFamily="49" charset="0"/>
              </a:rPr>
              <a:t>winHei,int</a:t>
            </a:r>
            <a:r>
              <a:rPr lang="en-US" sz="1100" dirty="0">
                <a:latin typeface="Consolas" panose="020B0609020204030204" pitchFamily="49" charset="0"/>
              </a:rPr>
              <a:t> </a:t>
            </a:r>
            <a:r>
              <a:rPr lang="en-US" sz="1100" dirty="0" err="1">
                <a:latin typeface="Consolas" panose="020B0609020204030204" pitchFamily="49" charset="0"/>
              </a:rPr>
              <a:t>x,int</a:t>
            </a:r>
            <a:r>
              <a:rPr lang="en-US" sz="1100" dirty="0">
                <a:latin typeface="Consolas" panose="020B0609020204030204" pitchFamily="49" charset="0"/>
              </a:rPr>
              <a:t> y);</a:t>
            </a:r>
          </a:p>
          <a:p>
            <a:r>
              <a:rPr lang="en-US" sz="1100" dirty="0">
                <a:latin typeface="Consolas" panose="020B0609020204030204" pitchFamily="49" charset="0"/>
              </a:rPr>
              <a:t>YsMatrix4x4 </a:t>
            </a:r>
            <a:r>
              <a:rPr lang="en-US" sz="1100" dirty="0" err="1">
                <a:latin typeface="Consolas" panose="020B0609020204030204" pitchFamily="49" charset="0"/>
              </a:rPr>
              <a:t>MakePerspective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fovy,const</a:t>
            </a:r>
            <a:r>
              <a:rPr lang="en-US" sz="1100" dirty="0">
                <a:latin typeface="Consolas" panose="020B0609020204030204" pitchFamily="49" charset="0"/>
              </a:rPr>
              <a:t> double </a:t>
            </a:r>
            <a:r>
              <a:rPr lang="en-US" sz="1100" dirty="0" err="1">
                <a:latin typeface="Consolas" panose="020B0609020204030204" pitchFamily="49" charset="0"/>
              </a:rPr>
              <a:t>aspect,const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r>
              <a:rPr lang="en-US" sz="1100" dirty="0">
                <a:latin typeface="Consolas" panose="020B0609020204030204" pitchFamily="49" charset="0"/>
              </a:rPr>
              <a:t>YsMatrix4x4 </a:t>
            </a:r>
            <a:r>
              <a:rPr lang="en-US" sz="1100" dirty="0" err="1">
                <a:latin typeface="Consolas" panose="020B0609020204030204" pitchFamily="49" charset="0"/>
              </a:rPr>
              <a:t>MakeOrthogonal</a:t>
            </a:r>
            <a:r>
              <a:rPr lang="en-US" sz="1100" dirty="0" smtClean="0">
                <a:latin typeface="Consolas" panose="020B0609020204030204" pitchFamily="49" charset="0"/>
              </a:rPr>
              <a:t>(</a:t>
            </a:r>
          </a:p>
          <a:p>
            <a:r>
              <a:rPr lang="en-US" sz="1100" dirty="0">
                <a:latin typeface="Consolas" panose="020B0609020204030204" pitchFamily="49" charset="0"/>
              </a:rPr>
              <a:t> </a:t>
            </a:r>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a:latin typeface="Consolas" panose="020B0609020204030204" pitchFamily="49" charset="0"/>
              </a:rPr>
              <a:t>double </a:t>
            </a:r>
            <a:r>
              <a:rPr lang="en-US" sz="1100" dirty="0" err="1">
                <a:latin typeface="Consolas" panose="020B0609020204030204" pitchFamily="49" charset="0"/>
              </a:rPr>
              <a:t>left,const</a:t>
            </a:r>
            <a:r>
              <a:rPr lang="en-US" sz="1100" dirty="0">
                <a:latin typeface="Consolas" panose="020B0609020204030204" pitchFamily="49" charset="0"/>
              </a:rPr>
              <a:t> double </a:t>
            </a:r>
            <a:r>
              <a:rPr lang="en-US" sz="1100" dirty="0" err="1">
                <a:latin typeface="Consolas" panose="020B0609020204030204" pitchFamily="49" charset="0"/>
              </a:rPr>
              <a:t>right,const</a:t>
            </a:r>
            <a:r>
              <a:rPr lang="en-US" sz="1100" dirty="0">
                <a:latin typeface="Consolas" panose="020B0609020204030204" pitchFamily="49" charset="0"/>
              </a:rPr>
              <a:t> double </a:t>
            </a:r>
            <a:r>
              <a:rPr lang="en-US" sz="1100" dirty="0" err="1">
                <a:latin typeface="Consolas" panose="020B0609020204030204" pitchFamily="49" charset="0"/>
              </a:rPr>
              <a:t>bottom,const</a:t>
            </a:r>
            <a:r>
              <a:rPr lang="en-US" sz="1100" dirty="0">
                <a:latin typeface="Consolas" panose="020B0609020204030204" pitchFamily="49" charset="0"/>
              </a:rPr>
              <a:t> double </a:t>
            </a:r>
            <a:r>
              <a:rPr lang="en-US" sz="1100" dirty="0" err="1">
                <a:latin typeface="Consolas" panose="020B0609020204030204" pitchFamily="49" charset="0"/>
              </a:rPr>
              <a:t>top,const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64710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p:txBody>
          <a:bodyPr/>
          <a:lstStyle/>
          <a:p>
            <a:r>
              <a:rPr lang="en-US" dirty="0"/>
              <a:t>Change directory to ~/24783 and type</a:t>
            </a:r>
            <a:r>
              <a:rPr lang="en-US" dirty="0" smtClean="0"/>
              <a:t>:</a:t>
            </a:r>
            <a:r>
              <a:rPr lang="en-US" dirty="0"/>
              <a:t/>
            </a:r>
            <a:br>
              <a:rPr lang="en-US" dirty="0"/>
            </a:br>
            <a:r>
              <a:rPr lang="en-US" sz="1700" dirty="0" err="1" smtClean="0">
                <a:latin typeface="Consolas" panose="020B0609020204030204" pitchFamily="49" charset="0"/>
              </a:rPr>
              <a:t>svn</a:t>
            </a:r>
            <a:r>
              <a:rPr lang="en-US" sz="1700" dirty="0" smtClean="0">
                <a:latin typeface="Consolas" panose="020B0609020204030204" pitchFamily="49" charset="0"/>
              </a:rPr>
              <a:t> </a:t>
            </a:r>
            <a:r>
              <a:rPr lang="en-US" sz="1700" dirty="0">
                <a:latin typeface="Consolas" panose="020B0609020204030204" pitchFamily="49" charset="0"/>
              </a:rPr>
              <a:t>checkout https://ramennoodle.me.cmu.edu/svn/teaching/data</a:t>
            </a:r>
          </a:p>
          <a:p>
            <a:endParaRPr lang="en-US" dirty="0" smtClean="0"/>
          </a:p>
          <a:p>
            <a:r>
              <a:rPr lang="en-US" dirty="0" smtClean="0"/>
              <a:t>You can download some sample STLs (ASCII and Binary)</a:t>
            </a:r>
          </a:p>
          <a:p>
            <a:r>
              <a:rPr lang="en-US" dirty="0" smtClean="0"/>
              <a:t>We will add more sample data files.  When you start an assignment, you can change directory to ~/24783/data, and type:</a:t>
            </a:r>
            <a:br>
              <a:rPr lang="en-US" dirty="0" smtClean="0"/>
            </a:br>
            <a:r>
              <a:rPr lang="en-US" sz="1700" dirty="0" smtClean="0">
                <a:latin typeface="Consolas" panose="020B0609020204030204" pitchFamily="49" charset="0"/>
              </a:rPr>
              <a:t>    </a:t>
            </a:r>
            <a:r>
              <a:rPr lang="en-US" sz="1700" dirty="0" err="1" smtClean="0">
                <a:latin typeface="Consolas" panose="020B0609020204030204" pitchFamily="49" charset="0"/>
              </a:rPr>
              <a:t>svn</a:t>
            </a:r>
            <a:r>
              <a:rPr lang="en-US" sz="1700" dirty="0" smtClean="0">
                <a:latin typeface="Consolas" panose="020B0609020204030204" pitchFamily="49" charset="0"/>
              </a:rPr>
              <a:t> update</a:t>
            </a:r>
          </a:p>
          <a:p>
            <a:endParaRPr lang="en-US" dirty="0"/>
          </a:p>
        </p:txBody>
      </p:sp>
    </p:spTree>
    <p:extLst>
      <p:ext uri="{BB962C8B-B14F-4D97-AF65-F5344CB8AC3E}">
        <p14:creationId xmlns:p14="http://schemas.microsoft.com/office/powerpoint/2010/main" val="945406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glutil.cpp</a:t>
            </a:r>
            <a:endParaRPr lang="en-US" dirty="0"/>
          </a:p>
        </p:txBody>
      </p:sp>
      <p:sp>
        <p:nvSpPr>
          <p:cNvPr id="4" name="TextBox 3"/>
          <p:cNvSpPr txBox="1"/>
          <p:nvPr/>
        </p:nvSpPr>
        <p:spPr>
          <a:xfrm>
            <a:off x="51156" y="850456"/>
            <a:ext cx="10360529" cy="5747727"/>
          </a:xfrm>
          <a:prstGeom prst="rect">
            <a:avLst/>
          </a:prstGeom>
          <a:noFill/>
        </p:spPr>
        <p:txBody>
          <a:bodyPr wrap="none" rtlCol="0">
            <a:spAutoFit/>
          </a:bodyPr>
          <a:lstStyle/>
          <a:p>
            <a:r>
              <a:rPr lang="en-US" sz="1050" dirty="0">
                <a:latin typeface="Consolas" panose="020B0609020204030204" pitchFamily="49" charset="0"/>
              </a:rPr>
              <a:t>#include "</a:t>
            </a:r>
            <a:r>
              <a:rPr lang="en-US" sz="1050" dirty="0" err="1">
                <a:latin typeface="Consolas" panose="020B0609020204030204" pitchFamily="49" charset="0"/>
              </a:rPr>
              <a:t>glutil.h</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YsVec3 </a:t>
            </a:r>
            <a:r>
              <a:rPr lang="en-US" sz="1050" dirty="0" err="1">
                <a:latin typeface="Consolas" panose="020B0609020204030204" pitchFamily="49" charset="0"/>
              </a:rPr>
              <a:t>WindowToViewPort</a:t>
            </a:r>
            <a:r>
              <a:rPr lang="en-US" sz="1050" dirty="0">
                <a:latin typeface="Consolas" panose="020B0609020204030204" pitchFamily="49" charset="0"/>
              </a:rPr>
              <a:t>(</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winWid,int</a:t>
            </a:r>
            <a:r>
              <a:rPr lang="en-US" sz="1050" dirty="0">
                <a:latin typeface="Consolas" panose="020B0609020204030204" pitchFamily="49" charset="0"/>
              </a:rPr>
              <a:t> </a:t>
            </a:r>
            <a:r>
              <a:rPr lang="en-US" sz="1050" dirty="0" err="1">
                <a:latin typeface="Consolas" panose="020B0609020204030204" pitchFamily="49" charset="0"/>
              </a:rPr>
              <a:t>winHei,int</a:t>
            </a:r>
            <a:r>
              <a:rPr lang="en-US" sz="1050" dirty="0">
                <a:latin typeface="Consolas" panose="020B0609020204030204" pitchFamily="49" charset="0"/>
              </a:rPr>
              <a:t> </a:t>
            </a:r>
            <a:r>
              <a:rPr lang="en-US" sz="1050" dirty="0" err="1">
                <a:latin typeface="Consolas" panose="020B0609020204030204" pitchFamily="49" charset="0"/>
              </a:rPr>
              <a:t>x,int</a:t>
            </a:r>
            <a:r>
              <a:rPr lang="en-US" sz="1050" dirty="0">
                <a:latin typeface="Consolas" panose="020B0609020204030204" pitchFamily="49" charset="0"/>
              </a:rPr>
              <a:t> y</a:t>
            </a:r>
            <a:r>
              <a:rPr lang="en-US" sz="1050" dirty="0" smtClean="0">
                <a:latin typeface="Consolas" panose="020B0609020204030204" pitchFamily="49" charset="0"/>
              </a:rPr>
              <a:t>) // </a:t>
            </a:r>
            <a:r>
              <a:rPr lang="en-US" sz="1050" dirty="0">
                <a:latin typeface="Consolas" panose="020B0609020204030204" pitchFamily="49" charset="0"/>
              </a:rPr>
              <a:t>Easy </a:t>
            </a:r>
            <a:r>
              <a:rPr lang="en-US" sz="1050" dirty="0" smtClean="0">
                <a:latin typeface="Consolas" panose="020B0609020204030204" pitchFamily="49" charset="0"/>
              </a:rPr>
              <a:t>enough.  Fill in class. </a:t>
            </a:r>
            <a:endParaRPr lang="en-US" sz="1050" dirty="0">
              <a:latin typeface="Consolas" panose="020B0609020204030204" pitchFamily="49" charset="0"/>
            </a:endParaRPr>
          </a:p>
          <a:p>
            <a:r>
              <a:rPr lang="en-US" sz="1050" dirty="0">
                <a:latin typeface="Consolas" panose="020B0609020204030204" pitchFamily="49" charset="0"/>
              </a:rPr>
              <a:t>YsMatrix4x4 </a:t>
            </a:r>
            <a:r>
              <a:rPr lang="en-US" sz="1050" dirty="0" err="1">
                <a:latin typeface="Consolas" panose="020B0609020204030204" pitchFamily="49" charset="0"/>
              </a:rPr>
              <a:t>MakePerspective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fovy,const</a:t>
            </a:r>
            <a:r>
              <a:rPr lang="en-US" sz="1050" dirty="0">
                <a:latin typeface="Consolas" panose="020B0609020204030204" pitchFamily="49" charset="0"/>
              </a:rPr>
              <a:t> double </a:t>
            </a:r>
            <a:r>
              <a:rPr lang="en-US" sz="1050" dirty="0" err="1">
                <a:latin typeface="Consolas" panose="020B0609020204030204" pitchFamily="49" charset="0"/>
              </a:rPr>
              <a:t>aspect,const</a:t>
            </a:r>
            <a:r>
              <a:rPr lang="en-US" sz="1050" dirty="0">
                <a:latin typeface="Consolas" panose="020B0609020204030204" pitchFamily="49" charset="0"/>
              </a:rPr>
              <a:t> double </a:t>
            </a:r>
            <a:r>
              <a:rPr lang="en-US" sz="1050" dirty="0" err="1">
                <a:latin typeface="Consolas" panose="020B0609020204030204" pitchFamily="49" charset="0"/>
              </a:rPr>
              <a:t>nearz,const</a:t>
            </a:r>
            <a:r>
              <a:rPr lang="en-US" sz="1050" dirty="0">
                <a:latin typeface="Consolas" panose="020B0609020204030204" pitchFamily="49" charset="0"/>
              </a:rPr>
              <a:t> double </a:t>
            </a:r>
            <a:r>
              <a:rPr lang="en-US" sz="1050" dirty="0" err="1">
                <a:latin typeface="Consolas" panose="020B0609020204030204" pitchFamily="49" charset="0"/>
              </a:rPr>
              <a:t>farz</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smtClean="0">
                <a:latin typeface="Consolas" panose="020B0609020204030204" pitchFamily="49" charset="0"/>
              </a:rPr>
              <a:t>    float </a:t>
            </a:r>
            <a:r>
              <a:rPr lang="en-US" sz="1050" dirty="0">
                <a:latin typeface="Consolas" panose="020B0609020204030204" pitchFamily="49" charset="0"/>
              </a:rPr>
              <a:t>mat[16];</a:t>
            </a:r>
          </a:p>
          <a:p>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Based on the formula listed in www.opengl.org</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float f=(float)(1.0/tan(</a:t>
            </a:r>
            <a:r>
              <a:rPr lang="en-US" sz="1050" dirty="0" err="1">
                <a:latin typeface="Consolas" panose="020B0609020204030204" pitchFamily="49" charset="0"/>
              </a:rPr>
              <a:t>fovy</a:t>
            </a:r>
            <a:r>
              <a:rPr lang="en-US" sz="1050" dirty="0">
                <a:latin typeface="Consolas" panose="020B0609020204030204" pitchFamily="49" charset="0"/>
              </a:rPr>
              <a:t>/2.0));</a:t>
            </a:r>
          </a:p>
          <a:p>
            <a:r>
              <a:rPr lang="en-US" sz="1050" dirty="0" smtClean="0">
                <a:latin typeface="Consolas" panose="020B0609020204030204" pitchFamily="49" charset="0"/>
              </a:rPr>
              <a:t>    mat[0</a:t>
            </a:r>
            <a:r>
              <a:rPr lang="en-US" sz="1050" dirty="0">
                <a:latin typeface="Consolas" panose="020B0609020204030204" pitchFamily="49" charset="0"/>
              </a:rPr>
              <a:t>]=(float)(f/aspect); mat[4]=0;        mat[ 8]=0;                                  mat[12]=0;</a:t>
            </a:r>
          </a:p>
          <a:p>
            <a:r>
              <a:rPr lang="en-US" sz="1050" dirty="0" smtClean="0">
                <a:latin typeface="Consolas" panose="020B0609020204030204" pitchFamily="49" charset="0"/>
              </a:rPr>
              <a:t>    mat[1</a:t>
            </a:r>
            <a:r>
              <a:rPr lang="en-US" sz="1050" dirty="0">
                <a:latin typeface="Consolas" panose="020B0609020204030204" pitchFamily="49" charset="0"/>
              </a:rPr>
              <a:t>]=0;                 mat[5]=(float)f; mat[ 9]=0;                                  mat[13]=0;</a:t>
            </a:r>
          </a:p>
          <a:p>
            <a:r>
              <a:rPr lang="en-US" sz="1050" dirty="0" smtClean="0">
                <a:latin typeface="Consolas" panose="020B0609020204030204" pitchFamily="49" charset="0"/>
              </a:rPr>
              <a:t>    mat[2</a:t>
            </a:r>
            <a:r>
              <a:rPr lang="en-US" sz="1050" dirty="0">
                <a:latin typeface="Consolas" panose="020B0609020204030204" pitchFamily="49" charset="0"/>
              </a:rPr>
              <a:t>]=0;                 mat[6]=0;        mat[10]=(float)((</a:t>
            </a:r>
            <a:r>
              <a:rPr lang="en-US" sz="1050" dirty="0" err="1">
                <a:latin typeface="Consolas" panose="020B0609020204030204" pitchFamily="49" charset="0"/>
              </a:rPr>
              <a:t>farz+nearz</a:t>
            </a:r>
            <a:r>
              <a:rPr lang="en-US" sz="1050" dirty="0">
                <a:latin typeface="Consolas" panose="020B0609020204030204" pitchFamily="49" charset="0"/>
              </a:rPr>
              <a:t>)/(</a:t>
            </a:r>
            <a:r>
              <a:rPr lang="en-US" sz="1050" dirty="0" err="1">
                <a:latin typeface="Consolas" panose="020B0609020204030204" pitchFamily="49" charset="0"/>
              </a:rPr>
              <a:t>nearz-farz</a:t>
            </a:r>
            <a:r>
              <a:rPr lang="en-US" sz="1050" dirty="0">
                <a:latin typeface="Consolas" panose="020B0609020204030204" pitchFamily="49" charset="0"/>
              </a:rPr>
              <a:t>)); mat[14]=(float)((2.0*</a:t>
            </a:r>
            <a:r>
              <a:rPr lang="en-US" sz="1050" dirty="0" err="1">
                <a:latin typeface="Consolas" panose="020B0609020204030204" pitchFamily="49" charset="0"/>
              </a:rPr>
              <a:t>farz</a:t>
            </a:r>
            <a:r>
              <a:rPr lang="en-US" sz="1050" dirty="0">
                <a:latin typeface="Consolas" panose="020B0609020204030204" pitchFamily="49" charset="0"/>
              </a:rPr>
              <a:t>*</a:t>
            </a:r>
            <a:r>
              <a:rPr lang="en-US" sz="1050" dirty="0" err="1">
                <a:latin typeface="Consolas" panose="020B0609020204030204" pitchFamily="49" charset="0"/>
              </a:rPr>
              <a:t>nearz</a:t>
            </a:r>
            <a:r>
              <a:rPr lang="en-US" sz="1050" dirty="0">
                <a:latin typeface="Consolas" panose="020B0609020204030204" pitchFamily="49" charset="0"/>
              </a:rPr>
              <a:t>)/(</a:t>
            </a:r>
            <a:r>
              <a:rPr lang="en-US" sz="1050" dirty="0" err="1">
                <a:latin typeface="Consolas" panose="020B0609020204030204" pitchFamily="49" charset="0"/>
              </a:rPr>
              <a:t>nearz-farz</a:t>
            </a:r>
            <a:r>
              <a:rPr lang="en-US" sz="1050" dirty="0">
                <a:latin typeface="Consolas" panose="020B0609020204030204" pitchFamily="49" charset="0"/>
              </a:rPr>
              <a:t>));</a:t>
            </a:r>
          </a:p>
          <a:p>
            <a:r>
              <a:rPr lang="en-US" sz="1050" dirty="0" smtClean="0">
                <a:latin typeface="Consolas" panose="020B0609020204030204" pitchFamily="49" charset="0"/>
              </a:rPr>
              <a:t>    mat[3</a:t>
            </a:r>
            <a:r>
              <a:rPr lang="en-US" sz="1050" dirty="0">
                <a:latin typeface="Consolas" panose="020B0609020204030204" pitchFamily="49" charset="0"/>
              </a:rPr>
              <a:t>]=0;                 mat[7]=0;        mat[11]=-1;                                 mat[15]=0;</a:t>
            </a:r>
          </a:p>
          <a:p>
            <a:endParaRPr lang="en-US" sz="1050" dirty="0">
              <a:latin typeface="Consolas" panose="020B0609020204030204" pitchFamily="49" charset="0"/>
            </a:endParaRPr>
          </a:p>
          <a:p>
            <a:r>
              <a:rPr lang="en-US" sz="1050" dirty="0" smtClean="0">
                <a:latin typeface="Consolas" panose="020B0609020204030204" pitchFamily="49" charset="0"/>
              </a:rPr>
              <a:t>    YsMatrix4x4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tfm.CreateFromOpenGlCompatibleMatrix</a:t>
            </a:r>
            <a:r>
              <a:rPr lang="en-US" sz="1050" dirty="0" smtClean="0">
                <a:latin typeface="Consolas" panose="020B0609020204030204" pitchFamily="49" charset="0"/>
              </a:rPr>
              <a:t>(mat</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smtClean="0">
                <a:latin typeface="Consolas" panose="020B0609020204030204" pitchFamily="49" charset="0"/>
              </a:rPr>
              <a:t>YsMatrix4x4 </a:t>
            </a:r>
            <a:r>
              <a:rPr lang="en-US" sz="1050" dirty="0" err="1">
                <a:latin typeface="Consolas" panose="020B0609020204030204" pitchFamily="49" charset="0"/>
              </a:rPr>
              <a:t>MakeOrthogonal</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left,const</a:t>
            </a:r>
            <a:r>
              <a:rPr lang="en-US" sz="1050" dirty="0">
                <a:latin typeface="Consolas" panose="020B0609020204030204" pitchFamily="49" charset="0"/>
              </a:rPr>
              <a:t> double </a:t>
            </a:r>
            <a:r>
              <a:rPr lang="en-US" sz="1050" dirty="0" err="1">
                <a:latin typeface="Consolas" panose="020B0609020204030204" pitchFamily="49" charset="0"/>
              </a:rPr>
              <a:t>right,const</a:t>
            </a:r>
            <a:r>
              <a:rPr lang="en-US" sz="1050" dirty="0">
                <a:latin typeface="Consolas" panose="020B0609020204030204" pitchFamily="49" charset="0"/>
              </a:rPr>
              <a:t> double </a:t>
            </a:r>
            <a:r>
              <a:rPr lang="en-US" sz="1050" dirty="0" err="1">
                <a:latin typeface="Consolas" panose="020B0609020204030204" pitchFamily="49" charset="0"/>
              </a:rPr>
              <a:t>bottom,const</a:t>
            </a:r>
            <a:r>
              <a:rPr lang="en-US" sz="1050" dirty="0">
                <a:latin typeface="Consolas" panose="020B0609020204030204" pitchFamily="49" charset="0"/>
              </a:rPr>
              <a:t> double </a:t>
            </a:r>
            <a:r>
              <a:rPr lang="en-US" sz="1050" dirty="0" err="1">
                <a:latin typeface="Consolas" panose="020B0609020204030204" pitchFamily="49" charset="0"/>
              </a:rPr>
              <a:t>top,const</a:t>
            </a:r>
            <a:r>
              <a:rPr lang="en-US" sz="1050" dirty="0">
                <a:latin typeface="Consolas" panose="020B0609020204030204" pitchFamily="49" charset="0"/>
              </a:rPr>
              <a:t> double </a:t>
            </a:r>
            <a:r>
              <a:rPr lang="en-US" sz="1050" dirty="0" err="1">
                <a:latin typeface="Consolas" panose="020B0609020204030204" pitchFamily="49" charset="0"/>
              </a:rPr>
              <a:t>nearz,const</a:t>
            </a:r>
            <a:r>
              <a:rPr lang="en-US" sz="1050" dirty="0">
                <a:latin typeface="Consolas" panose="020B0609020204030204" pitchFamily="49" charset="0"/>
              </a:rPr>
              <a:t> double </a:t>
            </a:r>
            <a:r>
              <a:rPr lang="en-US" sz="1050" dirty="0" err="1">
                <a:latin typeface="Consolas" panose="020B0609020204030204" pitchFamily="49" charset="0"/>
              </a:rPr>
              <a:t>farz</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smtClean="0">
                <a:latin typeface="Consolas" panose="020B0609020204030204" pitchFamily="49" charset="0"/>
              </a:rPr>
              <a:t>    float </a:t>
            </a:r>
            <a:r>
              <a:rPr lang="en-US" sz="1050" dirty="0">
                <a:latin typeface="Consolas" panose="020B0609020204030204" pitchFamily="49" charset="0"/>
              </a:rPr>
              <a:t>mat[16];</a:t>
            </a:r>
          </a:p>
          <a:p>
            <a:r>
              <a:rPr lang="en-US" sz="1050" dirty="0" smtClean="0">
                <a:latin typeface="Consolas" panose="020B0609020204030204" pitchFamily="49" charset="0"/>
              </a:rPr>
              <a:t>    // </a:t>
            </a:r>
            <a:r>
              <a:rPr lang="en-US" sz="1050" dirty="0">
                <a:latin typeface="Consolas" panose="020B0609020204030204" pitchFamily="49" charset="0"/>
              </a:rPr>
              <a:t>Based on the formula listed in www.opengl.org</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double </a:t>
            </a:r>
            <a:r>
              <a:rPr lang="en-US" sz="1050" dirty="0" err="1">
                <a:latin typeface="Consolas" panose="020B0609020204030204" pitchFamily="49" charset="0"/>
              </a:rPr>
              <a:t>tx</a:t>
            </a:r>
            <a:r>
              <a:rPr lang="en-US" sz="1050" dirty="0">
                <a:latin typeface="Consolas" panose="020B0609020204030204" pitchFamily="49" charset="0"/>
              </a:rPr>
              <a:t>=-(</a:t>
            </a:r>
            <a:r>
              <a:rPr lang="en-US" sz="1050" dirty="0" err="1">
                <a:latin typeface="Consolas" panose="020B0609020204030204" pitchFamily="49" charset="0"/>
              </a:rPr>
              <a:t>right+left</a:t>
            </a:r>
            <a:r>
              <a:rPr lang="en-US" sz="1050" dirty="0">
                <a:latin typeface="Consolas" panose="020B0609020204030204" pitchFamily="49" charset="0"/>
              </a:rPr>
              <a:t>)/(right-left);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double ty=-(</a:t>
            </a:r>
            <a:r>
              <a:rPr lang="en-US" sz="1050" dirty="0" err="1">
                <a:latin typeface="Consolas" panose="020B0609020204030204" pitchFamily="49" charset="0"/>
              </a:rPr>
              <a:t>top+bottom</a:t>
            </a:r>
            <a:r>
              <a:rPr lang="en-US" sz="1050" dirty="0">
                <a:latin typeface="Consolas" panose="020B0609020204030204" pitchFamily="49" charset="0"/>
              </a:rPr>
              <a:t>)/(top-bottom);</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double </a:t>
            </a:r>
            <a:r>
              <a:rPr lang="en-US" sz="1050" dirty="0" err="1">
                <a:latin typeface="Consolas" panose="020B0609020204030204" pitchFamily="49" charset="0"/>
              </a:rPr>
              <a:t>tz</a:t>
            </a:r>
            <a:r>
              <a:rPr lang="en-US" sz="1050" dirty="0">
                <a:latin typeface="Consolas" panose="020B0609020204030204" pitchFamily="49" charset="0"/>
              </a:rPr>
              <a:t>=-(</a:t>
            </a:r>
            <a:r>
              <a:rPr lang="en-US" sz="1050" dirty="0" err="1">
                <a:latin typeface="Consolas" panose="020B0609020204030204" pitchFamily="49" charset="0"/>
              </a:rPr>
              <a:t>farz+nearz</a:t>
            </a:r>
            <a:r>
              <a:rPr lang="en-US" sz="1050" dirty="0">
                <a:latin typeface="Consolas" panose="020B0609020204030204" pitchFamily="49" charset="0"/>
              </a:rPr>
              <a:t>)/(</a:t>
            </a:r>
            <a:r>
              <a:rPr lang="en-US" sz="1050" dirty="0" err="1">
                <a:latin typeface="Consolas" panose="020B0609020204030204" pitchFamily="49" charset="0"/>
              </a:rPr>
              <a:t>farz-nearz</a:t>
            </a:r>
            <a:r>
              <a:rPr lang="en-US" sz="1050" dirty="0">
                <a:latin typeface="Consolas" panose="020B0609020204030204" pitchFamily="49" charset="0"/>
              </a:rPr>
              <a:t>);</a:t>
            </a:r>
          </a:p>
          <a:p>
            <a:r>
              <a:rPr lang="en-US" sz="1050" dirty="0" smtClean="0">
                <a:latin typeface="Consolas" panose="020B0609020204030204" pitchFamily="49" charset="0"/>
              </a:rPr>
              <a:t>    mat[0</a:t>
            </a:r>
            <a:r>
              <a:rPr lang="en-US" sz="1050" dirty="0">
                <a:latin typeface="Consolas" panose="020B0609020204030204" pitchFamily="49" charset="0"/>
              </a:rPr>
              <a:t>]=(float)(2.0/(right-left)); mat[4]=0;                         mat[ 8]=0;                          mat[12]=(float)</a:t>
            </a:r>
            <a:r>
              <a:rPr lang="en-US" sz="1050" dirty="0" err="1">
                <a:latin typeface="Consolas" panose="020B0609020204030204" pitchFamily="49" charset="0"/>
              </a:rPr>
              <a:t>tx</a:t>
            </a:r>
            <a:r>
              <a:rPr lang="en-US" sz="1050" dirty="0">
                <a:latin typeface="Consolas" panose="020B0609020204030204" pitchFamily="49" charset="0"/>
              </a:rPr>
              <a:t>;</a:t>
            </a:r>
          </a:p>
          <a:p>
            <a:r>
              <a:rPr lang="en-US" sz="1050" dirty="0" smtClean="0">
                <a:latin typeface="Consolas" panose="020B0609020204030204" pitchFamily="49" charset="0"/>
              </a:rPr>
              <a:t>    mat[1</a:t>
            </a:r>
            <a:r>
              <a:rPr lang="en-US" sz="1050" dirty="0">
                <a:latin typeface="Consolas" panose="020B0609020204030204" pitchFamily="49" charset="0"/>
              </a:rPr>
              <a:t>]=0;                         mat[5]=(float)(2.0/(top-bottom)); mat[ 9]=0;                          mat[13]=(float)ty;</a:t>
            </a:r>
          </a:p>
          <a:p>
            <a:r>
              <a:rPr lang="en-US" sz="1050" dirty="0" smtClean="0">
                <a:latin typeface="Consolas" panose="020B0609020204030204" pitchFamily="49" charset="0"/>
              </a:rPr>
              <a:t>    mat[2</a:t>
            </a:r>
            <a:r>
              <a:rPr lang="en-US" sz="1050" dirty="0">
                <a:latin typeface="Consolas" panose="020B0609020204030204" pitchFamily="49" charset="0"/>
              </a:rPr>
              <a:t>]=0;                         mat[6]=0;                         mat[10]=(float)(-2.0/(</a:t>
            </a:r>
            <a:r>
              <a:rPr lang="en-US" sz="1050" dirty="0" err="1">
                <a:latin typeface="Consolas" panose="020B0609020204030204" pitchFamily="49" charset="0"/>
              </a:rPr>
              <a:t>farz-nearz</a:t>
            </a:r>
            <a:r>
              <a:rPr lang="en-US" sz="1050" dirty="0">
                <a:latin typeface="Consolas" panose="020B0609020204030204" pitchFamily="49" charset="0"/>
              </a:rPr>
              <a:t>)); mat[14]=(float)</a:t>
            </a:r>
            <a:r>
              <a:rPr lang="en-US" sz="1050" dirty="0" err="1">
                <a:latin typeface="Consolas" panose="020B0609020204030204" pitchFamily="49" charset="0"/>
              </a:rPr>
              <a:t>tz</a:t>
            </a:r>
            <a:r>
              <a:rPr lang="en-US" sz="1050" dirty="0">
                <a:latin typeface="Consolas" panose="020B0609020204030204" pitchFamily="49" charset="0"/>
              </a:rPr>
              <a:t>;</a:t>
            </a:r>
          </a:p>
          <a:p>
            <a:r>
              <a:rPr lang="en-US" sz="1050" dirty="0" smtClean="0">
                <a:latin typeface="Consolas" panose="020B0609020204030204" pitchFamily="49" charset="0"/>
              </a:rPr>
              <a:t>    mat[3</a:t>
            </a:r>
            <a:r>
              <a:rPr lang="en-US" sz="1050" dirty="0">
                <a:latin typeface="Consolas" panose="020B0609020204030204" pitchFamily="49" charset="0"/>
              </a:rPr>
              <a:t>]=0;                         mat[7]=0;                         mat[11]=0;                          mat[15]=1;</a:t>
            </a:r>
          </a:p>
          <a:p>
            <a:endParaRPr lang="en-US" sz="1050" dirty="0">
              <a:latin typeface="Consolas" panose="020B0609020204030204" pitchFamily="49" charset="0"/>
            </a:endParaRPr>
          </a:p>
          <a:p>
            <a:r>
              <a:rPr lang="en-US" sz="1050" dirty="0" smtClean="0">
                <a:latin typeface="Consolas" panose="020B0609020204030204" pitchFamily="49" charset="0"/>
              </a:rPr>
              <a:t>    YsMatrix4x4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tfm.CreateFromOpenGlCompatibleMatrix</a:t>
            </a:r>
            <a:r>
              <a:rPr lang="en-US" sz="1050" dirty="0" smtClean="0">
                <a:latin typeface="Consolas" panose="020B0609020204030204" pitchFamily="49" charset="0"/>
              </a:rPr>
              <a:t>(mat</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smtClean="0">
                <a:latin typeface="Consolas" panose="020B0609020204030204" pitchFamily="49" charset="0"/>
              </a:rPr>
              <a:t>}</a:t>
            </a:r>
            <a:endParaRPr lang="en-US" sz="1050" dirty="0">
              <a:latin typeface="Consolas" panose="020B0609020204030204" pitchFamily="49" charset="0"/>
            </a:endParaRPr>
          </a:p>
        </p:txBody>
      </p:sp>
    </p:spTree>
    <p:extLst>
      <p:ext uri="{BB962C8B-B14F-4D97-AF65-F5344CB8AC3E}">
        <p14:creationId xmlns:p14="http://schemas.microsoft.com/office/powerpoint/2010/main" val="474326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a:t>
            </a:r>
            <a:endParaRPr lang="en-US" dirty="0"/>
          </a:p>
        </p:txBody>
      </p:sp>
      <p:sp>
        <p:nvSpPr>
          <p:cNvPr id="3" name="Content Placeholder 2"/>
          <p:cNvSpPr>
            <a:spLocks noGrp="1"/>
          </p:cNvSpPr>
          <p:nvPr>
            <p:ph idx="1"/>
          </p:nvPr>
        </p:nvSpPr>
        <p:spPr/>
        <p:txBody>
          <a:bodyPr/>
          <a:lstStyle/>
          <a:p>
            <a:r>
              <a:rPr lang="en-US" dirty="0" smtClean="0"/>
              <a:t>Change color of the picked polygon.</a:t>
            </a:r>
          </a:p>
          <a:p>
            <a:r>
              <a:rPr lang="en-US" dirty="0" smtClean="0"/>
              <a:t>What needs to be done when the user clicks on the left button:</a:t>
            </a:r>
          </a:p>
          <a:p>
            <a:pPr marL="914400" lvl="1" indent="-457200">
              <a:buFont typeface="+mj-lt"/>
              <a:buAutoNum type="arabicPeriod"/>
            </a:pPr>
            <a:r>
              <a:rPr lang="en-US" dirty="0" smtClean="0"/>
              <a:t>Calculate a line from the mouse coordinate.</a:t>
            </a:r>
          </a:p>
          <a:p>
            <a:pPr marL="914400" lvl="1" indent="-457200">
              <a:buFont typeface="+mj-lt"/>
              <a:buAutoNum type="arabicPeriod"/>
            </a:pPr>
            <a:r>
              <a:rPr lang="en-US" dirty="0" smtClean="0"/>
              <a:t>Find the polygon that:</a:t>
            </a:r>
          </a:p>
          <a:p>
            <a:pPr marL="1314450" lvl="2" indent="-457200"/>
            <a:r>
              <a:rPr lang="en-US" dirty="0" smtClean="0"/>
              <a:t>intersects with the line, and</a:t>
            </a:r>
          </a:p>
          <a:p>
            <a:pPr marL="1314450" lvl="2" indent="-457200"/>
            <a:r>
              <a:rPr lang="en-US" dirty="0" smtClean="0"/>
              <a:t>in front of the camera, and</a:t>
            </a:r>
          </a:p>
          <a:p>
            <a:pPr marL="1314450" lvl="2" indent="-457200"/>
            <a:r>
              <a:rPr lang="en-US" dirty="0" smtClean="0"/>
              <a:t>nearest to the view point.</a:t>
            </a:r>
          </a:p>
          <a:p>
            <a:pPr marL="914400" lvl="1" indent="-457200">
              <a:buFont typeface="+mj-lt"/>
              <a:buAutoNum type="arabicPeriod"/>
            </a:pPr>
            <a:r>
              <a:rPr lang="en-US" dirty="0" smtClean="0"/>
              <a:t>Change the color of the polygon.</a:t>
            </a:r>
            <a:endParaRPr lang="en-US" dirty="0"/>
          </a:p>
        </p:txBody>
      </p:sp>
    </p:spTree>
    <p:extLst>
      <p:ext uri="{BB962C8B-B14F-4D97-AF65-F5344CB8AC3E}">
        <p14:creationId xmlns:p14="http://schemas.microsoft.com/office/powerpoint/2010/main" val="4275292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of a line and a polygon</a:t>
            </a:r>
            <a:endParaRPr lang="en-US" dirty="0"/>
          </a:p>
        </p:txBody>
      </p:sp>
      <p:sp>
        <p:nvSpPr>
          <p:cNvPr id="3" name="Content Placeholder 2"/>
          <p:cNvSpPr>
            <a:spLocks noGrp="1"/>
          </p:cNvSpPr>
          <p:nvPr>
            <p:ph idx="1"/>
          </p:nvPr>
        </p:nvSpPr>
        <p:spPr/>
        <p:txBody>
          <a:bodyPr/>
          <a:lstStyle/>
          <a:p>
            <a:r>
              <a:rPr lang="en-US" dirty="0" smtClean="0"/>
              <a:t>Plane-line intersection.</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The intersecting point is on the boundary or inside of the polygon.  (YsCheckInsidePolygon3)</a:t>
            </a:r>
            <a:endParaRPr lang="en-US" dirty="0"/>
          </a:p>
        </p:txBody>
      </p:sp>
      <p:sp>
        <p:nvSpPr>
          <p:cNvPr id="4" name="TextBox 3"/>
          <p:cNvSpPr txBox="1"/>
          <p:nvPr/>
        </p:nvSpPr>
        <p:spPr>
          <a:xfrm>
            <a:off x="457200" y="5003488"/>
            <a:ext cx="7186583" cy="1615827"/>
          </a:xfrm>
          <a:prstGeom prst="rect">
            <a:avLst/>
          </a:prstGeom>
          <a:noFill/>
        </p:spPr>
        <p:txBody>
          <a:bodyPr wrap="none" rtlCol="0">
            <a:spAutoFit/>
          </a:bodyPr>
          <a:lstStyle/>
          <a:p>
            <a:r>
              <a:rPr lang="en-US" sz="1100" dirty="0">
                <a:latin typeface="Consolas" panose="020B0609020204030204" pitchFamily="49" charset="0"/>
              </a:rPr>
              <a:t>/*! Templated version of YsCheckInsidePolygon3.</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&lt;YsVec3&gt; or </a:t>
            </a:r>
            <a:r>
              <a:rPr lang="en-US" sz="1100" dirty="0" err="1">
                <a:latin typeface="Consolas" panose="020B0609020204030204" pitchFamily="49" charset="0"/>
              </a:rPr>
              <a:t>YsArray</a:t>
            </a:r>
            <a:r>
              <a:rPr lang="en-US" sz="1100" dirty="0">
                <a:latin typeface="Consolas" panose="020B0609020204030204" pitchFamily="49" charset="0"/>
              </a:rPr>
              <a:t> &lt;YsVec3,N&gt; can be given as </a:t>
            </a:r>
            <a:r>
              <a:rPr lang="en-US" sz="1100" dirty="0" err="1">
                <a:latin typeface="Consolas" panose="020B0609020204030204" pitchFamily="49" charset="0"/>
              </a:rPr>
              <a:t>plg</a:t>
            </a:r>
            <a:r>
              <a:rPr lang="en-US" sz="1100" dirty="0">
                <a:latin typeface="Consolas" panose="020B0609020204030204" pitchFamily="49" charset="0"/>
              </a:rPr>
              <a:t>. </a:t>
            </a:r>
          </a:p>
          <a:p>
            <a:r>
              <a:rPr lang="en-US" sz="1100" dirty="0">
                <a:latin typeface="Consolas" panose="020B0609020204030204" pitchFamily="49" charset="0"/>
              </a:rPr>
              <a:t>    It returns one of:</a:t>
            </a:r>
          </a:p>
          <a:p>
            <a:r>
              <a:rPr lang="en-US" sz="1100" dirty="0">
                <a:latin typeface="Consolas" panose="020B0609020204030204" pitchFamily="49" charset="0"/>
              </a:rPr>
              <a:t>      YSINSIDE        Inside </a:t>
            </a:r>
          </a:p>
          <a:p>
            <a:r>
              <a:rPr lang="en-US" sz="1100" dirty="0">
                <a:latin typeface="Consolas" panose="020B0609020204030204" pitchFamily="49" charset="0"/>
              </a:rPr>
              <a:t>      YSOUTSIDE       Outside </a:t>
            </a:r>
          </a:p>
          <a:p>
            <a:r>
              <a:rPr lang="en-US" sz="1100" dirty="0">
                <a:latin typeface="Consolas" panose="020B0609020204030204" pitchFamily="49" charset="0"/>
              </a:rPr>
              <a:t>      YSBOUNDARY      On the boundary </a:t>
            </a:r>
          </a:p>
          <a:p>
            <a:r>
              <a:rPr lang="en-US" sz="1100" dirty="0">
                <a:latin typeface="Consolas" panose="020B0609020204030204" pitchFamily="49" charset="0"/>
              </a:rPr>
              <a:t>      YSUNKNOWNSIDE   Cannot tell due to an error. */</a:t>
            </a:r>
          </a:p>
          <a:p>
            <a:r>
              <a:rPr lang="en-US" sz="1100" dirty="0">
                <a:latin typeface="Consolas" panose="020B0609020204030204" pitchFamily="49" charset="0"/>
              </a:rPr>
              <a:t>inline YSSIDE YsCheckInsidePolygon3(</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ref,const</a:t>
            </a:r>
            <a:r>
              <a:rPr lang="en-US" sz="1100" dirty="0">
                <a:latin typeface="Consolas" panose="020B0609020204030204" pitchFamily="49" charset="0"/>
              </a:rPr>
              <a:t> </a:t>
            </a:r>
            <a:r>
              <a:rPr lang="en-US" sz="1100" dirty="0" err="1">
                <a:latin typeface="Consolas" panose="020B0609020204030204" pitchFamily="49" charset="0"/>
              </a:rPr>
              <a:t>YsConstArrayMask</a:t>
            </a:r>
            <a:r>
              <a:rPr lang="en-US" sz="1100" dirty="0">
                <a:latin typeface="Consolas" panose="020B0609020204030204" pitchFamily="49" charset="0"/>
              </a:rPr>
              <a:t> &lt;YsVec3&gt; &amp;</a:t>
            </a:r>
            <a:r>
              <a:rPr lang="en-US" sz="1100" dirty="0" err="1">
                <a:latin typeface="Consolas" panose="020B0609020204030204" pitchFamily="49" charset="0"/>
              </a:rPr>
              <a:t>plg</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457200" y="1514001"/>
            <a:ext cx="11614077" cy="2516073"/>
          </a:xfrm>
          <a:prstGeom prst="rect">
            <a:avLst/>
          </a:prstGeom>
          <a:noFill/>
        </p:spPr>
        <p:txBody>
          <a:bodyPr wrap="none" rtlCol="0">
            <a:spAutoFit/>
          </a:bodyPr>
          <a:lstStyle/>
          <a:p>
            <a:r>
              <a:rPr lang="en-US" sz="1050" dirty="0">
                <a:latin typeface="Consolas" panose="020B0609020204030204" pitchFamily="49" charset="0"/>
              </a:rPr>
              <a:t>class </a:t>
            </a:r>
            <a:r>
              <a:rPr lang="en-US" sz="1050" dirty="0" err="1">
                <a:latin typeface="Consolas" panose="020B0609020204030204" pitchFamily="49" charset="0"/>
              </a:rPr>
              <a:t>YsPlane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smtClean="0">
                <a:latin typeface="Consolas" panose="020B0609020204030204" pitchFamily="49" charset="0"/>
              </a:rPr>
              <a:t>    /*! </a:t>
            </a:r>
            <a:r>
              <a:rPr lang="en-US" sz="1050" dirty="0">
                <a:latin typeface="Consolas" panose="020B0609020204030204" pitchFamily="49" charset="0"/>
              </a:rPr>
              <a:t>Constructor that creates a plane from a point on the plane and a normal vector.</a:t>
            </a:r>
          </a:p>
          <a:p>
            <a:r>
              <a:rPr lang="en-US" sz="1050" dirty="0" smtClean="0">
                <a:latin typeface="Consolas" panose="020B0609020204030204" pitchFamily="49" charset="0"/>
              </a:rPr>
              <a:t>        </a:t>
            </a:r>
            <a:r>
              <a:rPr lang="en-US" sz="1050" dirty="0">
                <a:latin typeface="Consolas" panose="020B0609020204030204" pitchFamily="49" charset="0"/>
              </a:rPr>
              <a:t>The incoming normal vector is normalized within this function.  Therefore, the</a:t>
            </a:r>
          </a:p>
          <a:p>
            <a:r>
              <a:rPr lang="en-US" sz="1050" dirty="0" smtClean="0">
                <a:latin typeface="Consolas" panose="020B0609020204030204" pitchFamily="49" charset="0"/>
              </a:rPr>
              <a:t>        </a:t>
            </a:r>
            <a:r>
              <a:rPr lang="en-US" sz="1050" dirty="0">
                <a:latin typeface="Consolas" panose="020B0609020204030204" pitchFamily="49" charset="0"/>
              </a:rPr>
              <a:t>vector does not have to be a unit vector.</a:t>
            </a:r>
          </a:p>
          <a:p>
            <a:r>
              <a:rPr lang="en-US" sz="1050" dirty="0" smtClean="0">
                <a:latin typeface="Consolas" panose="020B0609020204030204" pitchFamily="49" charset="0"/>
              </a:rPr>
              <a:t>        </a:t>
            </a:r>
            <a:r>
              <a:rPr lang="en-US" sz="1050" dirty="0">
                <a:latin typeface="Consolas" panose="020B0609020204030204" pitchFamily="49" charset="0"/>
              </a:rPr>
              <a:t>\</a:t>
            </a:r>
            <a:r>
              <a:rPr lang="en-US" sz="1050" dirty="0" err="1">
                <a:latin typeface="Consolas" panose="020B0609020204030204" pitchFamily="49" charset="0"/>
              </a:rPr>
              <a:t>param</a:t>
            </a:r>
            <a:r>
              <a:rPr lang="en-US" sz="1050" dirty="0">
                <a:latin typeface="Consolas" panose="020B0609020204030204" pitchFamily="49" charset="0"/>
              </a:rPr>
              <a:t> o [In] A point on the plane</a:t>
            </a:r>
          </a:p>
          <a:p>
            <a:r>
              <a:rPr lang="en-US" sz="1050" dirty="0" smtClean="0">
                <a:latin typeface="Consolas" panose="020B0609020204030204" pitchFamily="49" charset="0"/>
              </a:rPr>
              <a:t>        </a:t>
            </a:r>
            <a:r>
              <a:rPr lang="en-US" sz="1050" dirty="0">
                <a:latin typeface="Consolas" panose="020B0609020204030204" pitchFamily="49" charset="0"/>
              </a:rPr>
              <a:t>\</a:t>
            </a:r>
            <a:r>
              <a:rPr lang="en-US" sz="1050" dirty="0" err="1">
                <a:latin typeface="Consolas" panose="020B0609020204030204" pitchFamily="49" charset="0"/>
              </a:rPr>
              <a:t>param</a:t>
            </a:r>
            <a:r>
              <a:rPr lang="en-US" sz="1050" dirty="0">
                <a:latin typeface="Consolas" panose="020B0609020204030204" pitchFamily="49" charset="0"/>
              </a:rPr>
              <a:t> n [In] A normal vector */</a:t>
            </a:r>
          </a:p>
          <a:p>
            <a:r>
              <a:rPr lang="en-US" sz="1050" dirty="0" smtClean="0">
                <a:latin typeface="Consolas" panose="020B0609020204030204" pitchFamily="49" charset="0"/>
              </a:rPr>
              <a:t>    </a:t>
            </a:r>
            <a:r>
              <a:rPr lang="en-US" sz="1050" dirty="0" err="1" smtClean="0">
                <a:latin typeface="Consolas" panose="020B0609020204030204" pitchFamily="49" charset="0"/>
              </a:rPr>
              <a:t>YsPlane</a:t>
            </a:r>
            <a:r>
              <a:rPr lang="en-US" sz="1050" dirty="0" smtClean="0">
                <a:latin typeface="Consolas" panose="020B0609020204030204" pitchFamily="49" charset="0"/>
              </a:rPr>
              <a:t>(</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YsVec3 &amp;</a:t>
            </a:r>
            <a:r>
              <a:rPr lang="en-US" sz="1050" dirty="0" err="1">
                <a:latin typeface="Consolas" panose="020B0609020204030204" pitchFamily="49" charset="0"/>
              </a:rPr>
              <a:t>o,const</a:t>
            </a:r>
            <a:r>
              <a:rPr lang="en-US" sz="1050" dirty="0">
                <a:latin typeface="Consolas" panose="020B0609020204030204" pitchFamily="49" charset="0"/>
              </a:rPr>
              <a:t> YsVec3 &amp;n);</a:t>
            </a:r>
          </a:p>
          <a:p>
            <a:r>
              <a:rPr lang="en-US" sz="1050" dirty="0" smtClean="0">
                <a:latin typeface="Consolas" panose="020B0609020204030204" pitchFamily="49" charset="0"/>
              </a:rPr>
              <a:t>    /*! </a:t>
            </a:r>
            <a:r>
              <a:rPr lang="en-US" sz="1050" dirty="0">
                <a:latin typeface="Consolas" panose="020B0609020204030204" pitchFamily="49" charset="0"/>
              </a:rPr>
              <a:t>If a given finite-length line intersects with the plane, it returns YSOK and the intersecting point is returns to </a:t>
            </a:r>
            <a:r>
              <a:rPr lang="en-US" sz="1050" dirty="0" err="1">
                <a:latin typeface="Consolas" panose="020B0609020204030204" pitchFamily="49" charset="0"/>
              </a:rPr>
              <a:t>crs</a:t>
            </a:r>
            <a:r>
              <a:rPr lang="en-US" sz="1050" dirty="0">
                <a:latin typeface="Consolas" panose="020B0609020204030204" pitchFamily="49" charset="0"/>
              </a:rPr>
              <a:t>.  It returns YSERR otherwise.</a:t>
            </a:r>
          </a:p>
          <a:p>
            <a:r>
              <a:rPr lang="en-US" sz="1050" dirty="0" smtClean="0">
                <a:latin typeface="Consolas" panose="020B0609020204030204" pitchFamily="49" charset="0"/>
              </a:rPr>
              <a:t>        </a:t>
            </a:r>
            <a:r>
              <a:rPr lang="en-US" sz="1050" dirty="0">
                <a:latin typeface="Consolas" panose="020B0609020204030204" pitchFamily="49" charset="0"/>
              </a:rPr>
              <a:t>\</a:t>
            </a:r>
            <a:r>
              <a:rPr lang="en-US" sz="1050" dirty="0" err="1">
                <a:latin typeface="Consolas" panose="020B0609020204030204" pitchFamily="49" charset="0"/>
              </a:rPr>
              <a:t>param</a:t>
            </a:r>
            <a:r>
              <a:rPr lang="en-US" sz="1050" dirty="0">
                <a:latin typeface="Consolas" panose="020B0609020204030204" pitchFamily="49" charset="0"/>
              </a:rPr>
              <a:t> </a:t>
            </a:r>
            <a:r>
              <a:rPr lang="en-US" sz="1050" dirty="0" err="1">
                <a:latin typeface="Consolas" panose="020B0609020204030204" pitchFamily="49" charset="0"/>
              </a:rPr>
              <a:t>crs</a:t>
            </a:r>
            <a:r>
              <a:rPr lang="en-US" sz="1050" dirty="0">
                <a:latin typeface="Consolas" panose="020B0609020204030204" pitchFamily="49" charset="0"/>
              </a:rPr>
              <a:t> [Out] Intersecting point</a:t>
            </a:r>
          </a:p>
          <a:p>
            <a:r>
              <a:rPr lang="en-US" sz="1050" dirty="0" smtClean="0">
                <a:latin typeface="Consolas" panose="020B0609020204030204" pitchFamily="49" charset="0"/>
              </a:rPr>
              <a:t>        </a:t>
            </a:r>
            <a:r>
              <a:rPr lang="en-US" sz="1050" dirty="0">
                <a:latin typeface="Consolas" panose="020B0609020204030204" pitchFamily="49" charset="0"/>
              </a:rPr>
              <a:t>\</a:t>
            </a:r>
            <a:r>
              <a:rPr lang="en-US" sz="1050" dirty="0" err="1">
                <a:latin typeface="Consolas" panose="020B0609020204030204" pitchFamily="49" charset="0"/>
              </a:rPr>
              <a:t>param</a:t>
            </a:r>
            <a:r>
              <a:rPr lang="en-US" sz="1050" dirty="0">
                <a:latin typeface="Consolas" panose="020B0609020204030204" pitchFamily="49" charset="0"/>
              </a:rPr>
              <a:t> p1 [In] An end point of the finite-length line</a:t>
            </a:r>
          </a:p>
          <a:p>
            <a:r>
              <a:rPr lang="en-US" sz="1050" dirty="0" smtClean="0">
                <a:latin typeface="Consolas" panose="020B0609020204030204" pitchFamily="49" charset="0"/>
              </a:rPr>
              <a:t>        </a:t>
            </a:r>
            <a:r>
              <a:rPr lang="en-US" sz="1050" dirty="0">
                <a:latin typeface="Consolas" panose="020B0609020204030204" pitchFamily="49" charset="0"/>
              </a:rPr>
              <a:t>\</a:t>
            </a:r>
            <a:r>
              <a:rPr lang="en-US" sz="1050" dirty="0" err="1">
                <a:latin typeface="Consolas" panose="020B0609020204030204" pitchFamily="49" charset="0"/>
              </a:rPr>
              <a:t>param</a:t>
            </a:r>
            <a:r>
              <a:rPr lang="en-US" sz="1050" dirty="0">
                <a:latin typeface="Consolas" panose="020B0609020204030204" pitchFamily="49" charset="0"/>
              </a:rPr>
              <a:t> p2 [In] The other end point of the finite-length line */</a:t>
            </a:r>
          </a:p>
          <a:p>
            <a:r>
              <a:rPr lang="en-US" sz="1050" dirty="0" smtClean="0">
                <a:latin typeface="Consolas" panose="020B0609020204030204" pitchFamily="49" charset="0"/>
              </a:rPr>
              <a:t>    YSRESULT </a:t>
            </a:r>
            <a:r>
              <a:rPr lang="en-US" sz="1050" dirty="0" err="1">
                <a:latin typeface="Consolas" panose="020B0609020204030204" pitchFamily="49" charset="0"/>
              </a:rPr>
              <a:t>GetPenetration</a:t>
            </a:r>
            <a:r>
              <a:rPr lang="en-US" sz="1050" dirty="0">
                <a:latin typeface="Consolas" panose="020B0609020204030204" pitchFamily="49" charset="0"/>
              </a:rPr>
              <a:t>(YsVec3 &amp;</a:t>
            </a:r>
            <a:r>
              <a:rPr lang="en-US" sz="1050" dirty="0" err="1">
                <a:latin typeface="Consolas" panose="020B0609020204030204" pitchFamily="49" charset="0"/>
              </a:rPr>
              <a:t>crs,const</a:t>
            </a:r>
            <a:r>
              <a:rPr lang="en-US" sz="1050" dirty="0">
                <a:latin typeface="Consolas" panose="020B0609020204030204" pitchFamily="49" charset="0"/>
              </a:rPr>
              <a:t> YsVec3 &amp;p1,const YsVec3 &amp;p2) </a:t>
            </a:r>
            <a:r>
              <a:rPr lang="en-US" sz="1050" dirty="0" err="1">
                <a:latin typeface="Consolas" panose="020B0609020204030204" pitchFamily="49" charset="0"/>
              </a:rPr>
              <a:t>const</a:t>
            </a:r>
            <a:r>
              <a:rPr lang="en-US" sz="1050" dirty="0">
                <a:latin typeface="Consolas" panose="020B0609020204030204" pitchFamily="49" charset="0"/>
              </a:rPr>
              <a:t>;</a:t>
            </a:r>
          </a:p>
          <a:p>
            <a:endParaRPr lang="en-US" sz="1050" dirty="0">
              <a:latin typeface="Consolas" panose="020B0609020204030204" pitchFamily="49" charset="0"/>
            </a:endParaRPr>
          </a:p>
        </p:txBody>
      </p:sp>
    </p:spTree>
    <p:extLst>
      <p:ext uri="{BB962C8B-B14F-4D97-AF65-F5344CB8AC3E}">
        <p14:creationId xmlns:p14="http://schemas.microsoft.com/office/powerpoint/2010/main" val="2256964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a point</a:t>
            </a:r>
            <a:endParaRPr lang="en-US" dirty="0"/>
          </a:p>
        </p:txBody>
      </p:sp>
      <p:sp>
        <p:nvSpPr>
          <p:cNvPr id="3" name="Content Placeholder 2"/>
          <p:cNvSpPr>
            <a:spLocks noGrp="1"/>
          </p:cNvSpPr>
          <p:nvPr>
            <p:ph idx="1"/>
          </p:nvPr>
        </p:nvSpPr>
        <p:spPr/>
        <p:txBody>
          <a:bodyPr/>
          <a:lstStyle/>
          <a:p>
            <a:r>
              <a:rPr lang="en-US" dirty="0" smtClean="0"/>
              <a:t>What about picking a point? – Cannot calculate an intersection between a line and a point.</a:t>
            </a:r>
          </a:p>
          <a:p>
            <a:r>
              <a:rPr lang="en-US" dirty="0" smtClean="0"/>
              <a:t>3D distance between a line and a point may not translate directly to the pixel distance.</a:t>
            </a:r>
          </a:p>
          <a:p>
            <a:endParaRPr lang="en-US" dirty="0"/>
          </a:p>
          <a:p>
            <a:r>
              <a:rPr lang="en-US" dirty="0"/>
              <a:t>Transform a 3D coordinate into a screen coordinate and compare.</a:t>
            </a:r>
            <a:endParaRPr lang="en-US" dirty="0" smtClean="0"/>
          </a:p>
          <a:p>
            <a:endParaRPr lang="en-US" dirty="0"/>
          </a:p>
        </p:txBody>
      </p:sp>
    </p:spTree>
    <p:extLst>
      <p:ext uri="{BB962C8B-B14F-4D97-AF65-F5344CB8AC3E}">
        <p14:creationId xmlns:p14="http://schemas.microsoft.com/office/powerpoint/2010/main" val="40094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a:t>
            </a:r>
            <a:endParaRPr lang="en-US" dirty="0"/>
          </a:p>
        </p:txBody>
      </p:sp>
      <p:sp>
        <p:nvSpPr>
          <p:cNvPr id="3" name="Content Placeholder 2"/>
          <p:cNvSpPr>
            <a:spLocks noGrp="1"/>
          </p:cNvSpPr>
          <p:nvPr>
            <p:ph idx="1"/>
          </p:nvPr>
        </p:nvSpPr>
        <p:spPr/>
        <p:txBody>
          <a:bodyPr/>
          <a:lstStyle/>
          <a:p>
            <a:r>
              <a:rPr lang="en-US" dirty="0" smtClean="0"/>
              <a:t>STL:  Probably THE WORST possible data format for representing a polygonal-mesh geometry.</a:t>
            </a:r>
          </a:p>
          <a:p>
            <a:r>
              <a:rPr lang="en-US" dirty="0" smtClean="0"/>
              <a:t>No color, no topological information, only grouping up to 65536 groups (and most CAD packages do not bother writing a grouping information).</a:t>
            </a:r>
          </a:p>
          <a:p>
            <a:r>
              <a:rPr lang="en-US" dirty="0" smtClean="0"/>
              <a:t>Binary STL format is limited to the single-precision.</a:t>
            </a:r>
          </a:p>
          <a:p>
            <a:r>
              <a:rPr lang="en-US" dirty="0" smtClean="0"/>
              <a:t>Only advantage: Easy to display.  Absolutely no other advantage.</a:t>
            </a:r>
          </a:p>
          <a:p>
            <a:endParaRPr lang="en-US" dirty="0"/>
          </a:p>
          <a:p>
            <a:r>
              <a:rPr lang="en-US" dirty="0"/>
              <a:t>As usual, the worst possible data format becomes a industry standard.</a:t>
            </a:r>
          </a:p>
          <a:p>
            <a:endParaRPr lang="en-US" dirty="0"/>
          </a:p>
        </p:txBody>
      </p:sp>
    </p:spTree>
    <p:extLst>
      <p:ext uri="{BB962C8B-B14F-4D97-AF65-F5344CB8AC3E}">
        <p14:creationId xmlns:p14="http://schemas.microsoft.com/office/powerpoint/2010/main" val="98120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STL file</a:t>
            </a:r>
            <a:endParaRPr lang="en-US" dirty="0"/>
          </a:p>
        </p:txBody>
      </p:sp>
      <p:sp>
        <p:nvSpPr>
          <p:cNvPr id="3" name="Content Placeholder 2"/>
          <p:cNvSpPr>
            <a:spLocks noGrp="1"/>
          </p:cNvSpPr>
          <p:nvPr>
            <p:ph idx="1"/>
          </p:nvPr>
        </p:nvSpPr>
        <p:spPr>
          <a:xfrm>
            <a:off x="457200" y="1066801"/>
            <a:ext cx="8229600" cy="2146662"/>
          </a:xfrm>
        </p:spPr>
        <p:txBody>
          <a:bodyPr/>
          <a:lstStyle/>
          <a:p>
            <a:pPr marL="0" indent="0">
              <a:buNone/>
            </a:pPr>
            <a:r>
              <a:rPr lang="en-US" dirty="0" smtClean="0"/>
              <a:t>80 bytes    Comment in ASCII characters</a:t>
            </a:r>
          </a:p>
          <a:p>
            <a:pPr marL="0" indent="0">
              <a:buNone/>
            </a:pPr>
            <a:r>
              <a:rPr lang="en-US" dirty="0" smtClean="0"/>
              <a:t>4 bytes    Number of triangles</a:t>
            </a:r>
          </a:p>
          <a:p>
            <a:pPr marL="0" indent="0">
              <a:buNone/>
            </a:pPr>
            <a:r>
              <a:rPr lang="en-US" dirty="0" smtClean="0"/>
              <a:t>50 bytes    Normal, Three (</a:t>
            </a:r>
            <a:r>
              <a:rPr lang="en-US" dirty="0" err="1" smtClean="0"/>
              <a:t>x,y,z</a:t>
            </a:r>
            <a:r>
              <a:rPr lang="en-US" dirty="0" smtClean="0"/>
              <a:t>) </a:t>
            </a:r>
            <a:r>
              <a:rPr lang="en-US" dirty="0" err="1" smtClean="0"/>
              <a:t>coords</a:t>
            </a:r>
            <a:r>
              <a:rPr lang="en-US" dirty="0" smtClean="0"/>
              <a:t>, and volume id.</a:t>
            </a:r>
          </a:p>
          <a:p>
            <a:pPr marL="0" indent="0">
              <a:buNone/>
            </a:pPr>
            <a:r>
              <a:rPr lang="en-US" dirty="0"/>
              <a:t>50 </a:t>
            </a:r>
            <a:r>
              <a:rPr lang="en-US" dirty="0" smtClean="0"/>
              <a:t>bytes    Normal</a:t>
            </a:r>
            <a:r>
              <a:rPr lang="en-US" dirty="0"/>
              <a:t>, Three (</a:t>
            </a:r>
            <a:r>
              <a:rPr lang="en-US" dirty="0" err="1"/>
              <a:t>x,y,z</a:t>
            </a:r>
            <a:r>
              <a:rPr lang="en-US" dirty="0"/>
              <a:t>) </a:t>
            </a:r>
            <a:r>
              <a:rPr lang="en-US" dirty="0" err="1"/>
              <a:t>coords</a:t>
            </a:r>
            <a:r>
              <a:rPr lang="en-US" dirty="0"/>
              <a:t>, and volume id.</a:t>
            </a:r>
          </a:p>
          <a:p>
            <a:pPr marL="0" indent="0">
              <a:buNone/>
            </a:pPr>
            <a:r>
              <a:rPr lang="en-US" dirty="0" smtClean="0"/>
              <a:t>                            :</a:t>
            </a:r>
            <a:endParaRPr lang="en-US" dirty="0"/>
          </a:p>
        </p:txBody>
      </p:sp>
      <p:sp>
        <p:nvSpPr>
          <p:cNvPr id="4" name="TextBox 3"/>
          <p:cNvSpPr txBox="1"/>
          <p:nvPr/>
        </p:nvSpPr>
        <p:spPr>
          <a:xfrm>
            <a:off x="2020388" y="3570514"/>
            <a:ext cx="4570482" cy="2554545"/>
          </a:xfrm>
          <a:prstGeom prst="rect">
            <a:avLst/>
          </a:prstGeom>
          <a:noFill/>
        </p:spPr>
        <p:txBody>
          <a:bodyPr wrap="none" rtlCol="0">
            <a:spAutoFit/>
          </a:bodyPr>
          <a:lstStyle/>
          <a:p>
            <a:r>
              <a:rPr lang="en-US" sz="1000" dirty="0">
                <a:latin typeface="Lucida Console" panose="020B0609040504020204" pitchFamily="49" charset="0"/>
              </a:rPr>
              <a:t>00000000| 62 69 6e 73 74 6c 53 54 4c 20 67 65 6e 65 72 61</a:t>
            </a:r>
          </a:p>
          <a:p>
            <a:r>
              <a:rPr lang="en-US" sz="1000" dirty="0">
                <a:latin typeface="Lucida Console" panose="020B0609040504020204" pitchFamily="49" charset="0"/>
              </a:rPr>
              <a:t>00000010| 74 65 64 20 62 79 20 50 6f 6c 79 67 6f 6e 43 72</a:t>
            </a:r>
          </a:p>
          <a:p>
            <a:r>
              <a:rPr lang="en-US" sz="1000" dirty="0">
                <a:latin typeface="Lucida Console" panose="020B0609040504020204" pitchFamily="49" charset="0"/>
              </a:rPr>
              <a:t>00000020| 65 73 74 20 65 64 69 74 6f 72 2e 20 20 20 20 20</a:t>
            </a:r>
          </a:p>
          <a:p>
            <a:r>
              <a:rPr lang="en-US" sz="1000" dirty="0">
                <a:latin typeface="Lucida Console" panose="020B0609040504020204" pitchFamily="49" charset="0"/>
              </a:rPr>
              <a:t>00000030| 20 20 20 20 20 20 20 20 20 20 20 20 20 20 20 20</a:t>
            </a:r>
          </a:p>
          <a:p>
            <a:r>
              <a:rPr lang="en-US" sz="1000" dirty="0">
                <a:latin typeface="Lucida Console" panose="020B0609040504020204" pitchFamily="49" charset="0"/>
              </a:rPr>
              <a:t>00000040| 20 20 20 20 20 20 20 20 20 20 20 20 20 20 20 20</a:t>
            </a:r>
          </a:p>
          <a:p>
            <a:r>
              <a:rPr lang="en-US" sz="1000" dirty="0">
                <a:latin typeface="Lucida Console" panose="020B0609040504020204" pitchFamily="49" charset="0"/>
              </a:rPr>
              <a:t>00000050| 50 00 00 00 00 00 00 80 00 00 80 bf 00 00 00 80</a:t>
            </a:r>
          </a:p>
          <a:p>
            <a:r>
              <a:rPr lang="en-US" sz="1000" dirty="0">
                <a:latin typeface="Lucida Console" panose="020B0609040504020204" pitchFamily="49" charset="0"/>
              </a:rPr>
              <a:t>00000060| 15 </a:t>
            </a:r>
            <a:r>
              <a:rPr lang="en-US" sz="1000" dirty="0" err="1">
                <a:latin typeface="Lucida Console" panose="020B0609040504020204" pitchFamily="49" charset="0"/>
              </a:rPr>
              <a:t>ef</a:t>
            </a:r>
            <a:r>
              <a:rPr lang="en-US" sz="1000" dirty="0">
                <a:latin typeface="Lucida Console" panose="020B0609040504020204" pitchFamily="49" charset="0"/>
              </a:rPr>
              <a:t> c3 be 00 00 80 bf 5e 83 6c bf f3 04 35 bf</a:t>
            </a:r>
          </a:p>
          <a:p>
            <a:r>
              <a:rPr lang="en-US" sz="1000" dirty="0">
                <a:latin typeface="Lucida Console" panose="020B0609040504020204" pitchFamily="49" charset="0"/>
              </a:rPr>
              <a:t>00000070| 00 00 80 bf f3 04 35 bf 00 00 a0 c0 00 00 80 bf</a:t>
            </a:r>
          </a:p>
          <a:p>
            <a:r>
              <a:rPr lang="en-US" sz="1000" dirty="0">
                <a:latin typeface="Lucida Console" panose="020B0609040504020204" pitchFamily="49" charset="0"/>
              </a:rPr>
              <a:t>00000080| 00 00 a0 c0 00 00 00 00 00 80 00 00 00 80 00 00</a:t>
            </a:r>
          </a:p>
          <a:p>
            <a:r>
              <a:rPr lang="en-US" sz="1000" dirty="0">
                <a:latin typeface="Lucida Console" panose="020B0609040504020204" pitchFamily="49" charset="0"/>
              </a:rPr>
              <a:t>00000090| 80 bf 00 00 a0 40 00 00 80 bf 00 00 a0 c0 00 00</a:t>
            </a:r>
          </a:p>
          <a:p>
            <a:r>
              <a:rPr lang="en-US" sz="1000" dirty="0">
                <a:latin typeface="Lucida Console" panose="020B0609040504020204" pitchFamily="49" charset="0"/>
              </a:rPr>
              <a:t>000000a0| a0 c0 00 00 80 3f 00 00 a0 c0 00 00 a0 40 00 00</a:t>
            </a:r>
          </a:p>
          <a:p>
            <a:r>
              <a:rPr lang="en-US" sz="1000" dirty="0">
                <a:latin typeface="Lucida Console" panose="020B0609040504020204" pitchFamily="49" charset="0"/>
              </a:rPr>
              <a:t>000000b0| 80 3f 00 00 a0 c0 00 00 00 00 80 3f 00 00 00 00</a:t>
            </a:r>
          </a:p>
          <a:p>
            <a:r>
              <a:rPr lang="en-US" sz="1000" dirty="0">
                <a:latin typeface="Lucida Console" panose="020B0609040504020204" pitchFamily="49" charset="0"/>
              </a:rPr>
              <a:t>000000c0| 00 00 00 00 00 00 a0 40 00 00 80 bf 00 00 a0 40</a:t>
            </a:r>
          </a:p>
          <a:p>
            <a:r>
              <a:rPr lang="en-US" sz="1000" dirty="0">
                <a:latin typeface="Lucida Console" panose="020B0609040504020204" pitchFamily="49" charset="0"/>
              </a:rPr>
              <a:t>000000d0| 00 00 a0 40 00 00 80 3f 00 00 a0 c0 00 00 a0 40</a:t>
            </a:r>
          </a:p>
          <a:p>
            <a:r>
              <a:rPr lang="en-US" sz="1000" dirty="0">
                <a:latin typeface="Lucida Console" panose="020B0609040504020204" pitchFamily="49" charset="0"/>
              </a:rPr>
              <a:t>000000e0| 00 00 80 3f 00 00 a0 40 00 00 00 00 00 00 00 00</a:t>
            </a:r>
          </a:p>
          <a:p>
            <a:r>
              <a:rPr lang="en-US" sz="1000" dirty="0">
                <a:latin typeface="Lucida Console" panose="020B0609040504020204" pitchFamily="49" charset="0"/>
              </a:rPr>
              <a:t>000000f0| 00 00 00 00 80 3f 00 00 a0 c0 00 00 80 bf 00 00</a:t>
            </a:r>
          </a:p>
        </p:txBody>
      </p:sp>
      <p:sp>
        <p:nvSpPr>
          <p:cNvPr id="6" name="TextBox 5"/>
          <p:cNvSpPr txBox="1"/>
          <p:nvPr/>
        </p:nvSpPr>
        <p:spPr>
          <a:xfrm>
            <a:off x="6574965" y="3631474"/>
            <a:ext cx="2090057" cy="369332"/>
          </a:xfrm>
          <a:prstGeom prst="rect">
            <a:avLst/>
          </a:prstGeom>
          <a:noFill/>
        </p:spPr>
        <p:txBody>
          <a:bodyPr wrap="square" rtlCol="0">
            <a:spAutoFit/>
          </a:bodyPr>
          <a:lstStyle/>
          <a:p>
            <a:r>
              <a:rPr lang="en-US" dirty="0" smtClean="0">
                <a:solidFill>
                  <a:srgbClr val="FF0000"/>
                </a:solidFill>
              </a:rPr>
              <a:t>First 80 bytes</a:t>
            </a:r>
            <a:endParaRPr lang="en-US" dirty="0">
              <a:solidFill>
                <a:srgbClr val="FF0000"/>
              </a:solidFill>
            </a:endParaRPr>
          </a:p>
        </p:txBody>
      </p:sp>
      <p:sp>
        <p:nvSpPr>
          <p:cNvPr id="7" name="Rectangle 6"/>
          <p:cNvSpPr/>
          <p:nvPr/>
        </p:nvSpPr>
        <p:spPr>
          <a:xfrm>
            <a:off x="2830286" y="3570514"/>
            <a:ext cx="3675017" cy="79248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30286" y="4362994"/>
            <a:ext cx="931817" cy="14804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611086" y="4188823"/>
            <a:ext cx="1219200" cy="2481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1589" y="3938419"/>
            <a:ext cx="1828799" cy="369332"/>
          </a:xfrm>
          <a:prstGeom prst="rect">
            <a:avLst/>
          </a:prstGeom>
          <a:noFill/>
        </p:spPr>
        <p:txBody>
          <a:bodyPr wrap="square" rtlCol="0">
            <a:spAutoFit/>
          </a:bodyPr>
          <a:lstStyle/>
          <a:p>
            <a:r>
              <a:rPr lang="en-US" dirty="0" smtClean="0">
                <a:solidFill>
                  <a:srgbClr val="FF0000"/>
                </a:solidFill>
              </a:rPr>
              <a:t># of triangles</a:t>
            </a:r>
            <a:endParaRPr lang="en-US" dirty="0">
              <a:solidFill>
                <a:srgbClr val="FF0000"/>
              </a:solidFill>
            </a:endParaRPr>
          </a:p>
        </p:txBody>
      </p:sp>
      <p:sp>
        <p:nvSpPr>
          <p:cNvPr id="14" name="Freeform 13"/>
          <p:cNvSpPr/>
          <p:nvPr/>
        </p:nvSpPr>
        <p:spPr>
          <a:xfrm>
            <a:off x="2865474" y="4396563"/>
            <a:ext cx="3609754" cy="563525"/>
          </a:xfrm>
          <a:custGeom>
            <a:avLst/>
            <a:gdLst>
              <a:gd name="connsiteX0" fmla="*/ 0 w 3609754"/>
              <a:gd name="connsiteY0" fmla="*/ 563525 h 563525"/>
              <a:gd name="connsiteX1" fmla="*/ 1307805 w 3609754"/>
              <a:gd name="connsiteY1" fmla="*/ 563525 h 563525"/>
              <a:gd name="connsiteX2" fmla="*/ 1307805 w 3609754"/>
              <a:gd name="connsiteY2" fmla="*/ 404037 h 563525"/>
              <a:gd name="connsiteX3" fmla="*/ 3609754 w 3609754"/>
              <a:gd name="connsiteY3" fmla="*/ 414670 h 563525"/>
              <a:gd name="connsiteX4" fmla="*/ 3609754 w 3609754"/>
              <a:gd name="connsiteY4" fmla="*/ 0 h 563525"/>
              <a:gd name="connsiteX5" fmla="*/ 930349 w 3609754"/>
              <a:gd name="connsiteY5" fmla="*/ 5316 h 563525"/>
              <a:gd name="connsiteX6" fmla="*/ 935666 w 3609754"/>
              <a:gd name="connsiteY6" fmla="*/ 148856 h 563525"/>
              <a:gd name="connsiteX7" fmla="*/ 15949 w 3609754"/>
              <a:gd name="connsiteY7" fmla="*/ 143539 h 563525"/>
              <a:gd name="connsiteX8" fmla="*/ 0 w 3609754"/>
              <a:gd name="connsiteY8" fmla="*/ 563525 h 5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9754" h="563525">
                <a:moveTo>
                  <a:pt x="0" y="563525"/>
                </a:moveTo>
                <a:lnTo>
                  <a:pt x="1307805" y="563525"/>
                </a:lnTo>
                <a:lnTo>
                  <a:pt x="1307805" y="404037"/>
                </a:lnTo>
                <a:lnTo>
                  <a:pt x="3609754" y="414670"/>
                </a:lnTo>
                <a:lnTo>
                  <a:pt x="3609754" y="0"/>
                </a:lnTo>
                <a:lnTo>
                  <a:pt x="930349" y="5316"/>
                </a:lnTo>
                <a:lnTo>
                  <a:pt x="935666" y="148856"/>
                </a:lnTo>
                <a:lnTo>
                  <a:pt x="15949" y="143539"/>
                </a:lnTo>
                <a:lnTo>
                  <a:pt x="0" y="563525"/>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65474" y="4843130"/>
            <a:ext cx="3588489" cy="590107"/>
          </a:xfrm>
          <a:custGeom>
            <a:avLst/>
            <a:gdLst>
              <a:gd name="connsiteX0" fmla="*/ 0 w 3588489"/>
              <a:gd name="connsiteY0" fmla="*/ 590107 h 590107"/>
              <a:gd name="connsiteX1" fmla="*/ 1775638 w 3588489"/>
              <a:gd name="connsiteY1" fmla="*/ 579475 h 590107"/>
              <a:gd name="connsiteX2" fmla="*/ 1775638 w 3588489"/>
              <a:gd name="connsiteY2" fmla="*/ 414670 h 590107"/>
              <a:gd name="connsiteX3" fmla="*/ 3588489 w 3588489"/>
              <a:gd name="connsiteY3" fmla="*/ 419986 h 590107"/>
              <a:gd name="connsiteX4" fmla="*/ 3583173 w 3588489"/>
              <a:gd name="connsiteY4" fmla="*/ 5317 h 590107"/>
              <a:gd name="connsiteX5" fmla="*/ 1355652 w 3588489"/>
              <a:gd name="connsiteY5" fmla="*/ 0 h 590107"/>
              <a:gd name="connsiteX6" fmla="*/ 1350335 w 3588489"/>
              <a:gd name="connsiteY6" fmla="*/ 159489 h 590107"/>
              <a:gd name="connsiteX7" fmla="*/ 5317 w 3588489"/>
              <a:gd name="connsiteY7" fmla="*/ 159489 h 590107"/>
              <a:gd name="connsiteX8" fmla="*/ 0 w 3588489"/>
              <a:gd name="connsiteY8" fmla="*/ 590107 h 59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489" h="590107">
                <a:moveTo>
                  <a:pt x="0" y="590107"/>
                </a:moveTo>
                <a:lnTo>
                  <a:pt x="1775638" y="579475"/>
                </a:lnTo>
                <a:lnTo>
                  <a:pt x="1775638" y="414670"/>
                </a:lnTo>
                <a:lnTo>
                  <a:pt x="3588489" y="419986"/>
                </a:lnTo>
                <a:lnTo>
                  <a:pt x="3583173" y="5317"/>
                </a:lnTo>
                <a:lnTo>
                  <a:pt x="1355652" y="0"/>
                </a:lnTo>
                <a:lnTo>
                  <a:pt x="1350335" y="159489"/>
                </a:lnTo>
                <a:lnTo>
                  <a:pt x="5317" y="159489"/>
                </a:lnTo>
                <a:cubicBezTo>
                  <a:pt x="3545" y="303028"/>
                  <a:pt x="1772" y="446568"/>
                  <a:pt x="0" y="590107"/>
                </a:cubicBez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865474" y="5300330"/>
            <a:ext cx="3599121" cy="584791"/>
          </a:xfrm>
          <a:custGeom>
            <a:avLst/>
            <a:gdLst>
              <a:gd name="connsiteX0" fmla="*/ 15949 w 3599121"/>
              <a:gd name="connsiteY0" fmla="*/ 584791 h 584791"/>
              <a:gd name="connsiteX1" fmla="*/ 2211573 w 3599121"/>
              <a:gd name="connsiteY1" fmla="*/ 579475 h 584791"/>
              <a:gd name="connsiteX2" fmla="*/ 2211573 w 3599121"/>
              <a:gd name="connsiteY2" fmla="*/ 430619 h 584791"/>
              <a:gd name="connsiteX3" fmla="*/ 3599121 w 3599121"/>
              <a:gd name="connsiteY3" fmla="*/ 441251 h 584791"/>
              <a:gd name="connsiteX4" fmla="*/ 3593805 w 3599121"/>
              <a:gd name="connsiteY4" fmla="*/ 0 h 584791"/>
              <a:gd name="connsiteX5" fmla="*/ 1823484 w 3599121"/>
              <a:gd name="connsiteY5" fmla="*/ 0 h 584791"/>
              <a:gd name="connsiteX6" fmla="*/ 1823484 w 3599121"/>
              <a:gd name="connsiteY6" fmla="*/ 164805 h 584791"/>
              <a:gd name="connsiteX7" fmla="*/ 0 w 3599121"/>
              <a:gd name="connsiteY7" fmla="*/ 159489 h 584791"/>
              <a:gd name="connsiteX8" fmla="*/ 15949 w 3599121"/>
              <a:gd name="connsiteY8" fmla="*/ 584791 h 58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9121" h="584791">
                <a:moveTo>
                  <a:pt x="15949" y="584791"/>
                </a:moveTo>
                <a:lnTo>
                  <a:pt x="2211573" y="579475"/>
                </a:lnTo>
                <a:lnTo>
                  <a:pt x="2211573" y="430619"/>
                </a:lnTo>
                <a:lnTo>
                  <a:pt x="3599121" y="441251"/>
                </a:lnTo>
                <a:lnTo>
                  <a:pt x="3593805" y="0"/>
                </a:lnTo>
                <a:lnTo>
                  <a:pt x="1823484" y="0"/>
                </a:lnTo>
                <a:lnTo>
                  <a:pt x="1823484" y="164805"/>
                </a:lnTo>
                <a:lnTo>
                  <a:pt x="0" y="159489"/>
                </a:lnTo>
                <a:lnTo>
                  <a:pt x="15949" y="584791"/>
                </a:lnTo>
                <a:close/>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187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6849</Words>
  <Application>Microsoft Office PowerPoint</Application>
  <PresentationFormat>On-screen Show (4:3)</PresentationFormat>
  <Paragraphs>1205</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굴림</vt:lpstr>
      <vt:lpstr>Arial</vt:lpstr>
      <vt:lpstr>Calibri</vt:lpstr>
      <vt:lpstr>Consolas</vt:lpstr>
      <vt:lpstr>Lucida Console</vt:lpstr>
      <vt:lpstr>Default Design</vt:lpstr>
      <vt:lpstr>24-783 Lecture 13</vt:lpstr>
      <vt:lpstr>PowerPoint Presentation</vt:lpstr>
      <vt:lpstr>Dealing with a binary data file</vt:lpstr>
      <vt:lpstr>Binary dump</vt:lpstr>
      <vt:lpstr>Binary dump program.</vt:lpstr>
      <vt:lpstr>Hexa-decimal number</vt:lpstr>
      <vt:lpstr>Binary STL file</vt:lpstr>
      <vt:lpstr>Binary STL</vt:lpstr>
      <vt:lpstr>Binary STL file</vt:lpstr>
      <vt:lpstr>50 bytes for a triangle</vt:lpstr>
      <vt:lpstr>Reading a binary data file</vt:lpstr>
      <vt:lpstr>Interpreting a binary data file.</vt:lpstr>
      <vt:lpstr>What if the world is not an Intel world?</vt:lpstr>
      <vt:lpstr>PowerPoint Presentation</vt:lpstr>
      <vt:lpstr>Question:</vt:lpstr>
      <vt:lpstr>Endian-ness of a Binary STL</vt:lpstr>
      <vt:lpstr>PowerPoint Presentation</vt:lpstr>
      <vt:lpstr>PowerPoint Presentation</vt:lpstr>
      <vt:lpstr>PowerPoint Presentation</vt:lpstr>
      <vt:lpstr>PowerPoint Presentation</vt:lpstr>
      <vt:lpstr>PowerPoint Presentation</vt:lpstr>
      <vt:lpstr>How far the view point should be away from where?</vt:lpstr>
      <vt:lpstr>PowerPoint Presentation</vt:lpstr>
      <vt:lpstr>Add GetBoundingBox function in binary_stl.h and binary_stl.cpp</vt:lpstr>
      <vt:lpstr>PowerPoint Presentation</vt:lpstr>
      <vt:lpstr>Changes in the Draw function</vt:lpstr>
      <vt:lpstr>Identifying ASCII or Binary</vt:lpstr>
      <vt:lpstr>PowerPoint Presentation</vt:lpstr>
      <vt:lpstr>PowerPoint Presentation</vt:lpstr>
      <vt:lpstr>PowerPoint Presentation</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Iterator</vt:lpstr>
      <vt:lpstr>Iterator</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lpstr>Picking</vt:lpstr>
      <vt:lpstr>Projection transformation</vt:lpstr>
      <vt:lpstr>Viewport transformation</vt:lpstr>
      <vt:lpstr>Mouse coordinate can be inverse-transformed to a line.</vt:lpstr>
      <vt:lpstr>Transforming a mouse coordinate to a 3D line</vt:lpstr>
      <vt:lpstr>Calculation</vt:lpstr>
      <vt:lpstr>glutil.h</vt:lpstr>
      <vt:lpstr>glutil.cpp</vt:lpstr>
      <vt:lpstr>Picking</vt:lpstr>
      <vt:lpstr>Intersection of a line and a polygon</vt:lpstr>
      <vt:lpstr>Picking a point</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565</cp:revision>
  <dcterms:created xsi:type="dcterms:W3CDTF">2009-08-19T14:18:47Z</dcterms:created>
  <dcterms:modified xsi:type="dcterms:W3CDTF">2017-03-01T21:25:49Z</dcterms:modified>
</cp:coreProperties>
</file>