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0" r:id="rId9"/>
    <p:sldId id="260" r:id="rId10"/>
    <p:sldId id="267" r:id="rId11"/>
    <p:sldId id="268" r:id="rId12"/>
    <p:sldId id="275" r:id="rId13"/>
    <p:sldId id="276" r:id="rId14"/>
    <p:sldId id="261" r:id="rId15"/>
    <p:sldId id="262" r:id="rId16"/>
    <p:sldId id="271" r:id="rId17"/>
    <p:sldId id="272" r:id="rId18"/>
    <p:sldId id="273" r:id="rId19"/>
    <p:sldId id="274" r:id="rId20"/>
    <p:sldId id="269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p-detector-elb-1446914079.ap-northeast-1.elb.amazonaws.com" TargetMode="Externa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ap-northeast-1.amazonaws.com/tam-test-yichan-ho/IpDetectorCloudFormation.js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Detector Built on 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1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 with 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Java Tomcat Application</a:t>
            </a:r>
          </a:p>
          <a:p>
            <a:pPr lvl="1"/>
            <a:r>
              <a:rPr lang="en-US" dirty="0" smtClean="0"/>
              <a:t>Developed in Java 8 with Spring Boot </a:t>
            </a:r>
            <a:r>
              <a:rPr lang="en-US" dirty="0" smtClean="0">
                <a:latin typeface="Arial"/>
                <a:cs typeface="Arial"/>
              </a:rPr>
              <a:t>2.1.4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docker</a:t>
            </a:r>
            <a:r>
              <a:rPr lang="en-US" dirty="0" smtClean="0"/>
              <a:t> image with a </a:t>
            </a:r>
            <a:r>
              <a:rPr lang="en-US" dirty="0" err="1" smtClean="0"/>
              <a:t>Dockerfile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Test the image locally.</a:t>
            </a:r>
          </a:p>
          <a:p>
            <a:r>
              <a:rPr lang="en-US" dirty="0" smtClean="0"/>
              <a:t>ECR as Repository</a:t>
            </a:r>
          </a:p>
          <a:p>
            <a:pPr lvl="1"/>
            <a:r>
              <a:rPr lang="en-US" dirty="0" smtClean="0"/>
              <a:t>Create a repository on ECR for the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pPr lvl="1"/>
            <a:r>
              <a:rPr lang="en-US" dirty="0" smtClean="0"/>
              <a:t>Push the image to ECR by AWS CLI.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95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 with 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Elastic Load Balancer</a:t>
            </a:r>
          </a:p>
          <a:p>
            <a:pPr lvl="1"/>
            <a:r>
              <a:rPr lang="mr-IN" dirty="0" smtClean="0"/>
              <a:t>Application </a:t>
            </a:r>
            <a:r>
              <a:rPr lang="en-US" dirty="0"/>
              <a:t>Load </a:t>
            </a:r>
            <a:r>
              <a:rPr lang="en-US" dirty="0" smtClean="0"/>
              <a:t>Balancer</a:t>
            </a:r>
          </a:p>
          <a:p>
            <a:pPr lvl="1"/>
            <a:r>
              <a:rPr lang="en-US" dirty="0" smtClean="0"/>
              <a:t>Should create a target group to associate with ECS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ip-detector-elb</a:t>
            </a:r>
            <a:r>
              <a:rPr lang="en-US" sz="2600" dirty="0">
                <a:latin typeface="Arial"/>
                <a:cs typeface="Arial"/>
              </a:rPr>
              <a:t>-1446914079.</a:t>
            </a:r>
            <a:r>
              <a:rPr lang="en-US" sz="2600" dirty="0" smtClean="0">
                <a:latin typeface="Arial"/>
                <a:cs typeface="Arial"/>
              </a:rPr>
              <a:t>ap-northeast</a:t>
            </a:r>
            <a:r>
              <a:rPr lang="en-US" sz="2600" dirty="0">
                <a:latin typeface="Arial"/>
                <a:cs typeface="Arial"/>
              </a:rPr>
              <a:t>-1.elb.amazonaws.com</a:t>
            </a:r>
            <a:r>
              <a:rPr lang="en-US" dirty="0"/>
              <a:t/>
            </a:r>
            <a:endParaRPr lang="en-US" dirty="0" smtClean="0"/>
          </a:p>
          <a:p>
            <a:r>
              <a:rPr lang="en-US" dirty="0" smtClean="0"/>
              <a:t>ECS</a:t>
            </a:r>
          </a:p>
          <a:p>
            <a:pPr lvl="1"/>
            <a:r>
              <a:rPr lang="en-US" dirty="0" smtClean="0"/>
              <a:t>Cluster</a:t>
            </a:r>
          </a:p>
          <a:p>
            <a:pPr lvl="2"/>
            <a:r>
              <a:rPr lang="en-US" dirty="0" smtClean="0"/>
              <a:t>A group of container instances</a:t>
            </a:r>
          </a:p>
          <a:p>
            <a:pPr lvl="2"/>
            <a:r>
              <a:rPr lang="en-US" dirty="0" smtClean="0"/>
              <a:t>Created in AWS console with template of </a:t>
            </a:r>
            <a:r>
              <a:rPr lang="en-US" dirty="0" smtClean="0">
                <a:latin typeface="Arial"/>
                <a:cs typeface="Arial"/>
              </a:rPr>
              <a:t>EC2</a:t>
            </a:r>
            <a:r>
              <a:rPr lang="en-US" dirty="0" smtClean="0"/>
              <a:t> Linux + Networking</a:t>
            </a:r>
          </a:p>
          <a:p>
            <a:pPr lvl="2"/>
            <a:r>
              <a:rPr lang="en-US" smtClean="0"/>
              <a:t>Where we specify </a:t>
            </a:r>
            <a:r>
              <a:rPr lang="en-US" dirty="0" smtClean="0"/>
              <a:t>the </a:t>
            </a:r>
            <a:r>
              <a:rPr lang="en-US" dirty="0" smtClean="0">
                <a:latin typeface="Arial"/>
                <a:cs typeface="Arial"/>
              </a:rPr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411288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 with 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ECS</a:t>
            </a:r>
          </a:p>
          <a:p>
            <a:pPr lvl="1"/>
            <a:r>
              <a:rPr lang="en-US" dirty="0" smtClean="0"/>
              <a:t>Task</a:t>
            </a:r>
          </a:p>
          <a:p>
            <a:pPr lvl="2"/>
            <a:r>
              <a:rPr lang="en-US" dirty="0" smtClean="0"/>
              <a:t>To specify container information (e.g. Where the image is)</a:t>
            </a:r>
          </a:p>
          <a:p>
            <a:pPr lvl="2"/>
            <a:r>
              <a:rPr lang="en-US" dirty="0" smtClean="0"/>
              <a:t>Created by AWS CLI</a:t>
            </a:r>
            <a:endParaRPr lang="en-US" dirty="0"/>
          </a:p>
          <a:p>
            <a:pPr lvl="1"/>
            <a:r>
              <a:rPr lang="en-US" dirty="0" smtClean="0"/>
              <a:t>Service</a:t>
            </a:r>
          </a:p>
          <a:p>
            <a:pPr lvl="2"/>
            <a:r>
              <a:rPr lang="en-US" dirty="0" smtClean="0"/>
              <a:t>To specify number of  tasks (running containers)</a:t>
            </a:r>
          </a:p>
          <a:p>
            <a:pPr lvl="2"/>
            <a:r>
              <a:rPr lang="en-US" dirty="0"/>
              <a:t>To </a:t>
            </a:r>
            <a:r>
              <a:rPr lang="en-US" dirty="0" smtClean="0"/>
              <a:t>specify target group to associate with.</a:t>
            </a:r>
          </a:p>
          <a:p>
            <a:pPr lvl="2"/>
            <a:r>
              <a:rPr lang="en-US" dirty="0" smtClean="0"/>
              <a:t>Created in AWS console.</a:t>
            </a:r>
          </a:p>
        </p:txBody>
      </p:sp>
    </p:spTree>
    <p:extLst>
      <p:ext uri="{BB962C8B-B14F-4D97-AF65-F5344CB8AC3E}">
        <p14:creationId xmlns:p14="http://schemas.microsoft.com/office/powerpoint/2010/main" val="53126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 with 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API </a:t>
            </a:r>
            <a:r>
              <a:rPr lang="en-US" dirty="0"/>
              <a:t>Gateway</a:t>
            </a:r>
          </a:p>
          <a:p>
            <a:pPr lvl="1"/>
            <a:r>
              <a:rPr lang="en-US" dirty="0" smtClean="0"/>
              <a:t>Create another API Gateway</a:t>
            </a:r>
          </a:p>
          <a:p>
            <a:pPr lvl="1"/>
            <a:r>
              <a:rPr lang="en-US" dirty="0" smtClean="0"/>
              <a:t>Integration Type: HTTP</a:t>
            </a:r>
          </a:p>
          <a:p>
            <a:pPr lvl="1"/>
            <a:r>
              <a:rPr lang="en-US" dirty="0" smtClean="0"/>
              <a:t>Endpoint URL</a:t>
            </a:r>
            <a:r>
              <a:rPr lang="en-US" dirty="0"/>
              <a:t>: </a:t>
            </a:r>
            <a:r>
              <a:rPr lang="en-US" sz="2000" dirty="0">
                <a:latin typeface="Arial"/>
                <a:cs typeface="Arial"/>
                <a:hlinkClick r:id="rId2"/>
              </a:rPr>
              <a:t>http://ip-detector-elb-1446914079.ap-northeast-1.</a:t>
            </a:r>
            <a:r>
              <a:rPr lang="en-US" sz="2000" dirty="0" smtClean="0">
                <a:latin typeface="Arial"/>
                <a:cs typeface="Arial"/>
                <a:hlinkClick r:id="rId2"/>
              </a:rPr>
              <a:t>elb.amazonaws.com</a:t>
            </a:r>
            <a:endParaRPr lang="en-US" sz="2000" dirty="0" smtClean="0">
              <a:latin typeface="Arial"/>
              <a:cs typeface="Arial"/>
            </a:endParaRPr>
          </a:p>
          <a:p>
            <a:pPr lvl="1"/>
            <a:endParaRPr lang="en-US" sz="2000" dirty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lvl="1"/>
            <a:endParaRPr lang="en-US" sz="2000" dirty="0">
              <a:latin typeface="Arial"/>
              <a:cs typeface="Arial"/>
            </a:endParaRPr>
          </a:p>
          <a:p>
            <a:pPr lvl="1"/>
            <a:endParaRPr lang="en-US" sz="2000" dirty="0" smtClean="0">
              <a:latin typeface="Arial"/>
              <a:cs typeface="Arial"/>
            </a:endParaRPr>
          </a:p>
          <a:p>
            <a:pPr lvl="1"/>
            <a:endParaRPr lang="en-US" sz="2000" dirty="0" smtClean="0">
              <a:latin typeface="Arial"/>
              <a:cs typeface="Arial"/>
            </a:endParaRPr>
          </a:p>
          <a:p>
            <a:pPr lvl="1"/>
            <a:endParaRPr lang="en-US" sz="2000" dirty="0">
              <a:latin typeface="Arial"/>
              <a:cs typeface="Arial"/>
            </a:endParaRPr>
          </a:p>
          <a:p>
            <a:pPr lvl="1"/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 descr="ecs_ap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" y="4604290"/>
            <a:ext cx="8452826" cy="21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6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Manual deployment with AWS console.</a:t>
            </a:r>
          </a:p>
          <a:p>
            <a:r>
              <a:rPr lang="en-US" dirty="0" smtClean="0"/>
              <a:t>Partial deployment with </a:t>
            </a:r>
            <a:r>
              <a:rPr lang="en-US" dirty="0" err="1" smtClean="0"/>
              <a:t>CloudFormation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Lambda for backend logic</a:t>
            </a:r>
          </a:p>
          <a:p>
            <a:pPr lvl="1"/>
            <a:r>
              <a:rPr lang="en-US" dirty="0" smtClean="0"/>
              <a:t>Lambda for authorization</a:t>
            </a:r>
          </a:p>
          <a:p>
            <a:pPr lvl="1"/>
            <a:r>
              <a:rPr lang="en-US" dirty="0" smtClean="0"/>
              <a:t>API Gateway</a:t>
            </a:r>
          </a:p>
          <a:p>
            <a:r>
              <a:rPr lang="en-US" dirty="0" smtClean="0"/>
              <a:t>Template JSON: </a:t>
            </a:r>
            <a:r>
              <a:rPr lang="en-US" dirty="0">
                <a:hlinkClick r:id="rId2"/>
              </a:rPr>
              <a:t>https://s3-ap-northeast-1.amazonaws.com/tam-test-yichan-ho/</a:t>
            </a:r>
            <a:r>
              <a:rPr lang="en-US" dirty="0" smtClean="0">
                <a:hlinkClick r:id="rId2"/>
              </a:rPr>
              <a:t>IpDetectorCloudFormation.json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7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Unit Test</a:t>
            </a:r>
          </a:p>
          <a:p>
            <a:pPr lvl="1"/>
            <a:r>
              <a:rPr lang="en-US" dirty="0"/>
              <a:t>Given the mock input with </a:t>
            </a:r>
            <a:r>
              <a:rPr lang="en-US" dirty="0">
                <a:latin typeface="Arial"/>
                <a:cs typeface="Arial"/>
              </a:rPr>
              <a:t>218.161.9.242</a:t>
            </a:r>
            <a:r>
              <a:rPr lang="en-US" dirty="0"/>
              <a:t> in X-Forwarded-For, assert the return </a:t>
            </a:r>
            <a:r>
              <a:rPr lang="en-US" dirty="0" smtClean="0"/>
              <a:t>IP </a:t>
            </a:r>
            <a:r>
              <a:rPr lang="en-US" dirty="0"/>
              <a:t>equals </a:t>
            </a:r>
            <a:r>
              <a:rPr lang="en-US" dirty="0" smtClean="0">
                <a:latin typeface="Arial"/>
                <a:cs typeface="Arial"/>
              </a:rPr>
              <a:t>218.161.9.242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Test Result: Pass</a:t>
            </a:r>
          </a:p>
          <a:p>
            <a:pPr marL="0" indent="0">
              <a:buNone/>
            </a:pPr>
            <a:r>
              <a:rPr lang="en-US" dirty="0" smtClean="0"/>
              <a:t/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67287" y="3631641"/>
            <a:ext cx="4841124" cy="30361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9327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PAW </a:t>
            </a:r>
            <a:r>
              <a:rPr lang="en-US" dirty="0"/>
              <a:t>Unit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Case 1: Enter the Authorization header with illegal value</a:t>
            </a:r>
          </a:p>
          <a:p>
            <a:pPr lvl="2"/>
            <a:r>
              <a:rPr lang="en-US" dirty="0"/>
              <a:t>Expected Result: </a:t>
            </a:r>
            <a:r>
              <a:rPr lang="en-US" dirty="0">
                <a:latin typeface="Arial"/>
                <a:cs typeface="Arial"/>
              </a:rPr>
              <a:t>403</a:t>
            </a:r>
            <a:r>
              <a:rPr lang="en-US" dirty="0"/>
              <a:t> Forbidden and not getting IP </a:t>
            </a:r>
            <a:r>
              <a:rPr lang="en-US" dirty="0" smtClean="0"/>
              <a:t>Information.</a:t>
            </a:r>
            <a:endParaRPr lang="en-US" dirty="0"/>
          </a:p>
          <a:p>
            <a:pPr lvl="2"/>
            <a:r>
              <a:rPr lang="en-US" dirty="0"/>
              <a:t>Test Result: </a:t>
            </a:r>
            <a:r>
              <a:rPr lang="en-US" dirty="0" smtClean="0"/>
              <a:t>Pass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03353" y="4615954"/>
            <a:ext cx="7077506" cy="210479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5116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PAW Unit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Case 2: Enter the Authorization header with allow</a:t>
            </a:r>
          </a:p>
          <a:p>
            <a:pPr lvl="2"/>
            <a:r>
              <a:rPr lang="en-US" dirty="0"/>
              <a:t>Expected Result: </a:t>
            </a:r>
            <a:r>
              <a:rPr lang="en-US" dirty="0">
                <a:latin typeface="Arial"/>
                <a:cs typeface="Arial"/>
              </a:rPr>
              <a:t>200</a:t>
            </a:r>
            <a:r>
              <a:rPr lang="en-US" dirty="0"/>
              <a:t> Ok and get IP </a:t>
            </a:r>
            <a:r>
              <a:rPr lang="en-US" dirty="0" smtClean="0"/>
              <a:t>Information.</a:t>
            </a:r>
            <a:endParaRPr lang="en-US" dirty="0"/>
          </a:p>
          <a:p>
            <a:pPr lvl="2"/>
            <a:r>
              <a:rPr lang="en-US" dirty="0"/>
              <a:t>Test Result: </a:t>
            </a:r>
            <a:r>
              <a:rPr lang="en-US" dirty="0" smtClean="0"/>
              <a:t>Pass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09178" y="4332912"/>
            <a:ext cx="6654203" cy="24275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415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Function Test</a:t>
            </a:r>
          </a:p>
          <a:p>
            <a:pPr lvl="1"/>
            <a:r>
              <a:rPr lang="en-US" dirty="0"/>
              <a:t>Case 1: Compare Application’s IP with </a:t>
            </a:r>
            <a:r>
              <a:rPr lang="en-US" dirty="0">
                <a:latin typeface="Arial"/>
                <a:cs typeface="Arial"/>
              </a:rPr>
              <a:t>3</a:t>
            </a:r>
            <a:r>
              <a:rPr lang="en-US" dirty="0"/>
              <a:t>rd party IP </a:t>
            </a:r>
            <a:r>
              <a:rPr lang="en-US" dirty="0" smtClean="0"/>
              <a:t>service.</a:t>
            </a:r>
            <a:endParaRPr lang="en-US" dirty="0"/>
          </a:p>
          <a:p>
            <a:pPr lvl="1"/>
            <a:r>
              <a:rPr lang="en-US" dirty="0"/>
              <a:t>Expected Result: IPs are the same.</a:t>
            </a:r>
          </a:p>
          <a:p>
            <a:pPr lvl="1"/>
            <a:r>
              <a:rPr lang="en-US" dirty="0"/>
              <a:t>Test Result: </a:t>
            </a:r>
            <a:r>
              <a:rPr lang="en-US" dirty="0" smtClean="0"/>
              <a:t>Pass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4930" y="4584695"/>
            <a:ext cx="7342070" cy="206989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8773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Case 2: Switch to </a:t>
            </a:r>
            <a:r>
              <a:rPr lang="en-US" dirty="0">
                <a:latin typeface="Arial"/>
                <a:cs typeface="Arial"/>
              </a:rPr>
              <a:t>4</a:t>
            </a:r>
            <a:r>
              <a:rPr lang="en-US" dirty="0"/>
              <a:t>G network and compare Application’s IP with </a:t>
            </a:r>
            <a:r>
              <a:rPr lang="en-US" dirty="0">
                <a:latin typeface="Arial"/>
                <a:cs typeface="Arial"/>
              </a:rPr>
              <a:t>3</a:t>
            </a:r>
            <a:r>
              <a:rPr lang="en-US" dirty="0"/>
              <a:t>rd party IP </a:t>
            </a:r>
            <a:r>
              <a:rPr lang="en-US" dirty="0" smtClean="0"/>
              <a:t>service.</a:t>
            </a:r>
            <a:endParaRPr lang="en-US" dirty="0"/>
          </a:p>
          <a:p>
            <a:pPr lvl="1"/>
            <a:r>
              <a:rPr lang="en-US" dirty="0"/>
              <a:t>Expected Result: IPs are the same.</a:t>
            </a:r>
          </a:p>
          <a:p>
            <a:pPr lvl="1"/>
            <a:r>
              <a:rPr lang="en-US" dirty="0"/>
              <a:t>Test Result: Pass</a:t>
            </a:r>
            <a:r>
              <a:rPr lang="en-US" dirty="0"/>
              <a:t> 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43039" y="4291640"/>
            <a:ext cx="6257356" cy="24687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264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Architecture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Alternative Solution with ECS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Test Results</a:t>
            </a:r>
          </a:p>
          <a:p>
            <a:r>
              <a:rPr lang="en-US" dirty="0" smtClean="0"/>
              <a:t>Know Issues</a:t>
            </a:r>
          </a:p>
          <a:p>
            <a:r>
              <a:rPr lang="en-US" dirty="0" smtClean="0"/>
              <a:t>Q &amp; 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7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Not able to resolve the domain name to the same IP as a browser does.</a:t>
            </a:r>
          </a:p>
          <a:p>
            <a:r>
              <a:rPr lang="en-US" dirty="0" err="1" smtClean="0"/>
              <a:t>CloudFormation</a:t>
            </a:r>
            <a:r>
              <a:rPr lang="en-US" dirty="0" smtClean="0"/>
              <a:t> to achieve partial deployment.</a:t>
            </a:r>
          </a:p>
          <a:p>
            <a:r>
              <a:rPr lang="en-US" dirty="0" smtClean="0"/>
              <a:t>Fail to give API Gateway the permission to invoke Lambda function with </a:t>
            </a:r>
            <a:r>
              <a:rPr lang="en-US" dirty="0" err="1" smtClean="0"/>
              <a:t>CloudFormation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able to finish the alternative solution with ECS before delivery, but get a chance to implement it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4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9" name="Content Placeholder 8" descr="IP Detector (2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52" r="-21552"/>
          <a:stretch/>
        </p:blipFill>
        <p:spPr>
          <a:xfrm>
            <a:off x="0" y="1433173"/>
            <a:ext cx="9277652" cy="5102351"/>
          </a:xfrm>
        </p:spPr>
      </p:pic>
    </p:spTree>
    <p:extLst>
      <p:ext uri="{BB962C8B-B14F-4D97-AF65-F5344CB8AC3E}">
        <p14:creationId xmlns:p14="http://schemas.microsoft.com/office/powerpoint/2010/main" val="102831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CloudFront</a:t>
            </a:r>
            <a:r>
              <a:rPr lang="en-US" dirty="0" smtClean="0"/>
              <a:t> for CDN</a:t>
            </a:r>
          </a:p>
          <a:p>
            <a:pPr lvl="1"/>
            <a:r>
              <a:rPr lang="en-US" dirty="0"/>
              <a:t>Domain Name: ​</a:t>
            </a:r>
            <a:r>
              <a:rPr lang="en-US" dirty="0">
                <a:solidFill>
                  <a:srgbClr val="3366FF"/>
                </a:solidFill>
                <a:latin typeface="Arial"/>
                <a:cs typeface="Arial"/>
              </a:rPr>
              <a:t>d3ucfn7czb26to.cloudfront.net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 smtClean="0"/>
              <a:t>High performance, </a:t>
            </a:r>
            <a:r>
              <a:rPr lang="en-US" dirty="0"/>
              <a:t>h</a:t>
            </a:r>
            <a:r>
              <a:rPr lang="en-US" dirty="0" smtClean="0"/>
              <a:t>igh availability and scalability.</a:t>
            </a:r>
          </a:p>
          <a:p>
            <a:pPr lvl="1"/>
            <a:r>
              <a:rPr lang="en-US" dirty="0" smtClean="0"/>
              <a:t>Serves static content from the closet edge server.</a:t>
            </a:r>
          </a:p>
          <a:p>
            <a:pPr lvl="1"/>
            <a:r>
              <a:rPr lang="en-US" dirty="0" smtClean="0"/>
              <a:t>OAI (Origin Access Identity): always access </a:t>
            </a:r>
            <a:r>
              <a:rPr lang="en-US" dirty="0" smtClean="0">
                <a:latin typeface="Arial"/>
                <a:cs typeface="Arial"/>
              </a:rPr>
              <a:t>S3</a:t>
            </a:r>
            <a:r>
              <a:rPr lang="en-US" dirty="0" smtClean="0"/>
              <a:t> content using </a:t>
            </a:r>
            <a:r>
              <a:rPr lang="en-US" dirty="0" err="1" smtClean="0"/>
              <a:t>CloudFront</a:t>
            </a:r>
            <a:r>
              <a:rPr lang="en-US" dirty="0" smtClean="0"/>
              <a:t> URLs.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0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S3</a:t>
            </a:r>
            <a:r>
              <a:rPr lang="en-US" dirty="0" smtClean="0"/>
              <a:t> for Static Content Storage</a:t>
            </a:r>
          </a:p>
          <a:p>
            <a:pPr lvl="1"/>
            <a:r>
              <a:rPr lang="en-US" dirty="0"/>
              <a:t>Bucket Name: ​</a:t>
            </a:r>
            <a:r>
              <a:rPr lang="en-US" dirty="0" err="1">
                <a:solidFill>
                  <a:srgbClr val="3366FF"/>
                </a:solidFill>
              </a:rPr>
              <a:t>ip</a:t>
            </a:r>
            <a:r>
              <a:rPr lang="en-US" dirty="0">
                <a:solidFill>
                  <a:srgbClr val="3366FF"/>
                </a:solidFill>
              </a:rPr>
              <a:t>-detector-</a:t>
            </a:r>
            <a:r>
              <a:rPr lang="en-US" dirty="0" err="1">
                <a:solidFill>
                  <a:srgbClr val="3366FF"/>
                </a:solidFill>
              </a:rPr>
              <a:t>yichan</a:t>
            </a:r>
            <a:r>
              <a:rPr lang="en-US" dirty="0">
                <a:solidFill>
                  <a:srgbClr val="3366FF"/>
                </a:solidFill>
              </a:rPr>
              <a:t>-</a:t>
            </a:r>
            <a:r>
              <a:rPr lang="en-US" dirty="0" smtClean="0">
                <a:solidFill>
                  <a:srgbClr val="3366FF"/>
                </a:solidFill>
              </a:rPr>
              <a:t>ho</a:t>
            </a:r>
          </a:p>
          <a:p>
            <a:pPr lvl="1"/>
            <a:r>
              <a:rPr lang="en-US" dirty="0" smtClean="0"/>
              <a:t>Public access settings to disallow public access.</a:t>
            </a:r>
          </a:p>
          <a:p>
            <a:pPr lvl="1"/>
            <a:r>
              <a:rPr lang="en-US" dirty="0" smtClean="0"/>
              <a:t>Bucket policy: Add a policy to enable OAI and access scope.</a:t>
            </a:r>
            <a:endParaRPr lang="en-US" dirty="0"/>
          </a:p>
          <a:p>
            <a:pPr lvl="1"/>
            <a:r>
              <a:rPr lang="en-US" dirty="0" smtClean="0"/>
              <a:t>Host all static content including images, </a:t>
            </a:r>
            <a:r>
              <a:rPr lang="en-US" dirty="0" err="1" smtClean="0"/>
              <a:t>index.html</a:t>
            </a:r>
            <a:r>
              <a:rPr lang="en-US" dirty="0" smtClean="0"/>
              <a:t>, and required JavaScript files.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7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API Gateway for API Entry Point</a:t>
            </a:r>
          </a:p>
          <a:p>
            <a:pPr lvl="1"/>
            <a:r>
              <a:rPr lang="en-US" dirty="0" smtClean="0"/>
              <a:t>URL: </a:t>
            </a:r>
            <a:r>
              <a:rPr lang="en-US" dirty="0">
                <a:solidFill>
                  <a:srgbClr val="3366FF"/>
                </a:solidFill>
                <a:latin typeface="Arial"/>
                <a:cs typeface="Arial"/>
              </a:rPr>
              <a:t>https://171nk3xfcb.execute-api.ap-northeast-1.amazonaws.com/prod/</a:t>
            </a:r>
            <a:r>
              <a:rPr lang="en-US" dirty="0" err="1">
                <a:solidFill>
                  <a:srgbClr val="3366FF"/>
                </a:solidFill>
                <a:latin typeface="Arial"/>
                <a:cs typeface="Arial"/>
              </a:rPr>
              <a:t>detectip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 smtClean="0"/>
              <a:t>HTTP GET method</a:t>
            </a:r>
          </a:p>
          <a:p>
            <a:pPr lvl="1"/>
            <a:r>
              <a:rPr lang="en-US" dirty="0" smtClean="0"/>
              <a:t>Requires a predefined header and value to make it through: </a:t>
            </a:r>
            <a:r>
              <a:rPr lang="en-US" dirty="0">
                <a:solidFill>
                  <a:srgbClr val="3366FF"/>
                </a:solidFill>
              </a:rPr>
              <a:t>Authorization </a:t>
            </a:r>
            <a:r>
              <a:rPr lang="en-US" dirty="0" smtClean="0">
                <a:solidFill>
                  <a:srgbClr val="3366FF"/>
                </a:solidFill>
              </a:rPr>
              <a:t>= allow</a:t>
            </a:r>
          </a:p>
          <a:p>
            <a:pPr lvl="1"/>
            <a:r>
              <a:rPr lang="x-none" dirty="0" smtClean="0"/>
              <a:t>The header is set through the Authorizers configuration of API Gateway.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2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/>
            <a:r>
              <a:rPr lang="en-US" dirty="0"/>
              <a:t>Function Name: ​</a:t>
            </a:r>
            <a:r>
              <a:rPr lang="en-US" dirty="0" err="1">
                <a:solidFill>
                  <a:srgbClr val="3366FF"/>
                </a:solidFill>
              </a:rPr>
              <a:t>javaTokenAuthorizer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Implemented in Java 8</a:t>
            </a:r>
          </a:p>
          <a:p>
            <a:pPr lvl="1"/>
            <a:r>
              <a:rPr lang="en-US" dirty="0" smtClean="0"/>
              <a:t>Check if the authorization token == allow</a:t>
            </a:r>
          </a:p>
          <a:p>
            <a:pPr lvl="2"/>
            <a:r>
              <a:rPr lang="en-US" dirty="0" smtClean="0"/>
              <a:t>Yes </a:t>
            </a:r>
            <a:r>
              <a:rPr lang="en-US" dirty="0" smtClean="0">
                <a:sym typeface="Wingdings"/>
              </a:rPr>
              <a:t> Allow Policy</a:t>
            </a:r>
          </a:p>
          <a:p>
            <a:pPr lvl="2"/>
            <a:r>
              <a:rPr lang="en-US" dirty="0" smtClean="0">
                <a:sym typeface="Wingdings"/>
              </a:rPr>
              <a:t>No  Deny Policy</a:t>
            </a:r>
          </a:p>
          <a:p>
            <a:pPr lvl="1"/>
            <a:r>
              <a:rPr lang="en-US" dirty="0" smtClean="0">
                <a:sym typeface="Wingdings"/>
              </a:rPr>
              <a:t>The </a:t>
            </a:r>
            <a:r>
              <a:rPr lang="en-US" dirty="0" smtClean="0"/>
              <a:t>authorization header must be configured as </a:t>
            </a:r>
            <a:r>
              <a:rPr lang="en-US" dirty="0" err="1" smtClean="0">
                <a:solidFill>
                  <a:srgbClr val="3366FF"/>
                </a:solidFill>
              </a:rPr>
              <a:t>AllowedHeader</a:t>
            </a:r>
            <a:r>
              <a:rPr lang="en-US" dirty="0" smtClean="0"/>
              <a:t> in CORS configuration of </a:t>
            </a:r>
            <a:r>
              <a:rPr lang="en-US" dirty="0" smtClean="0">
                <a:latin typeface="Arial"/>
                <a:cs typeface="Arial"/>
              </a:rPr>
              <a:t>S3.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Once created, make it an </a:t>
            </a:r>
            <a:r>
              <a:rPr lang="x-none" dirty="0" smtClean="0"/>
              <a:t>Authorizer  in API Gateway.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9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Lambda </a:t>
            </a:r>
            <a:r>
              <a:rPr lang="en-US" dirty="0"/>
              <a:t>for Backend </a:t>
            </a:r>
            <a:r>
              <a:rPr lang="en-US" dirty="0" smtClean="0"/>
              <a:t>Logic</a:t>
            </a:r>
          </a:p>
          <a:p>
            <a:pPr lvl="1"/>
            <a:r>
              <a:rPr lang="en-US" dirty="0"/>
              <a:t>Function Name: ​</a:t>
            </a:r>
            <a:r>
              <a:rPr lang="en-US" dirty="0" err="1">
                <a:solidFill>
                  <a:srgbClr val="3366FF"/>
                </a:solidFill>
              </a:rPr>
              <a:t>detectIp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Implemented in Java </a:t>
            </a:r>
            <a:r>
              <a:rPr lang="en-US" dirty="0" smtClean="0"/>
              <a:t>8</a:t>
            </a:r>
          </a:p>
          <a:p>
            <a:pPr lvl="1"/>
            <a:r>
              <a:rPr lang="en-US" dirty="0" smtClean="0"/>
              <a:t>Get the first IP in the list stored in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3366FF"/>
                </a:solidFill>
              </a:rPr>
              <a:t>X</a:t>
            </a:r>
            <a:r>
              <a:rPr lang="en-US" dirty="0">
                <a:solidFill>
                  <a:srgbClr val="3366FF"/>
                </a:solidFill>
              </a:rPr>
              <a:t>-Forwarded-For</a:t>
            </a:r>
            <a:r>
              <a:rPr lang="en-US" dirty="0"/>
              <a:t>​ </a:t>
            </a:r>
            <a:r>
              <a:rPr lang="en-US" dirty="0" smtClean="0"/>
              <a:t>header.</a:t>
            </a:r>
          </a:p>
          <a:p>
            <a:pPr lvl="1"/>
            <a:r>
              <a:rPr lang="en-US" dirty="0" smtClean="0"/>
              <a:t>Header </a:t>
            </a:r>
            <a:r>
              <a:rPr lang="en-US" dirty="0" smtClean="0">
                <a:solidFill>
                  <a:srgbClr val="3366FF"/>
                </a:solidFill>
              </a:rPr>
              <a:t>origin</a:t>
            </a:r>
            <a:r>
              <a:rPr lang="en-US" dirty="0" smtClean="0"/>
              <a:t>: It’s the domain name of </a:t>
            </a:r>
            <a:r>
              <a:rPr lang="en-US" dirty="0" err="1" smtClean="0"/>
              <a:t>CloudFront</a:t>
            </a:r>
            <a:r>
              <a:rPr lang="en-US" dirty="0"/>
              <a:t> </a:t>
            </a:r>
            <a:r>
              <a:rPr lang="en-US" dirty="0" smtClean="0"/>
              <a:t>and we translate it into IP by </a:t>
            </a:r>
            <a:r>
              <a:rPr lang="en-US" dirty="0" err="1"/>
              <a:t>InetAddress.getAllByName</a:t>
            </a:r>
            <a:r>
              <a:rPr lang="en-US" dirty="0"/>
              <a:t>(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>
                <a:solidFill>
                  <a:srgbClr val="3366FF"/>
                </a:solidFill>
              </a:rPr>
              <a:t>Access-Control-Allow-Methods</a:t>
            </a:r>
            <a:r>
              <a:rPr lang="en-US" dirty="0"/>
              <a:t> and </a:t>
            </a:r>
            <a:r>
              <a:rPr lang="en-US" dirty="0">
                <a:solidFill>
                  <a:srgbClr val="3366FF"/>
                </a:solidFill>
              </a:rPr>
              <a:t>Access-Control-Allow-Headers</a:t>
            </a:r>
            <a:r>
              <a:rPr lang="en-US" dirty="0"/>
              <a:t> as the headers to the response to resolve </a:t>
            </a:r>
            <a:r>
              <a:rPr lang="en-US" dirty="0" smtClean="0"/>
              <a:t>CORS.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 with ECS</a:t>
            </a:r>
          </a:p>
        </p:txBody>
      </p:sp>
      <p:pic>
        <p:nvPicPr>
          <p:cNvPr id="4" name="Content Placeholder 3" descr="IP Detector EC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80" r="-14480"/>
          <a:stretch>
            <a:fillRect/>
          </a:stretch>
        </p:blipFill>
        <p:spPr>
          <a:xfrm>
            <a:off x="-310036" y="1362063"/>
            <a:ext cx="9575342" cy="5266069"/>
          </a:xfrm>
        </p:spPr>
      </p:pic>
      <p:sp>
        <p:nvSpPr>
          <p:cNvPr id="5" name="Rectangle 4"/>
          <p:cNvSpPr/>
          <p:nvPr/>
        </p:nvSpPr>
        <p:spPr>
          <a:xfrm>
            <a:off x="5754271" y="3585277"/>
            <a:ext cx="2367850" cy="293701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7890" y="3215945"/>
            <a:ext cx="198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difference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8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2274</TotalTime>
  <Words>566</Words>
  <Application>Microsoft Macintosh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Twilight</vt:lpstr>
      <vt:lpstr>IP Detector Built on AWS</vt:lpstr>
      <vt:lpstr>Agenda</vt:lpstr>
      <vt:lpstr>Application Architecture</vt:lpstr>
      <vt:lpstr>Services</vt:lpstr>
      <vt:lpstr>Services</vt:lpstr>
      <vt:lpstr>Services</vt:lpstr>
      <vt:lpstr>Services</vt:lpstr>
      <vt:lpstr>Services</vt:lpstr>
      <vt:lpstr>Alternative Solution with ECS</vt:lpstr>
      <vt:lpstr>Alternative Solution with ECS</vt:lpstr>
      <vt:lpstr>Alternative Solution with ECS</vt:lpstr>
      <vt:lpstr>Alternative Solution with ECS</vt:lpstr>
      <vt:lpstr>Alternative Solution with ECS</vt:lpstr>
      <vt:lpstr>Deployment</vt:lpstr>
      <vt:lpstr>Test Result</vt:lpstr>
      <vt:lpstr>Test Result</vt:lpstr>
      <vt:lpstr>Test Result</vt:lpstr>
      <vt:lpstr>Test Result</vt:lpstr>
      <vt:lpstr>Test Result</vt:lpstr>
      <vt:lpstr>Known Issues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Detector Built on AWS</dc:title>
  <dc:creator>Beef</dc:creator>
  <cp:lastModifiedBy>Beef</cp:lastModifiedBy>
  <cp:revision>79</cp:revision>
  <dcterms:created xsi:type="dcterms:W3CDTF">2019-05-08T14:13:15Z</dcterms:created>
  <dcterms:modified xsi:type="dcterms:W3CDTF">2019-05-10T04:07:57Z</dcterms:modified>
</cp:coreProperties>
</file>