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Default Extension="vsdx" ContentType="application/vnd.ms-visio.drawing"/>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362" r:id="rId3"/>
    <p:sldId id="360" r:id="rId4"/>
    <p:sldId id="364" r:id="rId5"/>
    <p:sldId id="410" r:id="rId6"/>
    <p:sldId id="421" r:id="rId7"/>
    <p:sldId id="424" r:id="rId8"/>
    <p:sldId id="365" r:id="rId9"/>
    <p:sldId id="413" r:id="rId10"/>
    <p:sldId id="420" r:id="rId11"/>
    <p:sldId id="414" r:id="rId12"/>
    <p:sldId id="415" r:id="rId13"/>
    <p:sldId id="416" r:id="rId14"/>
    <p:sldId id="417" r:id="rId15"/>
    <p:sldId id="394" r:id="rId16"/>
    <p:sldId id="423" r:id="rId17"/>
    <p:sldId id="408" r:id="rId18"/>
    <p:sldId id="377" r:id="rId19"/>
    <p:sldId id="393" r:id="rId20"/>
    <p:sldId id="384" r:id="rId21"/>
    <p:sldId id="381" r:id="rId22"/>
    <p:sldId id="425" r:id="rId23"/>
    <p:sldId id="379" r:id="rId24"/>
    <p:sldId id="426" r:id="rId25"/>
    <p:sldId id="370" r:id="rId26"/>
    <p:sldId id="428" r:id="rId27"/>
    <p:sldId id="427" r:id="rId28"/>
    <p:sldId id="371" r:id="rId29"/>
    <p:sldId id="374" r:id="rId30"/>
    <p:sldId id="429" r:id="rId31"/>
    <p:sldId id="392" r:id="rId32"/>
  </p:sldIdLst>
  <p:sldSz cx="12192000" cy="6858000"/>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1E1FF"/>
    <a:srgbClr val="EBEBFF"/>
    <a:srgbClr val="D1D1FF"/>
    <a:srgbClr val="9999FF"/>
    <a:srgbClr val="8585FF"/>
    <a:srgbClr val="C1C1FF"/>
    <a:srgbClr val="B9B9FF"/>
    <a:srgbClr val="ABABFF"/>
    <a:srgbClr val="009900"/>
    <a:srgbClr val="ECF3F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03" autoAdjust="0"/>
    <p:restoredTop sz="94434" autoAdjust="0"/>
  </p:normalViewPr>
  <p:slideViewPr>
    <p:cSldViewPr snapToGrid="0">
      <p:cViewPr>
        <p:scale>
          <a:sx n="130" d="100"/>
          <a:sy n="130" d="100"/>
        </p:scale>
        <p:origin x="-222" y="486"/>
      </p:cViewPr>
      <p:guideLst>
        <p:guide orient="horz" pos="2160"/>
        <p:guide pos="3840"/>
      </p:guideLst>
    </p:cSldViewPr>
  </p:slideViewPr>
  <p:outlineViewPr>
    <p:cViewPr>
      <p:scale>
        <a:sx n="33" d="100"/>
        <a:sy n="33" d="100"/>
      </p:scale>
      <p:origin x="0" y="455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72AFCCBB-AED9-4BEB-BD18-990D87782DED}" type="datetimeFigureOut">
              <a:rPr lang="en-GB" smtClean="0"/>
              <a:pPr/>
              <a:t>16/08/2019</a:t>
            </a:fld>
            <a:endParaRPr lang="en-GB" dirty="0"/>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36B06261-D566-4BA4-AE64-D28C66C4494E}" type="slidenum">
              <a:rPr lang="en-GB" smtClean="0"/>
              <a:pPr/>
              <a:t>‹#›</a:t>
            </a:fld>
            <a:endParaRPr lang="en-GB" dirty="0"/>
          </a:p>
        </p:txBody>
      </p:sp>
    </p:spTree>
    <p:extLst>
      <p:ext uri="{BB962C8B-B14F-4D97-AF65-F5344CB8AC3E}">
        <p14:creationId xmlns:p14="http://schemas.microsoft.com/office/powerpoint/2010/main" xmlns="" val="281856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6B06261-D566-4BA4-AE64-D28C66C4494E}" type="slidenum">
              <a:rPr lang="en-GB" smtClean="0"/>
              <a:pPr/>
              <a:t>1</a:t>
            </a:fld>
            <a:endParaRPr lang="en-GB" dirty="0"/>
          </a:p>
        </p:txBody>
      </p:sp>
    </p:spTree>
    <p:extLst>
      <p:ext uri="{BB962C8B-B14F-4D97-AF65-F5344CB8AC3E}">
        <p14:creationId xmlns:p14="http://schemas.microsoft.com/office/powerpoint/2010/main" xmlns="" val="2213761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06261-D566-4BA4-AE64-D28C66C449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066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06261-D566-4BA4-AE64-D28C66C449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066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06261-D566-4BA4-AE64-D28C66C449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06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06261-D566-4BA4-AE64-D28C66C449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066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06261-D566-4BA4-AE64-D28C66C449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066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06261-D566-4BA4-AE64-D28C66C449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066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06261-D566-4BA4-AE64-D28C66C449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066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06261-D566-4BA4-AE64-D28C66C449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06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06261-D566-4BA4-AE64-D28C66C449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066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06261-D566-4BA4-AE64-D28C66C449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066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06261-D566-4BA4-AE64-D28C66C449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066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06261-D566-4BA4-AE64-D28C66C449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066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06261-D566-4BA4-AE64-D28C66C449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066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06261-D566-4BA4-AE64-D28C66C449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066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06261-D566-4BA4-AE64-D28C66C449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066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06261-D566-4BA4-AE64-D28C66C4494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371066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a:t>OFFICIAL SENSITIVE</a:t>
            </a:r>
            <a:endParaRPr lang="en-GB" dirty="0"/>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dirty="0"/>
          </a:p>
        </p:txBody>
      </p:sp>
    </p:spTree>
    <p:extLst>
      <p:ext uri="{BB962C8B-B14F-4D97-AF65-F5344CB8AC3E}">
        <p14:creationId xmlns:p14="http://schemas.microsoft.com/office/powerpoint/2010/main" xmlns="" val="3837188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a:t>OFFICIAL SENSITIVE</a:t>
            </a:r>
            <a:endParaRPr lang="en-GB" dirty="0"/>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dirty="0"/>
          </a:p>
        </p:txBody>
      </p:sp>
      <p:pic>
        <p:nvPicPr>
          <p:cNvPr id="8" name="Picture 7"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243834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a:t>OFFICIAL SENSITIVE</a:t>
            </a:r>
            <a:endParaRPr lang="en-GB" dirty="0"/>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dirty="0"/>
          </a:p>
        </p:txBody>
      </p:sp>
      <p:pic>
        <p:nvPicPr>
          <p:cNvPr id="8" name="Picture 7"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2778478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a:t>OFFICIAL SENSITIVE</a:t>
            </a:r>
            <a:endParaRPr lang="en-GB" dirty="0"/>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dirty="0"/>
          </a:p>
        </p:txBody>
      </p:sp>
    </p:spTree>
    <p:extLst>
      <p:ext uri="{BB962C8B-B14F-4D97-AF65-F5344CB8AC3E}">
        <p14:creationId xmlns:p14="http://schemas.microsoft.com/office/powerpoint/2010/main" xmlns="" val="2224236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a:t>OFFICIAL SENSITIVE</a:t>
            </a:r>
            <a:endParaRPr lang="en-GB" dirty="0"/>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079577" y="6036021"/>
            <a:ext cx="1074679" cy="821979"/>
          </a:xfrm>
          <a:prstGeom prst="rect">
            <a:avLst/>
          </a:prstGeom>
        </p:spPr>
      </p:pic>
      <p:pic>
        <p:nvPicPr>
          <p:cNvPr id="9" name="Picture 8" descr="2015 SLC logo_colour.jpg"/>
          <p:cNvPicPr/>
          <p:nvPr userDrawn="1"/>
        </p:nvPicPr>
        <p:blipFill>
          <a:blip r:embed="rId3" cstate="print"/>
          <a:srcRect/>
          <a:stretch>
            <a:fillRect/>
          </a:stretch>
        </p:blipFill>
        <p:spPr bwMode="auto">
          <a:xfrm rot="16200000">
            <a:off x="486973" y="5943569"/>
            <a:ext cx="541655" cy="1073150"/>
          </a:xfrm>
          <a:prstGeom prst="rect">
            <a:avLst/>
          </a:prstGeom>
          <a:noFill/>
          <a:ln w="9525">
            <a:noFill/>
            <a:miter lim="800000"/>
            <a:headEnd/>
            <a:tailEnd/>
          </a:ln>
        </p:spPr>
      </p:pic>
    </p:spTree>
    <p:extLst>
      <p:ext uri="{BB962C8B-B14F-4D97-AF65-F5344CB8AC3E}">
        <p14:creationId xmlns:p14="http://schemas.microsoft.com/office/powerpoint/2010/main" xmlns="" val="1896918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a:t>OFFICIAL SENSITIVE</a:t>
            </a:r>
            <a:endParaRPr lang="en-GB" dirty="0"/>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dirty="0"/>
          </a:p>
        </p:txBody>
      </p:sp>
      <p:pic>
        <p:nvPicPr>
          <p:cNvPr id="8" name="Picture 7"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938617" y="5947380"/>
            <a:ext cx="1253383" cy="958662"/>
          </a:xfrm>
          <a:prstGeom prst="rect">
            <a:avLst/>
          </a:prstGeom>
        </p:spPr>
      </p:pic>
    </p:spTree>
    <p:extLst>
      <p:ext uri="{BB962C8B-B14F-4D97-AF65-F5344CB8AC3E}">
        <p14:creationId xmlns:p14="http://schemas.microsoft.com/office/powerpoint/2010/main" xmlns="" val="3540574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r>
              <a:rPr lang="en-GB"/>
              <a:t>OFFICIAL SENSITIVE</a:t>
            </a:r>
            <a:endParaRPr lang="en-GB" dirty="0"/>
          </a:p>
        </p:txBody>
      </p:sp>
      <p:sp>
        <p:nvSpPr>
          <p:cNvPr id="7" name="Slide Number Placeholder 6"/>
          <p:cNvSpPr>
            <a:spLocks noGrp="1"/>
          </p:cNvSpPr>
          <p:nvPr>
            <p:ph type="sldNum" sz="quarter" idx="12"/>
          </p:nvPr>
        </p:nvSpPr>
        <p:spPr/>
        <p:txBody>
          <a:bodyPr/>
          <a:lstStyle/>
          <a:p>
            <a:fld id="{7958664E-60E1-4B8D-B2E4-365FFE0F385A}" type="slidenum">
              <a:rPr lang="en-GB" smtClean="0"/>
              <a:pPr/>
              <a:t>‹#›</a:t>
            </a:fld>
            <a:endParaRPr lang="en-GB" dirty="0"/>
          </a:p>
        </p:txBody>
      </p:sp>
      <p:pic>
        <p:nvPicPr>
          <p:cNvPr id="9" name="Picture 8"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1251729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r>
              <a:rPr lang="en-GB"/>
              <a:t>OFFICIAL SENSITIVE</a:t>
            </a:r>
            <a:endParaRPr lang="en-GB" dirty="0"/>
          </a:p>
        </p:txBody>
      </p:sp>
      <p:sp>
        <p:nvSpPr>
          <p:cNvPr id="9" name="Slide Number Placeholder 8"/>
          <p:cNvSpPr>
            <a:spLocks noGrp="1"/>
          </p:cNvSpPr>
          <p:nvPr>
            <p:ph type="sldNum" sz="quarter" idx="12"/>
          </p:nvPr>
        </p:nvSpPr>
        <p:spPr/>
        <p:txBody>
          <a:bodyPr/>
          <a:lstStyle/>
          <a:p>
            <a:fld id="{7958664E-60E1-4B8D-B2E4-365FFE0F385A}" type="slidenum">
              <a:rPr lang="en-GB" smtClean="0"/>
              <a:pPr/>
              <a:t>‹#›</a:t>
            </a:fld>
            <a:endParaRPr lang="en-GB" dirty="0"/>
          </a:p>
        </p:txBody>
      </p:sp>
      <p:pic>
        <p:nvPicPr>
          <p:cNvPr id="11" name="Picture 10"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420205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r>
              <a:rPr lang="en-GB"/>
              <a:t>OFFICIAL SENSITIVE</a:t>
            </a:r>
            <a:endParaRPr lang="en-GB" dirty="0"/>
          </a:p>
        </p:txBody>
      </p:sp>
      <p:sp>
        <p:nvSpPr>
          <p:cNvPr id="5" name="Slide Number Placeholder 4"/>
          <p:cNvSpPr>
            <a:spLocks noGrp="1"/>
          </p:cNvSpPr>
          <p:nvPr>
            <p:ph type="sldNum" sz="quarter" idx="12"/>
          </p:nvPr>
        </p:nvSpPr>
        <p:spPr/>
        <p:txBody>
          <a:bodyPr/>
          <a:lstStyle/>
          <a:p>
            <a:fld id="{7958664E-60E1-4B8D-B2E4-365FFE0F385A}" type="slidenum">
              <a:rPr lang="en-GB" smtClean="0"/>
              <a:pPr/>
              <a:t>‹#›</a:t>
            </a:fld>
            <a:endParaRPr lang="en-GB" dirty="0"/>
          </a:p>
        </p:txBody>
      </p:sp>
      <p:pic>
        <p:nvPicPr>
          <p:cNvPr id="7" name="Picture 6"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8" name="Picture 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1013699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dirty="0"/>
          </a:p>
        </p:txBody>
      </p:sp>
      <p:sp>
        <p:nvSpPr>
          <p:cNvPr id="3" name="Footer Placeholder 2"/>
          <p:cNvSpPr>
            <a:spLocks noGrp="1"/>
          </p:cNvSpPr>
          <p:nvPr>
            <p:ph type="ftr" sz="quarter" idx="11"/>
          </p:nvPr>
        </p:nvSpPr>
        <p:spPr/>
        <p:txBody>
          <a:bodyPr/>
          <a:lstStyle/>
          <a:p>
            <a:r>
              <a:rPr lang="en-GB"/>
              <a:t>OFFICIAL SENSITIVE</a:t>
            </a:r>
            <a:endParaRPr lang="en-GB" dirty="0"/>
          </a:p>
        </p:txBody>
      </p:sp>
      <p:sp>
        <p:nvSpPr>
          <p:cNvPr id="4" name="Slide Number Placeholder 3"/>
          <p:cNvSpPr>
            <a:spLocks noGrp="1"/>
          </p:cNvSpPr>
          <p:nvPr>
            <p:ph type="sldNum" sz="quarter" idx="12"/>
          </p:nvPr>
        </p:nvSpPr>
        <p:spPr/>
        <p:txBody>
          <a:bodyPr/>
          <a:lstStyle/>
          <a:p>
            <a:fld id="{7958664E-60E1-4B8D-B2E4-365FFE0F385A}" type="slidenum">
              <a:rPr lang="en-GB" smtClean="0"/>
              <a:pPr/>
              <a:t>‹#›</a:t>
            </a:fld>
            <a:endParaRPr lang="en-GB" dirty="0"/>
          </a:p>
        </p:txBody>
      </p:sp>
      <p:pic>
        <p:nvPicPr>
          <p:cNvPr id="6" name="Picture 5"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3448663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r>
              <a:rPr lang="en-GB"/>
              <a:t>OFFICIAL SENSITIVE</a:t>
            </a:r>
            <a:endParaRPr lang="en-GB" dirty="0"/>
          </a:p>
        </p:txBody>
      </p:sp>
      <p:sp>
        <p:nvSpPr>
          <p:cNvPr id="7" name="Slide Number Placeholder 6"/>
          <p:cNvSpPr>
            <a:spLocks noGrp="1"/>
          </p:cNvSpPr>
          <p:nvPr>
            <p:ph type="sldNum" sz="quarter" idx="12"/>
          </p:nvPr>
        </p:nvSpPr>
        <p:spPr/>
        <p:txBody>
          <a:bodyPr/>
          <a:lstStyle/>
          <a:p>
            <a:fld id="{7958664E-60E1-4B8D-B2E4-365FFE0F385A}" type="slidenum">
              <a:rPr lang="en-GB" smtClean="0"/>
              <a:pPr/>
              <a:t>‹#›</a:t>
            </a:fld>
            <a:endParaRPr lang="en-GB" dirty="0"/>
          </a:p>
        </p:txBody>
      </p:sp>
      <p:pic>
        <p:nvPicPr>
          <p:cNvPr id="9" name="Picture 8"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141510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a:t>OFFICIAL SENSITIVE</a:t>
            </a:r>
            <a:endParaRPr lang="en-GB" dirty="0"/>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pic>
        <p:nvPicPr>
          <p:cNvPr id="9" name="Picture 8" descr="2015 SLC logo_colour.jpg"/>
          <p:cNvPicPr/>
          <p:nvPr userDrawn="1"/>
        </p:nvPicPr>
        <p:blipFill>
          <a:blip r:embed="rId3" cstate="print"/>
          <a:srcRect/>
          <a:stretch>
            <a:fillRect/>
          </a:stretch>
        </p:blipFill>
        <p:spPr bwMode="auto">
          <a:xfrm rot="16200000">
            <a:off x="486973" y="5943569"/>
            <a:ext cx="541655" cy="1073150"/>
          </a:xfrm>
          <a:prstGeom prst="rect">
            <a:avLst/>
          </a:prstGeom>
          <a:noFill/>
          <a:ln w="9525">
            <a:noFill/>
            <a:miter lim="800000"/>
            <a:headEnd/>
            <a:tailEnd/>
          </a:ln>
        </p:spPr>
      </p:pic>
    </p:spTree>
    <p:extLst>
      <p:ext uri="{BB962C8B-B14F-4D97-AF65-F5344CB8AC3E}">
        <p14:creationId xmlns:p14="http://schemas.microsoft.com/office/powerpoint/2010/main" xmlns="" val="791383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r>
              <a:rPr lang="en-GB"/>
              <a:t>OFFICIAL SENSITIVE</a:t>
            </a:r>
            <a:endParaRPr lang="en-GB" dirty="0"/>
          </a:p>
        </p:txBody>
      </p:sp>
      <p:sp>
        <p:nvSpPr>
          <p:cNvPr id="7" name="Slide Number Placeholder 6"/>
          <p:cNvSpPr>
            <a:spLocks noGrp="1"/>
          </p:cNvSpPr>
          <p:nvPr>
            <p:ph type="sldNum" sz="quarter" idx="12"/>
          </p:nvPr>
        </p:nvSpPr>
        <p:spPr/>
        <p:txBody>
          <a:bodyPr/>
          <a:lstStyle/>
          <a:p>
            <a:fld id="{7958664E-60E1-4B8D-B2E4-365FFE0F385A}" type="slidenum">
              <a:rPr lang="en-GB" smtClean="0"/>
              <a:pPr/>
              <a:t>‹#›</a:t>
            </a:fld>
            <a:endParaRPr lang="en-GB" dirty="0"/>
          </a:p>
        </p:txBody>
      </p:sp>
      <p:pic>
        <p:nvPicPr>
          <p:cNvPr id="9" name="Picture 8"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2797752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a:t>OFFICIAL SENSITIVE</a:t>
            </a:r>
            <a:endParaRPr lang="en-GB" dirty="0"/>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dirty="0"/>
          </a:p>
        </p:txBody>
      </p:sp>
      <p:pic>
        <p:nvPicPr>
          <p:cNvPr id="8" name="Picture 7"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65274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a:t>OFFICIAL SENSITIVE</a:t>
            </a:r>
            <a:endParaRPr lang="en-GB" dirty="0"/>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dirty="0"/>
          </a:p>
        </p:txBody>
      </p:sp>
      <p:pic>
        <p:nvPicPr>
          <p:cNvPr id="8" name="Picture 7"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322985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a:t>OFFICIAL SENSITIVE</a:t>
            </a:r>
            <a:endParaRPr lang="en-GB" dirty="0"/>
          </a:p>
        </p:txBody>
      </p:sp>
      <p:sp>
        <p:nvSpPr>
          <p:cNvPr id="6" name="Slide Number Placeholder 5"/>
          <p:cNvSpPr>
            <a:spLocks noGrp="1"/>
          </p:cNvSpPr>
          <p:nvPr>
            <p:ph type="sldNum" sz="quarter" idx="12"/>
          </p:nvPr>
        </p:nvSpPr>
        <p:spPr/>
        <p:txBody>
          <a:bodyPr/>
          <a:lstStyle/>
          <a:p>
            <a:fld id="{7958664E-60E1-4B8D-B2E4-365FFE0F385A}" type="slidenum">
              <a:rPr lang="en-GB" smtClean="0"/>
              <a:pPr/>
              <a:t>‹#›</a:t>
            </a:fld>
            <a:endParaRPr lang="en-GB" dirty="0"/>
          </a:p>
        </p:txBody>
      </p:sp>
      <p:pic>
        <p:nvPicPr>
          <p:cNvPr id="8" name="Picture 7"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41202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r>
              <a:rPr lang="en-GB"/>
              <a:t>OFFICIAL SENSITIVE</a:t>
            </a:r>
            <a:endParaRPr lang="en-GB" dirty="0"/>
          </a:p>
        </p:txBody>
      </p:sp>
      <p:sp>
        <p:nvSpPr>
          <p:cNvPr id="7" name="Slide Number Placeholder 6"/>
          <p:cNvSpPr>
            <a:spLocks noGrp="1"/>
          </p:cNvSpPr>
          <p:nvPr>
            <p:ph type="sldNum" sz="quarter" idx="12"/>
          </p:nvPr>
        </p:nvSpPr>
        <p:spPr/>
        <p:txBody>
          <a:bodyPr/>
          <a:lstStyle/>
          <a:p>
            <a:fld id="{7958664E-60E1-4B8D-B2E4-365FFE0F385A}" type="slidenum">
              <a:rPr lang="en-GB" smtClean="0"/>
              <a:pPr/>
              <a:t>‹#›</a:t>
            </a:fld>
            <a:endParaRPr lang="en-GB" dirty="0"/>
          </a:p>
        </p:txBody>
      </p:sp>
      <p:pic>
        <p:nvPicPr>
          <p:cNvPr id="9" name="Picture 8"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87044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r>
              <a:rPr lang="en-GB"/>
              <a:t>OFFICIAL SENSITIVE</a:t>
            </a:r>
            <a:endParaRPr lang="en-GB" dirty="0"/>
          </a:p>
        </p:txBody>
      </p:sp>
      <p:sp>
        <p:nvSpPr>
          <p:cNvPr id="9" name="Slide Number Placeholder 8"/>
          <p:cNvSpPr>
            <a:spLocks noGrp="1"/>
          </p:cNvSpPr>
          <p:nvPr>
            <p:ph type="sldNum" sz="quarter" idx="12"/>
          </p:nvPr>
        </p:nvSpPr>
        <p:spPr/>
        <p:txBody>
          <a:bodyPr/>
          <a:lstStyle/>
          <a:p>
            <a:fld id="{7958664E-60E1-4B8D-B2E4-365FFE0F385A}" type="slidenum">
              <a:rPr lang="en-GB" smtClean="0"/>
              <a:pPr/>
              <a:t>‹#›</a:t>
            </a:fld>
            <a:endParaRPr lang="en-GB" dirty="0"/>
          </a:p>
        </p:txBody>
      </p:sp>
      <p:pic>
        <p:nvPicPr>
          <p:cNvPr id="11" name="Picture 10"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230949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r>
              <a:rPr lang="en-GB"/>
              <a:t>OFFICIAL SENSITIVE</a:t>
            </a:r>
            <a:endParaRPr lang="en-GB" dirty="0"/>
          </a:p>
        </p:txBody>
      </p:sp>
      <p:sp>
        <p:nvSpPr>
          <p:cNvPr id="5" name="Slide Number Placeholder 4"/>
          <p:cNvSpPr>
            <a:spLocks noGrp="1"/>
          </p:cNvSpPr>
          <p:nvPr>
            <p:ph type="sldNum" sz="quarter" idx="12"/>
          </p:nvPr>
        </p:nvSpPr>
        <p:spPr/>
        <p:txBody>
          <a:bodyPr/>
          <a:lstStyle/>
          <a:p>
            <a:fld id="{7958664E-60E1-4B8D-B2E4-365FFE0F385A}" type="slidenum">
              <a:rPr lang="en-GB" smtClean="0"/>
              <a:pPr/>
              <a:t>‹#›</a:t>
            </a:fld>
            <a:endParaRPr lang="en-GB" dirty="0"/>
          </a:p>
        </p:txBody>
      </p:sp>
      <p:pic>
        <p:nvPicPr>
          <p:cNvPr id="7" name="Picture 6"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8" name="Picture 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374296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dirty="0"/>
          </a:p>
        </p:txBody>
      </p:sp>
      <p:sp>
        <p:nvSpPr>
          <p:cNvPr id="3" name="Footer Placeholder 2"/>
          <p:cNvSpPr>
            <a:spLocks noGrp="1"/>
          </p:cNvSpPr>
          <p:nvPr>
            <p:ph type="ftr" sz="quarter" idx="11"/>
          </p:nvPr>
        </p:nvSpPr>
        <p:spPr/>
        <p:txBody>
          <a:bodyPr/>
          <a:lstStyle/>
          <a:p>
            <a:r>
              <a:rPr lang="en-GB"/>
              <a:t>OFFICIAL SENSITIVE</a:t>
            </a:r>
            <a:endParaRPr lang="en-GB" dirty="0"/>
          </a:p>
        </p:txBody>
      </p:sp>
      <p:sp>
        <p:nvSpPr>
          <p:cNvPr id="4" name="Slide Number Placeholder 3"/>
          <p:cNvSpPr>
            <a:spLocks noGrp="1"/>
          </p:cNvSpPr>
          <p:nvPr>
            <p:ph type="sldNum" sz="quarter" idx="12"/>
          </p:nvPr>
        </p:nvSpPr>
        <p:spPr/>
        <p:txBody>
          <a:bodyPr/>
          <a:lstStyle/>
          <a:p>
            <a:fld id="{7958664E-60E1-4B8D-B2E4-365FFE0F385A}" type="slidenum">
              <a:rPr lang="en-GB" smtClean="0"/>
              <a:pPr/>
              <a:t>‹#›</a:t>
            </a:fld>
            <a:endParaRPr lang="en-GB" dirty="0"/>
          </a:p>
        </p:txBody>
      </p:sp>
      <p:pic>
        <p:nvPicPr>
          <p:cNvPr id="6" name="Picture 5"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371626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r>
              <a:rPr lang="en-GB"/>
              <a:t>OFFICIAL SENSITIVE</a:t>
            </a:r>
            <a:endParaRPr lang="en-GB" dirty="0"/>
          </a:p>
        </p:txBody>
      </p:sp>
      <p:sp>
        <p:nvSpPr>
          <p:cNvPr id="7" name="Slide Number Placeholder 6"/>
          <p:cNvSpPr>
            <a:spLocks noGrp="1"/>
          </p:cNvSpPr>
          <p:nvPr>
            <p:ph type="sldNum" sz="quarter" idx="12"/>
          </p:nvPr>
        </p:nvSpPr>
        <p:spPr/>
        <p:txBody>
          <a:bodyPr/>
          <a:lstStyle/>
          <a:p>
            <a:fld id="{7958664E-60E1-4B8D-B2E4-365FFE0F385A}" type="slidenum">
              <a:rPr lang="en-GB" smtClean="0"/>
              <a:pPr/>
              <a:t>‹#›</a:t>
            </a:fld>
            <a:endParaRPr lang="en-GB" dirty="0"/>
          </a:p>
        </p:txBody>
      </p:sp>
      <p:pic>
        <p:nvPicPr>
          <p:cNvPr id="9" name="Picture 8"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360899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r>
              <a:rPr lang="en-GB"/>
              <a:t>OFFICIAL SENSITIVE</a:t>
            </a:r>
            <a:endParaRPr lang="en-GB" dirty="0"/>
          </a:p>
        </p:txBody>
      </p:sp>
      <p:sp>
        <p:nvSpPr>
          <p:cNvPr id="7" name="Slide Number Placeholder 6"/>
          <p:cNvSpPr>
            <a:spLocks noGrp="1"/>
          </p:cNvSpPr>
          <p:nvPr>
            <p:ph type="sldNum" sz="quarter" idx="12"/>
          </p:nvPr>
        </p:nvSpPr>
        <p:spPr/>
        <p:txBody>
          <a:bodyPr/>
          <a:lstStyle/>
          <a:p>
            <a:fld id="{7958664E-60E1-4B8D-B2E4-365FFE0F385A}" type="slidenum">
              <a:rPr lang="en-GB" smtClean="0"/>
              <a:pPr/>
              <a:t>‹#›</a:t>
            </a:fld>
            <a:endParaRPr lang="en-GB" dirty="0"/>
          </a:p>
        </p:txBody>
      </p:sp>
      <p:pic>
        <p:nvPicPr>
          <p:cNvPr id="9" name="Picture 8"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xmlns="" val="340448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OFFICIAL SENSITIVE</a:t>
            </a:r>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8664E-60E1-4B8D-B2E4-365FFE0F385A}" type="slidenum">
              <a:rPr lang="en-GB" smtClean="0"/>
              <a:pPr/>
              <a:t>‹#›</a:t>
            </a:fld>
            <a:endParaRPr lang="en-GB" dirty="0"/>
          </a:p>
        </p:txBody>
      </p:sp>
    </p:spTree>
    <p:extLst>
      <p:ext uri="{BB962C8B-B14F-4D97-AF65-F5344CB8AC3E}">
        <p14:creationId xmlns:p14="http://schemas.microsoft.com/office/powerpoint/2010/main" xmlns="" val="3166491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OFFICIAL SENSITIVE</a:t>
            </a:r>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8664E-60E1-4B8D-B2E4-365FFE0F385A}" type="slidenum">
              <a:rPr lang="en-GB" smtClean="0"/>
              <a:pPr/>
              <a:t>‹#›</a:t>
            </a:fld>
            <a:endParaRPr lang="en-GB" dirty="0"/>
          </a:p>
        </p:txBody>
      </p:sp>
    </p:spTree>
    <p:extLst>
      <p:ext uri="{BB962C8B-B14F-4D97-AF65-F5344CB8AC3E}">
        <p14:creationId xmlns:p14="http://schemas.microsoft.com/office/powerpoint/2010/main" xmlns="" val="3830706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13.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0" y="544597"/>
            <a:ext cx="7290552" cy="4762477"/>
          </a:xfrm>
          <a:prstGeom prst="rect">
            <a:avLst/>
          </a:prstGeom>
        </p:spPr>
      </p:pic>
      <p:sp>
        <p:nvSpPr>
          <p:cNvPr id="9" name="TextBox 8"/>
          <p:cNvSpPr txBox="1"/>
          <p:nvPr/>
        </p:nvSpPr>
        <p:spPr>
          <a:xfrm>
            <a:off x="6150708" y="1594360"/>
            <a:ext cx="5262359" cy="2277547"/>
          </a:xfrm>
          <a:prstGeom prst="rect">
            <a:avLst/>
          </a:prstGeom>
          <a:noFill/>
        </p:spPr>
        <p:txBody>
          <a:bodyPr wrap="square" rtlCol="0">
            <a:spAutoFit/>
          </a:bodyPr>
          <a:lstStyle/>
          <a:p>
            <a:r>
              <a:rPr lang="en-GB" sz="3600" dirty="0" smtClean="0"/>
              <a:t>Cloud Engineering Team</a:t>
            </a:r>
          </a:p>
          <a:p>
            <a:endParaRPr lang="en-GB" sz="2400" dirty="0" smtClean="0"/>
          </a:p>
          <a:p>
            <a:r>
              <a:rPr lang="en-GB" sz="2400" dirty="0" smtClean="0"/>
              <a:t>Cloud and PaaS Project Briefing</a:t>
            </a:r>
            <a:endParaRPr lang="en-GB" sz="2400" dirty="0"/>
          </a:p>
          <a:p>
            <a:endParaRPr lang="en-GB" sz="1400" dirty="0"/>
          </a:p>
          <a:p>
            <a:r>
              <a:rPr lang="en-GB" sz="1400" dirty="0" smtClean="0"/>
              <a:t>16 July 2019</a:t>
            </a:r>
            <a:endParaRPr lang="en-GB" sz="1400" dirty="0"/>
          </a:p>
          <a:p>
            <a:r>
              <a:rPr lang="en-GB" sz="1400" dirty="0" smtClean="0"/>
              <a:t>Bob Lowndes, Naga </a:t>
            </a:r>
            <a:r>
              <a:rPr lang="en-GB" sz="1400" dirty="0" err="1" smtClean="0"/>
              <a:t>Kishan</a:t>
            </a:r>
            <a:endParaRPr lang="en-GB" sz="1400" dirty="0"/>
          </a:p>
          <a:p>
            <a:endParaRPr lang="en-GB" sz="1600"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2813" y="536782"/>
            <a:ext cx="1604585" cy="1227282"/>
          </a:xfrm>
          <a:prstGeom prst="rect">
            <a:avLst/>
          </a:prstGeom>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428944" y="5527105"/>
            <a:ext cx="1117808" cy="74475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3" name="Picture 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833101" y="5518997"/>
            <a:ext cx="1106417" cy="745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4"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237256" y="5527105"/>
            <a:ext cx="1119600" cy="74616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5" name="Picture 5"/>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641412" y="5526190"/>
            <a:ext cx="1125820" cy="745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6" name="Picture 6"/>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0081572" y="5521423"/>
            <a:ext cx="1127202" cy="745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Footer Placeholder 1">
            <a:extLst>
              <a:ext uri="{FF2B5EF4-FFF2-40B4-BE49-F238E27FC236}">
                <a16:creationId xmlns:a16="http://schemas.microsoft.com/office/drawing/2014/main" xmlns="" id="{DF13345C-1252-42BB-9DA4-07E306E040E2}"/>
              </a:ext>
            </a:extLst>
          </p:cNvPr>
          <p:cNvSpPr>
            <a:spLocks noGrp="1"/>
          </p:cNvSpPr>
          <p:nvPr>
            <p:ph type="ftr" sz="quarter" idx="11"/>
          </p:nvPr>
        </p:nvSpPr>
        <p:spPr/>
        <p:txBody>
          <a:bodyPr/>
          <a:lstStyle/>
          <a:p>
            <a:r>
              <a:rPr lang="en-GB"/>
              <a:t>OFFICIAL SENSITIVE</a:t>
            </a:r>
            <a:endParaRPr lang="en-GB" dirty="0"/>
          </a:p>
        </p:txBody>
      </p:sp>
    </p:spTree>
    <p:extLst>
      <p:ext uri="{BB962C8B-B14F-4D97-AF65-F5344CB8AC3E}">
        <p14:creationId xmlns:p14="http://schemas.microsoft.com/office/powerpoint/2010/main" xmlns="" val="3594983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MongoDB – On Premise	</a:t>
            </a:r>
            <a:endParaRPr lang="en-GB" dirty="0"/>
          </a:p>
        </p:txBody>
      </p:sp>
      <p:sp>
        <p:nvSpPr>
          <p:cNvPr id="3" name="Content Placeholder 2"/>
          <p:cNvSpPr>
            <a:spLocks noGrp="1"/>
          </p:cNvSpPr>
          <p:nvPr>
            <p:ph idx="1"/>
          </p:nvPr>
        </p:nvSpPr>
        <p:spPr>
          <a:xfrm>
            <a:off x="838200" y="1653695"/>
            <a:ext cx="5007708" cy="4351338"/>
          </a:xfrm>
        </p:spPr>
        <p:txBody>
          <a:bodyPr>
            <a:normAutofit/>
          </a:bodyPr>
          <a:lstStyle/>
          <a:p>
            <a:pPr>
              <a:buNone/>
            </a:pPr>
            <a:r>
              <a:rPr lang="en-GB" sz="2400" b="1" dirty="0" smtClean="0"/>
              <a:t>Use Cases</a:t>
            </a:r>
            <a:endParaRPr lang="en-GB" sz="2400" dirty="0" smtClean="0"/>
          </a:p>
          <a:p>
            <a:pPr lvl="0"/>
            <a:r>
              <a:rPr lang="en-GB" sz="1400" dirty="0" smtClean="0"/>
              <a:t>If the application using this database is hosted on-premise, you would normally host the database on-premise to reduce latency between the app and database.</a:t>
            </a:r>
          </a:p>
          <a:p>
            <a:pPr lvl="0"/>
            <a:r>
              <a:rPr lang="en-GB" sz="1400" dirty="0" smtClean="0"/>
              <a:t>As we manage our on-premise equipment you can also host this on-premise if you need to retain a certain amount of control over other PaaS solutions.</a:t>
            </a:r>
          </a:p>
          <a:p>
            <a:pPr lvl="0"/>
            <a:endParaRPr lang="en-GB" sz="1400" dirty="0" smtClean="0"/>
          </a:p>
          <a:p>
            <a:pPr>
              <a:buNone/>
            </a:pPr>
            <a:r>
              <a:rPr lang="en-GB" sz="2400" b="1" dirty="0" smtClean="0"/>
              <a:t>Implementation Guide</a:t>
            </a:r>
            <a:endParaRPr lang="en-GB" sz="2400" dirty="0" smtClean="0"/>
          </a:p>
          <a:p>
            <a:pPr marL="342900" lvl="0" indent="-342900">
              <a:buFont typeface="+mj-lt"/>
              <a:buAutoNum type="arabicPeriod"/>
            </a:pPr>
            <a:r>
              <a:rPr lang="en-GB" sz="1400" dirty="0" smtClean="0"/>
              <a:t>Application/Engineering team requests a server via Passport.</a:t>
            </a:r>
          </a:p>
          <a:p>
            <a:pPr marL="342900" lvl="0" indent="-342900">
              <a:buFont typeface="+mj-lt"/>
              <a:buAutoNum type="arabicPeriod"/>
            </a:pPr>
            <a:r>
              <a:rPr lang="en-GB" sz="1400" dirty="0" smtClean="0"/>
              <a:t>Engineering team deploys a new replica set via OpsManager.</a:t>
            </a:r>
          </a:p>
          <a:p>
            <a:pPr marL="342900" lvl="0" indent="-342900">
              <a:buFont typeface="+mj-lt"/>
              <a:buAutoNum type="arabicPeriod"/>
            </a:pPr>
            <a:r>
              <a:rPr lang="en-GB" sz="1400" dirty="0" smtClean="0"/>
              <a:t>Application team deploys their data to the MongoDB databases.</a:t>
            </a:r>
          </a:p>
          <a:p>
            <a:pPr lvl="0"/>
            <a:endParaRPr lang="en-GB" sz="1400" dirty="0" smtClean="0"/>
          </a:p>
          <a:p>
            <a:endParaRPr lang="en-GB" dirty="0"/>
          </a:p>
        </p:txBody>
      </p:sp>
      <p:sp>
        <p:nvSpPr>
          <p:cNvPr id="4" name="Footer Placeholder 3"/>
          <p:cNvSpPr>
            <a:spLocks noGrp="1"/>
          </p:cNvSpPr>
          <p:nvPr>
            <p:ph type="ftr" sz="quarter" idx="11"/>
          </p:nvPr>
        </p:nvSpPr>
        <p:spPr/>
        <p:txBody>
          <a:bodyPr/>
          <a:lstStyle/>
          <a:p>
            <a:r>
              <a:rPr lang="en-GB" smtClean="0"/>
              <a:t>OFFICIAL SENSITIVE</a:t>
            </a:r>
            <a:endParaRPr lang="en-GB" dirty="0"/>
          </a:p>
        </p:txBody>
      </p:sp>
      <p:sp>
        <p:nvSpPr>
          <p:cNvPr id="102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027" name="Object 3"/>
          <p:cNvGraphicFramePr>
            <a:graphicFrameLocks noChangeAspect="1"/>
          </p:cNvGraphicFramePr>
          <p:nvPr/>
        </p:nvGraphicFramePr>
        <p:xfrm>
          <a:off x="6206881" y="2500923"/>
          <a:ext cx="5695950" cy="2181225"/>
        </p:xfrm>
        <a:graphic>
          <a:graphicData uri="http://schemas.openxmlformats.org/presentationml/2006/ole">
            <p:oleObj spid="_x0000_s13314" name="Visio" r:id="rId3" imgW="5696023" imgH="2181330" progId="Visio.Drawing.15">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MongoDB – Lift and Shift (AWS EC2)	</a:t>
            </a:r>
            <a:endParaRPr lang="en-GB" dirty="0"/>
          </a:p>
        </p:txBody>
      </p:sp>
      <p:sp>
        <p:nvSpPr>
          <p:cNvPr id="3" name="Content Placeholder 2"/>
          <p:cNvSpPr>
            <a:spLocks noGrp="1"/>
          </p:cNvSpPr>
          <p:nvPr>
            <p:ph idx="1"/>
          </p:nvPr>
        </p:nvSpPr>
        <p:spPr>
          <a:xfrm>
            <a:off x="838200" y="1653695"/>
            <a:ext cx="5007708" cy="4351338"/>
          </a:xfrm>
        </p:spPr>
        <p:txBody>
          <a:bodyPr>
            <a:normAutofit/>
          </a:bodyPr>
          <a:lstStyle/>
          <a:p>
            <a:pPr>
              <a:buNone/>
            </a:pPr>
            <a:r>
              <a:rPr lang="en-GB" sz="2400" b="1" dirty="0" smtClean="0"/>
              <a:t>Use Cases</a:t>
            </a:r>
            <a:endParaRPr lang="en-GB" sz="2400" dirty="0" smtClean="0"/>
          </a:p>
          <a:p>
            <a:pPr lvl="0"/>
            <a:r>
              <a:rPr lang="en-GB" sz="1400" dirty="0" smtClean="0"/>
              <a:t>If the application that will be using the database is hosted on AWS, you may want to host MongoDB on AWS to reduce latency.</a:t>
            </a:r>
          </a:p>
          <a:p>
            <a:pPr lvl="0"/>
            <a:r>
              <a:rPr lang="en-GB" sz="1400" dirty="0" smtClean="0"/>
              <a:t>You can also use this pattern if the PaaS solution that is offered does not support certain requirements and you may need additional control which PaaS does not offer.</a:t>
            </a:r>
          </a:p>
          <a:p>
            <a:pPr lvl="0"/>
            <a:endParaRPr lang="en-GB" sz="1400" dirty="0" smtClean="0"/>
          </a:p>
          <a:p>
            <a:pPr>
              <a:buNone/>
            </a:pPr>
            <a:r>
              <a:rPr lang="en-GB" sz="2400" b="1" dirty="0" smtClean="0"/>
              <a:t>Implementation Guide</a:t>
            </a:r>
            <a:endParaRPr lang="en-GB" sz="2400" dirty="0" smtClean="0"/>
          </a:p>
          <a:p>
            <a:pPr marL="342900" lvl="0" indent="-342900">
              <a:buFont typeface="+mj-lt"/>
              <a:buAutoNum type="arabicPeriod"/>
            </a:pPr>
            <a:r>
              <a:rPr lang="en-GB" sz="1400" dirty="0" smtClean="0"/>
              <a:t>Application/Engineering team requests a server via AWS console or Terraform.</a:t>
            </a:r>
          </a:p>
          <a:p>
            <a:pPr marL="342900" lvl="0" indent="-342900">
              <a:buFont typeface="+mj-lt"/>
              <a:buAutoNum type="arabicPeriod"/>
            </a:pPr>
            <a:r>
              <a:rPr lang="en-GB" sz="1400" dirty="0" smtClean="0"/>
              <a:t>Engineering team deploys a new replica set via OpsManager.</a:t>
            </a:r>
          </a:p>
          <a:p>
            <a:pPr marL="342900" lvl="0" indent="-342900">
              <a:buFont typeface="+mj-lt"/>
              <a:buAutoNum type="arabicPeriod"/>
            </a:pPr>
            <a:r>
              <a:rPr lang="en-GB" sz="1400" dirty="0" smtClean="0"/>
              <a:t>Application team deploys their data to the MongoDB databases.</a:t>
            </a:r>
          </a:p>
          <a:p>
            <a:pPr lvl="0"/>
            <a:endParaRPr lang="en-GB" sz="1400" dirty="0" smtClean="0"/>
          </a:p>
          <a:p>
            <a:endParaRPr lang="en-GB" dirty="0"/>
          </a:p>
        </p:txBody>
      </p:sp>
      <p:sp>
        <p:nvSpPr>
          <p:cNvPr id="4" name="Footer Placeholder 3"/>
          <p:cNvSpPr>
            <a:spLocks noGrp="1"/>
          </p:cNvSpPr>
          <p:nvPr>
            <p:ph type="ftr" sz="quarter" idx="11"/>
          </p:nvPr>
        </p:nvSpPr>
        <p:spPr/>
        <p:txBody>
          <a:bodyPr/>
          <a:lstStyle/>
          <a:p>
            <a:r>
              <a:rPr lang="en-GB" smtClean="0"/>
              <a:t>OFFICIAL SENSITIVE</a:t>
            </a:r>
            <a:endParaRPr lang="en-GB" dirty="0"/>
          </a:p>
        </p:txBody>
      </p:sp>
      <p:sp>
        <p:nvSpPr>
          <p:cNvPr id="102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77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2771" name="Object 3"/>
          <p:cNvGraphicFramePr>
            <a:graphicFrameLocks noChangeAspect="1"/>
          </p:cNvGraphicFramePr>
          <p:nvPr/>
        </p:nvGraphicFramePr>
        <p:xfrm>
          <a:off x="6205420" y="2500925"/>
          <a:ext cx="5695950" cy="2181225"/>
        </p:xfrm>
        <a:graphic>
          <a:graphicData uri="http://schemas.openxmlformats.org/presentationml/2006/ole">
            <p:oleObj spid="_x0000_s14338" name="Visio" r:id="rId3" imgW="5696023" imgH="2181330" progId="Visio.Drawing.15">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5" name="Object 3"/>
          <p:cNvGraphicFramePr>
            <a:graphicFrameLocks noChangeAspect="1"/>
          </p:cNvGraphicFramePr>
          <p:nvPr/>
        </p:nvGraphicFramePr>
        <p:xfrm>
          <a:off x="6205414" y="2500935"/>
          <a:ext cx="5695950" cy="2181225"/>
        </p:xfrm>
        <a:graphic>
          <a:graphicData uri="http://schemas.openxmlformats.org/presentationml/2006/ole">
            <p:oleObj spid="_x0000_s15362" name="Visio" r:id="rId3" imgW="5696023" imgH="2181330" progId="Visio.Drawing.15">
              <p:embed/>
            </p:oleObj>
          </a:graphicData>
        </a:graphic>
      </p:graphicFrame>
      <p:sp>
        <p:nvSpPr>
          <p:cNvPr id="2" name="Title 1"/>
          <p:cNvSpPr>
            <a:spLocks noGrp="1"/>
          </p:cNvSpPr>
          <p:nvPr>
            <p:ph type="title"/>
          </p:nvPr>
        </p:nvSpPr>
        <p:spPr/>
        <p:txBody>
          <a:bodyPr/>
          <a:lstStyle/>
          <a:p>
            <a:r>
              <a:rPr lang="en-GB" dirty="0" smtClean="0"/>
              <a:t>MongoDB – AWS </a:t>
            </a:r>
            <a:r>
              <a:rPr lang="en-GB" dirty="0" err="1" smtClean="0"/>
              <a:t>DocumentDB</a:t>
            </a:r>
            <a:r>
              <a:rPr lang="en-GB" dirty="0" smtClean="0"/>
              <a:t> </a:t>
            </a:r>
            <a:r>
              <a:rPr lang="en-GB" sz="1800" dirty="0" smtClean="0"/>
              <a:t>(not yet available UK)</a:t>
            </a:r>
            <a:endParaRPr lang="en-GB" sz="1800" dirty="0"/>
          </a:p>
        </p:txBody>
      </p:sp>
      <p:sp>
        <p:nvSpPr>
          <p:cNvPr id="3" name="Content Placeholder 2"/>
          <p:cNvSpPr>
            <a:spLocks noGrp="1"/>
          </p:cNvSpPr>
          <p:nvPr>
            <p:ph idx="1"/>
          </p:nvPr>
        </p:nvSpPr>
        <p:spPr>
          <a:xfrm>
            <a:off x="838200" y="1653695"/>
            <a:ext cx="5007708" cy="4351338"/>
          </a:xfrm>
        </p:spPr>
        <p:txBody>
          <a:bodyPr>
            <a:normAutofit/>
          </a:bodyPr>
          <a:lstStyle/>
          <a:p>
            <a:pPr>
              <a:buNone/>
            </a:pPr>
            <a:r>
              <a:rPr lang="en-GB" sz="2400" b="1" dirty="0" smtClean="0"/>
              <a:t>Use Cases</a:t>
            </a:r>
            <a:endParaRPr lang="en-GB" sz="2400" dirty="0" smtClean="0"/>
          </a:p>
          <a:p>
            <a:pPr lvl="0"/>
            <a:r>
              <a:rPr lang="en-GB" sz="1400" dirty="0" smtClean="0"/>
              <a:t>If your application is hosted on AWS.</a:t>
            </a:r>
          </a:p>
          <a:p>
            <a:pPr lvl="0"/>
            <a:r>
              <a:rPr lang="en-GB" sz="1400" dirty="0" smtClean="0"/>
              <a:t>You want to reduce operational costs by letting AWS manage more of the ‘stack’ or you want to use as many PaaS offerings as possible.</a:t>
            </a:r>
          </a:p>
          <a:p>
            <a:pPr lvl="0"/>
            <a:endParaRPr lang="en-GB" sz="1400" dirty="0" smtClean="0"/>
          </a:p>
          <a:p>
            <a:pPr>
              <a:buNone/>
            </a:pPr>
            <a:r>
              <a:rPr lang="en-GB" sz="2400" b="1" dirty="0" smtClean="0"/>
              <a:t>Implementation Guide</a:t>
            </a:r>
            <a:endParaRPr lang="en-GB" sz="2400" dirty="0" smtClean="0"/>
          </a:p>
          <a:p>
            <a:pPr marL="342900" lvl="0" indent="-342900">
              <a:buFont typeface="+mj-lt"/>
              <a:buAutoNum type="arabicPeriod"/>
            </a:pPr>
            <a:r>
              <a:rPr lang="en-GB" sz="1400" dirty="0" smtClean="0"/>
              <a:t>Application/Engineering team to deploy new DocumentDB cluster via AWS console or Terraform.</a:t>
            </a:r>
          </a:p>
          <a:p>
            <a:pPr marL="342900" lvl="0" indent="-342900">
              <a:buFont typeface="+mj-lt"/>
              <a:buAutoNum type="arabicPeriod"/>
            </a:pPr>
            <a:r>
              <a:rPr lang="en-GB" sz="1400" dirty="0" smtClean="0"/>
              <a:t>Application team deploys MongoDB data to DocumentDB.</a:t>
            </a:r>
          </a:p>
          <a:p>
            <a:pPr lvl="0"/>
            <a:endParaRPr lang="en-GB" sz="1400" dirty="0" smtClean="0"/>
          </a:p>
          <a:p>
            <a:endParaRPr lang="en-GB" dirty="0"/>
          </a:p>
        </p:txBody>
      </p:sp>
      <p:sp>
        <p:nvSpPr>
          <p:cNvPr id="4" name="Footer Placeholder 3"/>
          <p:cNvSpPr>
            <a:spLocks noGrp="1"/>
          </p:cNvSpPr>
          <p:nvPr>
            <p:ph type="ftr" sz="quarter" idx="11"/>
          </p:nvPr>
        </p:nvSpPr>
        <p:spPr/>
        <p:txBody>
          <a:bodyPr/>
          <a:lstStyle/>
          <a:p>
            <a:r>
              <a:rPr lang="en-GB" smtClean="0"/>
              <a:t>OFFICIAL SENSITIVE</a:t>
            </a:r>
            <a:endParaRPr lang="en-GB" dirty="0"/>
          </a:p>
        </p:txBody>
      </p:sp>
      <p:sp>
        <p:nvSpPr>
          <p:cNvPr id="102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77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796"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9" name="Object 3"/>
          <p:cNvGraphicFramePr>
            <a:graphicFrameLocks noChangeAspect="1"/>
          </p:cNvGraphicFramePr>
          <p:nvPr/>
        </p:nvGraphicFramePr>
        <p:xfrm>
          <a:off x="6205417" y="2500940"/>
          <a:ext cx="5695950" cy="2181225"/>
        </p:xfrm>
        <a:graphic>
          <a:graphicData uri="http://schemas.openxmlformats.org/presentationml/2006/ole">
            <p:oleObj spid="_x0000_s16386" name="Visio" r:id="rId3" imgW="5696023" imgH="2181330" progId="Visio.Drawing.15">
              <p:embed/>
            </p:oleObj>
          </a:graphicData>
        </a:graphic>
      </p:graphicFrame>
      <p:sp>
        <p:nvSpPr>
          <p:cNvPr id="2" name="Title 1"/>
          <p:cNvSpPr>
            <a:spLocks noGrp="1"/>
          </p:cNvSpPr>
          <p:nvPr>
            <p:ph type="title"/>
          </p:nvPr>
        </p:nvSpPr>
        <p:spPr/>
        <p:txBody>
          <a:bodyPr/>
          <a:lstStyle/>
          <a:p>
            <a:r>
              <a:rPr lang="en-GB" dirty="0" smtClean="0"/>
              <a:t>MongoDB – Atlas</a:t>
            </a:r>
            <a:endParaRPr lang="en-GB" dirty="0"/>
          </a:p>
        </p:txBody>
      </p:sp>
      <p:sp>
        <p:nvSpPr>
          <p:cNvPr id="3" name="Content Placeholder 2"/>
          <p:cNvSpPr>
            <a:spLocks noGrp="1"/>
          </p:cNvSpPr>
          <p:nvPr>
            <p:ph idx="1"/>
          </p:nvPr>
        </p:nvSpPr>
        <p:spPr>
          <a:xfrm>
            <a:off x="838200" y="1653695"/>
            <a:ext cx="5007708" cy="4351338"/>
          </a:xfrm>
        </p:spPr>
        <p:txBody>
          <a:bodyPr>
            <a:normAutofit/>
          </a:bodyPr>
          <a:lstStyle/>
          <a:p>
            <a:pPr>
              <a:buNone/>
            </a:pPr>
            <a:r>
              <a:rPr lang="en-GB" sz="2400" b="1" dirty="0" smtClean="0"/>
              <a:t>Use Cases</a:t>
            </a:r>
            <a:endParaRPr lang="en-GB" sz="2400" dirty="0" smtClean="0"/>
          </a:p>
          <a:p>
            <a:pPr lvl="0"/>
            <a:r>
              <a:rPr lang="en-GB" sz="1400" dirty="0" smtClean="0"/>
              <a:t>Your application is hosted in the cloud either on AWS, Azure, or Google Compute.</a:t>
            </a:r>
          </a:p>
          <a:p>
            <a:pPr lvl="0"/>
            <a:r>
              <a:rPr lang="en-GB" sz="1400" dirty="0" smtClean="0"/>
              <a:t>You require 100% MongoDB compatibility which DocumentDB does not offer.</a:t>
            </a:r>
          </a:p>
          <a:p>
            <a:pPr lvl="0"/>
            <a:r>
              <a:rPr lang="en-GB" sz="1400" dirty="0" smtClean="0"/>
              <a:t>You want to reduce operational costs by giving Atlas more control over the ‘stack’.</a:t>
            </a:r>
          </a:p>
          <a:p>
            <a:pPr lvl="0"/>
            <a:endParaRPr lang="en-GB" sz="1400" dirty="0" smtClean="0"/>
          </a:p>
          <a:p>
            <a:pPr>
              <a:buNone/>
            </a:pPr>
            <a:r>
              <a:rPr lang="en-GB" sz="2400" b="1" dirty="0" smtClean="0"/>
              <a:t>Implementation Guide</a:t>
            </a:r>
            <a:endParaRPr lang="en-GB" sz="2400" dirty="0" smtClean="0"/>
          </a:p>
          <a:p>
            <a:pPr marL="342900" lvl="0" indent="-342900">
              <a:buFont typeface="+mj-lt"/>
              <a:buAutoNum type="arabicPeriod"/>
            </a:pPr>
            <a:r>
              <a:rPr lang="en-GB" sz="1400" dirty="0" smtClean="0"/>
              <a:t>Application/Engineering team deploys a new Mongo Atlas cluster via the Atlas control panel.</a:t>
            </a:r>
          </a:p>
          <a:p>
            <a:pPr marL="342900" lvl="0" indent="-342900">
              <a:buFont typeface="+mj-lt"/>
              <a:buAutoNum type="arabicPeriod"/>
            </a:pPr>
            <a:r>
              <a:rPr lang="en-GB" sz="1400" dirty="0" smtClean="0"/>
              <a:t>Application team to deploy MongoDB data to new cluster.</a:t>
            </a:r>
          </a:p>
          <a:p>
            <a:pPr lvl="0"/>
            <a:endParaRPr lang="en-GB" sz="1400" dirty="0" smtClean="0"/>
          </a:p>
          <a:p>
            <a:endParaRPr lang="en-GB" dirty="0"/>
          </a:p>
        </p:txBody>
      </p:sp>
      <p:sp>
        <p:nvSpPr>
          <p:cNvPr id="4" name="Footer Placeholder 3"/>
          <p:cNvSpPr>
            <a:spLocks noGrp="1"/>
          </p:cNvSpPr>
          <p:nvPr>
            <p:ph type="ftr" sz="quarter" idx="11"/>
          </p:nvPr>
        </p:nvSpPr>
        <p:spPr/>
        <p:txBody>
          <a:bodyPr/>
          <a:lstStyle/>
          <a:p>
            <a:r>
              <a:rPr lang="en-GB" smtClean="0"/>
              <a:t>OFFICIAL SENSITIVE</a:t>
            </a:r>
            <a:endParaRPr lang="en-GB" dirty="0"/>
          </a:p>
        </p:txBody>
      </p:sp>
      <p:sp>
        <p:nvSpPr>
          <p:cNvPr id="102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77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796"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82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6940"/>
          </a:xfrm>
        </p:spPr>
        <p:txBody>
          <a:bodyPr>
            <a:normAutofit/>
          </a:bodyPr>
          <a:lstStyle/>
          <a:p>
            <a:r>
              <a:rPr lang="en-GB" sz="3200" dirty="0" smtClean="0"/>
              <a:t>4.1 AWS Accounts </a:t>
            </a:r>
            <a:endParaRPr lang="en-GB" sz="3200" dirty="0" smtClean="0">
              <a:solidFill>
                <a:schemeClr val="bg2">
                  <a:lumMod val="25000"/>
                </a:schemeClr>
              </a:solidFill>
            </a:endParaRPr>
          </a:p>
        </p:txBody>
      </p:sp>
      <p:sp>
        <p:nvSpPr>
          <p:cNvPr id="15" name="Content Placeholder 2"/>
          <p:cNvSpPr>
            <a:spLocks noGrp="1"/>
          </p:cNvSpPr>
          <p:nvPr>
            <p:ph idx="1"/>
          </p:nvPr>
        </p:nvSpPr>
        <p:spPr>
          <a:xfrm>
            <a:off x="638209" y="1089498"/>
            <a:ext cx="10740991" cy="5019472"/>
          </a:xfrm>
        </p:spPr>
        <p:txBody>
          <a:bodyPr>
            <a:normAutofit/>
          </a:bodyPr>
          <a:lstStyle/>
          <a:p>
            <a:pPr marL="971550" lvl="1" indent="-514350">
              <a:buNone/>
            </a:pPr>
            <a:endParaRPr lang="en-GB" sz="1000" dirty="0">
              <a:latin typeface="+mj-lt"/>
            </a:endParaRPr>
          </a:p>
          <a:p>
            <a:pPr marL="514350" indent="-514350">
              <a:buNone/>
            </a:pPr>
            <a:r>
              <a:rPr lang="en-GB" sz="2100" b="1" dirty="0" smtClean="0">
                <a:solidFill>
                  <a:schemeClr val="bg2">
                    <a:lumMod val="25000"/>
                  </a:schemeClr>
                </a:solidFill>
                <a:latin typeface="+mj-lt"/>
              </a:rPr>
              <a:t>Accounts:</a:t>
            </a:r>
          </a:p>
          <a:p>
            <a:pPr marL="514350" indent="-514350">
              <a:buFont typeface="Wingdings" pitchFamily="2" charset="2"/>
              <a:buChar char="q"/>
            </a:pPr>
            <a:r>
              <a:rPr lang="en-GB" sz="2100" dirty="0" smtClean="0">
                <a:solidFill>
                  <a:schemeClr val="bg2">
                    <a:lumMod val="25000"/>
                  </a:schemeClr>
                </a:solidFill>
                <a:latin typeface="+mj-lt"/>
              </a:rPr>
              <a:t>The SLC overall AWS account is sub-divided into a number of accounts.</a:t>
            </a:r>
          </a:p>
          <a:p>
            <a:pPr marL="514350" indent="-514350">
              <a:buNone/>
            </a:pPr>
            <a:endParaRPr lang="en-GB" sz="2100" dirty="0" smtClean="0">
              <a:solidFill>
                <a:schemeClr val="bg2">
                  <a:lumMod val="25000"/>
                </a:schemeClr>
              </a:solidFill>
              <a:latin typeface="+mj-lt"/>
            </a:endParaRPr>
          </a:p>
          <a:p>
            <a:pPr marL="514350" indent="-514350">
              <a:buFont typeface="Wingdings" pitchFamily="2" charset="2"/>
              <a:buChar char="q"/>
            </a:pPr>
            <a:r>
              <a:rPr lang="en-GB" sz="2100" dirty="0" smtClean="0">
                <a:solidFill>
                  <a:schemeClr val="bg2">
                    <a:lumMod val="25000"/>
                  </a:schemeClr>
                </a:solidFill>
                <a:latin typeface="+mj-lt"/>
              </a:rPr>
              <a:t>Overall management of the SLC Master account rests with Cloud Engineering (billing, access, etc)</a:t>
            </a:r>
          </a:p>
          <a:p>
            <a:pPr marL="514350" indent="-514350">
              <a:buNone/>
            </a:pPr>
            <a:endParaRPr lang="en-GB" sz="2100" dirty="0" smtClean="0">
              <a:solidFill>
                <a:schemeClr val="bg2">
                  <a:lumMod val="25000"/>
                </a:schemeClr>
              </a:solidFill>
              <a:latin typeface="+mj-lt"/>
            </a:endParaRPr>
          </a:p>
          <a:p>
            <a:pPr marL="514350" indent="-514350">
              <a:buFont typeface="Wingdings" pitchFamily="2" charset="2"/>
              <a:buChar char="q"/>
            </a:pPr>
            <a:r>
              <a:rPr lang="en-GB" sz="2100" dirty="0" smtClean="0">
                <a:solidFill>
                  <a:schemeClr val="bg2">
                    <a:lumMod val="25000"/>
                  </a:schemeClr>
                </a:solidFill>
                <a:latin typeface="+mj-lt"/>
              </a:rPr>
              <a:t>There are effectively two types of account:</a:t>
            </a:r>
          </a:p>
          <a:p>
            <a:pPr marL="971550" lvl="1" indent="-514350">
              <a:buFont typeface="Wingdings" pitchFamily="2" charset="2"/>
              <a:buChar char="q"/>
            </a:pPr>
            <a:r>
              <a:rPr lang="en-GB" sz="1700" dirty="0" smtClean="0">
                <a:solidFill>
                  <a:schemeClr val="bg2">
                    <a:lumMod val="25000"/>
                  </a:schemeClr>
                </a:solidFill>
                <a:latin typeface="+mj-lt"/>
              </a:rPr>
              <a:t>Permanent Accounts – Master, Security, Transit, Logging – that are always in place</a:t>
            </a:r>
          </a:p>
          <a:p>
            <a:pPr marL="971550" lvl="1" indent="-514350">
              <a:buFont typeface="Wingdings" pitchFamily="2" charset="2"/>
              <a:buChar char="q"/>
            </a:pPr>
            <a:endParaRPr lang="en-GB" sz="1700" dirty="0" smtClean="0">
              <a:solidFill>
                <a:schemeClr val="bg2">
                  <a:lumMod val="25000"/>
                </a:schemeClr>
              </a:solidFill>
              <a:latin typeface="+mj-lt"/>
            </a:endParaRPr>
          </a:p>
          <a:p>
            <a:pPr marL="971550" lvl="1" indent="-514350">
              <a:buFont typeface="Wingdings" pitchFamily="2" charset="2"/>
              <a:buChar char="q"/>
            </a:pPr>
            <a:r>
              <a:rPr lang="en-GB" sz="1700" dirty="0" smtClean="0">
                <a:solidFill>
                  <a:schemeClr val="bg2">
                    <a:lumMod val="25000"/>
                  </a:schemeClr>
                </a:solidFill>
                <a:latin typeface="+mj-lt"/>
              </a:rPr>
              <a:t>Delivery Accounts – where we build systems etc.  These can be further sub-divided as:</a:t>
            </a:r>
          </a:p>
          <a:p>
            <a:pPr marL="1428750" lvl="2" indent="-514350">
              <a:buFont typeface="Courier New" pitchFamily="49" charset="0"/>
              <a:buChar char="o"/>
            </a:pPr>
            <a:r>
              <a:rPr lang="en-GB" sz="1400" dirty="0" smtClean="0">
                <a:solidFill>
                  <a:schemeClr val="bg2">
                    <a:lumMod val="25000"/>
                  </a:schemeClr>
                </a:solidFill>
                <a:latin typeface="+mj-lt"/>
              </a:rPr>
              <a:t>Line-of-Business (</a:t>
            </a:r>
            <a:r>
              <a:rPr lang="en-GB" sz="1400" dirty="0" err="1" smtClean="0">
                <a:solidFill>
                  <a:schemeClr val="bg2">
                    <a:lumMod val="25000"/>
                  </a:schemeClr>
                </a:solidFill>
                <a:latin typeface="+mj-lt"/>
              </a:rPr>
              <a:t>LoB</a:t>
            </a:r>
            <a:r>
              <a:rPr lang="en-GB" sz="1400" dirty="0" smtClean="0">
                <a:solidFill>
                  <a:schemeClr val="bg2">
                    <a:lumMod val="25000"/>
                  </a:schemeClr>
                </a:solidFill>
                <a:latin typeface="+mj-lt"/>
              </a:rPr>
              <a:t>) accounts – eg. CMS, Customer Portal, Repayment Portal, etc etc</a:t>
            </a:r>
          </a:p>
          <a:p>
            <a:pPr marL="1428750" lvl="2" indent="-514350">
              <a:buFont typeface="Courier New" pitchFamily="49" charset="0"/>
              <a:buChar char="o"/>
            </a:pPr>
            <a:r>
              <a:rPr lang="en-GB" sz="1400" dirty="0" smtClean="0">
                <a:solidFill>
                  <a:schemeClr val="bg2">
                    <a:lumMod val="25000"/>
                  </a:schemeClr>
                </a:solidFill>
                <a:latin typeface="+mj-lt"/>
              </a:rPr>
              <a:t>Test accounts – test lab, ad-hoc temporary dev accounts, Proof of Concept (</a:t>
            </a:r>
            <a:r>
              <a:rPr lang="en-GB" sz="1400" dirty="0" err="1" smtClean="0">
                <a:solidFill>
                  <a:schemeClr val="bg2">
                    <a:lumMod val="25000"/>
                  </a:schemeClr>
                </a:solidFill>
                <a:latin typeface="+mj-lt"/>
              </a:rPr>
              <a:t>PoC</a:t>
            </a:r>
            <a:r>
              <a:rPr lang="en-GB" sz="1400" dirty="0" smtClean="0">
                <a:solidFill>
                  <a:schemeClr val="bg2">
                    <a:lumMod val="25000"/>
                  </a:schemeClr>
                </a:solidFill>
                <a:latin typeface="+mj-lt"/>
              </a:rPr>
              <a:t>)  accounts etc</a:t>
            </a:r>
          </a:p>
          <a:p>
            <a:pPr marL="1428750" lvl="2" indent="-514350">
              <a:buFont typeface="Courier New" pitchFamily="49" charset="0"/>
              <a:buChar char="o"/>
            </a:pPr>
            <a:r>
              <a:rPr lang="en-GB" sz="1400" dirty="0" smtClean="0">
                <a:solidFill>
                  <a:schemeClr val="bg2">
                    <a:lumMod val="25000"/>
                  </a:schemeClr>
                </a:solidFill>
                <a:latin typeface="+mj-lt"/>
              </a:rPr>
              <a:t>New Stand-alone Systems – eg. </a:t>
            </a:r>
            <a:r>
              <a:rPr lang="en-GB" sz="1400" dirty="0" err="1" smtClean="0">
                <a:solidFill>
                  <a:schemeClr val="bg2">
                    <a:lumMod val="25000"/>
                  </a:schemeClr>
                </a:solidFill>
                <a:latin typeface="+mj-lt"/>
              </a:rPr>
              <a:t>UserIM</a:t>
            </a:r>
            <a:r>
              <a:rPr lang="en-GB" sz="1400" dirty="0" smtClean="0">
                <a:solidFill>
                  <a:schemeClr val="bg2">
                    <a:lumMod val="25000"/>
                  </a:schemeClr>
                </a:solidFill>
                <a:latin typeface="+mj-lt"/>
              </a:rPr>
              <a:t> account</a:t>
            </a:r>
            <a:endParaRPr lang="en-GB" sz="1400" dirty="0">
              <a:solidFill>
                <a:schemeClr val="bg2">
                  <a:lumMod val="25000"/>
                </a:schemeClr>
              </a:solidFill>
              <a:latin typeface="+mj-lt"/>
            </a:endParaRPr>
          </a:p>
          <a:p>
            <a:pPr marL="0" indent="0">
              <a:buNone/>
            </a:pPr>
            <a:endParaRPr lang="en-GB" sz="2100" dirty="0">
              <a:latin typeface="+mj-lt"/>
            </a:endParaRPr>
          </a:p>
          <a:p>
            <a:pPr marL="971550" lvl="1" indent="-514350">
              <a:buNone/>
            </a:pPr>
            <a:endParaRPr lang="en-GB" sz="1800"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6940"/>
          </a:xfrm>
        </p:spPr>
        <p:txBody>
          <a:bodyPr>
            <a:normAutofit/>
          </a:bodyPr>
          <a:lstStyle/>
          <a:p>
            <a:r>
              <a:rPr lang="en-GB" sz="3200" dirty="0" smtClean="0"/>
              <a:t>4.2 Accounts and Billing </a:t>
            </a:r>
            <a:endParaRPr lang="en-GB" sz="3200" dirty="0" smtClean="0">
              <a:solidFill>
                <a:schemeClr val="bg2">
                  <a:lumMod val="25000"/>
                </a:schemeClr>
              </a:solidFill>
            </a:endParaRPr>
          </a:p>
        </p:txBody>
      </p:sp>
      <p:sp>
        <p:nvSpPr>
          <p:cNvPr id="15" name="Content Placeholder 2"/>
          <p:cNvSpPr>
            <a:spLocks noGrp="1"/>
          </p:cNvSpPr>
          <p:nvPr>
            <p:ph idx="1"/>
          </p:nvPr>
        </p:nvSpPr>
        <p:spPr>
          <a:xfrm>
            <a:off x="638209" y="1089498"/>
            <a:ext cx="10740991" cy="5019472"/>
          </a:xfrm>
        </p:spPr>
        <p:txBody>
          <a:bodyPr>
            <a:normAutofit fontScale="92500" lnSpcReduction="10000"/>
          </a:bodyPr>
          <a:lstStyle/>
          <a:p>
            <a:pPr marL="971550" lvl="1" indent="-514350">
              <a:buNone/>
            </a:pPr>
            <a:endParaRPr lang="en-GB" sz="1000" dirty="0">
              <a:latin typeface="+mj-lt"/>
            </a:endParaRPr>
          </a:p>
          <a:p>
            <a:pPr marL="514350" indent="-514350">
              <a:buFont typeface="Wingdings" pitchFamily="2" charset="2"/>
              <a:buChar char="q"/>
            </a:pPr>
            <a:r>
              <a:rPr lang="en-GB" sz="2100" dirty="0" smtClean="0">
                <a:solidFill>
                  <a:schemeClr val="bg2">
                    <a:lumMod val="25000"/>
                  </a:schemeClr>
                </a:solidFill>
                <a:latin typeface="+mj-lt"/>
              </a:rPr>
              <a:t>There will be one invoice per month for SLC.</a:t>
            </a:r>
          </a:p>
          <a:p>
            <a:pPr marL="514350" indent="-514350">
              <a:buFont typeface="Wingdings" pitchFamily="2" charset="2"/>
              <a:buChar char="q"/>
            </a:pPr>
            <a:r>
              <a:rPr lang="en-GB" sz="2100" dirty="0" smtClean="0">
                <a:solidFill>
                  <a:schemeClr val="bg2">
                    <a:lumMod val="25000"/>
                  </a:schemeClr>
                </a:solidFill>
                <a:latin typeface="+mj-lt"/>
              </a:rPr>
              <a:t>This will be broken down by each Account and by different services we have used.</a:t>
            </a:r>
          </a:p>
          <a:p>
            <a:pPr marL="514350" indent="-514350">
              <a:buFont typeface="Wingdings" pitchFamily="2" charset="2"/>
              <a:buChar char="q"/>
            </a:pPr>
            <a:r>
              <a:rPr lang="en-GB" sz="2100" dirty="0" smtClean="0">
                <a:solidFill>
                  <a:schemeClr val="bg2">
                    <a:lumMod val="25000"/>
                  </a:schemeClr>
                </a:solidFill>
                <a:latin typeface="+mj-lt"/>
              </a:rPr>
              <a:t>We have the ability to further sub-divide by associating tags with individual systems, environments, etc – as suits our needs.</a:t>
            </a:r>
          </a:p>
          <a:p>
            <a:pPr marL="514350" indent="-514350">
              <a:buFont typeface="Wingdings" pitchFamily="2" charset="2"/>
              <a:buChar char="q"/>
            </a:pPr>
            <a:r>
              <a:rPr lang="en-GB" sz="2100" dirty="0" smtClean="0">
                <a:solidFill>
                  <a:schemeClr val="bg2">
                    <a:lumMod val="25000"/>
                  </a:schemeClr>
                </a:solidFill>
                <a:latin typeface="+mj-lt"/>
              </a:rPr>
              <a:t>So, for example, we could charge-back costs for DEV, NT, ST, OAT type environments to the projects that are driving development/releases but charge all LIVE environments to </a:t>
            </a:r>
            <a:r>
              <a:rPr lang="en-GB" sz="2100" dirty="0" err="1" smtClean="0">
                <a:solidFill>
                  <a:schemeClr val="bg2">
                    <a:lumMod val="25000"/>
                  </a:schemeClr>
                </a:solidFill>
                <a:latin typeface="+mj-lt"/>
              </a:rPr>
              <a:t>BAU</a:t>
            </a:r>
            <a:r>
              <a:rPr lang="en-GB" sz="2100" dirty="0" smtClean="0">
                <a:solidFill>
                  <a:schemeClr val="bg2">
                    <a:lumMod val="25000"/>
                  </a:schemeClr>
                </a:solidFill>
                <a:latin typeface="+mj-lt"/>
              </a:rPr>
              <a:t>.</a:t>
            </a:r>
          </a:p>
          <a:p>
            <a:pPr marL="514350" indent="-514350">
              <a:buFont typeface="Wingdings" pitchFamily="2" charset="2"/>
              <a:buChar char="q"/>
            </a:pPr>
            <a:r>
              <a:rPr lang="en-GB" sz="2100" dirty="0" smtClean="0">
                <a:solidFill>
                  <a:schemeClr val="bg2">
                    <a:lumMod val="25000"/>
                  </a:schemeClr>
                </a:solidFill>
                <a:latin typeface="+mj-lt"/>
              </a:rPr>
              <a:t>For overheads shared across projects and </a:t>
            </a:r>
            <a:r>
              <a:rPr lang="en-GB" sz="2100" dirty="0" err="1" smtClean="0">
                <a:solidFill>
                  <a:schemeClr val="bg2">
                    <a:lumMod val="25000"/>
                  </a:schemeClr>
                </a:solidFill>
                <a:latin typeface="+mj-lt"/>
              </a:rPr>
              <a:t>BAU</a:t>
            </a:r>
            <a:r>
              <a:rPr lang="en-GB" sz="2100" dirty="0" smtClean="0">
                <a:solidFill>
                  <a:schemeClr val="bg2">
                    <a:lumMod val="25000"/>
                  </a:schemeClr>
                </a:solidFill>
                <a:latin typeface="+mj-lt"/>
              </a:rPr>
              <a:t> we could choose to apportion these across projects and </a:t>
            </a:r>
            <a:r>
              <a:rPr lang="en-GB" sz="2100" dirty="0" err="1" smtClean="0">
                <a:solidFill>
                  <a:schemeClr val="bg2">
                    <a:lumMod val="25000"/>
                  </a:schemeClr>
                </a:solidFill>
                <a:latin typeface="+mj-lt"/>
              </a:rPr>
              <a:t>BAU</a:t>
            </a:r>
            <a:r>
              <a:rPr lang="en-GB" sz="2100" dirty="0" smtClean="0">
                <a:solidFill>
                  <a:schemeClr val="bg2">
                    <a:lumMod val="25000"/>
                  </a:schemeClr>
                </a:solidFill>
                <a:latin typeface="+mj-lt"/>
              </a:rPr>
              <a:t>.</a:t>
            </a:r>
          </a:p>
          <a:p>
            <a:pPr marL="514350" indent="-514350">
              <a:buFont typeface="Wingdings" pitchFamily="2" charset="2"/>
              <a:buChar char="q"/>
            </a:pPr>
            <a:r>
              <a:rPr lang="en-GB" sz="2100" dirty="0" smtClean="0">
                <a:solidFill>
                  <a:schemeClr val="bg2">
                    <a:lumMod val="25000"/>
                  </a:schemeClr>
                </a:solidFill>
                <a:latin typeface="+mj-lt"/>
              </a:rPr>
              <a:t>So, the output would be:</a:t>
            </a:r>
          </a:p>
          <a:p>
            <a:pPr marL="971550" lvl="1" indent="-514350">
              <a:buFont typeface="Courier New" pitchFamily="49" charset="0"/>
              <a:buChar char="o"/>
            </a:pPr>
            <a:r>
              <a:rPr lang="en-GB" sz="1700" dirty="0" smtClean="0">
                <a:solidFill>
                  <a:schemeClr val="bg2">
                    <a:lumMod val="25000"/>
                  </a:schemeClr>
                </a:solidFill>
                <a:latin typeface="+mj-lt"/>
              </a:rPr>
              <a:t>An AWS monthly invoice</a:t>
            </a:r>
          </a:p>
          <a:p>
            <a:pPr marL="971550" lvl="1" indent="-514350">
              <a:buFont typeface="Courier New" pitchFamily="49" charset="0"/>
              <a:buChar char="o"/>
            </a:pPr>
            <a:r>
              <a:rPr lang="en-GB" sz="1700" dirty="0" smtClean="0">
                <a:solidFill>
                  <a:schemeClr val="bg2">
                    <a:lumMod val="25000"/>
                  </a:schemeClr>
                </a:solidFill>
                <a:latin typeface="+mj-lt"/>
              </a:rPr>
              <a:t>A separate breakdown showing how this should be apportioned to projects and </a:t>
            </a:r>
            <a:r>
              <a:rPr lang="en-GB" sz="1700" dirty="0" err="1" smtClean="0">
                <a:solidFill>
                  <a:schemeClr val="bg2">
                    <a:lumMod val="25000"/>
                  </a:schemeClr>
                </a:solidFill>
                <a:latin typeface="+mj-lt"/>
              </a:rPr>
              <a:t>BAU</a:t>
            </a:r>
            <a:endParaRPr lang="en-GB" sz="1700" dirty="0" smtClean="0">
              <a:solidFill>
                <a:schemeClr val="bg2">
                  <a:lumMod val="25000"/>
                </a:schemeClr>
              </a:solidFill>
              <a:latin typeface="+mj-lt"/>
            </a:endParaRPr>
          </a:p>
          <a:p>
            <a:pPr marL="514350" indent="-514350">
              <a:buFont typeface="Wingdings" pitchFamily="2" charset="2"/>
              <a:buChar char="q"/>
            </a:pPr>
            <a:r>
              <a:rPr lang="en-GB" sz="2100" dirty="0" smtClean="0">
                <a:solidFill>
                  <a:schemeClr val="bg2">
                    <a:lumMod val="25000"/>
                  </a:schemeClr>
                </a:solidFill>
                <a:latin typeface="+mj-lt"/>
              </a:rPr>
              <a:t>AWS provide a management interface that allows us to track our costs and forecast end-of-month invoice as we progress through the month</a:t>
            </a:r>
          </a:p>
          <a:p>
            <a:pPr marL="514350" indent="-514350">
              <a:buFont typeface="Wingdings" pitchFamily="2" charset="2"/>
              <a:buChar char="q"/>
            </a:pPr>
            <a:r>
              <a:rPr lang="en-GB" sz="2100" dirty="0" smtClean="0">
                <a:solidFill>
                  <a:schemeClr val="bg2">
                    <a:lumMod val="25000"/>
                  </a:schemeClr>
                </a:solidFill>
                <a:latin typeface="+mj-lt"/>
              </a:rPr>
              <a:t>We have the ability to set-up billing alerts to control / monitor usage/costs.</a:t>
            </a:r>
          </a:p>
          <a:p>
            <a:pPr marL="514350" indent="-514350">
              <a:buFont typeface="Wingdings" pitchFamily="2" charset="2"/>
              <a:buChar char="q"/>
            </a:pPr>
            <a:r>
              <a:rPr lang="en-GB" sz="2100" dirty="0" smtClean="0">
                <a:solidFill>
                  <a:schemeClr val="bg2">
                    <a:lumMod val="25000"/>
                  </a:schemeClr>
                </a:solidFill>
                <a:latin typeface="+mj-lt"/>
              </a:rPr>
              <a:t>Cost are also controlled at the “front-door” by restricting/controlling which services can be consumed.</a:t>
            </a:r>
          </a:p>
          <a:p>
            <a:pPr marL="514350" indent="-514350">
              <a:buFont typeface="Wingdings" pitchFamily="2" charset="2"/>
              <a:buChar char="q"/>
            </a:pPr>
            <a:endParaRPr lang="en-GB" sz="2100" dirty="0" smtClean="0">
              <a:solidFill>
                <a:schemeClr val="bg2">
                  <a:lumMod val="25000"/>
                </a:schemeClr>
              </a:solidFill>
              <a:latin typeface="+mj-lt"/>
            </a:endParaRPr>
          </a:p>
          <a:p>
            <a:pPr marL="514350" indent="-514350">
              <a:buNone/>
            </a:pPr>
            <a:endParaRPr lang="en-GB" sz="2100" dirty="0" smtClean="0">
              <a:solidFill>
                <a:schemeClr val="bg2">
                  <a:lumMod val="25000"/>
                </a:schemeClr>
              </a:solidFill>
              <a:latin typeface="+mj-lt"/>
            </a:endParaRPr>
          </a:p>
          <a:p>
            <a:pPr marL="514350" indent="-514350">
              <a:buFont typeface="Wingdings" pitchFamily="2" charset="2"/>
              <a:buChar char="q"/>
            </a:pPr>
            <a:endParaRPr lang="en-GB" sz="1300" dirty="0">
              <a:solidFill>
                <a:schemeClr val="bg2">
                  <a:lumMod val="25000"/>
                </a:schemeClr>
              </a:solidFill>
              <a:latin typeface="+mj-lt"/>
            </a:endParaRPr>
          </a:p>
          <a:p>
            <a:pPr marL="0" indent="0">
              <a:buNone/>
            </a:pPr>
            <a:endParaRPr lang="en-GB" sz="2100" dirty="0">
              <a:latin typeface="+mj-lt"/>
            </a:endParaRPr>
          </a:p>
          <a:p>
            <a:pPr marL="971550" lvl="1" indent="-514350">
              <a:buNone/>
            </a:pPr>
            <a:endParaRPr lang="en-GB" sz="1800" dirty="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6940"/>
          </a:xfrm>
        </p:spPr>
        <p:txBody>
          <a:bodyPr>
            <a:normAutofit/>
          </a:bodyPr>
          <a:lstStyle/>
          <a:p>
            <a:r>
              <a:rPr lang="en-GB" sz="3200" dirty="0" smtClean="0"/>
              <a:t>5.1 Accounts and the Landing Zone </a:t>
            </a:r>
            <a:endParaRPr lang="en-GB" sz="3200" dirty="0" smtClean="0">
              <a:solidFill>
                <a:schemeClr val="bg2">
                  <a:lumMod val="25000"/>
                </a:schemeClr>
              </a:solidFill>
            </a:endParaRPr>
          </a:p>
        </p:txBody>
      </p:sp>
      <p:sp>
        <p:nvSpPr>
          <p:cNvPr id="15" name="Content Placeholder 2"/>
          <p:cNvSpPr>
            <a:spLocks noGrp="1"/>
          </p:cNvSpPr>
          <p:nvPr>
            <p:ph idx="1"/>
          </p:nvPr>
        </p:nvSpPr>
        <p:spPr>
          <a:xfrm>
            <a:off x="638209" y="1089498"/>
            <a:ext cx="10740991" cy="5019472"/>
          </a:xfrm>
        </p:spPr>
        <p:txBody>
          <a:bodyPr>
            <a:normAutofit/>
          </a:bodyPr>
          <a:lstStyle/>
          <a:p>
            <a:pPr marL="971550" lvl="1" indent="-514350">
              <a:buNone/>
            </a:pPr>
            <a:endParaRPr lang="en-GB" sz="1000" dirty="0">
              <a:latin typeface="+mj-lt"/>
            </a:endParaRPr>
          </a:p>
          <a:p>
            <a:pPr marL="514350" indent="-514350">
              <a:buNone/>
            </a:pPr>
            <a:r>
              <a:rPr lang="en-GB" sz="2100" b="1" dirty="0" smtClean="0">
                <a:solidFill>
                  <a:schemeClr val="bg2">
                    <a:lumMod val="25000"/>
                  </a:schemeClr>
                </a:solidFill>
                <a:latin typeface="+mj-lt"/>
              </a:rPr>
              <a:t>The Landing Zone:</a:t>
            </a:r>
          </a:p>
          <a:p>
            <a:pPr marL="514350" indent="-514350">
              <a:buNone/>
            </a:pPr>
            <a:endParaRPr lang="en-GB" sz="2100" b="1" dirty="0" smtClean="0">
              <a:solidFill>
                <a:schemeClr val="bg2">
                  <a:lumMod val="25000"/>
                </a:schemeClr>
              </a:solidFill>
              <a:latin typeface="+mj-lt"/>
            </a:endParaRPr>
          </a:p>
          <a:p>
            <a:pPr marL="514350" indent="-514350">
              <a:buFont typeface="Wingdings" pitchFamily="2" charset="2"/>
              <a:buChar char="q"/>
            </a:pPr>
            <a:r>
              <a:rPr lang="en-GB" sz="2100" dirty="0" smtClean="0">
                <a:solidFill>
                  <a:schemeClr val="bg2">
                    <a:lumMod val="25000"/>
                  </a:schemeClr>
                </a:solidFill>
                <a:latin typeface="+mj-lt"/>
              </a:rPr>
              <a:t>The Landing Zone delivers the following concepts:</a:t>
            </a:r>
          </a:p>
          <a:p>
            <a:pPr marL="971550" lvl="1" indent="-514350">
              <a:buFont typeface="Courier New" pitchFamily="49" charset="0"/>
              <a:buChar char="o"/>
            </a:pPr>
            <a:r>
              <a:rPr lang="en-GB" sz="1700" dirty="0" smtClean="0">
                <a:solidFill>
                  <a:schemeClr val="bg2">
                    <a:lumMod val="25000"/>
                  </a:schemeClr>
                </a:solidFill>
                <a:latin typeface="+mj-lt"/>
              </a:rPr>
              <a:t>It is responsible for setting up the Delivery Account</a:t>
            </a:r>
          </a:p>
          <a:p>
            <a:pPr marL="971550" lvl="1" indent="-514350">
              <a:buFont typeface="Courier New" pitchFamily="49" charset="0"/>
              <a:buChar char="o"/>
            </a:pPr>
            <a:r>
              <a:rPr lang="en-GB" sz="1700" dirty="0" smtClean="0">
                <a:solidFill>
                  <a:schemeClr val="bg2">
                    <a:lumMod val="25000"/>
                  </a:schemeClr>
                </a:solidFill>
                <a:latin typeface="+mj-lt"/>
              </a:rPr>
              <a:t>Creates necessary links to other permanent accounts (security, transit)</a:t>
            </a:r>
          </a:p>
          <a:p>
            <a:pPr marL="971550" lvl="1" indent="-514350">
              <a:buFont typeface="Courier New" pitchFamily="49" charset="0"/>
              <a:buChar char="o"/>
            </a:pPr>
            <a:r>
              <a:rPr lang="en-GB" sz="1700" dirty="0" smtClean="0">
                <a:solidFill>
                  <a:schemeClr val="bg2">
                    <a:lumMod val="25000"/>
                  </a:schemeClr>
                </a:solidFill>
                <a:latin typeface="+mj-lt"/>
              </a:rPr>
              <a:t>Puts billing rules in places</a:t>
            </a:r>
          </a:p>
          <a:p>
            <a:pPr marL="971550" lvl="1" indent="-514350">
              <a:buFont typeface="Courier New" pitchFamily="49" charset="0"/>
              <a:buChar char="o"/>
            </a:pPr>
            <a:r>
              <a:rPr lang="en-GB" sz="1700" dirty="0" smtClean="0">
                <a:solidFill>
                  <a:schemeClr val="bg2">
                    <a:lumMod val="25000"/>
                  </a:schemeClr>
                </a:solidFill>
                <a:latin typeface="+mj-lt"/>
              </a:rPr>
              <a:t>Sets up account user administration</a:t>
            </a:r>
          </a:p>
          <a:p>
            <a:pPr marL="971550" lvl="1" indent="-514350">
              <a:buFont typeface="Courier New" pitchFamily="49" charset="0"/>
              <a:buChar char="o"/>
            </a:pPr>
            <a:r>
              <a:rPr lang="en-GB" sz="1700" dirty="0" smtClean="0">
                <a:solidFill>
                  <a:schemeClr val="bg2">
                    <a:lumMod val="25000"/>
                  </a:schemeClr>
                </a:solidFill>
                <a:latin typeface="+mj-lt"/>
              </a:rPr>
              <a:t>Builds the infrastructure (</a:t>
            </a:r>
            <a:r>
              <a:rPr lang="en-GB" sz="1700" dirty="0" err="1" smtClean="0">
                <a:solidFill>
                  <a:schemeClr val="bg2">
                    <a:lumMod val="25000"/>
                  </a:schemeClr>
                </a:solidFill>
                <a:latin typeface="+mj-lt"/>
              </a:rPr>
              <a:t>VPCs</a:t>
            </a:r>
            <a:r>
              <a:rPr lang="en-GB" sz="1700" dirty="0" smtClean="0">
                <a:solidFill>
                  <a:schemeClr val="bg2">
                    <a:lumMod val="25000"/>
                  </a:schemeClr>
                </a:solidFill>
                <a:latin typeface="+mj-lt"/>
              </a:rPr>
              <a:t>, subnets, routing, </a:t>
            </a:r>
            <a:r>
              <a:rPr lang="en-GB" sz="1700" dirty="0" err="1" smtClean="0">
                <a:solidFill>
                  <a:schemeClr val="bg2">
                    <a:lumMod val="25000"/>
                  </a:schemeClr>
                </a:solidFill>
                <a:latin typeface="+mj-lt"/>
              </a:rPr>
              <a:t>ACLs</a:t>
            </a:r>
            <a:r>
              <a:rPr lang="en-GB" sz="1700" dirty="0" smtClean="0">
                <a:solidFill>
                  <a:schemeClr val="bg2">
                    <a:lumMod val="25000"/>
                  </a:schemeClr>
                </a:solidFill>
                <a:latin typeface="+mj-lt"/>
              </a:rPr>
              <a:t>, Security Group) for the various environments</a:t>
            </a:r>
          </a:p>
          <a:p>
            <a:pPr marL="971550" lvl="1" indent="-514350">
              <a:buFont typeface="Courier New" pitchFamily="49" charset="0"/>
              <a:buChar char="o"/>
            </a:pPr>
            <a:r>
              <a:rPr lang="en-GB" sz="1700" dirty="0" smtClean="0">
                <a:solidFill>
                  <a:schemeClr val="bg2">
                    <a:lumMod val="25000"/>
                  </a:schemeClr>
                </a:solidFill>
                <a:latin typeface="+mj-lt"/>
              </a:rPr>
              <a:t>Effectively, everything that then allows developers to build their applications safely and efficiently</a:t>
            </a:r>
          </a:p>
          <a:p>
            <a:pPr marL="971550" lvl="1" indent="-514350">
              <a:buNone/>
            </a:pPr>
            <a:endParaRPr lang="en-GB" sz="1700" dirty="0" smtClean="0">
              <a:solidFill>
                <a:schemeClr val="bg2">
                  <a:lumMod val="25000"/>
                </a:schemeClr>
              </a:solidFill>
              <a:latin typeface="+mj-lt"/>
            </a:endParaRPr>
          </a:p>
          <a:p>
            <a:pPr marL="514350" indent="-514350">
              <a:buFont typeface="Wingdings" pitchFamily="2" charset="2"/>
              <a:buChar char="q"/>
            </a:pPr>
            <a:r>
              <a:rPr lang="en-GB" sz="2100" dirty="0" smtClean="0">
                <a:solidFill>
                  <a:schemeClr val="bg2">
                    <a:lumMod val="25000"/>
                  </a:schemeClr>
                </a:solidFill>
                <a:latin typeface="+mj-lt"/>
              </a:rPr>
              <a:t>The Landing Zone comprises a set of </a:t>
            </a:r>
            <a:r>
              <a:rPr lang="en-GB" sz="2100" dirty="0" err="1" smtClean="0">
                <a:solidFill>
                  <a:schemeClr val="bg2">
                    <a:lumMod val="25000"/>
                  </a:schemeClr>
                </a:solidFill>
                <a:latin typeface="+mj-lt"/>
              </a:rPr>
              <a:t>Terraform</a:t>
            </a:r>
            <a:r>
              <a:rPr lang="en-GB" sz="2100" dirty="0" smtClean="0">
                <a:solidFill>
                  <a:schemeClr val="bg2">
                    <a:lumMod val="25000"/>
                  </a:schemeClr>
                </a:solidFill>
                <a:latin typeface="+mj-lt"/>
              </a:rPr>
              <a:t> script that add-in the new delivery account.</a:t>
            </a:r>
          </a:p>
          <a:p>
            <a:pPr marL="514350" indent="-514350">
              <a:buNone/>
            </a:pPr>
            <a:endParaRPr lang="en-GB" sz="2100" dirty="0" smtClean="0">
              <a:solidFill>
                <a:schemeClr val="bg2">
                  <a:lumMod val="25000"/>
                </a:schemeClr>
              </a:solidFill>
              <a:latin typeface="+mj-lt"/>
            </a:endParaRPr>
          </a:p>
          <a:p>
            <a:pPr marL="514350" indent="-514350">
              <a:buNone/>
            </a:pPr>
            <a:endParaRPr lang="en-GB" sz="2100" dirty="0" smtClean="0">
              <a:solidFill>
                <a:schemeClr val="bg2">
                  <a:lumMod val="25000"/>
                </a:schemeClr>
              </a:solidFill>
              <a:latin typeface="+mj-lt"/>
            </a:endParaRPr>
          </a:p>
          <a:p>
            <a:pPr marL="0" indent="0">
              <a:buNone/>
            </a:pPr>
            <a:endParaRPr lang="en-GB" sz="2100" dirty="0">
              <a:latin typeface="+mj-lt"/>
            </a:endParaRPr>
          </a:p>
          <a:p>
            <a:pPr marL="971550" lvl="1" indent="-514350">
              <a:buNone/>
            </a:pPr>
            <a:endParaRPr lang="en-GB" sz="1800" dirty="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6940"/>
          </a:xfrm>
        </p:spPr>
        <p:txBody>
          <a:bodyPr>
            <a:normAutofit/>
          </a:bodyPr>
          <a:lstStyle/>
          <a:p>
            <a:r>
              <a:rPr lang="en-GB" sz="3200" dirty="0" smtClean="0"/>
              <a:t>5.2 Account Building and the Landing Zone </a:t>
            </a:r>
            <a:endParaRPr lang="en-GB" sz="3200" dirty="0" smtClean="0">
              <a:solidFill>
                <a:schemeClr val="bg2">
                  <a:lumMod val="25000"/>
                </a:schemeClr>
              </a:solidFill>
            </a:endParaRPr>
          </a:p>
        </p:txBody>
      </p:sp>
      <p:pic>
        <p:nvPicPr>
          <p:cNvPr id="2051" name="Picture 3"/>
          <p:cNvPicPr>
            <a:picLocks noChangeAspect="1" noChangeArrowheads="1"/>
          </p:cNvPicPr>
          <p:nvPr/>
        </p:nvPicPr>
        <p:blipFill>
          <a:blip r:embed="rId2" cstate="print"/>
          <a:srcRect/>
          <a:stretch>
            <a:fillRect/>
          </a:stretch>
        </p:blipFill>
        <p:spPr bwMode="auto">
          <a:xfrm>
            <a:off x="1277782" y="890945"/>
            <a:ext cx="9749725" cy="57048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6940"/>
          </a:xfrm>
        </p:spPr>
        <p:txBody>
          <a:bodyPr>
            <a:normAutofit/>
          </a:bodyPr>
          <a:lstStyle/>
          <a:p>
            <a:r>
              <a:rPr lang="en-GB" sz="3200" dirty="0" smtClean="0"/>
              <a:t>5.3 Landing Zone </a:t>
            </a:r>
            <a:endParaRPr lang="en-GB" sz="3200" dirty="0" smtClean="0">
              <a:solidFill>
                <a:schemeClr val="bg2">
                  <a:lumMod val="25000"/>
                </a:schemeClr>
              </a:solidFill>
            </a:endParaRPr>
          </a:p>
        </p:txBody>
      </p:sp>
      <p:sp>
        <p:nvSpPr>
          <p:cNvPr id="5" name="Rectangle 4"/>
          <p:cNvSpPr/>
          <p:nvPr/>
        </p:nvSpPr>
        <p:spPr>
          <a:xfrm>
            <a:off x="4847862" y="2060848"/>
            <a:ext cx="2208245"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Transit Account</a:t>
            </a:r>
            <a:endParaRPr lang="en-GB" dirty="0"/>
          </a:p>
        </p:txBody>
      </p:sp>
      <p:sp>
        <p:nvSpPr>
          <p:cNvPr id="6" name="Rectangle 5"/>
          <p:cNvSpPr/>
          <p:nvPr/>
        </p:nvSpPr>
        <p:spPr>
          <a:xfrm>
            <a:off x="7920203" y="2060848"/>
            <a:ext cx="206405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Security Account </a:t>
            </a:r>
            <a:endParaRPr lang="en-GB" dirty="0"/>
          </a:p>
        </p:txBody>
      </p:sp>
      <p:sp>
        <p:nvSpPr>
          <p:cNvPr id="7" name="Rectangle 6"/>
          <p:cNvSpPr/>
          <p:nvPr/>
        </p:nvSpPr>
        <p:spPr>
          <a:xfrm>
            <a:off x="3591486" y="4055747"/>
            <a:ext cx="5472608"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Deployment Accounts</a:t>
            </a:r>
          </a:p>
          <a:p>
            <a:pPr algn="ctr"/>
            <a:r>
              <a:rPr lang="en-GB" dirty="0" smtClean="0"/>
              <a:t> </a:t>
            </a:r>
            <a:endParaRPr lang="en-GB" dirty="0"/>
          </a:p>
        </p:txBody>
      </p:sp>
      <p:cxnSp>
        <p:nvCxnSpPr>
          <p:cNvPr id="9" name="Straight Arrow Connector 8"/>
          <p:cNvCxnSpPr/>
          <p:nvPr/>
        </p:nvCxnSpPr>
        <p:spPr>
          <a:xfrm>
            <a:off x="3887755" y="2492896"/>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384032" y="2852936"/>
            <a:ext cx="0" cy="1872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576054" y="2852936"/>
            <a:ext cx="1632181" cy="1872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887755" y="2492896"/>
            <a:ext cx="2016224"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19110" y="2817853"/>
            <a:ext cx="1632181" cy="7920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Cloud9</a:t>
            </a:r>
            <a:endParaRPr lang="en-GB" dirty="0"/>
          </a:p>
        </p:txBody>
      </p:sp>
      <p:sp>
        <p:nvSpPr>
          <p:cNvPr id="13" name="Rectangle 12"/>
          <p:cNvSpPr/>
          <p:nvPr/>
        </p:nvSpPr>
        <p:spPr>
          <a:xfrm>
            <a:off x="1680413" y="2026508"/>
            <a:ext cx="2208245" cy="78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Master Account</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flipV="1">
            <a:off x="638209" y="905774"/>
            <a:ext cx="10757285" cy="8628"/>
          </a:xfrm>
          <a:prstGeom prst="line">
            <a:avLst/>
          </a:prstGeom>
        </p:spPr>
        <p:style>
          <a:lnRef idx="1">
            <a:schemeClr val="accent1"/>
          </a:lnRef>
          <a:fillRef idx="0">
            <a:schemeClr val="accent1"/>
          </a:fillRef>
          <a:effectRef idx="0">
            <a:schemeClr val="accent1"/>
          </a:effectRef>
          <a:fontRef idx="minor">
            <a:schemeClr val="tx1"/>
          </a:fontRef>
        </p:style>
      </p:cxnSp>
      <p:sp>
        <p:nvSpPr>
          <p:cNvPr id="8194" name="AutoShape 2"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6" name="AutoShape 4"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8" name="AutoShape 6"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8267374D-3F3D-47B0-87D4-5B60B093BFB7}"/>
              </a:ext>
            </a:extLst>
          </p:cNvPr>
          <p:cNvSpPr/>
          <p:nvPr/>
        </p:nvSpPr>
        <p:spPr>
          <a:xfrm>
            <a:off x="591723" y="434192"/>
            <a:ext cx="8359341" cy="584775"/>
          </a:xfrm>
          <a:prstGeom prst="rect">
            <a:avLst/>
          </a:prstGeom>
        </p:spPr>
        <p:txBody>
          <a:bodyPr wrap="none">
            <a:spAutoFit/>
          </a:bodyPr>
          <a:lstStyle/>
          <a:p>
            <a:pPr marL="514350" indent="-514350" algn="ctr"/>
            <a:r>
              <a:rPr lang="en-GB" sz="3200" dirty="0" smtClean="0">
                <a:solidFill>
                  <a:schemeClr val="bg2">
                    <a:lumMod val="25000"/>
                  </a:schemeClr>
                </a:solidFill>
              </a:rPr>
              <a:t>5.4 The Landing Zone </a:t>
            </a:r>
            <a:r>
              <a:rPr lang="en-GB" sz="2000" dirty="0" smtClean="0">
                <a:solidFill>
                  <a:schemeClr val="bg2">
                    <a:lumMod val="25000"/>
                  </a:schemeClr>
                </a:solidFill>
              </a:rPr>
              <a:t>(</a:t>
            </a:r>
            <a:r>
              <a:rPr lang="en-GB" sz="2000" dirty="0" smtClean="0"/>
              <a:t>Step-By-Step Outcome of </a:t>
            </a:r>
            <a:r>
              <a:rPr lang="en-GB" sz="2000" dirty="0" err="1" smtClean="0"/>
              <a:t>Terraform</a:t>
            </a:r>
            <a:r>
              <a:rPr lang="en-GB" sz="2000" dirty="0" smtClean="0"/>
              <a:t> Script</a:t>
            </a:r>
            <a:r>
              <a:rPr lang="en-GB" sz="2000" dirty="0" smtClean="0">
                <a:solidFill>
                  <a:schemeClr val="bg2">
                    <a:lumMod val="25000"/>
                  </a:schemeClr>
                </a:solidFill>
              </a:rPr>
              <a:t>)</a:t>
            </a:r>
          </a:p>
        </p:txBody>
      </p:sp>
      <p:sp>
        <p:nvSpPr>
          <p:cNvPr id="7" name="Content Placeholder 2"/>
          <p:cNvSpPr>
            <a:spLocks noGrp="1"/>
          </p:cNvSpPr>
          <p:nvPr>
            <p:ph idx="1"/>
          </p:nvPr>
        </p:nvSpPr>
        <p:spPr>
          <a:xfrm>
            <a:off x="666638" y="1194487"/>
            <a:ext cx="10700426" cy="4934132"/>
          </a:xfrm>
        </p:spPr>
        <p:txBody>
          <a:bodyPr>
            <a:normAutofit fontScale="92500" lnSpcReduction="10000"/>
          </a:bodyPr>
          <a:lstStyle/>
          <a:p>
            <a:r>
              <a:rPr lang="en-GB" sz="1600" dirty="0" err="1" smtClean="0"/>
              <a:t>Terraform</a:t>
            </a:r>
            <a:r>
              <a:rPr lang="en-GB" sz="1600" dirty="0" smtClean="0"/>
              <a:t> code is applied using Cloud9 IDE. </a:t>
            </a:r>
          </a:p>
          <a:p>
            <a:r>
              <a:rPr lang="en-GB" sz="1600" dirty="0" err="1" smtClean="0"/>
              <a:t>Terraform</a:t>
            </a:r>
            <a:r>
              <a:rPr lang="en-GB" sz="1600" dirty="0" smtClean="0"/>
              <a:t> code will build VPC resources, and DNS  for the Deployment accounts (i.e. Testlab1).</a:t>
            </a:r>
          </a:p>
          <a:p>
            <a:r>
              <a:rPr lang="en-GB" sz="1600" dirty="0" smtClean="0"/>
              <a:t>Creates a transit gateway attachments on the transit account for the new test account. </a:t>
            </a:r>
          </a:p>
          <a:p>
            <a:r>
              <a:rPr lang="en-GB" sz="1600" dirty="0" smtClean="0"/>
              <a:t>Squid proxy are running on Ec2 with Auto Scaling group on Transit accounts </a:t>
            </a:r>
          </a:p>
          <a:p>
            <a:r>
              <a:rPr lang="en-GB" sz="1600" dirty="0" smtClean="0"/>
              <a:t>SNS Services topic is created and email subscription is  added for the user’s email.</a:t>
            </a:r>
          </a:p>
          <a:p>
            <a:r>
              <a:rPr lang="en-GB" sz="1600" dirty="0" smtClean="0"/>
              <a:t>Security services below are attached with the main Security account and invitations will be send to deployed accounts  and invitation should be accepted on the Deployments accounts side for the following services.      </a:t>
            </a:r>
          </a:p>
          <a:p>
            <a:pPr>
              <a:buNone/>
            </a:pPr>
            <a:r>
              <a:rPr lang="en-GB" sz="1600" dirty="0" smtClean="0"/>
              <a:t>                 </a:t>
            </a:r>
          </a:p>
          <a:p>
            <a:pPr>
              <a:buNone/>
            </a:pPr>
            <a:r>
              <a:rPr lang="en-GB" sz="1600" dirty="0" smtClean="0"/>
              <a:t>                                                 </a:t>
            </a:r>
          </a:p>
          <a:p>
            <a:pPr>
              <a:buNone/>
            </a:pPr>
            <a:r>
              <a:rPr lang="en-GB" sz="1600" dirty="0" smtClean="0"/>
              <a:t>              </a:t>
            </a:r>
          </a:p>
          <a:p>
            <a:pPr>
              <a:buNone/>
            </a:pPr>
            <a:endParaRPr lang="en-GB" sz="1600" dirty="0" smtClean="0"/>
          </a:p>
          <a:p>
            <a:endParaRPr lang="en-GB" sz="1600" dirty="0" smtClean="0"/>
          </a:p>
          <a:p>
            <a:pPr>
              <a:buNone/>
            </a:pPr>
            <a:endParaRPr lang="en-GB" sz="1600" dirty="0" smtClean="0"/>
          </a:p>
          <a:p>
            <a:endParaRPr lang="en-GB" sz="1600" dirty="0" smtClean="0"/>
          </a:p>
          <a:p>
            <a:pPr>
              <a:buNone/>
            </a:pPr>
            <a:r>
              <a:rPr lang="en-GB" sz="1400" dirty="0" smtClean="0"/>
              <a:t>After this first stage , Main Resources for application  can be managed according to the needs of the project and the resources for new accounts are now restricted to </a:t>
            </a:r>
            <a:r>
              <a:rPr lang="en-GB" sz="1400" dirty="0" err="1" smtClean="0"/>
              <a:t>eu</a:t>
            </a:r>
            <a:r>
              <a:rPr lang="en-GB" sz="1400" dirty="0" smtClean="0"/>
              <a:t>-west 2 (London).</a:t>
            </a:r>
          </a:p>
          <a:p>
            <a:pPr lvl="0">
              <a:buNone/>
            </a:pPr>
            <a:r>
              <a:rPr lang="en-GB" sz="1400" dirty="0" smtClean="0"/>
              <a:t>3x Availability Zones (</a:t>
            </a:r>
            <a:r>
              <a:rPr lang="en-GB" sz="1400" dirty="0" err="1" smtClean="0"/>
              <a:t>Datacentres</a:t>
            </a:r>
            <a:r>
              <a:rPr lang="en-GB" sz="1400" dirty="0" smtClean="0"/>
              <a:t>) in UK London (eu-west-2) Region.</a:t>
            </a:r>
            <a:endParaRPr lang="en-GB" sz="1600" dirty="0">
              <a:latin typeface="+mj-lt"/>
            </a:endParaRPr>
          </a:p>
          <a:p>
            <a:pPr>
              <a:buNone/>
            </a:pPr>
            <a:endParaRPr lang="en-GB" sz="1600" dirty="0">
              <a:latin typeface="+mj-lt"/>
            </a:endParaRPr>
          </a:p>
        </p:txBody>
      </p:sp>
      <p:sp>
        <p:nvSpPr>
          <p:cNvPr id="3" name="Footer Placeholder 2">
            <a:extLst>
              <a:ext uri="{FF2B5EF4-FFF2-40B4-BE49-F238E27FC236}">
                <a16:creationId xmlns:a16="http://schemas.microsoft.com/office/drawing/2014/main" xmlns="" id="{284ACFF5-3CA3-4CD3-88D0-3D8EBA43AFF3}"/>
              </a:ext>
            </a:extLst>
          </p:cNvPr>
          <p:cNvSpPr>
            <a:spLocks noGrp="1"/>
          </p:cNvSpPr>
          <p:nvPr>
            <p:ph type="ftr" sz="quarter" idx="11"/>
          </p:nvPr>
        </p:nvSpPr>
        <p:spPr/>
        <p:txBody>
          <a:bodyPr/>
          <a:lstStyle/>
          <a:p>
            <a:r>
              <a:rPr lang="en-GB"/>
              <a:t>OFFICIAL SENSITIVE</a:t>
            </a:r>
            <a:endParaRPr lang="en-GB" dirty="0"/>
          </a:p>
        </p:txBody>
      </p:sp>
      <p:sp>
        <p:nvSpPr>
          <p:cNvPr id="9" name="Rounded Rectangle 8"/>
          <p:cNvSpPr/>
          <p:nvPr/>
        </p:nvSpPr>
        <p:spPr>
          <a:xfrm>
            <a:off x="1548714" y="3707027"/>
            <a:ext cx="1993556" cy="11121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Security Hub</a:t>
            </a:r>
            <a:endParaRPr lang="en-GB" dirty="0"/>
          </a:p>
        </p:txBody>
      </p:sp>
      <p:sp>
        <p:nvSpPr>
          <p:cNvPr id="10" name="Rounded Rectangle 9"/>
          <p:cNvSpPr/>
          <p:nvPr/>
        </p:nvSpPr>
        <p:spPr>
          <a:xfrm>
            <a:off x="5020963" y="3777049"/>
            <a:ext cx="1993556" cy="11121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AWS_Config</a:t>
            </a:r>
            <a:endParaRPr lang="en-GB" dirty="0"/>
          </a:p>
        </p:txBody>
      </p:sp>
      <p:sp>
        <p:nvSpPr>
          <p:cNvPr id="11" name="Rounded Rectangle 10"/>
          <p:cNvSpPr/>
          <p:nvPr/>
        </p:nvSpPr>
        <p:spPr>
          <a:xfrm>
            <a:off x="8081320" y="3797644"/>
            <a:ext cx="1993556" cy="11121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Guardduty</a:t>
            </a:r>
            <a:endParaRPr lang="en-GB" dirty="0"/>
          </a:p>
        </p:txBody>
      </p:sp>
    </p:spTree>
    <p:extLst>
      <p:ext uri="{BB962C8B-B14F-4D97-AF65-F5344CB8AC3E}">
        <p14:creationId xmlns:p14="http://schemas.microsoft.com/office/powerpoint/2010/main" xmlns="" val="3951240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flipV="1">
            <a:off x="638209" y="905774"/>
            <a:ext cx="10757285" cy="8628"/>
          </a:xfrm>
          <a:prstGeom prst="line">
            <a:avLst/>
          </a:prstGeom>
        </p:spPr>
        <p:style>
          <a:lnRef idx="1">
            <a:schemeClr val="accent1"/>
          </a:lnRef>
          <a:fillRef idx="0">
            <a:schemeClr val="accent1"/>
          </a:fillRef>
          <a:effectRef idx="0">
            <a:schemeClr val="accent1"/>
          </a:effectRef>
          <a:fontRef idx="minor">
            <a:schemeClr val="tx1"/>
          </a:fontRef>
        </p:style>
      </p:cxnSp>
      <p:sp>
        <p:nvSpPr>
          <p:cNvPr id="8194" name="AutoShape 2"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6" name="AutoShape 4"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8" name="AutoShape 6"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8267374D-3F3D-47B0-87D4-5B60B093BFB7}"/>
              </a:ext>
            </a:extLst>
          </p:cNvPr>
          <p:cNvSpPr/>
          <p:nvPr/>
        </p:nvSpPr>
        <p:spPr>
          <a:xfrm>
            <a:off x="638209" y="434192"/>
            <a:ext cx="1664943" cy="535531"/>
          </a:xfrm>
          <a:prstGeom prst="rect">
            <a:avLst/>
          </a:prstGeom>
        </p:spPr>
        <p:txBody>
          <a:bodyPr wrap="none">
            <a:spAutoFit/>
          </a:bodyPr>
          <a:lstStyle/>
          <a:p>
            <a:pPr>
              <a:lnSpc>
                <a:spcPct val="90000"/>
              </a:lnSpc>
              <a:spcBef>
                <a:spcPct val="0"/>
              </a:spcBef>
            </a:pPr>
            <a:r>
              <a:rPr lang="en-GB" sz="3200" dirty="0">
                <a:latin typeface="+mj-lt"/>
                <a:ea typeface="+mj-ea"/>
                <a:cs typeface="+mj-cs"/>
              </a:rPr>
              <a:t>Contents</a:t>
            </a:r>
          </a:p>
        </p:txBody>
      </p:sp>
      <p:sp>
        <p:nvSpPr>
          <p:cNvPr id="7" name="Content Placeholder 2"/>
          <p:cNvSpPr>
            <a:spLocks noGrp="1"/>
          </p:cNvSpPr>
          <p:nvPr>
            <p:ph idx="1"/>
          </p:nvPr>
        </p:nvSpPr>
        <p:spPr>
          <a:xfrm>
            <a:off x="638209" y="1089498"/>
            <a:ext cx="10740991" cy="5019472"/>
          </a:xfrm>
        </p:spPr>
        <p:txBody>
          <a:bodyPr>
            <a:normAutofit lnSpcReduction="10000"/>
          </a:bodyPr>
          <a:lstStyle/>
          <a:p>
            <a:pPr marL="971550" lvl="1" indent="-514350">
              <a:buNone/>
            </a:pPr>
            <a:endParaRPr lang="en-GB" sz="1000" dirty="0">
              <a:latin typeface="+mj-lt"/>
            </a:endParaRPr>
          </a:p>
          <a:p>
            <a:pPr marL="514350" indent="-514350">
              <a:buFont typeface="+mj-lt"/>
              <a:buAutoNum type="arabicPeriod"/>
            </a:pPr>
            <a:r>
              <a:rPr lang="en-GB" sz="2100" dirty="0" smtClean="0">
                <a:solidFill>
                  <a:schemeClr val="bg2">
                    <a:lumMod val="25000"/>
                  </a:schemeClr>
                </a:solidFill>
                <a:latin typeface="+mj-lt"/>
              </a:rPr>
              <a:t>Introduction and Objectives for Today</a:t>
            </a:r>
            <a:endParaRPr lang="en-GB" sz="2100" dirty="0">
              <a:solidFill>
                <a:schemeClr val="bg2">
                  <a:lumMod val="25000"/>
                </a:schemeClr>
              </a:solidFill>
              <a:latin typeface="+mj-lt"/>
            </a:endParaRPr>
          </a:p>
          <a:p>
            <a:pPr marL="514350" indent="-514350">
              <a:buFont typeface="+mj-lt"/>
              <a:buAutoNum type="arabicPeriod"/>
            </a:pPr>
            <a:r>
              <a:rPr lang="en-GB" sz="2100" dirty="0" smtClean="0">
                <a:solidFill>
                  <a:schemeClr val="bg2">
                    <a:lumMod val="25000"/>
                  </a:schemeClr>
                </a:solidFill>
                <a:latin typeface="+mj-lt"/>
              </a:rPr>
              <a:t>The Cloud and PaaS Project – Outcomes</a:t>
            </a:r>
            <a:endParaRPr lang="en-GB" sz="2100" dirty="0">
              <a:solidFill>
                <a:schemeClr val="bg2">
                  <a:lumMod val="25000"/>
                </a:schemeClr>
              </a:solidFill>
              <a:latin typeface="+mj-lt"/>
            </a:endParaRPr>
          </a:p>
          <a:p>
            <a:pPr marL="514350" indent="-514350">
              <a:buFont typeface="+mj-lt"/>
              <a:buAutoNum type="arabicPeriod"/>
            </a:pPr>
            <a:r>
              <a:rPr lang="en-GB" sz="2100" dirty="0" smtClean="0">
                <a:solidFill>
                  <a:schemeClr val="bg2">
                    <a:lumMod val="25000"/>
                  </a:schemeClr>
                </a:solidFill>
                <a:latin typeface="+mj-lt"/>
              </a:rPr>
              <a:t>Application Architectures On-prem and Cloud</a:t>
            </a:r>
            <a:endParaRPr lang="en-GB" sz="2100" dirty="0">
              <a:solidFill>
                <a:schemeClr val="bg2">
                  <a:lumMod val="25000"/>
                </a:schemeClr>
              </a:solidFill>
              <a:latin typeface="+mj-lt"/>
            </a:endParaRPr>
          </a:p>
          <a:p>
            <a:pPr marL="514350" indent="-514350">
              <a:buFont typeface="+mj-lt"/>
              <a:buAutoNum type="arabicPeriod"/>
            </a:pPr>
            <a:r>
              <a:rPr lang="en-GB" sz="2100" dirty="0" smtClean="0">
                <a:solidFill>
                  <a:schemeClr val="bg2">
                    <a:lumMod val="25000"/>
                  </a:schemeClr>
                </a:solidFill>
                <a:latin typeface="+mj-lt"/>
              </a:rPr>
              <a:t>Accounts</a:t>
            </a:r>
          </a:p>
          <a:p>
            <a:pPr marL="514350" indent="-514350">
              <a:buFont typeface="+mj-lt"/>
              <a:buAutoNum type="arabicPeriod"/>
            </a:pPr>
            <a:r>
              <a:rPr lang="en-GB" sz="2100" dirty="0" smtClean="0">
                <a:solidFill>
                  <a:schemeClr val="bg2">
                    <a:lumMod val="25000"/>
                  </a:schemeClr>
                </a:solidFill>
                <a:latin typeface="+mj-lt"/>
              </a:rPr>
              <a:t>The Landing Zone</a:t>
            </a:r>
          </a:p>
          <a:p>
            <a:pPr marL="514350" indent="-514350">
              <a:buFont typeface="+mj-lt"/>
              <a:buAutoNum type="arabicPeriod"/>
            </a:pPr>
            <a:r>
              <a:rPr lang="en-GB" sz="2100" dirty="0" smtClean="0">
                <a:solidFill>
                  <a:schemeClr val="bg2">
                    <a:lumMod val="25000"/>
                  </a:schemeClr>
                </a:solidFill>
                <a:latin typeface="+mj-lt"/>
              </a:rPr>
              <a:t>AWS – SLC Interconnectivity</a:t>
            </a:r>
          </a:p>
          <a:p>
            <a:pPr marL="514350" indent="-514350">
              <a:buFont typeface="+mj-lt"/>
              <a:buAutoNum type="arabicPeriod"/>
            </a:pPr>
            <a:r>
              <a:rPr lang="en-GB" sz="2100" dirty="0" smtClean="0">
                <a:solidFill>
                  <a:schemeClr val="bg2">
                    <a:lumMod val="25000"/>
                  </a:schemeClr>
                </a:solidFill>
                <a:latin typeface="+mj-lt"/>
              </a:rPr>
              <a:t>Security Considerations</a:t>
            </a:r>
          </a:p>
          <a:p>
            <a:pPr marL="514350" indent="-514350">
              <a:buFont typeface="+mj-lt"/>
              <a:buAutoNum type="arabicPeriod"/>
            </a:pPr>
            <a:r>
              <a:rPr lang="en-GB" sz="2100" dirty="0" smtClean="0">
                <a:solidFill>
                  <a:schemeClr val="bg2">
                    <a:lumMod val="25000"/>
                  </a:schemeClr>
                </a:solidFill>
                <a:latin typeface="+mj-lt"/>
              </a:rPr>
              <a:t>Support Implications of Cloud-hosted model</a:t>
            </a:r>
          </a:p>
          <a:p>
            <a:pPr marL="514350" indent="-514350">
              <a:buFont typeface="+mj-lt"/>
              <a:buAutoNum type="arabicPeriod"/>
            </a:pPr>
            <a:r>
              <a:rPr lang="en-GB" sz="2100" dirty="0" smtClean="0">
                <a:solidFill>
                  <a:schemeClr val="bg2">
                    <a:lumMod val="25000"/>
                  </a:schemeClr>
                </a:solidFill>
                <a:latin typeface="+mj-lt"/>
              </a:rPr>
              <a:t>Metrics, Monitoring and Logging</a:t>
            </a:r>
          </a:p>
          <a:p>
            <a:pPr marL="514350" indent="-514350">
              <a:buFont typeface="+mj-lt"/>
              <a:buAutoNum type="arabicPeriod"/>
            </a:pPr>
            <a:r>
              <a:rPr lang="en-GB" sz="2100" dirty="0" smtClean="0">
                <a:solidFill>
                  <a:schemeClr val="bg2">
                    <a:lumMod val="25000"/>
                  </a:schemeClr>
                </a:solidFill>
                <a:latin typeface="+mj-lt"/>
              </a:rPr>
              <a:t>Release, Change and Service Management</a:t>
            </a:r>
          </a:p>
          <a:p>
            <a:pPr marL="514350" indent="-514350">
              <a:buFont typeface="+mj-lt"/>
              <a:buAutoNum type="arabicPeriod"/>
            </a:pPr>
            <a:r>
              <a:rPr lang="en-GB" sz="2100" dirty="0" smtClean="0">
                <a:solidFill>
                  <a:schemeClr val="bg2">
                    <a:lumMod val="25000"/>
                  </a:schemeClr>
                </a:solidFill>
                <a:latin typeface="+mj-lt"/>
              </a:rPr>
              <a:t>CMS Migration – before and after</a:t>
            </a:r>
          </a:p>
          <a:p>
            <a:pPr marL="514350" indent="-514350">
              <a:buFont typeface="+mj-lt"/>
              <a:buAutoNum type="arabicPeriod"/>
            </a:pPr>
            <a:r>
              <a:rPr lang="en-GB" sz="2100" dirty="0" smtClean="0">
                <a:solidFill>
                  <a:schemeClr val="bg2">
                    <a:lumMod val="25000"/>
                  </a:schemeClr>
                </a:solidFill>
                <a:latin typeface="+mj-lt"/>
              </a:rPr>
              <a:t>Summary</a:t>
            </a:r>
          </a:p>
          <a:p>
            <a:pPr marL="514350" indent="-514350">
              <a:buFont typeface="+mj-lt"/>
              <a:buAutoNum type="arabicPeriod"/>
            </a:pPr>
            <a:endParaRPr lang="en-GB" sz="2100" dirty="0">
              <a:solidFill>
                <a:schemeClr val="bg2">
                  <a:lumMod val="25000"/>
                </a:schemeClr>
              </a:solidFill>
              <a:latin typeface="+mj-lt"/>
            </a:endParaRPr>
          </a:p>
          <a:p>
            <a:pPr marL="0" indent="0">
              <a:buNone/>
            </a:pPr>
            <a:endParaRPr lang="en-GB" sz="2100" dirty="0">
              <a:latin typeface="+mj-lt"/>
            </a:endParaRPr>
          </a:p>
          <a:p>
            <a:pPr marL="971550" lvl="1" indent="-514350">
              <a:buNone/>
            </a:pPr>
            <a:endParaRPr lang="en-GB" sz="1800" dirty="0">
              <a:latin typeface="+mj-lt"/>
            </a:endParaRPr>
          </a:p>
        </p:txBody>
      </p:sp>
      <p:sp>
        <p:nvSpPr>
          <p:cNvPr id="3" name="Footer Placeholder 2">
            <a:extLst>
              <a:ext uri="{FF2B5EF4-FFF2-40B4-BE49-F238E27FC236}">
                <a16:creationId xmlns:a16="http://schemas.microsoft.com/office/drawing/2014/main" xmlns="" id="{390FFC17-67C5-4EA6-878C-6314901C7BC5}"/>
              </a:ext>
            </a:extLst>
          </p:cNvPr>
          <p:cNvSpPr>
            <a:spLocks noGrp="1"/>
          </p:cNvSpPr>
          <p:nvPr>
            <p:ph type="ftr" sz="quarter" idx="11"/>
          </p:nvPr>
        </p:nvSpPr>
        <p:spPr>
          <a:xfrm>
            <a:off x="7604760" y="160338"/>
            <a:ext cx="4114800" cy="365125"/>
          </a:xfrm>
        </p:spPr>
        <p:txBody>
          <a:bodyPr/>
          <a:lstStyle/>
          <a:p>
            <a:pPr algn="r"/>
            <a:r>
              <a:rPr lang="en-GB" dirty="0"/>
              <a:t>OFFICIAL SENSITIVE</a:t>
            </a:r>
          </a:p>
        </p:txBody>
      </p:sp>
    </p:spTree>
    <p:extLst>
      <p:ext uri="{BB962C8B-B14F-4D97-AF65-F5344CB8AC3E}">
        <p14:creationId xmlns:p14="http://schemas.microsoft.com/office/powerpoint/2010/main" xmlns="" val="3951240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flipV="1">
            <a:off x="638209" y="905774"/>
            <a:ext cx="10757285" cy="8628"/>
          </a:xfrm>
          <a:prstGeom prst="line">
            <a:avLst/>
          </a:prstGeom>
        </p:spPr>
        <p:style>
          <a:lnRef idx="1">
            <a:schemeClr val="accent1"/>
          </a:lnRef>
          <a:fillRef idx="0">
            <a:schemeClr val="accent1"/>
          </a:fillRef>
          <a:effectRef idx="0">
            <a:schemeClr val="accent1"/>
          </a:effectRef>
          <a:fontRef idx="minor">
            <a:schemeClr val="tx1"/>
          </a:fontRef>
        </p:style>
      </p:cxnSp>
      <p:sp>
        <p:nvSpPr>
          <p:cNvPr id="8194" name="AutoShape 2"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6" name="AutoShape 4"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8" name="AutoShape 6"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8267374D-3F3D-47B0-87D4-5B60B093BFB7}"/>
              </a:ext>
            </a:extLst>
          </p:cNvPr>
          <p:cNvSpPr/>
          <p:nvPr/>
        </p:nvSpPr>
        <p:spPr>
          <a:xfrm>
            <a:off x="638209" y="434192"/>
            <a:ext cx="5248553" cy="584775"/>
          </a:xfrm>
          <a:prstGeom prst="rect">
            <a:avLst/>
          </a:prstGeom>
        </p:spPr>
        <p:txBody>
          <a:bodyPr wrap="none">
            <a:spAutoFit/>
          </a:bodyPr>
          <a:lstStyle/>
          <a:p>
            <a:pPr marL="514350" indent="-514350"/>
            <a:r>
              <a:rPr lang="en-GB" sz="3200" dirty="0" smtClean="0">
                <a:solidFill>
                  <a:schemeClr val="bg2">
                    <a:lumMod val="25000"/>
                  </a:schemeClr>
                </a:solidFill>
              </a:rPr>
              <a:t>6. AWS – SLC Interconnectivity</a:t>
            </a:r>
          </a:p>
        </p:txBody>
      </p:sp>
      <p:sp>
        <p:nvSpPr>
          <p:cNvPr id="7" name="Content Placeholder 2"/>
          <p:cNvSpPr>
            <a:spLocks noGrp="1"/>
          </p:cNvSpPr>
          <p:nvPr>
            <p:ph idx="1"/>
          </p:nvPr>
        </p:nvSpPr>
        <p:spPr>
          <a:xfrm>
            <a:off x="666638" y="1477107"/>
            <a:ext cx="10700426" cy="4651511"/>
          </a:xfrm>
        </p:spPr>
        <p:txBody>
          <a:bodyPr>
            <a:normAutofit/>
          </a:bodyPr>
          <a:lstStyle/>
          <a:p>
            <a:pPr lvl="1">
              <a:buNone/>
            </a:pPr>
            <a:endParaRPr lang="en-GB" sz="1600" dirty="0">
              <a:latin typeface="+mj-lt"/>
            </a:endParaRPr>
          </a:p>
          <a:p>
            <a:pPr>
              <a:buNone/>
            </a:pPr>
            <a:endParaRPr lang="en-GB" sz="1600" dirty="0">
              <a:latin typeface="+mj-lt"/>
            </a:endParaRPr>
          </a:p>
        </p:txBody>
      </p:sp>
      <p:sp>
        <p:nvSpPr>
          <p:cNvPr id="3" name="Footer Placeholder 2">
            <a:extLst>
              <a:ext uri="{FF2B5EF4-FFF2-40B4-BE49-F238E27FC236}">
                <a16:creationId xmlns:a16="http://schemas.microsoft.com/office/drawing/2014/main" xmlns="" id="{284ACFF5-3CA3-4CD3-88D0-3D8EBA43AFF3}"/>
              </a:ext>
            </a:extLst>
          </p:cNvPr>
          <p:cNvSpPr>
            <a:spLocks noGrp="1"/>
          </p:cNvSpPr>
          <p:nvPr>
            <p:ph type="ftr" sz="quarter" idx="11"/>
          </p:nvPr>
        </p:nvSpPr>
        <p:spPr/>
        <p:txBody>
          <a:bodyPr/>
          <a:lstStyle/>
          <a:p>
            <a:r>
              <a:rPr lang="en-GB" dirty="0"/>
              <a:t>OFFICIAL SENSITIVE</a:t>
            </a:r>
          </a:p>
        </p:txBody>
      </p:sp>
      <p:pic>
        <p:nvPicPr>
          <p:cNvPr id="9" name="Picture 3"/>
          <p:cNvPicPr>
            <a:picLocks noChangeAspect="1" noChangeArrowheads="1"/>
          </p:cNvPicPr>
          <p:nvPr/>
        </p:nvPicPr>
        <p:blipFill>
          <a:blip r:embed="rId3" cstate="print"/>
          <a:srcRect/>
          <a:stretch>
            <a:fillRect/>
          </a:stretch>
        </p:blipFill>
        <p:spPr bwMode="auto">
          <a:xfrm>
            <a:off x="1446483" y="1029730"/>
            <a:ext cx="9781689" cy="5116383"/>
          </a:xfrm>
          <a:prstGeom prst="rect">
            <a:avLst/>
          </a:prstGeom>
          <a:noFill/>
          <a:ln w="9525">
            <a:noFill/>
            <a:miter lim="800000"/>
            <a:headEnd/>
            <a:tailEnd/>
          </a:ln>
          <a:effectLst/>
        </p:spPr>
      </p:pic>
    </p:spTree>
    <p:extLst>
      <p:ext uri="{BB962C8B-B14F-4D97-AF65-F5344CB8AC3E}">
        <p14:creationId xmlns:p14="http://schemas.microsoft.com/office/powerpoint/2010/main" xmlns="" val="3951240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flipV="1">
            <a:off x="638209" y="905774"/>
            <a:ext cx="10757285" cy="8628"/>
          </a:xfrm>
          <a:prstGeom prst="line">
            <a:avLst/>
          </a:prstGeom>
        </p:spPr>
        <p:style>
          <a:lnRef idx="1">
            <a:schemeClr val="accent1"/>
          </a:lnRef>
          <a:fillRef idx="0">
            <a:schemeClr val="accent1"/>
          </a:fillRef>
          <a:effectRef idx="0">
            <a:schemeClr val="accent1"/>
          </a:effectRef>
          <a:fontRef idx="minor">
            <a:schemeClr val="tx1"/>
          </a:fontRef>
        </p:style>
      </p:cxnSp>
      <p:sp>
        <p:nvSpPr>
          <p:cNvPr id="8194" name="AutoShape 2"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6" name="AutoShape 4"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8" name="AutoShape 6"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8267374D-3F3D-47B0-87D4-5B60B093BFB7}"/>
              </a:ext>
            </a:extLst>
          </p:cNvPr>
          <p:cNvSpPr/>
          <p:nvPr/>
        </p:nvSpPr>
        <p:spPr>
          <a:xfrm>
            <a:off x="638209" y="434192"/>
            <a:ext cx="4507003" cy="584775"/>
          </a:xfrm>
          <a:prstGeom prst="rect">
            <a:avLst/>
          </a:prstGeom>
        </p:spPr>
        <p:txBody>
          <a:bodyPr wrap="none">
            <a:spAutoFit/>
          </a:bodyPr>
          <a:lstStyle/>
          <a:p>
            <a:pPr marL="514350" indent="-514350"/>
            <a:r>
              <a:rPr lang="en-GB" sz="3200" dirty="0" smtClean="0">
                <a:solidFill>
                  <a:schemeClr val="bg2">
                    <a:lumMod val="25000"/>
                  </a:schemeClr>
                </a:solidFill>
              </a:rPr>
              <a:t>7. Security Considerations</a:t>
            </a:r>
          </a:p>
        </p:txBody>
      </p:sp>
      <p:sp>
        <p:nvSpPr>
          <p:cNvPr id="7" name="Content Placeholder 2"/>
          <p:cNvSpPr>
            <a:spLocks noGrp="1"/>
          </p:cNvSpPr>
          <p:nvPr>
            <p:ph idx="1"/>
          </p:nvPr>
        </p:nvSpPr>
        <p:spPr>
          <a:xfrm>
            <a:off x="666638" y="1477107"/>
            <a:ext cx="10700426" cy="4651511"/>
          </a:xfrm>
        </p:spPr>
        <p:txBody>
          <a:bodyPr>
            <a:normAutofit/>
          </a:bodyPr>
          <a:lstStyle/>
          <a:p>
            <a:pPr lvl="1">
              <a:buNone/>
            </a:pPr>
            <a:endParaRPr lang="en-GB" sz="1600" dirty="0">
              <a:latin typeface="+mj-lt"/>
            </a:endParaRPr>
          </a:p>
          <a:p>
            <a:pPr>
              <a:buNone/>
            </a:pPr>
            <a:endParaRPr lang="en-GB" sz="1600" dirty="0">
              <a:latin typeface="+mj-lt"/>
            </a:endParaRPr>
          </a:p>
        </p:txBody>
      </p:sp>
      <p:sp>
        <p:nvSpPr>
          <p:cNvPr id="3" name="Footer Placeholder 2">
            <a:extLst>
              <a:ext uri="{FF2B5EF4-FFF2-40B4-BE49-F238E27FC236}">
                <a16:creationId xmlns:a16="http://schemas.microsoft.com/office/drawing/2014/main" xmlns="" id="{284ACFF5-3CA3-4CD3-88D0-3D8EBA43AFF3}"/>
              </a:ext>
            </a:extLst>
          </p:cNvPr>
          <p:cNvSpPr>
            <a:spLocks noGrp="1"/>
          </p:cNvSpPr>
          <p:nvPr>
            <p:ph type="ftr" sz="quarter" idx="11"/>
          </p:nvPr>
        </p:nvSpPr>
        <p:spPr/>
        <p:txBody>
          <a:bodyPr/>
          <a:lstStyle/>
          <a:p>
            <a:r>
              <a:rPr lang="en-GB"/>
              <a:t>OFFICIAL SENSITIVE</a:t>
            </a:r>
            <a:endParaRPr lang="en-GB" dirty="0"/>
          </a:p>
        </p:txBody>
      </p:sp>
      <p:sp>
        <p:nvSpPr>
          <p:cNvPr id="9" name="Content Placeholder 2"/>
          <p:cNvSpPr txBox="1">
            <a:spLocks/>
          </p:cNvSpPr>
          <p:nvPr/>
        </p:nvSpPr>
        <p:spPr>
          <a:xfrm>
            <a:off x="638209" y="1089498"/>
            <a:ext cx="10740991" cy="5019472"/>
          </a:xfrm>
          <a:prstGeom prst="rect">
            <a:avLst/>
          </a:prstGeom>
        </p:spPr>
        <p:txBody>
          <a:bodyPr vert="horz" lIns="91440" tIns="45720" rIns="91440" bIns="45720" rtlCol="0">
            <a:normAutofit fontScale="85000" lnSpcReduction="20000"/>
          </a:bodyPr>
          <a:lstStyle/>
          <a:p>
            <a:pPr marL="971550" marR="0" lvl="1" indent="-514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GB" sz="1000" b="0" i="0" u="none" strike="noStrike" kern="1200" cap="none" spc="0" normalizeH="0" baseline="0" noProof="0" dirty="0" smtClean="0">
              <a:ln>
                <a:noFill/>
              </a:ln>
              <a:solidFill>
                <a:schemeClr val="tx1"/>
              </a:solidFill>
              <a:effectLst/>
              <a:uLnTx/>
              <a:uFillTx/>
              <a:latin typeface="+mj-lt"/>
              <a:ea typeface="+mn-ea"/>
              <a:cs typeface="+mn-cs"/>
            </a:endParaRPr>
          </a:p>
          <a:p>
            <a:pPr marL="514350" indent="-514350">
              <a:lnSpc>
                <a:spcPct val="90000"/>
              </a:lnSpc>
              <a:spcBef>
                <a:spcPts val="1000"/>
              </a:spcBef>
            </a:pPr>
            <a:r>
              <a:rPr lang="en-GB" sz="2100" dirty="0" smtClean="0">
                <a:solidFill>
                  <a:schemeClr val="bg2">
                    <a:lumMod val="25000"/>
                  </a:schemeClr>
                </a:solidFill>
                <a:latin typeface="+mj-lt"/>
              </a:rPr>
              <a:t>AWS/Cloud provides a number of opportunities for Security team including:</a:t>
            </a:r>
          </a:p>
          <a:p>
            <a:pPr marL="971550" lvl="1" indent="-514350">
              <a:lnSpc>
                <a:spcPct val="90000"/>
              </a:lnSpc>
              <a:spcBef>
                <a:spcPts val="1000"/>
              </a:spcBef>
              <a:buFont typeface="Wingdings" pitchFamily="2" charset="2"/>
              <a:buChar char="q"/>
            </a:pPr>
            <a:r>
              <a:rPr lang="en-GB" dirty="0" smtClean="0">
                <a:solidFill>
                  <a:schemeClr val="bg2">
                    <a:lumMod val="25000"/>
                  </a:schemeClr>
                </a:solidFill>
                <a:latin typeface="+mj-lt"/>
              </a:rPr>
              <a:t>Start to move from Detective to Preventative Control</a:t>
            </a:r>
          </a:p>
          <a:p>
            <a:pPr marL="971550" lvl="1" indent="-514350">
              <a:lnSpc>
                <a:spcPct val="90000"/>
              </a:lnSpc>
              <a:spcBef>
                <a:spcPts val="1000"/>
              </a:spcBef>
              <a:buFont typeface="Wingdings" pitchFamily="2" charset="2"/>
              <a:buChar char="q"/>
            </a:pPr>
            <a:r>
              <a:rPr lang="en-GB" dirty="0" smtClean="0">
                <a:solidFill>
                  <a:schemeClr val="bg2">
                    <a:lumMod val="25000"/>
                  </a:schemeClr>
                </a:solidFill>
                <a:latin typeface="+mj-lt"/>
              </a:rPr>
              <a:t>Potential for automated incident remediation</a:t>
            </a:r>
          </a:p>
          <a:p>
            <a:pPr marL="971550" lvl="1" indent="-514350">
              <a:lnSpc>
                <a:spcPct val="90000"/>
              </a:lnSpc>
              <a:spcBef>
                <a:spcPts val="1000"/>
              </a:spcBef>
              <a:buFont typeface="Wingdings" pitchFamily="2" charset="2"/>
              <a:buChar char="q"/>
            </a:pPr>
            <a:r>
              <a:rPr lang="en-GB" dirty="0" smtClean="0">
                <a:solidFill>
                  <a:schemeClr val="bg2">
                    <a:lumMod val="25000"/>
                  </a:schemeClr>
                </a:solidFill>
                <a:latin typeface="+mj-lt"/>
              </a:rPr>
              <a:t>Move in the direction of built-in Security by Design (rather than bolt-on later)</a:t>
            </a:r>
          </a:p>
          <a:p>
            <a:pPr marL="971550" lvl="1" indent="-514350">
              <a:lnSpc>
                <a:spcPct val="90000"/>
              </a:lnSpc>
              <a:spcBef>
                <a:spcPts val="1000"/>
              </a:spcBef>
              <a:buFont typeface="Wingdings" pitchFamily="2" charset="2"/>
              <a:buChar char="q"/>
            </a:pPr>
            <a:r>
              <a:rPr lang="en-GB" dirty="0" smtClean="0">
                <a:solidFill>
                  <a:schemeClr val="bg2">
                    <a:lumMod val="25000"/>
                  </a:schemeClr>
                </a:solidFill>
                <a:latin typeface="+mj-lt"/>
              </a:rPr>
              <a:t>Better visibility</a:t>
            </a:r>
          </a:p>
          <a:p>
            <a:pPr marL="971550" lvl="1" indent="-514350">
              <a:lnSpc>
                <a:spcPct val="90000"/>
              </a:lnSpc>
              <a:spcBef>
                <a:spcPts val="1000"/>
              </a:spcBef>
              <a:buFont typeface="Wingdings" pitchFamily="2" charset="2"/>
              <a:buChar char="q"/>
            </a:pPr>
            <a:r>
              <a:rPr lang="en-GB" dirty="0" smtClean="0">
                <a:solidFill>
                  <a:schemeClr val="bg2">
                    <a:lumMod val="25000"/>
                  </a:schemeClr>
                </a:solidFill>
                <a:latin typeface="+mj-lt"/>
              </a:rPr>
              <a:t>Better monitoring tools available</a:t>
            </a:r>
          </a:p>
          <a:p>
            <a:pPr marL="971550" lvl="1" indent="-514350">
              <a:lnSpc>
                <a:spcPct val="90000"/>
              </a:lnSpc>
              <a:spcBef>
                <a:spcPts val="1000"/>
              </a:spcBef>
              <a:buFont typeface="Wingdings" pitchFamily="2" charset="2"/>
              <a:buChar char="q"/>
            </a:pPr>
            <a:r>
              <a:rPr lang="en-GB" dirty="0" smtClean="0">
                <a:solidFill>
                  <a:schemeClr val="bg2">
                    <a:lumMod val="25000"/>
                  </a:schemeClr>
                </a:solidFill>
                <a:latin typeface="+mj-lt"/>
              </a:rPr>
              <a:t>Better standardisation of applications – consistency is the friend of security</a:t>
            </a:r>
          </a:p>
          <a:p>
            <a:pPr marL="971550" lvl="1" indent="-514350">
              <a:lnSpc>
                <a:spcPct val="90000"/>
              </a:lnSpc>
              <a:spcBef>
                <a:spcPts val="1000"/>
              </a:spcBef>
              <a:buFont typeface="Wingdings" pitchFamily="2" charset="2"/>
              <a:buChar char="q"/>
            </a:pPr>
            <a:r>
              <a:rPr lang="en-GB" dirty="0" smtClean="0">
                <a:solidFill>
                  <a:schemeClr val="bg2">
                    <a:lumMod val="25000"/>
                  </a:schemeClr>
                </a:solidFill>
                <a:latin typeface="+mj-lt"/>
              </a:rPr>
              <a:t>Less moving parts – more focused at application layer and less infrastructure to manage (complexity is enemy of security?)</a:t>
            </a:r>
          </a:p>
          <a:p>
            <a:pPr marL="971550" lvl="1" indent="-514350">
              <a:lnSpc>
                <a:spcPct val="90000"/>
              </a:lnSpc>
              <a:spcBef>
                <a:spcPts val="1000"/>
              </a:spcBef>
              <a:buFont typeface="Wingdings" pitchFamily="2" charset="2"/>
              <a:buChar char="q"/>
            </a:pPr>
            <a:r>
              <a:rPr lang="en-GB" dirty="0" smtClean="0">
                <a:solidFill>
                  <a:schemeClr val="bg2">
                    <a:lumMod val="25000"/>
                  </a:schemeClr>
                </a:solidFill>
                <a:latin typeface="+mj-lt"/>
              </a:rPr>
              <a:t>Building scanning policies into build pipelines</a:t>
            </a:r>
          </a:p>
          <a:p>
            <a:pPr marL="971550" lvl="1" indent="-514350">
              <a:lnSpc>
                <a:spcPct val="90000"/>
              </a:lnSpc>
              <a:spcBef>
                <a:spcPts val="1000"/>
              </a:spcBef>
              <a:buFont typeface="Wingdings" pitchFamily="2" charset="2"/>
              <a:buChar char="q"/>
            </a:pPr>
            <a:r>
              <a:rPr lang="en-GB" dirty="0" smtClean="0">
                <a:solidFill>
                  <a:schemeClr val="bg2">
                    <a:lumMod val="25000"/>
                  </a:schemeClr>
                </a:solidFill>
                <a:latin typeface="+mj-lt"/>
              </a:rPr>
              <a:t>Remove need to patch layers of infrastructure removes significant risk</a:t>
            </a:r>
          </a:p>
          <a:p>
            <a:pPr marL="971550" lvl="1" indent="-514350">
              <a:lnSpc>
                <a:spcPct val="90000"/>
              </a:lnSpc>
              <a:spcBef>
                <a:spcPts val="1000"/>
              </a:spcBef>
              <a:buFont typeface="Wingdings" pitchFamily="2" charset="2"/>
              <a:buChar char="q"/>
            </a:pPr>
            <a:r>
              <a:rPr lang="en-GB" dirty="0" smtClean="0">
                <a:solidFill>
                  <a:schemeClr val="bg2">
                    <a:lumMod val="25000"/>
                  </a:schemeClr>
                </a:solidFill>
                <a:latin typeface="+mj-lt"/>
              </a:rPr>
              <a:t>Greater automation /  codification serves Security needs</a:t>
            </a:r>
          </a:p>
          <a:p>
            <a:pPr marL="971550" lvl="1" indent="-514350">
              <a:lnSpc>
                <a:spcPct val="90000"/>
              </a:lnSpc>
              <a:spcBef>
                <a:spcPts val="1000"/>
              </a:spcBef>
              <a:buFont typeface="Wingdings" pitchFamily="2" charset="2"/>
              <a:buChar char="q"/>
            </a:pPr>
            <a:endParaRPr lang="en-GB" sz="1600" noProof="0" dirty="0" smtClean="0">
              <a:solidFill>
                <a:schemeClr val="bg2">
                  <a:lumMod val="25000"/>
                </a:schemeClr>
              </a:solidFill>
              <a:latin typeface="+mj-lt"/>
            </a:endParaRPr>
          </a:p>
          <a:p>
            <a:pPr marL="514350" indent="-514350">
              <a:lnSpc>
                <a:spcPct val="90000"/>
              </a:lnSpc>
              <a:spcBef>
                <a:spcPts val="1000"/>
              </a:spcBef>
            </a:pPr>
            <a:r>
              <a:rPr lang="en-GB" sz="2100" dirty="0" smtClean="0">
                <a:solidFill>
                  <a:schemeClr val="bg2">
                    <a:lumMod val="25000"/>
                  </a:schemeClr>
                </a:solidFill>
                <a:latin typeface="+mj-lt"/>
              </a:rPr>
              <a:t>Initially:</a:t>
            </a:r>
          </a:p>
          <a:p>
            <a:pPr marL="971550" lvl="1" indent="-514350">
              <a:lnSpc>
                <a:spcPct val="90000"/>
              </a:lnSpc>
              <a:spcBef>
                <a:spcPts val="1000"/>
              </a:spcBef>
              <a:buFont typeface="Wingdings" pitchFamily="2" charset="2"/>
              <a:buChar char="q"/>
            </a:pPr>
            <a:r>
              <a:rPr lang="en-GB" noProof="0" dirty="0" smtClean="0">
                <a:solidFill>
                  <a:schemeClr val="bg2">
                    <a:lumMod val="25000"/>
                  </a:schemeClr>
                </a:solidFill>
                <a:latin typeface="+mj-lt"/>
              </a:rPr>
              <a:t>The Landing Zone process includes basic security rules and processes that are then applied to new accounts (including </a:t>
            </a:r>
            <a:r>
              <a:rPr lang="en-GB" noProof="0" dirty="0" err="1" smtClean="0">
                <a:solidFill>
                  <a:schemeClr val="bg2">
                    <a:lumMod val="25000"/>
                  </a:schemeClr>
                </a:solidFill>
                <a:latin typeface="+mj-lt"/>
              </a:rPr>
              <a:t>ACLs</a:t>
            </a:r>
            <a:r>
              <a:rPr lang="en-GB" noProof="0" dirty="0" smtClean="0">
                <a:solidFill>
                  <a:schemeClr val="bg2">
                    <a:lumMod val="25000"/>
                  </a:schemeClr>
                </a:solidFill>
                <a:latin typeface="+mj-lt"/>
              </a:rPr>
              <a:t> and Security Groups)</a:t>
            </a:r>
          </a:p>
          <a:p>
            <a:pPr marL="971550" lvl="1" indent="-514350">
              <a:lnSpc>
                <a:spcPct val="90000"/>
              </a:lnSpc>
              <a:spcBef>
                <a:spcPts val="1000"/>
              </a:spcBef>
              <a:buFont typeface="Wingdings" pitchFamily="2" charset="2"/>
              <a:buChar char="q"/>
            </a:pPr>
            <a:r>
              <a:rPr kumimoji="0" lang="en-GB" b="0" i="0" u="none" strike="noStrike" kern="1200" cap="none" spc="0" normalizeH="0" baseline="0" noProof="0" dirty="0" smtClean="0">
                <a:ln>
                  <a:noFill/>
                </a:ln>
                <a:solidFill>
                  <a:schemeClr val="bg2">
                    <a:lumMod val="25000"/>
                  </a:schemeClr>
                </a:solidFill>
                <a:effectLst/>
                <a:uLnTx/>
                <a:uFillTx/>
                <a:latin typeface="+mj-lt"/>
                <a:ea typeface="+mn-ea"/>
                <a:cs typeface="+mn-cs"/>
              </a:rPr>
              <a:t>Security team are investigating various tools for applicability and usage in AWS including </a:t>
            </a:r>
            <a:r>
              <a:rPr kumimoji="0" lang="en-GB" b="0" i="0" u="none" strike="noStrike" kern="1200" cap="none" spc="0" normalizeH="0" baseline="0" noProof="0" dirty="0" err="1" smtClean="0">
                <a:ln>
                  <a:noFill/>
                </a:ln>
                <a:solidFill>
                  <a:schemeClr val="bg2">
                    <a:lumMod val="25000"/>
                  </a:schemeClr>
                </a:solidFill>
                <a:effectLst/>
                <a:uLnTx/>
                <a:uFillTx/>
                <a:latin typeface="+mj-lt"/>
                <a:ea typeface="+mn-ea"/>
                <a:cs typeface="+mn-cs"/>
              </a:rPr>
              <a:t>CloudTrail</a:t>
            </a:r>
            <a:r>
              <a:rPr kumimoji="0" lang="en-GB" b="0" i="0" u="none" strike="noStrike" kern="1200" cap="none" spc="0" normalizeH="0" baseline="0" noProof="0" dirty="0" smtClean="0">
                <a:ln>
                  <a:noFill/>
                </a:ln>
                <a:solidFill>
                  <a:schemeClr val="bg2">
                    <a:lumMod val="25000"/>
                  </a:schemeClr>
                </a:solidFill>
                <a:effectLst/>
                <a:uLnTx/>
                <a:uFillTx/>
                <a:latin typeface="+mj-lt"/>
                <a:ea typeface="+mn-ea"/>
                <a:cs typeface="+mn-cs"/>
              </a:rPr>
              <a:t>,</a:t>
            </a:r>
            <a:r>
              <a:rPr kumimoji="0" lang="en-GB" b="0" i="0" u="none" strike="noStrike" kern="1200" cap="none" spc="0" normalizeH="0" noProof="0" dirty="0" smtClean="0">
                <a:ln>
                  <a:noFill/>
                </a:ln>
                <a:solidFill>
                  <a:schemeClr val="bg2">
                    <a:lumMod val="25000"/>
                  </a:schemeClr>
                </a:solidFill>
                <a:effectLst/>
                <a:uLnTx/>
                <a:uFillTx/>
                <a:latin typeface="+mj-lt"/>
                <a:ea typeface="+mn-ea"/>
                <a:cs typeface="+mn-cs"/>
              </a:rPr>
              <a:t> </a:t>
            </a:r>
            <a:r>
              <a:rPr kumimoji="0" lang="en-GB" b="0" i="0" u="none" strike="noStrike" kern="1200" cap="none" spc="0" normalizeH="0" noProof="0" dirty="0" err="1" smtClean="0">
                <a:ln>
                  <a:noFill/>
                </a:ln>
                <a:solidFill>
                  <a:schemeClr val="bg2">
                    <a:lumMod val="25000"/>
                  </a:schemeClr>
                </a:solidFill>
                <a:effectLst/>
                <a:uLnTx/>
                <a:uFillTx/>
                <a:latin typeface="+mj-lt"/>
                <a:ea typeface="+mn-ea"/>
                <a:cs typeface="+mn-cs"/>
              </a:rPr>
              <a:t>CloudWatch</a:t>
            </a:r>
            <a:r>
              <a:rPr kumimoji="0" lang="en-GB" b="0" i="0" u="none" strike="noStrike" kern="1200" cap="none" spc="0" normalizeH="0" noProof="0" dirty="0" smtClean="0">
                <a:ln>
                  <a:noFill/>
                </a:ln>
                <a:solidFill>
                  <a:schemeClr val="bg2">
                    <a:lumMod val="25000"/>
                  </a:schemeClr>
                </a:solidFill>
                <a:effectLst/>
                <a:uLnTx/>
                <a:uFillTx/>
                <a:latin typeface="+mj-lt"/>
                <a:ea typeface="+mn-ea"/>
                <a:cs typeface="+mn-cs"/>
              </a:rPr>
              <a:t>, AWS Shield, AWS </a:t>
            </a:r>
            <a:r>
              <a:rPr kumimoji="0" lang="en-GB" b="0" i="0" u="none" strike="noStrike" kern="1200" cap="none" spc="0" normalizeH="0" noProof="0" dirty="0" err="1" smtClean="0">
                <a:ln>
                  <a:noFill/>
                </a:ln>
                <a:solidFill>
                  <a:schemeClr val="bg2">
                    <a:lumMod val="25000"/>
                  </a:schemeClr>
                </a:solidFill>
                <a:effectLst/>
                <a:uLnTx/>
                <a:uFillTx/>
                <a:latin typeface="+mj-lt"/>
                <a:ea typeface="+mn-ea"/>
                <a:cs typeface="+mn-cs"/>
              </a:rPr>
              <a:t>WAF</a:t>
            </a:r>
            <a:r>
              <a:rPr kumimoji="0" lang="en-GB" b="0" i="0" u="none" strike="noStrike" kern="1200" cap="none" spc="0" normalizeH="0" noProof="0" dirty="0" smtClean="0">
                <a:ln>
                  <a:noFill/>
                </a:ln>
                <a:solidFill>
                  <a:schemeClr val="bg2">
                    <a:lumMod val="25000"/>
                  </a:schemeClr>
                </a:solidFill>
                <a:effectLst/>
                <a:uLnTx/>
                <a:uFillTx/>
                <a:latin typeface="+mj-lt"/>
                <a:ea typeface="+mn-ea"/>
                <a:cs typeface="+mn-cs"/>
              </a:rPr>
              <a:t> etc</a:t>
            </a:r>
          </a:p>
          <a:p>
            <a:pPr marL="971550" lvl="1" indent="-514350">
              <a:lnSpc>
                <a:spcPct val="90000"/>
              </a:lnSpc>
              <a:spcBef>
                <a:spcPts val="1000"/>
              </a:spcBef>
              <a:buFont typeface="Wingdings" pitchFamily="2" charset="2"/>
              <a:buChar char="q"/>
            </a:pPr>
            <a:endParaRPr kumimoji="0" lang="en-GB" sz="1600" b="0" i="0" u="none" strike="noStrike" kern="1200" cap="none" spc="0" normalizeH="0" noProof="0" dirty="0" smtClean="0">
              <a:ln>
                <a:noFill/>
              </a:ln>
              <a:solidFill>
                <a:schemeClr val="bg2">
                  <a:lumMod val="25000"/>
                </a:schemeClr>
              </a:solidFill>
              <a:effectLst/>
              <a:uLnTx/>
              <a:uFillTx/>
              <a:latin typeface="+mj-lt"/>
              <a:ea typeface="+mn-ea"/>
              <a:cs typeface="+mn-cs"/>
            </a:endParaRPr>
          </a:p>
          <a:p>
            <a:pPr marL="971550" lvl="1" indent="-514350">
              <a:lnSpc>
                <a:spcPct val="90000"/>
              </a:lnSpc>
              <a:spcBef>
                <a:spcPts val="1000"/>
              </a:spcBef>
              <a:buFont typeface="Wingdings" pitchFamily="2" charset="2"/>
              <a:buChar char="q"/>
            </a:pPr>
            <a:endParaRPr kumimoji="0" lang="en-GB" sz="1600" b="0" i="0" u="none" strike="noStrike" kern="1200" cap="none" spc="0" normalizeH="0" baseline="0" noProof="0" dirty="0" smtClean="0">
              <a:ln>
                <a:noFill/>
              </a:ln>
              <a:solidFill>
                <a:schemeClr val="bg2">
                  <a:lumMod val="25000"/>
                </a:schemeClr>
              </a:solidFill>
              <a:effectLst/>
              <a:uLnTx/>
              <a:uFillTx/>
              <a:latin typeface="+mj-lt"/>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1600" b="1" dirty="0" smtClean="0">
              <a:solidFill>
                <a:schemeClr val="bg2">
                  <a:lumMod val="25000"/>
                </a:schemeClr>
              </a:solidFill>
              <a:latin typeface="+mj-lt"/>
            </a:endParaRP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400" b="0" i="0" u="none" strike="noStrike" kern="1200" cap="none" spc="0" normalizeH="0" baseline="0" noProof="0" dirty="0" smtClean="0">
              <a:ln>
                <a:noFill/>
              </a:ln>
              <a:solidFill>
                <a:schemeClr val="bg2">
                  <a:lumMod val="25000"/>
                </a:schemeClr>
              </a:solidFill>
              <a:effectLst/>
              <a:uLnTx/>
              <a:uFillTx/>
              <a:latin typeface="+mj-lt"/>
              <a:ea typeface="+mn-ea"/>
              <a:cs typeface="+mn-cs"/>
            </a:endParaRPr>
          </a:p>
          <a:p>
            <a:pPr marL="971550" marR="0" lvl="1" indent="-514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GB" sz="1400" b="1" i="0" u="none" strike="noStrike" kern="1200" cap="none" spc="0" normalizeH="0" baseline="0" noProof="0" dirty="0" smtClean="0">
              <a:ln>
                <a:noFill/>
              </a:ln>
              <a:solidFill>
                <a:schemeClr val="bg2">
                  <a:lumMod val="25000"/>
                </a:schemeClr>
              </a:solidFill>
              <a:effectLst/>
              <a:uLnTx/>
              <a:uFillTx/>
              <a:latin typeface="+mj-lt"/>
              <a:ea typeface="+mn-ea"/>
              <a:cs typeface="+mn-cs"/>
            </a:endParaRPr>
          </a:p>
        </p:txBody>
      </p:sp>
    </p:spTree>
    <p:extLst>
      <p:ext uri="{BB962C8B-B14F-4D97-AF65-F5344CB8AC3E}">
        <p14:creationId xmlns:p14="http://schemas.microsoft.com/office/powerpoint/2010/main" xmlns="" val="3951240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flipV="1">
            <a:off x="638209" y="905774"/>
            <a:ext cx="10757285" cy="8628"/>
          </a:xfrm>
          <a:prstGeom prst="line">
            <a:avLst/>
          </a:prstGeom>
        </p:spPr>
        <p:style>
          <a:lnRef idx="1">
            <a:schemeClr val="accent1"/>
          </a:lnRef>
          <a:fillRef idx="0">
            <a:schemeClr val="accent1"/>
          </a:fillRef>
          <a:effectRef idx="0">
            <a:schemeClr val="accent1"/>
          </a:effectRef>
          <a:fontRef idx="minor">
            <a:schemeClr val="tx1"/>
          </a:fontRef>
        </p:style>
      </p:cxnSp>
      <p:sp>
        <p:nvSpPr>
          <p:cNvPr id="8194" name="AutoShape 2"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6" name="AutoShape 4"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8" name="AutoShape 6"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8267374D-3F3D-47B0-87D4-5B60B093BFB7}"/>
              </a:ext>
            </a:extLst>
          </p:cNvPr>
          <p:cNvSpPr/>
          <p:nvPr/>
        </p:nvSpPr>
        <p:spPr>
          <a:xfrm>
            <a:off x="638209" y="434192"/>
            <a:ext cx="7955832" cy="584775"/>
          </a:xfrm>
          <a:prstGeom prst="rect">
            <a:avLst/>
          </a:prstGeom>
        </p:spPr>
        <p:txBody>
          <a:bodyPr wrap="none">
            <a:spAutoFit/>
          </a:bodyPr>
          <a:lstStyle/>
          <a:p>
            <a:pPr marL="514350" indent="-514350"/>
            <a:r>
              <a:rPr lang="en-GB" sz="3200" dirty="0" smtClean="0">
                <a:solidFill>
                  <a:schemeClr val="bg2">
                    <a:lumMod val="25000"/>
                  </a:schemeClr>
                </a:solidFill>
              </a:rPr>
              <a:t>8. Support Implications of Cloud-hosted model</a:t>
            </a:r>
          </a:p>
        </p:txBody>
      </p:sp>
      <p:sp>
        <p:nvSpPr>
          <p:cNvPr id="7" name="Content Placeholder 2"/>
          <p:cNvSpPr>
            <a:spLocks noGrp="1"/>
          </p:cNvSpPr>
          <p:nvPr>
            <p:ph idx="1"/>
          </p:nvPr>
        </p:nvSpPr>
        <p:spPr>
          <a:xfrm>
            <a:off x="666638" y="1477107"/>
            <a:ext cx="10700426" cy="4651511"/>
          </a:xfrm>
        </p:spPr>
        <p:txBody>
          <a:bodyPr>
            <a:normAutofit/>
          </a:bodyPr>
          <a:lstStyle/>
          <a:p>
            <a:pPr lvl="1">
              <a:buNone/>
            </a:pPr>
            <a:endParaRPr lang="en-GB" sz="1600" dirty="0">
              <a:latin typeface="+mj-lt"/>
            </a:endParaRPr>
          </a:p>
          <a:p>
            <a:pPr>
              <a:buNone/>
            </a:pPr>
            <a:endParaRPr lang="en-GB" sz="1600" dirty="0">
              <a:latin typeface="+mj-lt"/>
            </a:endParaRPr>
          </a:p>
        </p:txBody>
      </p:sp>
      <p:sp>
        <p:nvSpPr>
          <p:cNvPr id="3" name="Footer Placeholder 2">
            <a:extLst>
              <a:ext uri="{FF2B5EF4-FFF2-40B4-BE49-F238E27FC236}">
                <a16:creationId xmlns:a16="http://schemas.microsoft.com/office/drawing/2014/main" xmlns="" id="{284ACFF5-3CA3-4CD3-88D0-3D8EBA43AFF3}"/>
              </a:ext>
            </a:extLst>
          </p:cNvPr>
          <p:cNvSpPr>
            <a:spLocks noGrp="1"/>
          </p:cNvSpPr>
          <p:nvPr>
            <p:ph type="ftr" sz="quarter" idx="11"/>
          </p:nvPr>
        </p:nvSpPr>
        <p:spPr/>
        <p:txBody>
          <a:bodyPr/>
          <a:lstStyle/>
          <a:p>
            <a:r>
              <a:rPr lang="en-GB"/>
              <a:t>OFFICIAL SENSITIVE</a:t>
            </a:r>
            <a:endParaRPr lang="en-GB" dirty="0"/>
          </a:p>
        </p:txBody>
      </p:sp>
      <p:sp>
        <p:nvSpPr>
          <p:cNvPr id="9" name="Content Placeholder 2"/>
          <p:cNvSpPr txBox="1">
            <a:spLocks/>
          </p:cNvSpPr>
          <p:nvPr/>
        </p:nvSpPr>
        <p:spPr>
          <a:xfrm>
            <a:off x="638209" y="1089498"/>
            <a:ext cx="10740991" cy="5019472"/>
          </a:xfrm>
          <a:prstGeom prst="rect">
            <a:avLst/>
          </a:prstGeom>
        </p:spPr>
        <p:txBody>
          <a:bodyPr vert="horz" lIns="91440" tIns="45720" rIns="91440" bIns="45720" rtlCol="0">
            <a:normAutofit/>
          </a:bodyPr>
          <a:lstStyle/>
          <a:p>
            <a:pPr marL="971550" marR="0" lvl="1" indent="-514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GB" sz="1000" b="0" i="0" u="none" strike="noStrike" kern="1200" cap="none" spc="0" normalizeH="0" baseline="0" noProof="0" dirty="0" smtClean="0">
              <a:ln>
                <a:noFill/>
              </a:ln>
              <a:solidFill>
                <a:schemeClr val="tx1"/>
              </a:solidFill>
              <a:effectLst/>
              <a:uLnTx/>
              <a:uFillTx/>
              <a:latin typeface="+mj-lt"/>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600" dirty="0" smtClean="0">
                <a:solidFill>
                  <a:schemeClr val="bg2">
                    <a:lumMod val="25000"/>
                  </a:schemeClr>
                </a:solidFill>
                <a:latin typeface="+mj-lt"/>
              </a:rPr>
              <a:t>There are a number of factors at play that will mean we need to adapt / adjust our support model:</a:t>
            </a:r>
            <a:endParaRPr kumimoji="0" lang="en-GB" sz="1600" b="0" i="0" u="none" strike="noStrike" kern="1200" cap="none" spc="0" normalizeH="0" baseline="0" noProof="0" dirty="0" smtClean="0">
              <a:ln>
                <a:noFill/>
              </a:ln>
              <a:solidFill>
                <a:schemeClr val="bg2">
                  <a:lumMod val="25000"/>
                </a:schemeClr>
              </a:solidFill>
              <a:effectLst/>
              <a:uLnTx/>
              <a:uFillTx/>
              <a:latin typeface="+mj-lt"/>
              <a:ea typeface="+mn-ea"/>
              <a:cs typeface="+mn-cs"/>
            </a:endParaRPr>
          </a:p>
          <a:p>
            <a:pPr marL="971550" lvl="1" indent="-514350">
              <a:lnSpc>
                <a:spcPct val="90000"/>
              </a:lnSpc>
              <a:spcBef>
                <a:spcPts val="1000"/>
              </a:spcBef>
              <a:buFont typeface="Wingdings" pitchFamily="2" charset="2"/>
              <a:buChar char="q"/>
            </a:pPr>
            <a:r>
              <a:rPr lang="en-GB" sz="1600" dirty="0" smtClean="0">
                <a:solidFill>
                  <a:schemeClr val="bg2">
                    <a:lumMod val="25000"/>
                  </a:schemeClr>
                </a:solidFill>
                <a:latin typeface="+mj-lt"/>
              </a:rPr>
              <a:t>There will be much more infrastructure that we no longer need to manage.</a:t>
            </a:r>
          </a:p>
          <a:p>
            <a:pPr marL="971550" lvl="1" indent="-514350">
              <a:lnSpc>
                <a:spcPct val="90000"/>
              </a:lnSpc>
              <a:spcBef>
                <a:spcPts val="1000"/>
              </a:spcBef>
              <a:buFont typeface="Wingdings" pitchFamily="2" charset="2"/>
              <a:buChar char="q"/>
            </a:pPr>
            <a:r>
              <a:rPr kumimoji="0" lang="en-GB" sz="1600" b="0" i="0" u="none" strike="noStrike" kern="1200" cap="none" spc="0" normalizeH="0" baseline="0" noProof="0" dirty="0" smtClean="0">
                <a:ln>
                  <a:noFill/>
                </a:ln>
                <a:solidFill>
                  <a:schemeClr val="bg2">
                    <a:lumMod val="25000"/>
                  </a:schemeClr>
                </a:solidFill>
                <a:effectLst/>
                <a:uLnTx/>
                <a:uFillTx/>
                <a:latin typeface="+mj-lt"/>
                <a:ea typeface="+mn-ea"/>
                <a:cs typeface="+mn-cs"/>
              </a:rPr>
              <a:t>The</a:t>
            </a:r>
            <a:r>
              <a:rPr kumimoji="0" lang="en-GB" sz="1600" b="0" i="0" u="none" strike="noStrike" kern="1200" cap="none" spc="0" normalizeH="0" noProof="0" dirty="0" smtClean="0">
                <a:ln>
                  <a:noFill/>
                </a:ln>
                <a:solidFill>
                  <a:schemeClr val="bg2">
                    <a:lumMod val="25000"/>
                  </a:schemeClr>
                </a:solidFill>
                <a:effectLst/>
                <a:uLnTx/>
                <a:uFillTx/>
                <a:latin typeface="+mj-lt"/>
                <a:ea typeface="+mn-ea"/>
                <a:cs typeface="+mn-cs"/>
              </a:rPr>
              <a:t> focus will shift from managing infrastructure to managing applications.</a:t>
            </a:r>
          </a:p>
          <a:p>
            <a:pPr marL="971550" lvl="1" indent="-514350">
              <a:lnSpc>
                <a:spcPct val="90000"/>
              </a:lnSpc>
              <a:spcBef>
                <a:spcPts val="1000"/>
              </a:spcBef>
              <a:buFont typeface="Wingdings" pitchFamily="2" charset="2"/>
              <a:buChar char="q"/>
            </a:pPr>
            <a:r>
              <a:rPr lang="en-GB" sz="1600" dirty="0" smtClean="0">
                <a:solidFill>
                  <a:schemeClr val="bg2">
                    <a:lumMod val="25000"/>
                  </a:schemeClr>
                </a:solidFill>
                <a:latin typeface="+mj-lt"/>
              </a:rPr>
              <a:t>There will be additional tools available at AWS to help us manage / monitor our systems</a:t>
            </a:r>
          </a:p>
          <a:p>
            <a:pPr marL="971550" lvl="1" indent="-514350">
              <a:lnSpc>
                <a:spcPct val="90000"/>
              </a:lnSpc>
              <a:spcBef>
                <a:spcPts val="1000"/>
              </a:spcBef>
              <a:buFont typeface="Wingdings" pitchFamily="2" charset="2"/>
              <a:buChar char="q"/>
            </a:pPr>
            <a:r>
              <a:rPr kumimoji="0" lang="en-GB" sz="1600" b="0" i="0" u="none" strike="noStrike" kern="1200" cap="none" spc="0" normalizeH="0" noProof="0" dirty="0" smtClean="0">
                <a:ln>
                  <a:noFill/>
                </a:ln>
                <a:solidFill>
                  <a:schemeClr val="bg2">
                    <a:lumMod val="25000"/>
                  </a:schemeClr>
                </a:solidFill>
                <a:effectLst/>
                <a:uLnTx/>
                <a:uFillTx/>
                <a:latin typeface="+mj-lt"/>
                <a:ea typeface="+mn-ea"/>
                <a:cs typeface="+mn-cs"/>
              </a:rPr>
              <a:t>The move to the cloud and the extra agility / self-service capabilities may mean we move more towards a “you build it, you support it” model.</a:t>
            </a:r>
          </a:p>
          <a:p>
            <a:pPr marL="514350" indent="-514350">
              <a:lnSpc>
                <a:spcPct val="90000"/>
              </a:lnSpc>
              <a:spcBef>
                <a:spcPts val="1000"/>
              </a:spcBef>
            </a:pPr>
            <a:endParaRPr lang="en-GB" sz="1600" dirty="0" smtClean="0">
              <a:solidFill>
                <a:schemeClr val="bg2">
                  <a:lumMod val="25000"/>
                </a:schemeClr>
              </a:solidFill>
              <a:latin typeface="+mj-lt"/>
            </a:endParaRPr>
          </a:p>
          <a:p>
            <a:pPr marL="514350" indent="-514350">
              <a:lnSpc>
                <a:spcPct val="90000"/>
              </a:lnSpc>
              <a:spcBef>
                <a:spcPts val="1000"/>
              </a:spcBef>
            </a:pPr>
            <a:r>
              <a:rPr kumimoji="0" lang="en-GB" sz="1600" b="0" i="0" u="none" strike="noStrike" kern="1200" cap="none" spc="0" normalizeH="0" noProof="0" dirty="0" smtClean="0">
                <a:ln>
                  <a:noFill/>
                </a:ln>
                <a:solidFill>
                  <a:schemeClr val="bg2">
                    <a:lumMod val="25000"/>
                  </a:schemeClr>
                </a:solidFill>
                <a:effectLst/>
                <a:uLnTx/>
                <a:uFillTx/>
                <a:latin typeface="+mj-lt"/>
                <a:ea typeface="+mn-ea"/>
                <a:cs typeface="+mn-cs"/>
              </a:rPr>
              <a:t>However:</a:t>
            </a:r>
          </a:p>
          <a:p>
            <a:pPr marL="971550" lvl="1" indent="-514350">
              <a:lnSpc>
                <a:spcPct val="90000"/>
              </a:lnSpc>
              <a:spcBef>
                <a:spcPts val="1000"/>
              </a:spcBef>
              <a:buFont typeface="Wingdings" pitchFamily="2" charset="2"/>
              <a:buChar char="q"/>
            </a:pPr>
            <a:r>
              <a:rPr lang="en-GB" sz="1600" dirty="0" smtClean="0">
                <a:solidFill>
                  <a:schemeClr val="bg2">
                    <a:lumMod val="25000"/>
                  </a:schemeClr>
                </a:solidFill>
                <a:latin typeface="+mj-lt"/>
              </a:rPr>
              <a:t>We still own the Business Services that we deliver to our customers (external and internal)</a:t>
            </a:r>
          </a:p>
          <a:p>
            <a:pPr marL="971550" lvl="1" indent="-514350">
              <a:lnSpc>
                <a:spcPct val="90000"/>
              </a:lnSpc>
              <a:spcBef>
                <a:spcPts val="1000"/>
              </a:spcBef>
              <a:buFont typeface="Wingdings" pitchFamily="2" charset="2"/>
              <a:buChar char="q"/>
            </a:pPr>
            <a:r>
              <a:rPr kumimoji="0" lang="en-GB" sz="1600" b="0" i="0" u="none" strike="noStrike" kern="1200" cap="none" spc="0" normalizeH="0" noProof="0" dirty="0" smtClean="0">
                <a:ln>
                  <a:noFill/>
                </a:ln>
                <a:solidFill>
                  <a:schemeClr val="bg2">
                    <a:lumMod val="25000"/>
                  </a:schemeClr>
                </a:solidFill>
                <a:effectLst/>
                <a:uLnTx/>
                <a:uFillTx/>
                <a:latin typeface="+mj-lt"/>
                <a:ea typeface="+mn-ea"/>
                <a:cs typeface="+mn-cs"/>
              </a:rPr>
              <a:t>We still own the responsibility for delivering the agreed service levels (</a:t>
            </a:r>
            <a:r>
              <a:rPr kumimoji="0" lang="en-GB" sz="1600" b="0" i="0" u="none" strike="noStrike" kern="1200" cap="none" spc="0" normalizeH="0" noProof="0" dirty="0" err="1" smtClean="0">
                <a:ln>
                  <a:noFill/>
                </a:ln>
                <a:solidFill>
                  <a:schemeClr val="bg2">
                    <a:lumMod val="25000"/>
                  </a:schemeClr>
                </a:solidFill>
                <a:effectLst/>
                <a:uLnTx/>
                <a:uFillTx/>
                <a:latin typeface="+mj-lt"/>
                <a:ea typeface="+mn-ea"/>
                <a:cs typeface="+mn-cs"/>
              </a:rPr>
              <a:t>SLAs</a:t>
            </a:r>
            <a:r>
              <a:rPr kumimoji="0" lang="en-GB" sz="1600" b="0" i="0" u="none" strike="noStrike" kern="1200" cap="none" spc="0" normalizeH="0" noProof="0" dirty="0" smtClean="0">
                <a:ln>
                  <a:noFill/>
                </a:ln>
                <a:solidFill>
                  <a:schemeClr val="bg2">
                    <a:lumMod val="25000"/>
                  </a:schemeClr>
                </a:solidFill>
                <a:effectLst/>
                <a:uLnTx/>
                <a:uFillTx/>
                <a:latin typeface="+mj-lt"/>
                <a:ea typeface="+mn-ea"/>
                <a:cs typeface="+mn-cs"/>
              </a:rPr>
              <a:t>)</a:t>
            </a:r>
          </a:p>
          <a:p>
            <a:pPr marL="971550" lvl="1" indent="-514350">
              <a:lnSpc>
                <a:spcPct val="90000"/>
              </a:lnSpc>
              <a:spcBef>
                <a:spcPts val="1000"/>
              </a:spcBef>
              <a:buFont typeface="Wingdings" pitchFamily="2" charset="2"/>
              <a:buChar char="q"/>
            </a:pPr>
            <a:r>
              <a:rPr lang="en-GB" sz="1600" dirty="0" smtClean="0">
                <a:solidFill>
                  <a:schemeClr val="bg2">
                    <a:lumMod val="25000"/>
                  </a:schemeClr>
                </a:solidFill>
                <a:latin typeface="+mj-lt"/>
              </a:rPr>
              <a:t>We will have solutions that span AWS &lt;-&gt; internal for years to come.</a:t>
            </a:r>
          </a:p>
          <a:p>
            <a:pPr marL="971550" lvl="1" indent="-514350">
              <a:lnSpc>
                <a:spcPct val="90000"/>
              </a:lnSpc>
              <a:spcBef>
                <a:spcPts val="1000"/>
              </a:spcBef>
              <a:buFont typeface="Wingdings" pitchFamily="2" charset="2"/>
              <a:buChar char="q"/>
            </a:pPr>
            <a:r>
              <a:rPr lang="en-GB" sz="1600" dirty="0" smtClean="0">
                <a:solidFill>
                  <a:schemeClr val="bg2">
                    <a:lumMod val="25000"/>
                  </a:schemeClr>
                </a:solidFill>
                <a:latin typeface="+mj-lt"/>
              </a:rPr>
              <a:t>We still need monitoring, alerting, incident management, problem management, service reporting etc etc that need to be consistent across AWS/internal systems.</a:t>
            </a:r>
          </a:p>
          <a:p>
            <a:pPr marL="971550" lvl="1" indent="-514350">
              <a:lnSpc>
                <a:spcPct val="90000"/>
              </a:lnSpc>
              <a:spcBef>
                <a:spcPts val="1000"/>
              </a:spcBef>
              <a:buFont typeface="Wingdings" pitchFamily="2" charset="2"/>
              <a:buChar char="q"/>
            </a:pPr>
            <a:endParaRPr kumimoji="0" lang="en-GB" sz="1600" b="0" i="0" u="none" strike="noStrike" kern="1200" cap="none" spc="0" normalizeH="0" noProof="0" dirty="0" smtClean="0">
              <a:ln>
                <a:noFill/>
              </a:ln>
              <a:solidFill>
                <a:schemeClr val="bg2">
                  <a:lumMod val="25000"/>
                </a:schemeClr>
              </a:solidFill>
              <a:effectLst/>
              <a:uLnTx/>
              <a:uFillTx/>
              <a:latin typeface="+mj-lt"/>
              <a:ea typeface="+mn-ea"/>
              <a:cs typeface="+mn-cs"/>
            </a:endParaRPr>
          </a:p>
          <a:p>
            <a:pPr marL="971550" lvl="1" indent="-514350">
              <a:lnSpc>
                <a:spcPct val="90000"/>
              </a:lnSpc>
              <a:spcBef>
                <a:spcPts val="1000"/>
              </a:spcBef>
              <a:buFont typeface="Wingdings" pitchFamily="2" charset="2"/>
              <a:buChar char="q"/>
            </a:pPr>
            <a:endParaRPr kumimoji="0" lang="en-GB" sz="1600" b="0" i="0" u="none" strike="noStrike" kern="1200" cap="none" spc="0" normalizeH="0" baseline="0" noProof="0" dirty="0" smtClean="0">
              <a:ln>
                <a:noFill/>
              </a:ln>
              <a:solidFill>
                <a:schemeClr val="bg2">
                  <a:lumMod val="25000"/>
                </a:schemeClr>
              </a:solidFill>
              <a:effectLst/>
              <a:uLnTx/>
              <a:uFillTx/>
              <a:latin typeface="+mj-lt"/>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1600" b="1" dirty="0" smtClean="0">
              <a:solidFill>
                <a:schemeClr val="bg2">
                  <a:lumMod val="25000"/>
                </a:schemeClr>
              </a:solidFill>
              <a:latin typeface="+mj-lt"/>
            </a:endParaRP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400" b="0" i="0" u="none" strike="noStrike" kern="1200" cap="none" spc="0" normalizeH="0" baseline="0" noProof="0" dirty="0" smtClean="0">
              <a:ln>
                <a:noFill/>
              </a:ln>
              <a:solidFill>
                <a:schemeClr val="bg2">
                  <a:lumMod val="25000"/>
                </a:schemeClr>
              </a:solidFill>
              <a:effectLst/>
              <a:uLnTx/>
              <a:uFillTx/>
              <a:latin typeface="+mj-lt"/>
              <a:ea typeface="+mn-ea"/>
              <a:cs typeface="+mn-cs"/>
            </a:endParaRPr>
          </a:p>
          <a:p>
            <a:pPr marL="971550" marR="0" lvl="1" indent="-514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GB" sz="1400" b="1" i="0" u="none" strike="noStrike" kern="1200" cap="none" spc="0" normalizeH="0" baseline="0" noProof="0" dirty="0" smtClean="0">
              <a:ln>
                <a:noFill/>
              </a:ln>
              <a:solidFill>
                <a:schemeClr val="bg2">
                  <a:lumMod val="25000"/>
                </a:schemeClr>
              </a:solidFill>
              <a:effectLst/>
              <a:uLnTx/>
              <a:uFillTx/>
              <a:latin typeface="+mj-lt"/>
              <a:ea typeface="+mn-ea"/>
              <a:cs typeface="+mn-cs"/>
            </a:endParaRPr>
          </a:p>
        </p:txBody>
      </p:sp>
    </p:spTree>
    <p:extLst>
      <p:ext uri="{BB962C8B-B14F-4D97-AF65-F5344CB8AC3E}">
        <p14:creationId xmlns:p14="http://schemas.microsoft.com/office/powerpoint/2010/main" xmlns="" val="3951240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flipV="1">
            <a:off x="638209" y="905774"/>
            <a:ext cx="10757285" cy="8628"/>
          </a:xfrm>
          <a:prstGeom prst="line">
            <a:avLst/>
          </a:prstGeom>
        </p:spPr>
        <p:style>
          <a:lnRef idx="1">
            <a:schemeClr val="accent1"/>
          </a:lnRef>
          <a:fillRef idx="0">
            <a:schemeClr val="accent1"/>
          </a:fillRef>
          <a:effectRef idx="0">
            <a:schemeClr val="accent1"/>
          </a:effectRef>
          <a:fontRef idx="minor">
            <a:schemeClr val="tx1"/>
          </a:fontRef>
        </p:style>
      </p:cxnSp>
      <p:sp>
        <p:nvSpPr>
          <p:cNvPr id="8194" name="AutoShape 2"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6" name="AutoShape 4"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8" name="AutoShape 6"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8267374D-3F3D-47B0-87D4-5B60B093BFB7}"/>
              </a:ext>
            </a:extLst>
          </p:cNvPr>
          <p:cNvSpPr/>
          <p:nvPr/>
        </p:nvSpPr>
        <p:spPr>
          <a:xfrm>
            <a:off x="638209" y="434192"/>
            <a:ext cx="6029792" cy="584775"/>
          </a:xfrm>
          <a:prstGeom prst="rect">
            <a:avLst/>
          </a:prstGeom>
        </p:spPr>
        <p:txBody>
          <a:bodyPr wrap="none">
            <a:spAutoFit/>
          </a:bodyPr>
          <a:lstStyle/>
          <a:p>
            <a:pPr marL="514350" indent="-514350"/>
            <a:r>
              <a:rPr lang="en-GB" sz="3200" dirty="0" smtClean="0">
                <a:solidFill>
                  <a:schemeClr val="bg2">
                    <a:lumMod val="25000"/>
                  </a:schemeClr>
                </a:solidFill>
              </a:rPr>
              <a:t>9. Logging, Monitoring and Metrics</a:t>
            </a:r>
          </a:p>
        </p:txBody>
      </p:sp>
      <p:sp>
        <p:nvSpPr>
          <p:cNvPr id="7" name="Content Placeholder 2"/>
          <p:cNvSpPr>
            <a:spLocks noGrp="1"/>
          </p:cNvSpPr>
          <p:nvPr>
            <p:ph idx="1"/>
          </p:nvPr>
        </p:nvSpPr>
        <p:spPr>
          <a:xfrm>
            <a:off x="658400" y="1112108"/>
            <a:ext cx="10700426" cy="4744661"/>
          </a:xfrm>
        </p:spPr>
        <p:txBody>
          <a:bodyPr>
            <a:normAutofit/>
          </a:bodyPr>
          <a:lstStyle/>
          <a:p>
            <a:pPr lvl="1">
              <a:buNone/>
            </a:pPr>
            <a:endParaRPr lang="en-GB" sz="1600" dirty="0">
              <a:latin typeface="+mj-lt"/>
            </a:endParaRPr>
          </a:p>
          <a:p>
            <a:pPr>
              <a:buNone/>
            </a:pPr>
            <a:endParaRPr lang="en-GB" sz="1600" dirty="0">
              <a:latin typeface="+mj-lt"/>
            </a:endParaRPr>
          </a:p>
        </p:txBody>
      </p:sp>
      <p:sp>
        <p:nvSpPr>
          <p:cNvPr id="3" name="Footer Placeholder 2">
            <a:extLst>
              <a:ext uri="{FF2B5EF4-FFF2-40B4-BE49-F238E27FC236}">
                <a16:creationId xmlns:a16="http://schemas.microsoft.com/office/drawing/2014/main" xmlns="" id="{284ACFF5-3CA3-4CD3-88D0-3D8EBA43AFF3}"/>
              </a:ext>
            </a:extLst>
          </p:cNvPr>
          <p:cNvSpPr>
            <a:spLocks noGrp="1"/>
          </p:cNvSpPr>
          <p:nvPr>
            <p:ph type="ftr" sz="quarter" idx="11"/>
          </p:nvPr>
        </p:nvSpPr>
        <p:spPr/>
        <p:txBody>
          <a:bodyPr/>
          <a:lstStyle/>
          <a:p>
            <a:r>
              <a:rPr lang="en-GB"/>
              <a:t>OFFICIAL SENSITIVE</a:t>
            </a:r>
            <a:endParaRPr lang="en-GB" dirty="0"/>
          </a:p>
        </p:txBody>
      </p:sp>
      <p:sp>
        <p:nvSpPr>
          <p:cNvPr id="9" name="Content Placeholder 2"/>
          <p:cNvSpPr txBox="1">
            <a:spLocks/>
          </p:cNvSpPr>
          <p:nvPr/>
        </p:nvSpPr>
        <p:spPr>
          <a:xfrm>
            <a:off x="662923" y="998882"/>
            <a:ext cx="10740991" cy="5294826"/>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600" b="1" dirty="0" smtClean="0">
                <a:solidFill>
                  <a:schemeClr val="bg2">
                    <a:lumMod val="25000"/>
                  </a:schemeClr>
                </a:solidFill>
                <a:latin typeface="+mj-lt"/>
              </a:rPr>
              <a:t>Terminology:</a:t>
            </a:r>
            <a:endParaRPr kumimoji="0" lang="en-GB" sz="1600" b="1" i="0" u="none" strike="noStrike" kern="1200" cap="none" spc="0" normalizeH="0" baseline="0" noProof="0" dirty="0" smtClean="0">
              <a:ln>
                <a:noFill/>
              </a:ln>
              <a:solidFill>
                <a:schemeClr val="bg2">
                  <a:lumMod val="25000"/>
                </a:schemeClr>
              </a:solidFill>
              <a:effectLst/>
              <a:uLnTx/>
              <a:uFillTx/>
              <a:latin typeface="+mj-lt"/>
              <a:ea typeface="+mn-ea"/>
              <a:cs typeface="+mn-cs"/>
            </a:endParaRPr>
          </a:p>
          <a:p>
            <a:pPr marL="971550" lvl="1" indent="-514350">
              <a:lnSpc>
                <a:spcPct val="90000"/>
              </a:lnSpc>
              <a:spcBef>
                <a:spcPts val="1000"/>
              </a:spcBef>
              <a:buFont typeface="Wingdings" pitchFamily="2" charset="2"/>
              <a:buChar char="q"/>
            </a:pPr>
            <a:r>
              <a:rPr lang="en-GB" sz="1600" b="1" dirty="0" smtClean="0">
                <a:solidFill>
                  <a:schemeClr val="bg2">
                    <a:lumMod val="25000"/>
                  </a:schemeClr>
                </a:solidFill>
                <a:latin typeface="+mj-lt"/>
              </a:rPr>
              <a:t>Monitoring</a:t>
            </a:r>
            <a:r>
              <a:rPr lang="en-GB" sz="1600" dirty="0" smtClean="0">
                <a:solidFill>
                  <a:schemeClr val="bg2">
                    <a:lumMod val="25000"/>
                  </a:schemeClr>
                </a:solidFill>
                <a:latin typeface="+mj-lt"/>
              </a:rPr>
              <a:t> – real-time, live health checks / status checks on system that can generate an immediate alert</a:t>
            </a:r>
          </a:p>
          <a:p>
            <a:pPr marL="971550" lvl="1" indent="-514350">
              <a:lnSpc>
                <a:spcPct val="90000"/>
              </a:lnSpc>
              <a:spcBef>
                <a:spcPts val="1000"/>
              </a:spcBef>
              <a:buFont typeface="Wingdings" pitchFamily="2" charset="2"/>
              <a:buChar char="q"/>
            </a:pPr>
            <a:r>
              <a:rPr lang="en-GB" sz="1600" b="1" noProof="0" dirty="0" smtClean="0">
                <a:solidFill>
                  <a:schemeClr val="bg2">
                    <a:lumMod val="25000"/>
                  </a:schemeClr>
                </a:solidFill>
                <a:latin typeface="+mj-lt"/>
              </a:rPr>
              <a:t>Metrics </a:t>
            </a:r>
            <a:r>
              <a:rPr lang="en-GB" sz="1600" noProof="0" dirty="0" smtClean="0">
                <a:solidFill>
                  <a:schemeClr val="bg2">
                    <a:lumMod val="25000"/>
                  </a:schemeClr>
                </a:solidFill>
                <a:latin typeface="+mj-lt"/>
              </a:rPr>
              <a:t>– usually time-based data for system (CPU, memory etc) or on application (messages sent, number of page hits, number of student applications, etc etc)</a:t>
            </a:r>
          </a:p>
          <a:p>
            <a:pPr marL="971550" lvl="1" indent="-514350">
              <a:lnSpc>
                <a:spcPct val="90000"/>
              </a:lnSpc>
              <a:spcBef>
                <a:spcPts val="1000"/>
              </a:spcBef>
              <a:buFont typeface="Wingdings" pitchFamily="2" charset="2"/>
              <a:buChar char="q"/>
            </a:pPr>
            <a:r>
              <a:rPr kumimoji="0" lang="en-GB" sz="1600" b="1" i="0" u="none" strike="noStrike" kern="1200" cap="none" spc="0" normalizeH="0" dirty="0" smtClean="0">
                <a:ln>
                  <a:noFill/>
                </a:ln>
                <a:solidFill>
                  <a:schemeClr val="bg2">
                    <a:lumMod val="25000"/>
                  </a:schemeClr>
                </a:solidFill>
                <a:effectLst/>
                <a:uLnTx/>
                <a:uFillTx/>
                <a:latin typeface="+mj-lt"/>
                <a:ea typeface="+mn-ea"/>
                <a:cs typeface="+mn-cs"/>
              </a:rPr>
              <a:t>Logging</a:t>
            </a:r>
            <a:r>
              <a:rPr kumimoji="0" lang="en-GB" sz="1600" b="0" i="0" u="none" strike="noStrike" kern="1200" cap="none" spc="0" normalizeH="0" dirty="0" smtClean="0">
                <a:ln>
                  <a:noFill/>
                </a:ln>
                <a:solidFill>
                  <a:schemeClr val="bg2">
                    <a:lumMod val="25000"/>
                  </a:schemeClr>
                </a:solidFill>
                <a:effectLst/>
                <a:uLnTx/>
                <a:uFillTx/>
                <a:latin typeface="+mj-lt"/>
                <a:ea typeface="+mn-ea"/>
                <a:cs typeface="+mn-cs"/>
              </a:rPr>
              <a:t> – collect system and application logs, send to central system, search and filter for different conditions, potentially use to raise alerts or to analyse offline.</a:t>
            </a:r>
          </a:p>
          <a:p>
            <a:pPr marL="514350" indent="-514350">
              <a:lnSpc>
                <a:spcPct val="90000"/>
              </a:lnSpc>
              <a:spcBef>
                <a:spcPts val="1000"/>
              </a:spcBef>
            </a:pPr>
            <a:r>
              <a:rPr lang="en-GB" sz="1600" b="1" noProof="0" dirty="0" smtClean="0">
                <a:solidFill>
                  <a:schemeClr val="bg2">
                    <a:lumMod val="25000"/>
                  </a:schemeClr>
                </a:solidFill>
                <a:latin typeface="+mj-lt"/>
              </a:rPr>
              <a:t>Internal Tools and Processes:</a:t>
            </a:r>
            <a:endParaRPr kumimoji="0" lang="en-GB" sz="1600" b="1" i="0" u="none" strike="noStrike" kern="1200" cap="none" spc="0" normalizeH="0" noProof="0" dirty="0" smtClean="0">
              <a:ln>
                <a:noFill/>
              </a:ln>
              <a:solidFill>
                <a:schemeClr val="bg2">
                  <a:lumMod val="25000"/>
                </a:schemeClr>
              </a:solidFill>
              <a:effectLst/>
              <a:uLnTx/>
              <a:uFillTx/>
              <a:latin typeface="+mj-lt"/>
              <a:ea typeface="+mn-ea"/>
              <a:cs typeface="+mn-cs"/>
            </a:endParaRPr>
          </a:p>
          <a:p>
            <a:pPr marL="971550" lvl="1" indent="-514350">
              <a:lnSpc>
                <a:spcPct val="90000"/>
              </a:lnSpc>
              <a:spcBef>
                <a:spcPts val="1000"/>
              </a:spcBef>
              <a:buFont typeface="Wingdings" pitchFamily="2" charset="2"/>
              <a:buChar char="q"/>
            </a:pPr>
            <a:r>
              <a:rPr lang="en-GB" sz="1600" dirty="0" smtClean="0">
                <a:solidFill>
                  <a:schemeClr val="bg2">
                    <a:lumMod val="25000"/>
                  </a:schemeClr>
                </a:solidFill>
                <a:latin typeface="+mj-lt"/>
              </a:rPr>
              <a:t>We have a number of tools internally including </a:t>
            </a:r>
            <a:r>
              <a:rPr lang="en-GB" sz="1600" dirty="0" err="1" smtClean="0">
                <a:solidFill>
                  <a:schemeClr val="bg2">
                    <a:lumMod val="25000"/>
                  </a:schemeClr>
                </a:solidFill>
                <a:latin typeface="+mj-lt"/>
              </a:rPr>
              <a:t>SCOM</a:t>
            </a:r>
            <a:r>
              <a:rPr lang="en-GB" sz="1600" dirty="0" smtClean="0">
                <a:solidFill>
                  <a:schemeClr val="bg2">
                    <a:lumMod val="25000"/>
                  </a:schemeClr>
                </a:solidFill>
                <a:latin typeface="+mj-lt"/>
              </a:rPr>
              <a:t>, Icinga, Graphite, </a:t>
            </a:r>
            <a:r>
              <a:rPr lang="en-GB" sz="1600" dirty="0" err="1" smtClean="0">
                <a:solidFill>
                  <a:schemeClr val="bg2">
                    <a:lumMod val="25000"/>
                  </a:schemeClr>
                </a:solidFill>
                <a:latin typeface="+mj-lt"/>
              </a:rPr>
              <a:t>Grafana</a:t>
            </a:r>
            <a:r>
              <a:rPr lang="en-GB" sz="1600" dirty="0" smtClean="0">
                <a:solidFill>
                  <a:schemeClr val="bg2">
                    <a:lumMod val="25000"/>
                  </a:schemeClr>
                </a:solidFill>
                <a:latin typeface="+mj-lt"/>
              </a:rPr>
              <a:t> and the ELK stack. </a:t>
            </a:r>
          </a:p>
          <a:p>
            <a:pPr marL="971550" lvl="1" indent="-514350">
              <a:lnSpc>
                <a:spcPct val="90000"/>
              </a:lnSpc>
              <a:spcBef>
                <a:spcPts val="1000"/>
              </a:spcBef>
              <a:buFont typeface="Wingdings" pitchFamily="2" charset="2"/>
              <a:buChar char="q"/>
            </a:pPr>
            <a:r>
              <a:rPr lang="en-GB" sz="1600" dirty="0" smtClean="0">
                <a:solidFill>
                  <a:schemeClr val="bg2">
                    <a:lumMod val="25000"/>
                  </a:schemeClr>
                </a:solidFill>
                <a:latin typeface="+mj-lt"/>
              </a:rPr>
              <a:t>Already looking to bring these together and look to get a consistent view across </a:t>
            </a:r>
            <a:r>
              <a:rPr lang="en-GB" sz="1600" dirty="0" err="1" smtClean="0">
                <a:solidFill>
                  <a:schemeClr val="bg2">
                    <a:lumMod val="25000"/>
                  </a:schemeClr>
                </a:solidFill>
                <a:latin typeface="+mj-lt"/>
              </a:rPr>
              <a:t>NOC</a:t>
            </a:r>
            <a:r>
              <a:rPr lang="en-GB" sz="1600" dirty="0" smtClean="0">
                <a:solidFill>
                  <a:schemeClr val="bg2">
                    <a:lumMod val="25000"/>
                  </a:schemeClr>
                </a:solidFill>
                <a:latin typeface="+mj-lt"/>
              </a:rPr>
              <a:t>, support teams, application teams.</a:t>
            </a:r>
          </a:p>
          <a:p>
            <a:pPr marL="971550" lvl="1" indent="-514350">
              <a:lnSpc>
                <a:spcPct val="90000"/>
              </a:lnSpc>
              <a:spcBef>
                <a:spcPts val="1000"/>
              </a:spcBef>
              <a:buFont typeface="Wingdings" pitchFamily="2" charset="2"/>
              <a:buChar char="q"/>
            </a:pPr>
            <a:r>
              <a:rPr kumimoji="0" lang="en-GB" sz="1600" b="0" i="0" u="none" strike="noStrike" kern="1200" cap="none" spc="0" normalizeH="0" noProof="0" dirty="0" smtClean="0">
                <a:ln>
                  <a:noFill/>
                </a:ln>
                <a:solidFill>
                  <a:schemeClr val="bg2">
                    <a:lumMod val="25000"/>
                  </a:schemeClr>
                </a:solidFill>
                <a:effectLst/>
                <a:uLnTx/>
                <a:uFillTx/>
                <a:latin typeface="+mj-lt"/>
                <a:ea typeface="+mn-ea"/>
                <a:cs typeface="+mn-cs"/>
              </a:rPr>
              <a:t>The move to the cloud and the extra agility / self-service capabilities may mean we move more towards a “you build it, you support it” model.</a:t>
            </a:r>
          </a:p>
          <a:p>
            <a:pPr marL="514350" indent="-514350">
              <a:lnSpc>
                <a:spcPct val="90000"/>
              </a:lnSpc>
              <a:spcBef>
                <a:spcPts val="1000"/>
              </a:spcBef>
            </a:pPr>
            <a:r>
              <a:rPr lang="en-GB" sz="1600" b="1" dirty="0" smtClean="0">
                <a:solidFill>
                  <a:schemeClr val="bg2">
                    <a:lumMod val="25000"/>
                  </a:schemeClr>
                </a:solidFill>
                <a:latin typeface="+mj-lt"/>
              </a:rPr>
              <a:t>AWS Tools:</a:t>
            </a:r>
          </a:p>
          <a:p>
            <a:pPr marL="971550" lvl="1" indent="-514350">
              <a:lnSpc>
                <a:spcPct val="90000"/>
              </a:lnSpc>
              <a:spcBef>
                <a:spcPts val="1000"/>
              </a:spcBef>
              <a:buFont typeface="Wingdings" pitchFamily="2" charset="2"/>
              <a:buChar char="q"/>
            </a:pPr>
            <a:r>
              <a:rPr kumimoji="0" lang="en-GB" sz="1600" b="0" i="0" u="none" strike="noStrike" kern="1200" cap="none" spc="0" normalizeH="0" noProof="0" dirty="0" smtClean="0">
                <a:ln>
                  <a:noFill/>
                </a:ln>
                <a:solidFill>
                  <a:schemeClr val="bg2">
                    <a:lumMod val="25000"/>
                  </a:schemeClr>
                </a:solidFill>
                <a:effectLst/>
                <a:uLnTx/>
                <a:uFillTx/>
                <a:latin typeface="+mj-lt"/>
                <a:ea typeface="+mn-ea"/>
                <a:cs typeface="+mn-cs"/>
              </a:rPr>
              <a:t>The problem space is reduced in that AWS will manage a greater proportion of the estate – we can’t monitor servers if we don’t have any!</a:t>
            </a:r>
          </a:p>
          <a:p>
            <a:pPr marL="971550" lvl="1" indent="-514350">
              <a:lnSpc>
                <a:spcPct val="90000"/>
              </a:lnSpc>
              <a:spcBef>
                <a:spcPts val="1000"/>
              </a:spcBef>
              <a:buFont typeface="Wingdings" pitchFamily="2" charset="2"/>
              <a:buChar char="q"/>
            </a:pPr>
            <a:r>
              <a:rPr lang="en-GB" sz="1600" dirty="0" err="1" smtClean="0">
                <a:solidFill>
                  <a:schemeClr val="bg2">
                    <a:lumMod val="25000"/>
                  </a:schemeClr>
                </a:solidFill>
                <a:latin typeface="+mj-lt"/>
              </a:rPr>
              <a:t>CloudWatch</a:t>
            </a:r>
            <a:r>
              <a:rPr lang="en-GB" sz="1600" dirty="0" smtClean="0">
                <a:solidFill>
                  <a:schemeClr val="bg2">
                    <a:lumMod val="25000"/>
                  </a:schemeClr>
                </a:solidFill>
                <a:latin typeface="+mj-lt"/>
              </a:rPr>
              <a:t>, </a:t>
            </a:r>
            <a:r>
              <a:rPr lang="en-GB" sz="1600" dirty="0" err="1" smtClean="0">
                <a:solidFill>
                  <a:schemeClr val="bg2">
                    <a:lumMod val="25000"/>
                  </a:schemeClr>
                </a:solidFill>
                <a:latin typeface="+mj-lt"/>
              </a:rPr>
              <a:t>CloudTrails</a:t>
            </a:r>
            <a:r>
              <a:rPr lang="en-GB" sz="1600" dirty="0" smtClean="0">
                <a:solidFill>
                  <a:schemeClr val="bg2">
                    <a:lumMod val="25000"/>
                  </a:schemeClr>
                </a:solidFill>
                <a:latin typeface="+mj-lt"/>
              </a:rPr>
              <a:t> and AWS </a:t>
            </a:r>
            <a:r>
              <a:rPr lang="en-GB" sz="1600" dirty="0" err="1" smtClean="0">
                <a:solidFill>
                  <a:schemeClr val="bg2">
                    <a:lumMod val="25000"/>
                  </a:schemeClr>
                </a:solidFill>
                <a:latin typeface="+mj-lt"/>
              </a:rPr>
              <a:t>Xray</a:t>
            </a:r>
            <a:r>
              <a:rPr lang="en-GB" sz="1600" dirty="0" smtClean="0">
                <a:solidFill>
                  <a:schemeClr val="bg2">
                    <a:lumMod val="25000"/>
                  </a:schemeClr>
                </a:solidFill>
                <a:latin typeface="+mj-lt"/>
              </a:rPr>
              <a:t>.</a:t>
            </a:r>
          </a:p>
          <a:p>
            <a:pPr marL="514350" indent="-514350">
              <a:lnSpc>
                <a:spcPct val="90000"/>
              </a:lnSpc>
              <a:spcBef>
                <a:spcPts val="1000"/>
              </a:spcBef>
            </a:pPr>
            <a:r>
              <a:rPr kumimoji="0" lang="en-GB" sz="1600" b="0" i="0" u="none" strike="noStrike" kern="1200" cap="none" spc="0" normalizeH="0" noProof="0" dirty="0" smtClean="0">
                <a:ln>
                  <a:noFill/>
                </a:ln>
                <a:solidFill>
                  <a:schemeClr val="bg2">
                    <a:lumMod val="25000"/>
                  </a:schemeClr>
                </a:solidFill>
                <a:effectLst/>
                <a:uLnTx/>
                <a:uFillTx/>
                <a:latin typeface="+mj-lt"/>
                <a:ea typeface="+mn-ea"/>
                <a:cs typeface="+mn-cs"/>
              </a:rPr>
              <a:t>Bottom line is we still need to integrate back to our own Business Service view – AWS will not be managing CMS.</a:t>
            </a:r>
          </a:p>
          <a:p>
            <a:pPr marL="971550" lvl="1" indent="-514350">
              <a:lnSpc>
                <a:spcPct val="90000"/>
              </a:lnSpc>
              <a:spcBef>
                <a:spcPts val="1000"/>
              </a:spcBef>
              <a:buFont typeface="Wingdings" pitchFamily="2" charset="2"/>
              <a:buChar char="q"/>
            </a:pPr>
            <a:endParaRPr kumimoji="0" lang="en-GB" sz="1600" b="0" i="0" u="none" strike="noStrike" kern="1200" cap="none" spc="0" normalizeH="0" noProof="0" dirty="0" smtClean="0">
              <a:ln>
                <a:noFill/>
              </a:ln>
              <a:solidFill>
                <a:schemeClr val="bg2">
                  <a:lumMod val="25000"/>
                </a:schemeClr>
              </a:solidFill>
              <a:effectLst/>
              <a:uLnTx/>
              <a:uFillTx/>
              <a:latin typeface="+mj-lt"/>
              <a:ea typeface="+mn-ea"/>
              <a:cs typeface="+mn-cs"/>
            </a:endParaRPr>
          </a:p>
          <a:p>
            <a:pPr marL="971550" lvl="1" indent="-514350">
              <a:lnSpc>
                <a:spcPct val="90000"/>
              </a:lnSpc>
              <a:spcBef>
                <a:spcPts val="1000"/>
              </a:spcBef>
              <a:buFont typeface="Wingdings" pitchFamily="2" charset="2"/>
              <a:buChar char="q"/>
            </a:pPr>
            <a:endParaRPr kumimoji="0" lang="en-GB" sz="1600" b="0" i="0" u="none" strike="noStrike" kern="1200" cap="none" spc="0" normalizeH="0" noProof="0" dirty="0" smtClean="0">
              <a:ln>
                <a:noFill/>
              </a:ln>
              <a:solidFill>
                <a:schemeClr val="bg2">
                  <a:lumMod val="25000"/>
                </a:schemeClr>
              </a:solidFill>
              <a:effectLst/>
              <a:uLnTx/>
              <a:uFillTx/>
              <a:latin typeface="+mj-lt"/>
              <a:ea typeface="+mn-ea"/>
              <a:cs typeface="+mn-cs"/>
            </a:endParaRPr>
          </a:p>
          <a:p>
            <a:pPr marL="971550" lvl="1" indent="-514350">
              <a:lnSpc>
                <a:spcPct val="90000"/>
              </a:lnSpc>
              <a:spcBef>
                <a:spcPts val="1000"/>
              </a:spcBef>
              <a:buFont typeface="Wingdings" pitchFamily="2" charset="2"/>
              <a:buChar char="q"/>
            </a:pPr>
            <a:endParaRPr kumimoji="0" lang="en-GB" sz="1600" b="0" i="0" u="none" strike="noStrike" kern="1200" cap="none" spc="0" normalizeH="0" baseline="0" noProof="0" dirty="0" smtClean="0">
              <a:ln>
                <a:noFill/>
              </a:ln>
              <a:solidFill>
                <a:schemeClr val="bg2">
                  <a:lumMod val="25000"/>
                </a:schemeClr>
              </a:solidFill>
              <a:effectLst/>
              <a:uLnTx/>
              <a:uFillTx/>
              <a:latin typeface="+mj-lt"/>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1600" b="1" dirty="0" smtClean="0">
              <a:solidFill>
                <a:schemeClr val="bg2">
                  <a:lumMod val="25000"/>
                </a:schemeClr>
              </a:solidFill>
              <a:latin typeface="+mj-lt"/>
            </a:endParaRP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400" b="0" i="0" u="none" strike="noStrike" kern="1200" cap="none" spc="0" normalizeH="0" baseline="0" noProof="0" dirty="0" smtClean="0">
              <a:ln>
                <a:noFill/>
              </a:ln>
              <a:solidFill>
                <a:schemeClr val="bg2">
                  <a:lumMod val="25000"/>
                </a:schemeClr>
              </a:solidFill>
              <a:effectLst/>
              <a:uLnTx/>
              <a:uFillTx/>
              <a:latin typeface="+mj-lt"/>
              <a:ea typeface="+mn-ea"/>
              <a:cs typeface="+mn-cs"/>
            </a:endParaRPr>
          </a:p>
          <a:p>
            <a:pPr marL="971550" marR="0" lvl="1" indent="-514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GB" sz="1400" b="1" i="0" u="none" strike="noStrike" kern="1200" cap="none" spc="0" normalizeH="0" baseline="0" noProof="0" dirty="0" smtClean="0">
              <a:ln>
                <a:noFill/>
              </a:ln>
              <a:solidFill>
                <a:schemeClr val="bg2">
                  <a:lumMod val="25000"/>
                </a:schemeClr>
              </a:solidFill>
              <a:effectLst/>
              <a:uLnTx/>
              <a:uFillTx/>
              <a:latin typeface="+mj-lt"/>
              <a:ea typeface="+mn-ea"/>
              <a:cs typeface="+mn-cs"/>
            </a:endParaRPr>
          </a:p>
        </p:txBody>
      </p:sp>
    </p:spTree>
    <p:extLst>
      <p:ext uri="{BB962C8B-B14F-4D97-AF65-F5344CB8AC3E}">
        <p14:creationId xmlns:p14="http://schemas.microsoft.com/office/powerpoint/2010/main" xmlns="" val="3951240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flipV="1">
            <a:off x="638209" y="905774"/>
            <a:ext cx="10757285" cy="8628"/>
          </a:xfrm>
          <a:prstGeom prst="line">
            <a:avLst/>
          </a:prstGeom>
        </p:spPr>
        <p:style>
          <a:lnRef idx="1">
            <a:schemeClr val="accent1"/>
          </a:lnRef>
          <a:fillRef idx="0">
            <a:schemeClr val="accent1"/>
          </a:fillRef>
          <a:effectRef idx="0">
            <a:schemeClr val="accent1"/>
          </a:effectRef>
          <a:fontRef idx="minor">
            <a:schemeClr val="tx1"/>
          </a:fontRef>
        </p:style>
      </p:cxnSp>
      <p:sp>
        <p:nvSpPr>
          <p:cNvPr id="8194" name="AutoShape 2"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6" name="AutoShape 4"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8" name="AutoShape 6"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8267374D-3F3D-47B0-87D4-5B60B093BFB7}"/>
              </a:ext>
            </a:extLst>
          </p:cNvPr>
          <p:cNvSpPr/>
          <p:nvPr/>
        </p:nvSpPr>
        <p:spPr>
          <a:xfrm>
            <a:off x="638209" y="434192"/>
            <a:ext cx="7860229" cy="1077218"/>
          </a:xfrm>
          <a:prstGeom prst="rect">
            <a:avLst/>
          </a:prstGeom>
        </p:spPr>
        <p:txBody>
          <a:bodyPr wrap="none">
            <a:spAutoFit/>
          </a:bodyPr>
          <a:lstStyle/>
          <a:p>
            <a:pPr marL="514350" indent="-514350"/>
            <a:r>
              <a:rPr lang="en-GB" sz="3200" dirty="0" smtClean="0">
                <a:solidFill>
                  <a:schemeClr val="bg2">
                    <a:lumMod val="25000"/>
                  </a:schemeClr>
                </a:solidFill>
              </a:rPr>
              <a:t>10. Release, Change and Service Management</a:t>
            </a:r>
          </a:p>
          <a:p>
            <a:pPr marL="514350" indent="-514350"/>
            <a:endParaRPr lang="en-GB" sz="3200" dirty="0" smtClean="0">
              <a:solidFill>
                <a:schemeClr val="bg2">
                  <a:lumMod val="25000"/>
                </a:schemeClr>
              </a:solidFill>
            </a:endParaRPr>
          </a:p>
        </p:txBody>
      </p:sp>
      <p:sp>
        <p:nvSpPr>
          <p:cNvPr id="7" name="Content Placeholder 2"/>
          <p:cNvSpPr>
            <a:spLocks noGrp="1"/>
          </p:cNvSpPr>
          <p:nvPr>
            <p:ph idx="1"/>
          </p:nvPr>
        </p:nvSpPr>
        <p:spPr>
          <a:xfrm>
            <a:off x="666638" y="1477107"/>
            <a:ext cx="10700426" cy="4651511"/>
          </a:xfrm>
        </p:spPr>
        <p:txBody>
          <a:bodyPr>
            <a:normAutofit/>
          </a:bodyPr>
          <a:lstStyle/>
          <a:p>
            <a:pPr lvl="1">
              <a:buNone/>
            </a:pPr>
            <a:endParaRPr lang="en-GB" sz="1600" dirty="0">
              <a:latin typeface="+mj-lt"/>
            </a:endParaRPr>
          </a:p>
          <a:p>
            <a:pPr>
              <a:buNone/>
            </a:pPr>
            <a:endParaRPr lang="en-GB" sz="1600" dirty="0">
              <a:latin typeface="+mj-lt"/>
            </a:endParaRPr>
          </a:p>
        </p:txBody>
      </p:sp>
      <p:sp>
        <p:nvSpPr>
          <p:cNvPr id="3" name="Footer Placeholder 2">
            <a:extLst>
              <a:ext uri="{FF2B5EF4-FFF2-40B4-BE49-F238E27FC236}">
                <a16:creationId xmlns:a16="http://schemas.microsoft.com/office/drawing/2014/main" xmlns="" id="{284ACFF5-3CA3-4CD3-88D0-3D8EBA43AFF3}"/>
              </a:ext>
            </a:extLst>
          </p:cNvPr>
          <p:cNvSpPr>
            <a:spLocks noGrp="1"/>
          </p:cNvSpPr>
          <p:nvPr>
            <p:ph type="ftr" sz="quarter" idx="11"/>
          </p:nvPr>
        </p:nvSpPr>
        <p:spPr/>
        <p:txBody>
          <a:bodyPr/>
          <a:lstStyle/>
          <a:p>
            <a:r>
              <a:rPr lang="en-GB"/>
              <a:t>OFFICIAL SENSITIVE</a:t>
            </a:r>
            <a:endParaRPr lang="en-GB" dirty="0"/>
          </a:p>
        </p:txBody>
      </p:sp>
      <p:sp>
        <p:nvSpPr>
          <p:cNvPr id="9" name="Content Placeholder 2"/>
          <p:cNvSpPr txBox="1">
            <a:spLocks/>
          </p:cNvSpPr>
          <p:nvPr/>
        </p:nvSpPr>
        <p:spPr>
          <a:xfrm>
            <a:off x="662923" y="1178010"/>
            <a:ext cx="10740991" cy="5115697"/>
          </a:xfrm>
          <a:prstGeom prst="rect">
            <a:avLst/>
          </a:prstGeom>
        </p:spPr>
        <p:txBody>
          <a:bodyPr vert="horz" lIns="91440" tIns="45720" rIns="91440" bIns="45720" rtlCol="0">
            <a:normAutofit/>
          </a:bodyPr>
          <a:lstStyle/>
          <a:p>
            <a:pPr marL="514350" indent="-514350">
              <a:lnSpc>
                <a:spcPct val="90000"/>
              </a:lnSpc>
              <a:spcBef>
                <a:spcPts val="1000"/>
              </a:spcBef>
            </a:pPr>
            <a:r>
              <a:rPr lang="en-GB" b="1" dirty="0" smtClean="0">
                <a:solidFill>
                  <a:schemeClr val="bg2">
                    <a:lumMod val="25000"/>
                  </a:schemeClr>
                </a:solidFill>
                <a:latin typeface="+mj-lt"/>
              </a:rPr>
              <a:t>Key Impacts of hosting at AWS:</a:t>
            </a:r>
          </a:p>
          <a:p>
            <a:pPr marL="971550" lvl="1" indent="-514350">
              <a:lnSpc>
                <a:spcPct val="90000"/>
              </a:lnSpc>
              <a:spcBef>
                <a:spcPts val="1000"/>
              </a:spcBef>
              <a:buFont typeface="Wingdings" pitchFamily="2" charset="2"/>
              <a:buChar char="q"/>
            </a:pPr>
            <a:r>
              <a:rPr lang="en-GB" dirty="0" smtClean="0">
                <a:solidFill>
                  <a:schemeClr val="bg2">
                    <a:lumMod val="25000"/>
                  </a:schemeClr>
                </a:solidFill>
                <a:latin typeface="+mj-lt"/>
              </a:rPr>
              <a:t>The problem space is smaller – less moving parts, less infrastructure, more components are managed by AWS.  This must have an immediate beneficial impact.</a:t>
            </a:r>
          </a:p>
          <a:p>
            <a:pPr marL="971550" lvl="1" indent="-514350">
              <a:lnSpc>
                <a:spcPct val="90000"/>
              </a:lnSpc>
              <a:spcBef>
                <a:spcPts val="1000"/>
              </a:spcBef>
              <a:buFont typeface="Wingdings" pitchFamily="2" charset="2"/>
              <a:buChar char="q"/>
            </a:pPr>
            <a:r>
              <a:rPr lang="en-GB" dirty="0" smtClean="0">
                <a:solidFill>
                  <a:schemeClr val="bg2">
                    <a:lumMod val="25000"/>
                  </a:schemeClr>
                </a:solidFill>
                <a:latin typeface="+mj-lt"/>
              </a:rPr>
              <a:t>This does, however, introduce a dependency on the service relationship with AWS – and monitoring them, holding to account, sharing data, service reporting, notifications of their changes, etc.</a:t>
            </a:r>
          </a:p>
          <a:p>
            <a:pPr marL="971550" lvl="1" indent="-514350">
              <a:lnSpc>
                <a:spcPct val="90000"/>
              </a:lnSpc>
              <a:spcBef>
                <a:spcPts val="1000"/>
              </a:spcBef>
              <a:buFont typeface="Wingdings" pitchFamily="2" charset="2"/>
              <a:buChar char="q"/>
            </a:pPr>
            <a:r>
              <a:rPr lang="en-GB" dirty="0" smtClean="0">
                <a:solidFill>
                  <a:schemeClr val="bg2">
                    <a:lumMod val="25000"/>
                  </a:schemeClr>
                </a:solidFill>
                <a:latin typeface="+mj-lt"/>
              </a:rPr>
              <a:t>As with monitoring and metrics, the business services and appropriate levels of governance are SLC not AWS issues.</a:t>
            </a:r>
          </a:p>
          <a:p>
            <a:pPr marL="971550" lvl="1" indent="-514350">
              <a:lnSpc>
                <a:spcPct val="90000"/>
              </a:lnSpc>
              <a:spcBef>
                <a:spcPts val="1000"/>
              </a:spcBef>
              <a:buFont typeface="Wingdings" pitchFamily="2" charset="2"/>
              <a:buChar char="q"/>
            </a:pPr>
            <a:r>
              <a:rPr lang="en-GB" dirty="0" smtClean="0">
                <a:solidFill>
                  <a:schemeClr val="bg2">
                    <a:lumMod val="25000"/>
                  </a:schemeClr>
                </a:solidFill>
                <a:latin typeface="+mj-lt"/>
              </a:rPr>
              <a:t>Hence, top-level Service Management, Change, Release processes may remain unchanged as these relate more directly to our Business Services and our Applications.</a:t>
            </a:r>
          </a:p>
          <a:p>
            <a:pPr marL="971550" lvl="1" indent="-514350">
              <a:lnSpc>
                <a:spcPct val="90000"/>
              </a:lnSpc>
              <a:spcBef>
                <a:spcPts val="1000"/>
              </a:spcBef>
              <a:buFont typeface="Wingdings" pitchFamily="2" charset="2"/>
              <a:buChar char="q"/>
            </a:pPr>
            <a:r>
              <a:rPr lang="en-GB" dirty="0" smtClean="0">
                <a:solidFill>
                  <a:schemeClr val="bg2">
                    <a:lumMod val="25000"/>
                  </a:schemeClr>
                </a:solidFill>
                <a:latin typeface="+mj-lt"/>
              </a:rPr>
              <a:t>However, there is a trend already towards “You build it, you support it” and whilst this is not new to SLC, hosting at AWS may accelerate this.</a:t>
            </a:r>
          </a:p>
          <a:p>
            <a:pPr marL="971550" lvl="1" indent="-514350">
              <a:lnSpc>
                <a:spcPct val="90000"/>
              </a:lnSpc>
              <a:spcBef>
                <a:spcPts val="1000"/>
              </a:spcBef>
              <a:buFont typeface="Wingdings" pitchFamily="2" charset="2"/>
              <a:buChar char="q"/>
            </a:pPr>
            <a:r>
              <a:rPr lang="en-GB" dirty="0" smtClean="0">
                <a:solidFill>
                  <a:schemeClr val="bg2">
                    <a:lumMod val="25000"/>
                  </a:schemeClr>
                </a:solidFill>
                <a:latin typeface="+mj-lt"/>
              </a:rPr>
              <a:t>This could push us more in a direction of Standard Changes and in the direction of release automation but that is already part of the journey.</a:t>
            </a:r>
          </a:p>
          <a:p>
            <a:pPr marL="971550" lvl="1" indent="-514350">
              <a:lnSpc>
                <a:spcPct val="90000"/>
              </a:lnSpc>
              <a:spcBef>
                <a:spcPts val="1000"/>
              </a:spcBef>
              <a:buFont typeface="Wingdings" pitchFamily="2" charset="2"/>
              <a:buChar char="q"/>
            </a:pPr>
            <a:endParaRPr kumimoji="0" lang="en-GB" sz="1600" b="0" i="0" u="none" strike="noStrike" kern="1200" cap="none" spc="0" normalizeH="0" noProof="0" dirty="0" smtClean="0">
              <a:ln>
                <a:noFill/>
              </a:ln>
              <a:solidFill>
                <a:schemeClr val="bg2">
                  <a:lumMod val="25000"/>
                </a:schemeClr>
              </a:solidFill>
              <a:effectLst/>
              <a:uLnTx/>
              <a:uFillTx/>
              <a:latin typeface="+mj-lt"/>
              <a:ea typeface="+mn-ea"/>
              <a:cs typeface="+mn-cs"/>
            </a:endParaRPr>
          </a:p>
          <a:p>
            <a:pPr marL="971550" lvl="1" indent="-514350">
              <a:lnSpc>
                <a:spcPct val="90000"/>
              </a:lnSpc>
              <a:spcBef>
                <a:spcPts val="1000"/>
              </a:spcBef>
              <a:buFont typeface="Wingdings" pitchFamily="2" charset="2"/>
              <a:buChar char="q"/>
            </a:pPr>
            <a:endParaRPr kumimoji="0" lang="en-GB" sz="1600" b="0" i="0" u="none" strike="noStrike" kern="1200" cap="none" spc="0" normalizeH="0" noProof="0" dirty="0" smtClean="0">
              <a:ln>
                <a:noFill/>
              </a:ln>
              <a:solidFill>
                <a:schemeClr val="bg2">
                  <a:lumMod val="25000"/>
                </a:schemeClr>
              </a:solidFill>
              <a:effectLst/>
              <a:uLnTx/>
              <a:uFillTx/>
              <a:latin typeface="+mj-lt"/>
              <a:ea typeface="+mn-ea"/>
              <a:cs typeface="+mn-cs"/>
            </a:endParaRPr>
          </a:p>
          <a:p>
            <a:pPr marL="971550" lvl="1" indent="-514350">
              <a:lnSpc>
                <a:spcPct val="90000"/>
              </a:lnSpc>
              <a:spcBef>
                <a:spcPts val="1000"/>
              </a:spcBef>
              <a:buFont typeface="Wingdings" pitchFamily="2" charset="2"/>
              <a:buChar char="q"/>
            </a:pPr>
            <a:endParaRPr kumimoji="0" lang="en-GB" sz="1600" b="0" i="0" u="none" strike="noStrike" kern="1200" cap="none" spc="0" normalizeH="0" baseline="0" noProof="0" dirty="0" smtClean="0">
              <a:ln>
                <a:noFill/>
              </a:ln>
              <a:solidFill>
                <a:schemeClr val="bg2">
                  <a:lumMod val="25000"/>
                </a:schemeClr>
              </a:solidFill>
              <a:effectLst/>
              <a:uLnTx/>
              <a:uFillTx/>
              <a:latin typeface="+mj-lt"/>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GB" sz="1600" b="1" dirty="0" smtClean="0">
              <a:solidFill>
                <a:schemeClr val="bg2">
                  <a:lumMod val="25000"/>
                </a:schemeClr>
              </a:solidFill>
              <a:latin typeface="+mj-lt"/>
            </a:endParaRPr>
          </a:p>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400" b="0" i="0" u="none" strike="noStrike" kern="1200" cap="none" spc="0" normalizeH="0" baseline="0" noProof="0" dirty="0" smtClean="0">
              <a:ln>
                <a:noFill/>
              </a:ln>
              <a:solidFill>
                <a:schemeClr val="bg2">
                  <a:lumMod val="25000"/>
                </a:schemeClr>
              </a:solidFill>
              <a:effectLst/>
              <a:uLnTx/>
              <a:uFillTx/>
              <a:latin typeface="+mj-lt"/>
              <a:ea typeface="+mn-ea"/>
              <a:cs typeface="+mn-cs"/>
            </a:endParaRPr>
          </a:p>
          <a:p>
            <a:pPr marL="971550" marR="0" lvl="1" indent="-514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GB" sz="1400" b="1" i="0" u="none" strike="noStrike" kern="1200" cap="none" spc="0" normalizeH="0" baseline="0" noProof="0" dirty="0" smtClean="0">
              <a:ln>
                <a:noFill/>
              </a:ln>
              <a:solidFill>
                <a:schemeClr val="bg2">
                  <a:lumMod val="25000"/>
                </a:schemeClr>
              </a:solidFill>
              <a:effectLst/>
              <a:uLnTx/>
              <a:uFillTx/>
              <a:latin typeface="+mj-lt"/>
              <a:ea typeface="+mn-ea"/>
              <a:cs typeface="+mn-cs"/>
            </a:endParaRPr>
          </a:p>
        </p:txBody>
      </p:sp>
    </p:spTree>
    <p:extLst>
      <p:ext uri="{BB962C8B-B14F-4D97-AF65-F5344CB8AC3E}">
        <p14:creationId xmlns:p14="http://schemas.microsoft.com/office/powerpoint/2010/main" xmlns="" val="39512403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flipV="1">
            <a:off x="638209" y="905774"/>
            <a:ext cx="10757285" cy="8628"/>
          </a:xfrm>
          <a:prstGeom prst="line">
            <a:avLst/>
          </a:prstGeom>
        </p:spPr>
        <p:style>
          <a:lnRef idx="1">
            <a:schemeClr val="accent1"/>
          </a:lnRef>
          <a:fillRef idx="0">
            <a:schemeClr val="accent1"/>
          </a:fillRef>
          <a:effectRef idx="0">
            <a:schemeClr val="accent1"/>
          </a:effectRef>
          <a:fontRef idx="minor">
            <a:schemeClr val="tx1"/>
          </a:fontRef>
        </p:style>
      </p:cxnSp>
      <p:sp>
        <p:nvSpPr>
          <p:cNvPr id="8194" name="AutoShape 2"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6" name="AutoShape 4"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8" name="AutoShape 6"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8267374D-3F3D-47B0-87D4-5B60B093BFB7}"/>
              </a:ext>
            </a:extLst>
          </p:cNvPr>
          <p:cNvSpPr/>
          <p:nvPr/>
        </p:nvSpPr>
        <p:spPr>
          <a:xfrm>
            <a:off x="638209" y="434192"/>
            <a:ext cx="3376886" cy="584775"/>
          </a:xfrm>
          <a:prstGeom prst="rect">
            <a:avLst/>
          </a:prstGeom>
        </p:spPr>
        <p:txBody>
          <a:bodyPr wrap="none">
            <a:spAutoFit/>
          </a:bodyPr>
          <a:lstStyle/>
          <a:p>
            <a:pPr marL="514350" indent="-514350"/>
            <a:r>
              <a:rPr lang="en-GB" sz="3200" dirty="0" smtClean="0">
                <a:solidFill>
                  <a:schemeClr val="bg2">
                    <a:lumMod val="25000"/>
                  </a:schemeClr>
                </a:solidFill>
              </a:rPr>
              <a:t>11. CMS Migration </a:t>
            </a:r>
          </a:p>
        </p:txBody>
      </p:sp>
      <p:sp>
        <p:nvSpPr>
          <p:cNvPr id="7" name="Content Placeholder 2"/>
          <p:cNvSpPr>
            <a:spLocks noGrp="1"/>
          </p:cNvSpPr>
          <p:nvPr>
            <p:ph idx="1"/>
          </p:nvPr>
        </p:nvSpPr>
        <p:spPr>
          <a:xfrm>
            <a:off x="666638" y="1477107"/>
            <a:ext cx="10700426" cy="4651511"/>
          </a:xfrm>
        </p:spPr>
        <p:txBody>
          <a:bodyPr>
            <a:normAutofit/>
          </a:bodyPr>
          <a:lstStyle/>
          <a:p>
            <a:pPr lvl="1">
              <a:buNone/>
            </a:pPr>
            <a:endParaRPr lang="en-GB" sz="1600" dirty="0">
              <a:latin typeface="+mj-lt"/>
            </a:endParaRPr>
          </a:p>
          <a:p>
            <a:pPr>
              <a:buNone/>
            </a:pPr>
            <a:endParaRPr lang="en-GB" sz="1600" dirty="0">
              <a:latin typeface="+mj-lt"/>
            </a:endParaRPr>
          </a:p>
        </p:txBody>
      </p:sp>
      <p:sp>
        <p:nvSpPr>
          <p:cNvPr id="3" name="Footer Placeholder 2">
            <a:extLst>
              <a:ext uri="{FF2B5EF4-FFF2-40B4-BE49-F238E27FC236}">
                <a16:creationId xmlns:a16="http://schemas.microsoft.com/office/drawing/2014/main" xmlns="" id="{284ACFF5-3CA3-4CD3-88D0-3D8EBA43AFF3}"/>
              </a:ext>
            </a:extLst>
          </p:cNvPr>
          <p:cNvSpPr>
            <a:spLocks noGrp="1"/>
          </p:cNvSpPr>
          <p:nvPr>
            <p:ph type="ftr" sz="quarter" idx="11"/>
          </p:nvPr>
        </p:nvSpPr>
        <p:spPr/>
        <p:txBody>
          <a:bodyPr/>
          <a:lstStyle/>
          <a:p>
            <a:r>
              <a:rPr lang="en-GB"/>
              <a:t>OFFICIAL SENSITIVE</a:t>
            </a:r>
            <a:endParaRPr lang="en-GB" dirty="0"/>
          </a:p>
        </p:txBody>
      </p:sp>
      <p:pic>
        <p:nvPicPr>
          <p:cNvPr id="58370" name="Picture 2"/>
          <p:cNvPicPr>
            <a:picLocks noChangeAspect="1" noChangeArrowheads="1"/>
          </p:cNvPicPr>
          <p:nvPr/>
        </p:nvPicPr>
        <p:blipFill>
          <a:blip r:embed="rId3" cstate="print"/>
          <a:srcRect/>
          <a:stretch>
            <a:fillRect/>
          </a:stretch>
        </p:blipFill>
        <p:spPr bwMode="auto">
          <a:xfrm>
            <a:off x="2461451" y="1343065"/>
            <a:ext cx="7032991" cy="3206511"/>
          </a:xfrm>
          <a:prstGeom prst="rect">
            <a:avLst/>
          </a:prstGeom>
          <a:noFill/>
          <a:ln w="9525">
            <a:noFill/>
            <a:miter lim="800000"/>
            <a:headEnd/>
            <a:tailEnd/>
          </a:ln>
        </p:spPr>
      </p:pic>
      <p:sp>
        <p:nvSpPr>
          <p:cNvPr id="12" name="TextBox 11"/>
          <p:cNvSpPr txBox="1"/>
          <p:nvPr/>
        </p:nvSpPr>
        <p:spPr>
          <a:xfrm>
            <a:off x="943660" y="2648102"/>
            <a:ext cx="899285" cy="369332"/>
          </a:xfrm>
          <a:prstGeom prst="rect">
            <a:avLst/>
          </a:prstGeom>
          <a:noFill/>
        </p:spPr>
        <p:txBody>
          <a:bodyPr wrap="none" rtlCol="0">
            <a:spAutoFit/>
          </a:bodyPr>
          <a:lstStyle/>
          <a:p>
            <a:r>
              <a:rPr lang="en-GB" dirty="0" smtClean="0"/>
              <a:t>Current</a:t>
            </a:r>
            <a:endParaRPr lang="en-GB" dirty="0"/>
          </a:p>
        </p:txBody>
      </p:sp>
    </p:spTree>
    <p:extLst>
      <p:ext uri="{BB962C8B-B14F-4D97-AF65-F5344CB8AC3E}">
        <p14:creationId xmlns:p14="http://schemas.microsoft.com/office/powerpoint/2010/main" xmlns="" val="3951240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flipV="1">
            <a:off x="638209" y="905774"/>
            <a:ext cx="10757285" cy="8628"/>
          </a:xfrm>
          <a:prstGeom prst="line">
            <a:avLst/>
          </a:prstGeom>
        </p:spPr>
        <p:style>
          <a:lnRef idx="1">
            <a:schemeClr val="accent1"/>
          </a:lnRef>
          <a:fillRef idx="0">
            <a:schemeClr val="accent1"/>
          </a:fillRef>
          <a:effectRef idx="0">
            <a:schemeClr val="accent1"/>
          </a:effectRef>
          <a:fontRef idx="minor">
            <a:schemeClr val="tx1"/>
          </a:fontRef>
        </p:style>
      </p:cxnSp>
      <p:sp>
        <p:nvSpPr>
          <p:cNvPr id="8194" name="AutoShape 2"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6" name="AutoShape 4"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8" name="AutoShape 6"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8267374D-3F3D-47B0-87D4-5B60B093BFB7}"/>
              </a:ext>
            </a:extLst>
          </p:cNvPr>
          <p:cNvSpPr/>
          <p:nvPr/>
        </p:nvSpPr>
        <p:spPr>
          <a:xfrm>
            <a:off x="638209" y="434192"/>
            <a:ext cx="3376886" cy="584775"/>
          </a:xfrm>
          <a:prstGeom prst="rect">
            <a:avLst/>
          </a:prstGeom>
        </p:spPr>
        <p:txBody>
          <a:bodyPr wrap="none">
            <a:spAutoFit/>
          </a:bodyPr>
          <a:lstStyle/>
          <a:p>
            <a:pPr marL="514350" indent="-514350"/>
            <a:r>
              <a:rPr lang="en-GB" sz="3200" dirty="0" smtClean="0">
                <a:solidFill>
                  <a:schemeClr val="bg2">
                    <a:lumMod val="25000"/>
                  </a:schemeClr>
                </a:solidFill>
              </a:rPr>
              <a:t>11. CMS Migration</a:t>
            </a:r>
          </a:p>
        </p:txBody>
      </p:sp>
      <p:sp>
        <p:nvSpPr>
          <p:cNvPr id="7" name="Content Placeholder 2"/>
          <p:cNvSpPr>
            <a:spLocks noGrp="1"/>
          </p:cNvSpPr>
          <p:nvPr>
            <p:ph idx="1"/>
          </p:nvPr>
        </p:nvSpPr>
        <p:spPr>
          <a:xfrm>
            <a:off x="666638" y="1477107"/>
            <a:ext cx="10700426" cy="4651511"/>
          </a:xfrm>
        </p:spPr>
        <p:txBody>
          <a:bodyPr>
            <a:normAutofit/>
          </a:bodyPr>
          <a:lstStyle/>
          <a:p>
            <a:pPr lvl="1">
              <a:buNone/>
            </a:pPr>
            <a:endParaRPr lang="en-GB" sz="1600" dirty="0">
              <a:latin typeface="+mj-lt"/>
            </a:endParaRPr>
          </a:p>
          <a:p>
            <a:pPr>
              <a:buNone/>
            </a:pPr>
            <a:endParaRPr lang="en-GB" sz="1600" dirty="0">
              <a:latin typeface="+mj-lt"/>
            </a:endParaRPr>
          </a:p>
        </p:txBody>
      </p:sp>
      <p:sp>
        <p:nvSpPr>
          <p:cNvPr id="3" name="Footer Placeholder 2">
            <a:extLst>
              <a:ext uri="{FF2B5EF4-FFF2-40B4-BE49-F238E27FC236}">
                <a16:creationId xmlns:a16="http://schemas.microsoft.com/office/drawing/2014/main" xmlns="" id="{284ACFF5-3CA3-4CD3-88D0-3D8EBA43AFF3}"/>
              </a:ext>
            </a:extLst>
          </p:cNvPr>
          <p:cNvSpPr>
            <a:spLocks noGrp="1"/>
          </p:cNvSpPr>
          <p:nvPr>
            <p:ph type="ftr" sz="quarter" idx="11"/>
          </p:nvPr>
        </p:nvSpPr>
        <p:spPr/>
        <p:txBody>
          <a:bodyPr/>
          <a:lstStyle/>
          <a:p>
            <a:r>
              <a:rPr lang="en-GB"/>
              <a:t>OFFICIAL SENSITIVE</a:t>
            </a:r>
            <a:endParaRPr lang="en-GB" dirty="0"/>
          </a:p>
        </p:txBody>
      </p:sp>
      <p:pic>
        <p:nvPicPr>
          <p:cNvPr id="10" name="Picture 3"/>
          <p:cNvPicPr>
            <a:picLocks noChangeAspect="1" noChangeArrowheads="1"/>
          </p:cNvPicPr>
          <p:nvPr/>
        </p:nvPicPr>
        <p:blipFill>
          <a:blip r:embed="rId3" cstate="print"/>
          <a:srcRect/>
          <a:stretch>
            <a:fillRect/>
          </a:stretch>
        </p:blipFill>
        <p:spPr bwMode="auto">
          <a:xfrm>
            <a:off x="2456722" y="1330828"/>
            <a:ext cx="7038917" cy="4783795"/>
          </a:xfrm>
          <a:prstGeom prst="rect">
            <a:avLst/>
          </a:prstGeom>
          <a:noFill/>
          <a:ln w="9525">
            <a:noFill/>
            <a:miter lim="800000"/>
            <a:headEnd/>
            <a:tailEnd/>
          </a:ln>
        </p:spPr>
      </p:pic>
      <p:sp>
        <p:nvSpPr>
          <p:cNvPr id="11" name="TextBox 10"/>
          <p:cNvSpPr txBox="1"/>
          <p:nvPr/>
        </p:nvSpPr>
        <p:spPr>
          <a:xfrm>
            <a:off x="943660" y="2648102"/>
            <a:ext cx="899285" cy="369332"/>
          </a:xfrm>
          <a:prstGeom prst="rect">
            <a:avLst/>
          </a:prstGeom>
          <a:noFill/>
        </p:spPr>
        <p:txBody>
          <a:bodyPr wrap="none" rtlCol="0">
            <a:spAutoFit/>
          </a:bodyPr>
          <a:lstStyle/>
          <a:p>
            <a:r>
              <a:rPr lang="en-GB" dirty="0" smtClean="0"/>
              <a:t>Current</a:t>
            </a:r>
            <a:endParaRPr lang="en-GB" dirty="0"/>
          </a:p>
        </p:txBody>
      </p:sp>
      <p:sp>
        <p:nvSpPr>
          <p:cNvPr id="12" name="TextBox 11"/>
          <p:cNvSpPr txBox="1"/>
          <p:nvPr/>
        </p:nvSpPr>
        <p:spPr>
          <a:xfrm>
            <a:off x="1022907" y="5331561"/>
            <a:ext cx="803618" cy="369332"/>
          </a:xfrm>
          <a:prstGeom prst="rect">
            <a:avLst/>
          </a:prstGeom>
          <a:noFill/>
        </p:spPr>
        <p:txBody>
          <a:bodyPr wrap="none" rtlCol="0">
            <a:spAutoFit/>
          </a:bodyPr>
          <a:lstStyle/>
          <a:p>
            <a:r>
              <a:rPr lang="en-GB" dirty="0" smtClean="0"/>
              <a:t>Future</a:t>
            </a:r>
            <a:endParaRPr lang="en-GB" dirty="0"/>
          </a:p>
        </p:txBody>
      </p:sp>
    </p:spTree>
    <p:extLst>
      <p:ext uri="{BB962C8B-B14F-4D97-AF65-F5344CB8AC3E}">
        <p14:creationId xmlns:p14="http://schemas.microsoft.com/office/powerpoint/2010/main" xmlns="" val="39512403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flipV="1">
            <a:off x="638209" y="905774"/>
            <a:ext cx="10757285" cy="8628"/>
          </a:xfrm>
          <a:prstGeom prst="line">
            <a:avLst/>
          </a:prstGeom>
        </p:spPr>
        <p:style>
          <a:lnRef idx="1">
            <a:schemeClr val="accent1"/>
          </a:lnRef>
          <a:fillRef idx="0">
            <a:schemeClr val="accent1"/>
          </a:fillRef>
          <a:effectRef idx="0">
            <a:schemeClr val="accent1"/>
          </a:effectRef>
          <a:fontRef idx="minor">
            <a:schemeClr val="tx1"/>
          </a:fontRef>
        </p:style>
      </p:cxnSp>
      <p:sp>
        <p:nvSpPr>
          <p:cNvPr id="8194" name="AutoShape 2"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6" name="AutoShape 4"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8" name="AutoShape 6"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8267374D-3F3D-47B0-87D4-5B60B093BFB7}"/>
              </a:ext>
            </a:extLst>
          </p:cNvPr>
          <p:cNvSpPr/>
          <p:nvPr/>
        </p:nvSpPr>
        <p:spPr>
          <a:xfrm>
            <a:off x="638209" y="434192"/>
            <a:ext cx="4765151" cy="584775"/>
          </a:xfrm>
          <a:prstGeom prst="rect">
            <a:avLst/>
          </a:prstGeom>
        </p:spPr>
        <p:txBody>
          <a:bodyPr wrap="none">
            <a:spAutoFit/>
          </a:bodyPr>
          <a:lstStyle/>
          <a:p>
            <a:pPr marL="514350" indent="-514350"/>
            <a:r>
              <a:rPr lang="en-GB" sz="3200" dirty="0" smtClean="0">
                <a:solidFill>
                  <a:schemeClr val="bg2">
                    <a:lumMod val="25000"/>
                  </a:schemeClr>
                </a:solidFill>
              </a:rPr>
              <a:t>11. CMS Migration – before</a:t>
            </a:r>
          </a:p>
        </p:txBody>
      </p:sp>
      <p:sp>
        <p:nvSpPr>
          <p:cNvPr id="7" name="Content Placeholder 2"/>
          <p:cNvSpPr>
            <a:spLocks noGrp="1"/>
          </p:cNvSpPr>
          <p:nvPr>
            <p:ph idx="1"/>
          </p:nvPr>
        </p:nvSpPr>
        <p:spPr>
          <a:xfrm>
            <a:off x="666638" y="1477107"/>
            <a:ext cx="10700426" cy="4651511"/>
          </a:xfrm>
        </p:spPr>
        <p:txBody>
          <a:bodyPr>
            <a:normAutofit/>
          </a:bodyPr>
          <a:lstStyle/>
          <a:p>
            <a:pPr lvl="1">
              <a:buNone/>
            </a:pPr>
            <a:endParaRPr lang="en-GB" sz="1600" dirty="0">
              <a:latin typeface="+mj-lt"/>
            </a:endParaRPr>
          </a:p>
          <a:p>
            <a:pPr>
              <a:buNone/>
            </a:pPr>
            <a:endParaRPr lang="en-GB" sz="1600" dirty="0">
              <a:latin typeface="+mj-lt"/>
            </a:endParaRPr>
          </a:p>
        </p:txBody>
      </p:sp>
      <p:sp>
        <p:nvSpPr>
          <p:cNvPr id="3" name="Footer Placeholder 2">
            <a:extLst>
              <a:ext uri="{FF2B5EF4-FFF2-40B4-BE49-F238E27FC236}">
                <a16:creationId xmlns:a16="http://schemas.microsoft.com/office/drawing/2014/main" xmlns="" id="{284ACFF5-3CA3-4CD3-88D0-3D8EBA43AFF3}"/>
              </a:ext>
            </a:extLst>
          </p:cNvPr>
          <p:cNvSpPr>
            <a:spLocks noGrp="1"/>
          </p:cNvSpPr>
          <p:nvPr>
            <p:ph type="ftr" sz="quarter" idx="11"/>
          </p:nvPr>
        </p:nvSpPr>
        <p:spPr/>
        <p:txBody>
          <a:bodyPr/>
          <a:lstStyle/>
          <a:p>
            <a:r>
              <a:rPr lang="en-GB"/>
              <a:t>OFFICIAL SENSITIVE</a:t>
            </a:r>
            <a:endParaRPr lang="en-GB" dirty="0"/>
          </a:p>
        </p:txBody>
      </p:sp>
      <p:pic>
        <p:nvPicPr>
          <p:cNvPr id="9" name="Picture 3"/>
          <p:cNvPicPr>
            <a:picLocks noChangeAspect="1" noChangeArrowheads="1"/>
          </p:cNvPicPr>
          <p:nvPr/>
        </p:nvPicPr>
        <p:blipFill>
          <a:blip r:embed="rId3" cstate="print"/>
          <a:srcRect/>
          <a:stretch>
            <a:fillRect/>
          </a:stretch>
        </p:blipFill>
        <p:spPr bwMode="auto">
          <a:xfrm>
            <a:off x="3256520" y="1993557"/>
            <a:ext cx="6076950" cy="3649362"/>
          </a:xfrm>
          <a:prstGeom prst="rect">
            <a:avLst/>
          </a:prstGeom>
          <a:noFill/>
          <a:ln w="9525">
            <a:noFill/>
            <a:miter lim="800000"/>
            <a:headEnd/>
            <a:tailEnd/>
          </a:ln>
          <a:effectLst/>
        </p:spPr>
      </p:pic>
    </p:spTree>
    <p:extLst>
      <p:ext uri="{BB962C8B-B14F-4D97-AF65-F5344CB8AC3E}">
        <p14:creationId xmlns:p14="http://schemas.microsoft.com/office/powerpoint/2010/main" xmlns="" val="39512403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5360" y="188640"/>
            <a:ext cx="11728880" cy="369332"/>
          </a:xfrm>
          <a:prstGeom prst="rect">
            <a:avLst/>
          </a:prstGeom>
          <a:noFill/>
        </p:spPr>
        <p:txBody>
          <a:bodyPr wrap="square" rtlCol="0">
            <a:spAutoFit/>
          </a:bodyPr>
          <a:lstStyle/>
          <a:p>
            <a:r>
              <a:rPr lang="en-GB" dirty="0" smtClean="0"/>
              <a:t>11.1 .CMS Proposed (Dev) Architecture (Multi-AZ High Availability)</a:t>
            </a:r>
          </a:p>
        </p:txBody>
      </p:sp>
      <p:pic>
        <p:nvPicPr>
          <p:cNvPr id="2" name="Picture 2"/>
          <p:cNvPicPr>
            <a:picLocks noChangeAspect="1" noChangeArrowheads="1"/>
          </p:cNvPicPr>
          <p:nvPr/>
        </p:nvPicPr>
        <p:blipFill>
          <a:blip r:embed="rId2" cstate="print"/>
          <a:srcRect/>
          <a:stretch>
            <a:fillRect/>
          </a:stretch>
        </p:blipFill>
        <p:spPr bwMode="auto">
          <a:xfrm>
            <a:off x="917575" y="558810"/>
            <a:ext cx="9715500" cy="6280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flipV="1">
            <a:off x="638209" y="905774"/>
            <a:ext cx="10757285" cy="8628"/>
          </a:xfrm>
          <a:prstGeom prst="line">
            <a:avLst/>
          </a:prstGeom>
        </p:spPr>
        <p:style>
          <a:lnRef idx="1">
            <a:schemeClr val="accent1"/>
          </a:lnRef>
          <a:fillRef idx="0">
            <a:schemeClr val="accent1"/>
          </a:fillRef>
          <a:effectRef idx="0">
            <a:schemeClr val="accent1"/>
          </a:effectRef>
          <a:fontRef idx="minor">
            <a:schemeClr val="tx1"/>
          </a:fontRef>
        </p:style>
      </p:cxnSp>
      <p:sp>
        <p:nvSpPr>
          <p:cNvPr id="8194" name="AutoShape 2"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6" name="AutoShape 4"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8" name="AutoShape 6"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8267374D-3F3D-47B0-87D4-5B60B093BFB7}"/>
              </a:ext>
            </a:extLst>
          </p:cNvPr>
          <p:cNvSpPr/>
          <p:nvPr/>
        </p:nvSpPr>
        <p:spPr>
          <a:xfrm>
            <a:off x="638209" y="434192"/>
            <a:ext cx="3697487" cy="978729"/>
          </a:xfrm>
          <a:prstGeom prst="rect">
            <a:avLst/>
          </a:prstGeom>
        </p:spPr>
        <p:txBody>
          <a:bodyPr wrap="none">
            <a:spAutoFit/>
          </a:bodyPr>
          <a:lstStyle/>
          <a:p>
            <a:pPr>
              <a:lnSpc>
                <a:spcPct val="90000"/>
              </a:lnSpc>
              <a:spcBef>
                <a:spcPct val="0"/>
              </a:spcBef>
            </a:pPr>
            <a:r>
              <a:rPr lang="en-GB" sz="3200" dirty="0" smtClean="0">
                <a:latin typeface="+mj-lt"/>
                <a:ea typeface="+mj-ea"/>
                <a:cs typeface="+mj-cs"/>
              </a:rPr>
              <a:t>12. </a:t>
            </a:r>
            <a:r>
              <a:rPr lang="en-GB" sz="3200" dirty="0" smtClean="0">
                <a:solidFill>
                  <a:schemeClr val="bg2">
                    <a:lumMod val="25000"/>
                  </a:schemeClr>
                </a:solidFill>
              </a:rPr>
              <a:t>Cloud Operations</a:t>
            </a:r>
          </a:p>
          <a:p>
            <a:pPr>
              <a:lnSpc>
                <a:spcPct val="90000"/>
              </a:lnSpc>
              <a:spcBef>
                <a:spcPct val="0"/>
              </a:spcBef>
            </a:pPr>
            <a:endParaRPr lang="en-GB" sz="3200" dirty="0">
              <a:latin typeface="+mj-lt"/>
              <a:ea typeface="+mj-ea"/>
              <a:cs typeface="+mj-cs"/>
            </a:endParaRPr>
          </a:p>
        </p:txBody>
      </p:sp>
      <p:sp>
        <p:nvSpPr>
          <p:cNvPr id="3" name="Footer Placeholder 2">
            <a:extLst>
              <a:ext uri="{FF2B5EF4-FFF2-40B4-BE49-F238E27FC236}">
                <a16:creationId xmlns:a16="http://schemas.microsoft.com/office/drawing/2014/main" xmlns="" id="{284ACFF5-3CA3-4CD3-88D0-3D8EBA43AFF3}"/>
              </a:ext>
            </a:extLst>
          </p:cNvPr>
          <p:cNvSpPr>
            <a:spLocks noGrp="1"/>
          </p:cNvSpPr>
          <p:nvPr>
            <p:ph type="ftr" sz="quarter" idx="11"/>
          </p:nvPr>
        </p:nvSpPr>
        <p:spPr/>
        <p:txBody>
          <a:bodyPr/>
          <a:lstStyle/>
          <a:p>
            <a:r>
              <a:rPr lang="en-GB"/>
              <a:t>OFFICIAL SENSITIVE</a:t>
            </a:r>
            <a:endParaRPr lang="en-GB" dirty="0"/>
          </a:p>
        </p:txBody>
      </p:sp>
      <p:pic>
        <p:nvPicPr>
          <p:cNvPr id="58370" name="Picture 2"/>
          <p:cNvPicPr>
            <a:picLocks noChangeAspect="1" noChangeArrowheads="1"/>
          </p:cNvPicPr>
          <p:nvPr/>
        </p:nvPicPr>
        <p:blipFill>
          <a:blip r:embed="rId3" cstate="print"/>
          <a:srcRect/>
          <a:stretch>
            <a:fillRect/>
          </a:stretch>
        </p:blipFill>
        <p:spPr bwMode="auto">
          <a:xfrm>
            <a:off x="905942" y="1023633"/>
            <a:ext cx="10695965" cy="5104467"/>
          </a:xfrm>
          <a:prstGeom prst="rect">
            <a:avLst/>
          </a:prstGeom>
          <a:noFill/>
          <a:ln w="9525">
            <a:noFill/>
            <a:miter lim="800000"/>
            <a:headEnd/>
            <a:tailEnd/>
          </a:ln>
        </p:spPr>
      </p:pic>
    </p:spTree>
    <p:extLst>
      <p:ext uri="{BB962C8B-B14F-4D97-AF65-F5344CB8AC3E}">
        <p14:creationId xmlns:p14="http://schemas.microsoft.com/office/powerpoint/2010/main" xmlns="" val="3951240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flipV="1">
            <a:off x="638209" y="905774"/>
            <a:ext cx="10757285" cy="8628"/>
          </a:xfrm>
          <a:prstGeom prst="line">
            <a:avLst/>
          </a:prstGeom>
        </p:spPr>
        <p:style>
          <a:lnRef idx="1">
            <a:schemeClr val="accent1"/>
          </a:lnRef>
          <a:fillRef idx="0">
            <a:schemeClr val="accent1"/>
          </a:fillRef>
          <a:effectRef idx="0">
            <a:schemeClr val="accent1"/>
          </a:effectRef>
          <a:fontRef idx="minor">
            <a:schemeClr val="tx1"/>
          </a:fontRef>
        </p:style>
      </p:cxnSp>
      <p:sp>
        <p:nvSpPr>
          <p:cNvPr id="8194" name="AutoShape 2"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6" name="AutoShape 4"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8" name="AutoShape 6"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8267374D-3F3D-47B0-87D4-5B60B093BFB7}"/>
              </a:ext>
            </a:extLst>
          </p:cNvPr>
          <p:cNvSpPr/>
          <p:nvPr/>
        </p:nvSpPr>
        <p:spPr>
          <a:xfrm>
            <a:off x="638209" y="434192"/>
            <a:ext cx="6773970" cy="535531"/>
          </a:xfrm>
          <a:prstGeom prst="rect">
            <a:avLst/>
          </a:prstGeom>
        </p:spPr>
        <p:txBody>
          <a:bodyPr wrap="none">
            <a:spAutoFit/>
          </a:bodyPr>
          <a:lstStyle/>
          <a:p>
            <a:pPr>
              <a:lnSpc>
                <a:spcPct val="90000"/>
              </a:lnSpc>
              <a:spcBef>
                <a:spcPct val="0"/>
              </a:spcBef>
            </a:pPr>
            <a:r>
              <a:rPr lang="en-GB" sz="3200" dirty="0" smtClean="0">
                <a:latin typeface="+mj-lt"/>
                <a:ea typeface="+mj-ea"/>
                <a:cs typeface="+mj-cs"/>
              </a:rPr>
              <a:t>1. Introduction and Objectives for Today</a:t>
            </a:r>
            <a:endParaRPr lang="en-GB" sz="3200" dirty="0">
              <a:latin typeface="+mj-lt"/>
              <a:ea typeface="+mj-ea"/>
              <a:cs typeface="+mj-cs"/>
            </a:endParaRPr>
          </a:p>
        </p:txBody>
      </p:sp>
      <p:sp>
        <p:nvSpPr>
          <p:cNvPr id="7" name="Content Placeholder 2"/>
          <p:cNvSpPr>
            <a:spLocks noGrp="1"/>
          </p:cNvSpPr>
          <p:nvPr>
            <p:ph idx="1"/>
          </p:nvPr>
        </p:nvSpPr>
        <p:spPr>
          <a:xfrm>
            <a:off x="666638" y="1477107"/>
            <a:ext cx="10700426" cy="4651511"/>
          </a:xfrm>
        </p:spPr>
        <p:txBody>
          <a:bodyPr>
            <a:normAutofit/>
          </a:bodyPr>
          <a:lstStyle/>
          <a:p>
            <a:pPr>
              <a:buNone/>
            </a:pPr>
            <a:r>
              <a:rPr lang="en-GB" sz="2000" b="1" dirty="0" smtClean="0">
                <a:latin typeface="+mj-lt"/>
              </a:rPr>
              <a:t>Objectives for the Day:</a:t>
            </a:r>
          </a:p>
          <a:p>
            <a:pPr>
              <a:buNone/>
            </a:pPr>
            <a:r>
              <a:rPr lang="en-GB" sz="2000" dirty="0" smtClean="0">
                <a:latin typeface="+mj-lt"/>
              </a:rPr>
              <a:t>This session is primarily aimed at colleagues who are currently not directly working on Cloud projects to provide:</a:t>
            </a:r>
          </a:p>
          <a:p>
            <a:pPr lvl="1">
              <a:buFont typeface="Wingdings" pitchFamily="2" charset="2"/>
              <a:buChar char="q"/>
            </a:pPr>
            <a:r>
              <a:rPr lang="en-GB" sz="1600" dirty="0" smtClean="0">
                <a:latin typeface="+mj-lt"/>
              </a:rPr>
              <a:t>An Overview of the Cloud and PaaS Project – what it is and why?</a:t>
            </a:r>
          </a:p>
          <a:p>
            <a:pPr lvl="1">
              <a:buFont typeface="Wingdings" pitchFamily="2" charset="2"/>
              <a:buChar char="q"/>
            </a:pPr>
            <a:r>
              <a:rPr lang="en-GB" sz="1600" dirty="0" smtClean="0">
                <a:latin typeface="+mj-lt"/>
              </a:rPr>
              <a:t>Share the Aims of the Cloud Engineering Team – who, what?</a:t>
            </a:r>
          </a:p>
          <a:p>
            <a:pPr lvl="1">
              <a:buFont typeface="Wingdings" pitchFamily="2" charset="2"/>
              <a:buChar char="q"/>
            </a:pPr>
            <a:r>
              <a:rPr lang="en-GB" sz="1600" dirty="0" smtClean="0">
                <a:latin typeface="+mj-lt"/>
              </a:rPr>
              <a:t>Show the different Application Delivery Models in the Cloud - and how they may be used</a:t>
            </a:r>
          </a:p>
          <a:p>
            <a:pPr lvl="1">
              <a:buFont typeface="Wingdings" pitchFamily="2" charset="2"/>
              <a:buChar char="q"/>
            </a:pPr>
            <a:r>
              <a:rPr lang="en-GB" sz="1600" dirty="0" smtClean="0">
                <a:latin typeface="+mj-lt"/>
              </a:rPr>
              <a:t>Present the high-level structure of accounts and technology at AWS</a:t>
            </a:r>
          </a:p>
          <a:p>
            <a:pPr lvl="1">
              <a:buFont typeface="Wingdings" pitchFamily="2" charset="2"/>
              <a:buChar char="q"/>
            </a:pPr>
            <a:r>
              <a:rPr lang="en-GB" sz="1600" dirty="0" smtClean="0">
                <a:latin typeface="+mj-lt"/>
              </a:rPr>
              <a:t>Review Plans and Status of the first Cloud Migration - CMS </a:t>
            </a:r>
          </a:p>
          <a:p>
            <a:pPr lvl="1">
              <a:buFont typeface="Wingdings" pitchFamily="2" charset="2"/>
              <a:buChar char="q"/>
            </a:pPr>
            <a:endParaRPr lang="en-GB" sz="1600" dirty="0" smtClean="0">
              <a:latin typeface="+mj-lt"/>
            </a:endParaRPr>
          </a:p>
          <a:p>
            <a:pPr lvl="1"/>
            <a:endParaRPr lang="en-GB" sz="1600" dirty="0" smtClean="0">
              <a:latin typeface="+mj-lt"/>
            </a:endParaRPr>
          </a:p>
          <a:p>
            <a:pPr lvl="1"/>
            <a:endParaRPr lang="en-GB" sz="1600" dirty="0" smtClean="0">
              <a:latin typeface="+mj-lt"/>
            </a:endParaRPr>
          </a:p>
          <a:p>
            <a:pPr lvl="1"/>
            <a:endParaRPr lang="en-GB" sz="1600" dirty="0" smtClean="0">
              <a:latin typeface="+mj-lt"/>
            </a:endParaRPr>
          </a:p>
          <a:p>
            <a:pPr lvl="1">
              <a:buNone/>
            </a:pPr>
            <a:endParaRPr lang="en-GB" sz="1600" dirty="0">
              <a:latin typeface="+mj-lt"/>
            </a:endParaRPr>
          </a:p>
        </p:txBody>
      </p:sp>
      <p:sp>
        <p:nvSpPr>
          <p:cNvPr id="3" name="Footer Placeholder 2">
            <a:extLst>
              <a:ext uri="{FF2B5EF4-FFF2-40B4-BE49-F238E27FC236}">
                <a16:creationId xmlns:a16="http://schemas.microsoft.com/office/drawing/2014/main" xmlns="" id="{284ACFF5-3CA3-4CD3-88D0-3D8EBA43AFF3}"/>
              </a:ext>
            </a:extLst>
          </p:cNvPr>
          <p:cNvSpPr>
            <a:spLocks noGrp="1"/>
          </p:cNvSpPr>
          <p:nvPr>
            <p:ph type="ftr" sz="quarter" idx="11"/>
          </p:nvPr>
        </p:nvSpPr>
        <p:spPr/>
        <p:txBody>
          <a:bodyPr/>
          <a:lstStyle/>
          <a:p>
            <a:r>
              <a:rPr lang="en-GB"/>
              <a:t>OFFICIAL SENSITIVE</a:t>
            </a:r>
            <a:endParaRPr lang="en-GB" dirty="0"/>
          </a:p>
        </p:txBody>
      </p:sp>
    </p:spTree>
    <p:extLst>
      <p:ext uri="{BB962C8B-B14F-4D97-AF65-F5344CB8AC3E}">
        <p14:creationId xmlns:p14="http://schemas.microsoft.com/office/powerpoint/2010/main" xmlns="" val="39512403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flipV="1">
            <a:off x="638209" y="905774"/>
            <a:ext cx="10757285" cy="8628"/>
          </a:xfrm>
          <a:prstGeom prst="line">
            <a:avLst/>
          </a:prstGeom>
        </p:spPr>
        <p:style>
          <a:lnRef idx="1">
            <a:schemeClr val="accent1"/>
          </a:lnRef>
          <a:fillRef idx="0">
            <a:schemeClr val="accent1"/>
          </a:fillRef>
          <a:effectRef idx="0">
            <a:schemeClr val="accent1"/>
          </a:effectRef>
          <a:fontRef idx="minor">
            <a:schemeClr val="tx1"/>
          </a:fontRef>
        </p:style>
      </p:cxnSp>
      <p:sp>
        <p:nvSpPr>
          <p:cNvPr id="8194" name="AutoShape 2"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6" name="AutoShape 4"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8" name="AutoShape 6"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8267374D-3F3D-47B0-87D4-5B60B093BFB7}"/>
              </a:ext>
            </a:extLst>
          </p:cNvPr>
          <p:cNvSpPr/>
          <p:nvPr/>
        </p:nvSpPr>
        <p:spPr>
          <a:xfrm>
            <a:off x="638209" y="434192"/>
            <a:ext cx="2450479" cy="978729"/>
          </a:xfrm>
          <a:prstGeom prst="rect">
            <a:avLst/>
          </a:prstGeom>
        </p:spPr>
        <p:txBody>
          <a:bodyPr wrap="none">
            <a:spAutoFit/>
          </a:bodyPr>
          <a:lstStyle/>
          <a:p>
            <a:pPr>
              <a:lnSpc>
                <a:spcPct val="90000"/>
              </a:lnSpc>
              <a:spcBef>
                <a:spcPct val="0"/>
              </a:spcBef>
            </a:pPr>
            <a:r>
              <a:rPr lang="en-GB" sz="3200" dirty="0" smtClean="0">
                <a:latin typeface="+mj-lt"/>
                <a:ea typeface="+mj-ea"/>
                <a:cs typeface="+mj-cs"/>
              </a:rPr>
              <a:t>13. </a:t>
            </a:r>
            <a:r>
              <a:rPr lang="en-GB" sz="3200" dirty="0" smtClean="0">
                <a:solidFill>
                  <a:schemeClr val="bg2">
                    <a:lumMod val="25000"/>
                  </a:schemeClr>
                </a:solidFill>
              </a:rPr>
              <a:t>Follow-up</a:t>
            </a:r>
          </a:p>
          <a:p>
            <a:pPr>
              <a:lnSpc>
                <a:spcPct val="90000"/>
              </a:lnSpc>
              <a:spcBef>
                <a:spcPct val="0"/>
              </a:spcBef>
            </a:pPr>
            <a:endParaRPr lang="en-GB" sz="3200" dirty="0">
              <a:latin typeface="+mj-lt"/>
              <a:ea typeface="+mj-ea"/>
              <a:cs typeface="+mj-cs"/>
            </a:endParaRPr>
          </a:p>
        </p:txBody>
      </p:sp>
      <p:sp>
        <p:nvSpPr>
          <p:cNvPr id="7" name="Content Placeholder 2"/>
          <p:cNvSpPr>
            <a:spLocks noGrp="1"/>
          </p:cNvSpPr>
          <p:nvPr>
            <p:ph idx="1"/>
          </p:nvPr>
        </p:nvSpPr>
        <p:spPr>
          <a:xfrm>
            <a:off x="666638" y="1477107"/>
            <a:ext cx="10700426" cy="4651511"/>
          </a:xfrm>
        </p:spPr>
        <p:txBody>
          <a:bodyPr>
            <a:normAutofit/>
          </a:bodyPr>
          <a:lstStyle/>
          <a:p>
            <a:pPr lvl="1">
              <a:buFont typeface="Wingdings" pitchFamily="2" charset="2"/>
              <a:buChar char="q"/>
            </a:pPr>
            <a:r>
              <a:rPr lang="en-GB" sz="1600" dirty="0" smtClean="0">
                <a:latin typeface="+mj-lt"/>
              </a:rPr>
              <a:t>  Feel free to contact members of the Cloud Engineering team – Andy </a:t>
            </a:r>
            <a:r>
              <a:rPr lang="en-GB" sz="1600" dirty="0" err="1" smtClean="0">
                <a:latin typeface="+mj-lt"/>
              </a:rPr>
              <a:t>Parraco</a:t>
            </a:r>
            <a:r>
              <a:rPr lang="en-GB" sz="1600" dirty="0" smtClean="0">
                <a:latin typeface="+mj-lt"/>
              </a:rPr>
              <a:t>, Bob Lowndes, Naga </a:t>
            </a:r>
            <a:r>
              <a:rPr lang="en-GB" sz="1600" dirty="0" err="1" smtClean="0">
                <a:latin typeface="+mj-lt"/>
              </a:rPr>
              <a:t>Kishan</a:t>
            </a:r>
            <a:endParaRPr lang="en-GB" sz="1600" dirty="0" smtClean="0">
              <a:latin typeface="+mj-lt"/>
            </a:endParaRPr>
          </a:p>
          <a:p>
            <a:pPr lvl="1">
              <a:buFont typeface="Wingdings" pitchFamily="2" charset="2"/>
              <a:buChar char="q"/>
            </a:pPr>
            <a:endParaRPr lang="en-GB" sz="1600" dirty="0" smtClean="0">
              <a:latin typeface="+mj-lt"/>
            </a:endParaRPr>
          </a:p>
          <a:p>
            <a:pPr lvl="1">
              <a:buFont typeface="Wingdings" pitchFamily="2" charset="2"/>
              <a:buChar char="q"/>
            </a:pPr>
            <a:r>
              <a:rPr lang="en-GB" sz="1600" dirty="0" smtClean="0">
                <a:latin typeface="+mj-lt"/>
              </a:rPr>
              <a:t>  More Technical Deep-dive if needed</a:t>
            </a:r>
          </a:p>
          <a:p>
            <a:pPr lvl="1">
              <a:buFont typeface="Wingdings" pitchFamily="2" charset="2"/>
              <a:buChar char="q"/>
            </a:pPr>
            <a:endParaRPr lang="en-GB" sz="1600" dirty="0" smtClean="0">
              <a:latin typeface="+mj-lt"/>
            </a:endParaRPr>
          </a:p>
          <a:p>
            <a:pPr lvl="1">
              <a:buFont typeface="Wingdings" pitchFamily="2" charset="2"/>
              <a:buChar char="q"/>
            </a:pPr>
            <a:r>
              <a:rPr lang="en-GB" sz="1600" smtClean="0">
                <a:latin typeface="+mj-lt"/>
              </a:rPr>
              <a:t>  We </a:t>
            </a:r>
            <a:r>
              <a:rPr lang="en-GB" sz="1600" dirty="0" smtClean="0">
                <a:latin typeface="+mj-lt"/>
              </a:rPr>
              <a:t>are planning a “drop-in” afternoon for demonstrations, Q&amp;A, etc</a:t>
            </a:r>
          </a:p>
          <a:p>
            <a:pPr lvl="1">
              <a:buNone/>
            </a:pPr>
            <a:endParaRPr lang="en-GB" sz="1600" dirty="0">
              <a:latin typeface="+mj-lt"/>
            </a:endParaRPr>
          </a:p>
        </p:txBody>
      </p:sp>
      <p:sp>
        <p:nvSpPr>
          <p:cNvPr id="3" name="Footer Placeholder 2">
            <a:extLst>
              <a:ext uri="{FF2B5EF4-FFF2-40B4-BE49-F238E27FC236}">
                <a16:creationId xmlns:a16="http://schemas.microsoft.com/office/drawing/2014/main" xmlns="" id="{284ACFF5-3CA3-4CD3-88D0-3D8EBA43AFF3}"/>
              </a:ext>
            </a:extLst>
          </p:cNvPr>
          <p:cNvSpPr>
            <a:spLocks noGrp="1"/>
          </p:cNvSpPr>
          <p:nvPr>
            <p:ph type="ftr" sz="quarter" idx="11"/>
          </p:nvPr>
        </p:nvSpPr>
        <p:spPr/>
        <p:txBody>
          <a:bodyPr/>
          <a:lstStyle/>
          <a:p>
            <a:r>
              <a:rPr lang="en-GB"/>
              <a:t>OFFICIAL SENSITIVE</a:t>
            </a:r>
            <a:endParaRPr lang="en-GB" dirty="0"/>
          </a:p>
        </p:txBody>
      </p:sp>
    </p:spTree>
    <p:extLst>
      <p:ext uri="{BB962C8B-B14F-4D97-AF65-F5344CB8AC3E}">
        <p14:creationId xmlns:p14="http://schemas.microsoft.com/office/powerpoint/2010/main" xmlns="" val="3951240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6940"/>
          </a:xfrm>
        </p:spPr>
        <p:txBody>
          <a:bodyPr>
            <a:normAutofit/>
          </a:bodyPr>
          <a:lstStyle/>
          <a:p>
            <a:r>
              <a:rPr lang="en-GB" sz="3200" dirty="0" smtClean="0"/>
              <a:t>2.1 Cloud and PaaS Project - Objectives  </a:t>
            </a:r>
            <a:endParaRPr lang="en-GB" sz="3200" dirty="0" smtClean="0">
              <a:solidFill>
                <a:schemeClr val="bg2">
                  <a:lumMod val="25000"/>
                </a:schemeClr>
              </a:solidFill>
            </a:endParaRPr>
          </a:p>
        </p:txBody>
      </p:sp>
      <p:sp>
        <p:nvSpPr>
          <p:cNvPr id="15" name="Content Placeholder 2"/>
          <p:cNvSpPr>
            <a:spLocks noGrp="1"/>
          </p:cNvSpPr>
          <p:nvPr>
            <p:ph idx="1"/>
          </p:nvPr>
        </p:nvSpPr>
        <p:spPr>
          <a:xfrm>
            <a:off x="638209" y="1089498"/>
            <a:ext cx="10740991" cy="5019472"/>
          </a:xfrm>
        </p:spPr>
        <p:txBody>
          <a:bodyPr>
            <a:normAutofit/>
          </a:bodyPr>
          <a:lstStyle/>
          <a:p>
            <a:pPr marL="971550" lvl="1" indent="-514350">
              <a:buNone/>
            </a:pPr>
            <a:endParaRPr lang="en-GB" sz="1000" dirty="0">
              <a:latin typeface="+mj-lt"/>
            </a:endParaRPr>
          </a:p>
          <a:p>
            <a:pPr marL="514350" indent="-514350">
              <a:buNone/>
            </a:pPr>
            <a:r>
              <a:rPr lang="en-GB" sz="1600" dirty="0" smtClean="0">
                <a:solidFill>
                  <a:schemeClr val="bg2">
                    <a:lumMod val="25000"/>
                  </a:schemeClr>
                </a:solidFill>
                <a:latin typeface="+mj-lt"/>
              </a:rPr>
              <a:t>We do not want to simply move our existing applications and structure across to AWS – the primary driver is not just shutting down our </a:t>
            </a:r>
            <a:r>
              <a:rPr lang="en-GB" sz="1600" dirty="0" err="1" smtClean="0">
                <a:solidFill>
                  <a:schemeClr val="bg2">
                    <a:lumMod val="25000"/>
                  </a:schemeClr>
                </a:solidFill>
                <a:latin typeface="+mj-lt"/>
              </a:rPr>
              <a:t>datacentres</a:t>
            </a:r>
            <a:r>
              <a:rPr lang="en-GB" sz="1600" dirty="0" smtClean="0">
                <a:solidFill>
                  <a:schemeClr val="bg2">
                    <a:lumMod val="25000"/>
                  </a:schemeClr>
                </a:solidFill>
                <a:latin typeface="+mj-lt"/>
              </a:rPr>
              <a:t> and replacing with AWS </a:t>
            </a:r>
            <a:r>
              <a:rPr lang="en-GB" sz="1600" dirty="0" err="1" smtClean="0">
                <a:solidFill>
                  <a:schemeClr val="bg2">
                    <a:lumMod val="25000"/>
                  </a:schemeClr>
                </a:solidFill>
                <a:latin typeface="+mj-lt"/>
              </a:rPr>
              <a:t>datacentres</a:t>
            </a:r>
            <a:r>
              <a:rPr lang="en-GB" sz="1600" dirty="0" smtClean="0">
                <a:solidFill>
                  <a:schemeClr val="bg2">
                    <a:lumMod val="25000"/>
                  </a:schemeClr>
                </a:solidFill>
                <a:latin typeface="+mj-lt"/>
              </a:rPr>
              <a:t>.</a:t>
            </a:r>
            <a:endParaRPr lang="en-GB" sz="1100" b="1" dirty="0" smtClean="0">
              <a:solidFill>
                <a:schemeClr val="bg2">
                  <a:lumMod val="25000"/>
                </a:schemeClr>
              </a:solidFill>
              <a:latin typeface="+mj-lt"/>
            </a:endParaRPr>
          </a:p>
          <a:p>
            <a:pPr marL="514350" indent="-514350">
              <a:buNone/>
            </a:pPr>
            <a:r>
              <a:rPr lang="en-GB" sz="1600" b="1" dirty="0" smtClean="0">
                <a:solidFill>
                  <a:schemeClr val="bg2">
                    <a:lumMod val="25000"/>
                  </a:schemeClr>
                </a:solidFill>
                <a:latin typeface="+mj-lt"/>
              </a:rPr>
              <a:t>1. Buy rather than Build – Overall TG Strategy Directive</a:t>
            </a:r>
          </a:p>
          <a:p>
            <a:pPr marL="514350" indent="-514350">
              <a:buNone/>
            </a:pPr>
            <a:endParaRPr lang="en-GB" sz="2100" dirty="0" smtClean="0">
              <a:solidFill>
                <a:schemeClr val="bg2">
                  <a:lumMod val="25000"/>
                </a:schemeClr>
              </a:solidFill>
              <a:latin typeface="+mj-lt"/>
            </a:endParaRPr>
          </a:p>
          <a:p>
            <a:pPr marL="514350" indent="-514350">
              <a:buNone/>
            </a:pPr>
            <a:endParaRPr lang="en-GB" sz="2100" dirty="0" smtClean="0">
              <a:solidFill>
                <a:schemeClr val="bg2">
                  <a:lumMod val="25000"/>
                </a:schemeClr>
              </a:solidFill>
              <a:latin typeface="+mj-lt"/>
            </a:endParaRPr>
          </a:p>
          <a:p>
            <a:pPr marL="514350" indent="-514350">
              <a:buNone/>
            </a:pPr>
            <a:endParaRPr lang="en-GB" sz="2100" dirty="0" smtClean="0">
              <a:solidFill>
                <a:schemeClr val="bg2">
                  <a:lumMod val="25000"/>
                </a:schemeClr>
              </a:solidFill>
              <a:latin typeface="+mj-lt"/>
            </a:endParaRPr>
          </a:p>
          <a:p>
            <a:pPr marL="514350" indent="-514350">
              <a:buNone/>
            </a:pPr>
            <a:endParaRPr lang="en-GB" sz="2100" dirty="0" smtClean="0">
              <a:solidFill>
                <a:schemeClr val="bg2">
                  <a:lumMod val="25000"/>
                </a:schemeClr>
              </a:solidFill>
              <a:latin typeface="+mj-lt"/>
            </a:endParaRPr>
          </a:p>
          <a:p>
            <a:pPr marL="514350" indent="-514350">
              <a:buNone/>
            </a:pPr>
            <a:endParaRPr lang="en-GB" sz="1000" b="1" dirty="0" smtClean="0">
              <a:solidFill>
                <a:schemeClr val="bg2">
                  <a:lumMod val="25000"/>
                </a:schemeClr>
              </a:solidFill>
              <a:latin typeface="+mj-lt"/>
            </a:endParaRPr>
          </a:p>
          <a:p>
            <a:pPr marL="514350" indent="-514350">
              <a:buNone/>
            </a:pPr>
            <a:endParaRPr lang="en-GB" sz="1600" b="1" dirty="0" smtClean="0">
              <a:solidFill>
                <a:schemeClr val="bg2">
                  <a:lumMod val="25000"/>
                </a:schemeClr>
              </a:solidFill>
              <a:latin typeface="+mj-lt"/>
            </a:endParaRPr>
          </a:p>
          <a:p>
            <a:pPr marL="514350" indent="-514350">
              <a:buNone/>
            </a:pPr>
            <a:r>
              <a:rPr lang="en-GB" sz="1600" b="1" dirty="0" smtClean="0">
                <a:solidFill>
                  <a:schemeClr val="bg2">
                    <a:lumMod val="25000"/>
                  </a:schemeClr>
                </a:solidFill>
                <a:latin typeface="+mj-lt"/>
              </a:rPr>
              <a:t>2. Benefit from the Flexibility and Agility available at AWS:</a:t>
            </a:r>
          </a:p>
          <a:p>
            <a:pPr marL="971550" lvl="1" indent="-514350">
              <a:buFont typeface="Wingdings" pitchFamily="2" charset="2"/>
              <a:buChar char="q"/>
            </a:pPr>
            <a:r>
              <a:rPr lang="en-GB" sz="1400" dirty="0" smtClean="0">
                <a:solidFill>
                  <a:schemeClr val="bg2">
                    <a:lumMod val="25000"/>
                  </a:schemeClr>
                </a:solidFill>
                <a:latin typeface="+mj-lt"/>
              </a:rPr>
              <a:t>Very quick build / set-up times</a:t>
            </a:r>
          </a:p>
          <a:p>
            <a:pPr marL="971550" lvl="1" indent="-514350">
              <a:buFont typeface="Wingdings" pitchFamily="2" charset="2"/>
              <a:buChar char="q"/>
            </a:pPr>
            <a:r>
              <a:rPr lang="en-GB" sz="1400" dirty="0" smtClean="0">
                <a:solidFill>
                  <a:schemeClr val="bg2">
                    <a:lumMod val="25000"/>
                  </a:schemeClr>
                </a:solidFill>
                <a:latin typeface="+mj-lt"/>
              </a:rPr>
              <a:t>Ability to switch-on / switch-off based on need</a:t>
            </a:r>
          </a:p>
          <a:p>
            <a:pPr marL="971550" lvl="1" indent="-514350">
              <a:buFont typeface="Wingdings" pitchFamily="2" charset="2"/>
              <a:buChar char="q"/>
            </a:pPr>
            <a:r>
              <a:rPr lang="en-GB" sz="1400" dirty="0" smtClean="0">
                <a:solidFill>
                  <a:schemeClr val="bg2">
                    <a:lumMod val="25000"/>
                  </a:schemeClr>
                </a:solidFill>
                <a:latin typeface="+mj-lt"/>
              </a:rPr>
              <a:t>Ability to scale up and down quickly and automatically</a:t>
            </a:r>
          </a:p>
          <a:p>
            <a:pPr marL="971550" lvl="1" indent="-514350">
              <a:buFont typeface="Wingdings" pitchFamily="2" charset="2"/>
              <a:buChar char="q"/>
            </a:pPr>
            <a:r>
              <a:rPr lang="en-GB" sz="1400" dirty="0" smtClean="0">
                <a:solidFill>
                  <a:schemeClr val="bg2">
                    <a:lumMod val="25000"/>
                  </a:schemeClr>
                </a:solidFill>
                <a:latin typeface="+mj-lt"/>
              </a:rPr>
              <a:t>No delay between developers needing new environments and them being available</a:t>
            </a:r>
          </a:p>
          <a:p>
            <a:pPr marL="971550" lvl="1" indent="-514350">
              <a:buNone/>
            </a:pPr>
            <a:endParaRPr lang="en-GB" sz="1400" b="1" dirty="0" smtClean="0">
              <a:solidFill>
                <a:schemeClr val="bg2">
                  <a:lumMod val="25000"/>
                </a:schemeClr>
              </a:solidFill>
              <a:latin typeface="+mj-lt"/>
            </a:endParaRPr>
          </a:p>
        </p:txBody>
      </p:sp>
      <p:graphicFrame>
        <p:nvGraphicFramePr>
          <p:cNvPr id="4" name="Table 3"/>
          <p:cNvGraphicFramePr>
            <a:graphicFrameLocks noGrp="1"/>
          </p:cNvGraphicFramePr>
          <p:nvPr/>
        </p:nvGraphicFramePr>
        <p:xfrm>
          <a:off x="1812746" y="2363429"/>
          <a:ext cx="8847015" cy="1854200"/>
        </p:xfrm>
        <a:graphic>
          <a:graphicData uri="http://schemas.openxmlformats.org/drawingml/2006/table">
            <a:tbl>
              <a:tblPr firstRow="1" bandRow="1">
                <a:tableStyleId>{5C22544A-7EE6-4342-B048-85BDC9FD1C3A}</a:tableStyleId>
              </a:tblPr>
              <a:tblGrid>
                <a:gridCol w="1125416"/>
                <a:gridCol w="4118707"/>
                <a:gridCol w="3602892"/>
              </a:tblGrid>
              <a:tr h="370840">
                <a:tc>
                  <a:txBody>
                    <a:bodyPr/>
                    <a:lstStyle/>
                    <a:p>
                      <a:pPr algn="ctr"/>
                      <a:r>
                        <a:rPr lang="en-GB" dirty="0" smtClean="0"/>
                        <a:t>Choice</a:t>
                      </a:r>
                      <a:endParaRPr lang="en-GB" dirty="0"/>
                    </a:p>
                  </a:txBody>
                  <a:tcPr/>
                </a:tc>
                <a:tc>
                  <a:txBody>
                    <a:bodyPr/>
                    <a:lstStyle/>
                    <a:p>
                      <a:pPr algn="ctr"/>
                      <a:r>
                        <a:rPr lang="en-GB" dirty="0" smtClean="0"/>
                        <a:t>Solution</a:t>
                      </a:r>
                      <a:endParaRPr lang="en-GB" dirty="0"/>
                    </a:p>
                  </a:txBody>
                  <a:tcPr/>
                </a:tc>
                <a:tc>
                  <a:txBody>
                    <a:bodyPr/>
                    <a:lstStyle/>
                    <a:p>
                      <a:pPr algn="ctr"/>
                      <a:r>
                        <a:rPr lang="en-GB" dirty="0" smtClean="0"/>
                        <a:t>Examples</a:t>
                      </a:r>
                      <a:endParaRPr lang="en-GB" dirty="0"/>
                    </a:p>
                  </a:txBody>
                  <a:tcPr/>
                </a:tc>
              </a:tr>
              <a:tr h="370840">
                <a:tc>
                  <a:txBody>
                    <a:bodyPr/>
                    <a:lstStyle/>
                    <a:p>
                      <a:pPr algn="ctr"/>
                      <a:r>
                        <a:rPr lang="en-GB" dirty="0" smtClean="0">
                          <a:latin typeface="+mj-lt"/>
                        </a:rPr>
                        <a:t>1</a:t>
                      </a:r>
                      <a:endParaRPr lang="en-GB" dirty="0">
                        <a:latin typeface="+mj-lt"/>
                      </a:endParaRPr>
                    </a:p>
                  </a:txBody>
                  <a:tcPr/>
                </a:tc>
                <a:tc>
                  <a:txBody>
                    <a:bodyPr/>
                    <a:lstStyle/>
                    <a:p>
                      <a:r>
                        <a:rPr lang="en-GB" dirty="0" smtClean="0">
                          <a:latin typeface="+mj-lt"/>
                        </a:rPr>
                        <a:t>SaaS - Software as a Service</a:t>
                      </a:r>
                      <a:endParaRPr lang="en-GB" dirty="0">
                        <a:latin typeface="+mj-lt"/>
                      </a:endParaRPr>
                    </a:p>
                  </a:txBody>
                  <a:tcPr/>
                </a:tc>
                <a:tc>
                  <a:txBody>
                    <a:bodyPr/>
                    <a:lstStyle/>
                    <a:p>
                      <a:r>
                        <a:rPr lang="en-GB" dirty="0" err="1" smtClean="0">
                          <a:latin typeface="+mj-lt"/>
                        </a:rPr>
                        <a:t>WorkDay</a:t>
                      </a:r>
                      <a:r>
                        <a:rPr lang="en-GB" dirty="0" smtClean="0">
                          <a:latin typeface="+mj-lt"/>
                        </a:rPr>
                        <a:t>, </a:t>
                      </a:r>
                      <a:r>
                        <a:rPr lang="en-GB" dirty="0" err="1" smtClean="0">
                          <a:latin typeface="+mj-lt"/>
                        </a:rPr>
                        <a:t>SalesForce</a:t>
                      </a:r>
                      <a:r>
                        <a:rPr lang="en-GB" dirty="0" smtClean="0">
                          <a:latin typeface="+mj-lt"/>
                        </a:rPr>
                        <a:t>, etc</a:t>
                      </a:r>
                      <a:endParaRPr lang="en-GB" dirty="0">
                        <a:latin typeface="+mj-lt"/>
                      </a:endParaRPr>
                    </a:p>
                  </a:txBody>
                  <a:tcPr/>
                </a:tc>
              </a:tr>
              <a:tr h="370840">
                <a:tc>
                  <a:txBody>
                    <a:bodyPr/>
                    <a:lstStyle/>
                    <a:p>
                      <a:pPr algn="ctr"/>
                      <a:r>
                        <a:rPr lang="en-GB" dirty="0" smtClean="0">
                          <a:latin typeface="+mj-lt"/>
                        </a:rPr>
                        <a:t>2</a:t>
                      </a:r>
                      <a:endParaRPr lang="en-GB" dirty="0">
                        <a:latin typeface="+mj-lt"/>
                      </a:endParaRPr>
                    </a:p>
                  </a:txBody>
                  <a:tcPr/>
                </a:tc>
                <a:tc>
                  <a:txBody>
                    <a:bodyPr/>
                    <a:lstStyle/>
                    <a:p>
                      <a:r>
                        <a:rPr lang="en-GB" dirty="0" smtClean="0">
                          <a:latin typeface="+mj-lt"/>
                        </a:rPr>
                        <a:t>PaaS - Platform as a Service</a:t>
                      </a:r>
                      <a:endParaRPr lang="en-GB" dirty="0">
                        <a:latin typeface="+mj-lt"/>
                      </a:endParaRPr>
                    </a:p>
                  </a:txBody>
                  <a:tcPr/>
                </a:tc>
                <a:tc>
                  <a:txBody>
                    <a:bodyPr/>
                    <a:lstStyle/>
                    <a:p>
                      <a:r>
                        <a:rPr lang="en-GB" dirty="0" smtClean="0">
                          <a:latin typeface="+mj-lt"/>
                        </a:rPr>
                        <a:t>AWS Oracle </a:t>
                      </a:r>
                      <a:r>
                        <a:rPr lang="en-GB" dirty="0" err="1" smtClean="0">
                          <a:latin typeface="+mj-lt"/>
                        </a:rPr>
                        <a:t>RDS</a:t>
                      </a:r>
                      <a:r>
                        <a:rPr lang="en-GB" dirty="0" smtClean="0">
                          <a:latin typeface="+mj-lt"/>
                        </a:rPr>
                        <a:t>, Mongo Atlas, </a:t>
                      </a:r>
                      <a:r>
                        <a:rPr lang="en-GB" dirty="0" err="1" smtClean="0">
                          <a:latin typeface="+mj-lt"/>
                        </a:rPr>
                        <a:t>S3</a:t>
                      </a:r>
                      <a:endParaRPr lang="en-GB" dirty="0">
                        <a:latin typeface="+mj-lt"/>
                      </a:endParaRPr>
                    </a:p>
                  </a:txBody>
                  <a:tcPr/>
                </a:tc>
              </a:tr>
              <a:tr h="370840">
                <a:tc>
                  <a:txBody>
                    <a:bodyPr/>
                    <a:lstStyle/>
                    <a:p>
                      <a:pPr algn="ctr"/>
                      <a:r>
                        <a:rPr lang="en-GB" dirty="0" smtClean="0">
                          <a:latin typeface="+mj-lt"/>
                        </a:rPr>
                        <a:t>3</a:t>
                      </a:r>
                      <a:endParaRPr lang="en-GB" dirty="0">
                        <a:latin typeface="+mj-lt"/>
                      </a:endParaRPr>
                    </a:p>
                  </a:txBody>
                  <a:tcPr/>
                </a:tc>
                <a:tc>
                  <a:txBody>
                    <a:bodyPr/>
                    <a:lstStyle/>
                    <a:p>
                      <a:r>
                        <a:rPr lang="en-GB" dirty="0" smtClean="0">
                          <a:latin typeface="+mj-lt"/>
                        </a:rPr>
                        <a:t>IaaS - Infrastructure as a Service</a:t>
                      </a:r>
                      <a:endParaRPr lang="en-GB" dirty="0">
                        <a:latin typeface="+mj-lt"/>
                      </a:endParaRPr>
                    </a:p>
                  </a:txBody>
                  <a:tcPr/>
                </a:tc>
                <a:tc>
                  <a:txBody>
                    <a:bodyPr/>
                    <a:lstStyle/>
                    <a:p>
                      <a:r>
                        <a:rPr lang="en-GB" dirty="0" smtClean="0">
                          <a:latin typeface="+mj-lt"/>
                        </a:rPr>
                        <a:t>AWS </a:t>
                      </a:r>
                      <a:r>
                        <a:rPr lang="en-GB" dirty="0" err="1" smtClean="0">
                          <a:latin typeface="+mj-lt"/>
                        </a:rPr>
                        <a:t>EC2</a:t>
                      </a:r>
                      <a:endParaRPr lang="en-GB" dirty="0">
                        <a:latin typeface="+mj-lt"/>
                      </a:endParaRPr>
                    </a:p>
                  </a:txBody>
                  <a:tcPr/>
                </a:tc>
              </a:tr>
              <a:tr h="370840">
                <a:tc>
                  <a:txBody>
                    <a:bodyPr/>
                    <a:lstStyle/>
                    <a:p>
                      <a:pPr algn="ctr"/>
                      <a:r>
                        <a:rPr lang="en-GB" dirty="0" smtClean="0">
                          <a:latin typeface="+mj-lt"/>
                        </a:rPr>
                        <a:t>4</a:t>
                      </a:r>
                      <a:endParaRPr lang="en-GB" dirty="0">
                        <a:latin typeface="+mj-lt"/>
                      </a:endParaRPr>
                    </a:p>
                  </a:txBody>
                  <a:tcPr/>
                </a:tc>
                <a:tc>
                  <a:txBody>
                    <a:bodyPr/>
                    <a:lstStyle/>
                    <a:p>
                      <a:r>
                        <a:rPr lang="en-GB" dirty="0" smtClean="0">
                          <a:latin typeface="+mj-lt"/>
                        </a:rPr>
                        <a:t>All</a:t>
                      </a:r>
                      <a:r>
                        <a:rPr lang="en-GB" baseline="0" dirty="0" smtClean="0">
                          <a:latin typeface="+mj-lt"/>
                        </a:rPr>
                        <a:t> on-prem - entire stack</a:t>
                      </a:r>
                      <a:endParaRPr lang="en-GB" dirty="0">
                        <a:latin typeface="+mj-lt"/>
                      </a:endParaRPr>
                    </a:p>
                  </a:txBody>
                  <a:tcPr/>
                </a:tc>
                <a:tc>
                  <a:txBody>
                    <a:bodyPr/>
                    <a:lstStyle/>
                    <a:p>
                      <a:r>
                        <a:rPr lang="en-GB" dirty="0" smtClean="0">
                          <a:latin typeface="+mj-lt"/>
                        </a:rPr>
                        <a:t>Assure</a:t>
                      </a:r>
                      <a:endParaRPr lang="en-GB" dirty="0">
                        <a:latin typeface="+mj-lt"/>
                      </a:endParaRP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6940"/>
          </a:xfrm>
        </p:spPr>
        <p:txBody>
          <a:bodyPr>
            <a:normAutofit/>
          </a:bodyPr>
          <a:lstStyle/>
          <a:p>
            <a:r>
              <a:rPr lang="en-GB" sz="3200" dirty="0" smtClean="0"/>
              <a:t>2.2 Cloud and PaaS Project - Objectives  </a:t>
            </a:r>
            <a:endParaRPr lang="en-GB" sz="3200" dirty="0" smtClean="0">
              <a:solidFill>
                <a:schemeClr val="bg2">
                  <a:lumMod val="25000"/>
                </a:schemeClr>
              </a:solidFill>
            </a:endParaRPr>
          </a:p>
        </p:txBody>
      </p:sp>
      <p:sp>
        <p:nvSpPr>
          <p:cNvPr id="15" name="Content Placeholder 2"/>
          <p:cNvSpPr>
            <a:spLocks noGrp="1"/>
          </p:cNvSpPr>
          <p:nvPr>
            <p:ph idx="1"/>
          </p:nvPr>
        </p:nvSpPr>
        <p:spPr>
          <a:xfrm>
            <a:off x="638209" y="1089497"/>
            <a:ext cx="10740991" cy="5163021"/>
          </a:xfrm>
        </p:spPr>
        <p:txBody>
          <a:bodyPr>
            <a:normAutofit/>
          </a:bodyPr>
          <a:lstStyle/>
          <a:p>
            <a:pPr marL="971550" lvl="1" indent="-514350">
              <a:buNone/>
            </a:pPr>
            <a:endParaRPr lang="en-GB" sz="1000" dirty="0">
              <a:latin typeface="+mj-lt"/>
            </a:endParaRPr>
          </a:p>
          <a:p>
            <a:pPr marL="514350" indent="-514350">
              <a:buNone/>
            </a:pPr>
            <a:r>
              <a:rPr lang="en-GB" sz="1600" b="1" dirty="0" smtClean="0">
                <a:solidFill>
                  <a:schemeClr val="bg2">
                    <a:lumMod val="25000"/>
                  </a:schemeClr>
                </a:solidFill>
                <a:latin typeface="+mj-lt"/>
              </a:rPr>
              <a:t>3. Self-service capabilities</a:t>
            </a:r>
          </a:p>
          <a:p>
            <a:pPr marL="971550" lvl="1" indent="-514350">
              <a:buFont typeface="Wingdings" pitchFamily="2" charset="2"/>
              <a:buChar char="q"/>
            </a:pPr>
            <a:r>
              <a:rPr lang="en-GB" sz="1400" dirty="0" smtClean="0">
                <a:solidFill>
                  <a:schemeClr val="bg2">
                    <a:lumMod val="25000"/>
                  </a:schemeClr>
                </a:solidFill>
                <a:latin typeface="+mj-lt"/>
              </a:rPr>
              <a:t>Ability to use self-service functions to reduce dependency on central teams</a:t>
            </a:r>
          </a:p>
          <a:p>
            <a:pPr marL="971550" lvl="1" indent="-514350">
              <a:buFont typeface="Wingdings" pitchFamily="2" charset="2"/>
              <a:buChar char="q"/>
            </a:pPr>
            <a:r>
              <a:rPr lang="en-GB" sz="1400" dirty="0" smtClean="0">
                <a:solidFill>
                  <a:schemeClr val="bg2">
                    <a:lumMod val="25000"/>
                  </a:schemeClr>
                </a:solidFill>
                <a:latin typeface="+mj-lt"/>
              </a:rPr>
              <a:t>Allows / supports greater autonomy of Delivery Teams</a:t>
            </a:r>
          </a:p>
          <a:p>
            <a:pPr marL="971550" lvl="1" indent="-514350">
              <a:buNone/>
            </a:pPr>
            <a:endParaRPr lang="en-GB" sz="1000" b="1" dirty="0" smtClean="0">
              <a:solidFill>
                <a:schemeClr val="bg2">
                  <a:lumMod val="25000"/>
                </a:schemeClr>
              </a:solidFill>
              <a:latin typeface="+mj-lt"/>
            </a:endParaRPr>
          </a:p>
          <a:p>
            <a:pPr marL="514350" indent="-514350">
              <a:buNone/>
            </a:pPr>
            <a:r>
              <a:rPr lang="en-GB" sz="1600" b="1" dirty="0" smtClean="0">
                <a:solidFill>
                  <a:schemeClr val="bg2">
                    <a:lumMod val="25000"/>
                  </a:schemeClr>
                </a:solidFill>
                <a:latin typeface="+mj-lt"/>
              </a:rPr>
              <a:t>4. Built-in Disaster Recovery</a:t>
            </a:r>
          </a:p>
          <a:p>
            <a:pPr marL="971550" lvl="1" indent="-514350">
              <a:buFont typeface="Wingdings" pitchFamily="2" charset="2"/>
              <a:buChar char="q"/>
            </a:pPr>
            <a:r>
              <a:rPr lang="en-GB" sz="1400" dirty="0" smtClean="0">
                <a:solidFill>
                  <a:schemeClr val="bg2">
                    <a:lumMod val="25000"/>
                  </a:schemeClr>
                </a:solidFill>
                <a:latin typeface="+mj-lt"/>
              </a:rPr>
              <a:t>Use of AWS availability zones</a:t>
            </a:r>
          </a:p>
          <a:p>
            <a:pPr marL="971550" lvl="1" indent="-514350">
              <a:buFont typeface="Wingdings" pitchFamily="2" charset="2"/>
              <a:buChar char="q"/>
            </a:pPr>
            <a:r>
              <a:rPr lang="en-GB" sz="1400" dirty="0" smtClean="0">
                <a:solidFill>
                  <a:schemeClr val="bg2">
                    <a:lumMod val="25000"/>
                  </a:schemeClr>
                </a:solidFill>
                <a:latin typeface="+mj-lt"/>
              </a:rPr>
              <a:t>Applications can be deployed across multiple physically separate </a:t>
            </a:r>
            <a:r>
              <a:rPr lang="en-GB" sz="1400" dirty="0" err="1" smtClean="0">
                <a:solidFill>
                  <a:schemeClr val="bg2">
                    <a:lumMod val="25000"/>
                  </a:schemeClr>
                </a:solidFill>
                <a:latin typeface="+mj-lt"/>
              </a:rPr>
              <a:t>datacentres</a:t>
            </a:r>
            <a:endParaRPr lang="en-GB" sz="1400" dirty="0" smtClean="0">
              <a:solidFill>
                <a:schemeClr val="bg2">
                  <a:lumMod val="25000"/>
                </a:schemeClr>
              </a:solidFill>
              <a:latin typeface="+mj-lt"/>
            </a:endParaRPr>
          </a:p>
          <a:p>
            <a:pPr marL="971550" lvl="1" indent="-514350">
              <a:buFont typeface="Wingdings" pitchFamily="2" charset="2"/>
              <a:buChar char="q"/>
            </a:pPr>
            <a:r>
              <a:rPr lang="en-GB" sz="1400" dirty="0" smtClean="0">
                <a:solidFill>
                  <a:schemeClr val="bg2">
                    <a:lumMod val="25000"/>
                  </a:schemeClr>
                </a:solidFill>
                <a:latin typeface="+mj-lt"/>
              </a:rPr>
              <a:t>All taken care of seamlessly without intervention</a:t>
            </a:r>
          </a:p>
          <a:p>
            <a:pPr marL="971550" lvl="1" indent="-514350">
              <a:buNone/>
            </a:pPr>
            <a:endParaRPr lang="en-GB" sz="1400" b="1" dirty="0" smtClean="0">
              <a:solidFill>
                <a:schemeClr val="bg2">
                  <a:lumMod val="25000"/>
                </a:schemeClr>
              </a:solidFill>
              <a:latin typeface="+mj-lt"/>
            </a:endParaRPr>
          </a:p>
          <a:p>
            <a:pPr marL="514350" indent="-514350">
              <a:buNone/>
            </a:pPr>
            <a:r>
              <a:rPr lang="en-GB" sz="1600" b="1" dirty="0" smtClean="0">
                <a:solidFill>
                  <a:schemeClr val="bg2">
                    <a:lumMod val="25000"/>
                  </a:schemeClr>
                </a:solidFill>
                <a:latin typeface="+mj-lt"/>
              </a:rPr>
              <a:t>5. Maximise the use of AWS Managed Services</a:t>
            </a:r>
          </a:p>
          <a:p>
            <a:pPr marL="971550" lvl="1" indent="-514350">
              <a:buNone/>
            </a:pPr>
            <a:endParaRPr lang="en-GB" sz="1400" b="1" dirty="0" smtClean="0">
              <a:solidFill>
                <a:schemeClr val="bg2">
                  <a:lumMod val="25000"/>
                </a:schemeClr>
              </a:solidFill>
              <a:latin typeface="+mj-lt"/>
            </a:endParaRPr>
          </a:p>
          <a:p>
            <a:pPr marL="0" indent="0">
              <a:buNone/>
            </a:pPr>
            <a:endParaRPr lang="en-GB" sz="2100" dirty="0">
              <a:latin typeface="+mj-lt"/>
            </a:endParaRPr>
          </a:p>
          <a:p>
            <a:pPr marL="971550" lvl="1" indent="-514350">
              <a:buNone/>
            </a:pPr>
            <a:endParaRPr lang="en-GB" sz="1800" dirty="0">
              <a:latin typeface="+mj-lt"/>
            </a:endParaRPr>
          </a:p>
        </p:txBody>
      </p:sp>
      <p:graphicFrame>
        <p:nvGraphicFramePr>
          <p:cNvPr id="5" name="Table 4"/>
          <p:cNvGraphicFramePr>
            <a:graphicFrameLocks noGrp="1"/>
          </p:cNvGraphicFramePr>
          <p:nvPr/>
        </p:nvGraphicFramePr>
        <p:xfrm>
          <a:off x="1784125" y="4231415"/>
          <a:ext cx="7100277" cy="1854200"/>
        </p:xfrm>
        <a:graphic>
          <a:graphicData uri="http://schemas.openxmlformats.org/drawingml/2006/table">
            <a:tbl>
              <a:tblPr firstRow="1" bandRow="1">
                <a:tableStyleId>{5C22544A-7EE6-4342-B048-85BDC9FD1C3A}</a:tableStyleId>
              </a:tblPr>
              <a:tblGrid>
                <a:gridCol w="1523756"/>
                <a:gridCol w="5576521"/>
              </a:tblGrid>
              <a:tr h="370840">
                <a:tc>
                  <a:txBody>
                    <a:bodyPr/>
                    <a:lstStyle/>
                    <a:p>
                      <a:pPr algn="ctr"/>
                      <a:r>
                        <a:rPr lang="en-GB" dirty="0" smtClean="0"/>
                        <a:t>Choice</a:t>
                      </a:r>
                      <a:endParaRPr lang="en-GB" dirty="0"/>
                    </a:p>
                  </a:txBody>
                  <a:tcPr/>
                </a:tc>
                <a:tc>
                  <a:txBody>
                    <a:bodyPr/>
                    <a:lstStyle/>
                    <a:p>
                      <a:pPr algn="ctr"/>
                      <a:r>
                        <a:rPr lang="en-GB" dirty="0" smtClean="0"/>
                        <a:t>Solution</a:t>
                      </a:r>
                      <a:endParaRPr lang="en-GB" dirty="0"/>
                    </a:p>
                  </a:txBody>
                  <a:tcPr/>
                </a:tc>
              </a:tr>
              <a:tr h="370840">
                <a:tc>
                  <a:txBody>
                    <a:bodyPr/>
                    <a:lstStyle/>
                    <a:p>
                      <a:pPr algn="ctr"/>
                      <a:r>
                        <a:rPr lang="en-GB" dirty="0" smtClean="0">
                          <a:latin typeface="+mj-lt"/>
                        </a:rPr>
                        <a:t>1</a:t>
                      </a:r>
                      <a:endParaRPr lang="en-GB" dirty="0">
                        <a:latin typeface="+mj-lt"/>
                      </a:endParaRPr>
                    </a:p>
                  </a:txBody>
                  <a:tcPr/>
                </a:tc>
                <a:tc>
                  <a:txBody>
                    <a:bodyPr/>
                    <a:lstStyle/>
                    <a:p>
                      <a:r>
                        <a:rPr lang="en-GB" dirty="0" smtClean="0">
                          <a:latin typeface="+mj-lt"/>
                        </a:rPr>
                        <a:t>AWS</a:t>
                      </a:r>
                      <a:r>
                        <a:rPr lang="en-GB" baseline="0" dirty="0" smtClean="0">
                          <a:latin typeface="+mj-lt"/>
                        </a:rPr>
                        <a:t> Lambda - </a:t>
                      </a:r>
                      <a:r>
                        <a:rPr lang="en-GB" baseline="0" dirty="0" err="1" smtClean="0">
                          <a:latin typeface="+mj-lt"/>
                        </a:rPr>
                        <a:t>Serverless</a:t>
                      </a:r>
                      <a:endParaRPr lang="en-GB" dirty="0">
                        <a:latin typeface="+mj-lt"/>
                      </a:endParaRPr>
                    </a:p>
                  </a:txBody>
                  <a:tcPr/>
                </a:tc>
              </a:tr>
              <a:tr h="370840">
                <a:tc>
                  <a:txBody>
                    <a:bodyPr/>
                    <a:lstStyle/>
                    <a:p>
                      <a:pPr algn="ctr"/>
                      <a:r>
                        <a:rPr lang="en-GB" dirty="0" smtClean="0">
                          <a:latin typeface="+mj-lt"/>
                        </a:rPr>
                        <a:t>2</a:t>
                      </a:r>
                      <a:endParaRPr lang="en-GB" dirty="0">
                        <a:latin typeface="+mj-lt"/>
                      </a:endParaRPr>
                    </a:p>
                  </a:txBody>
                  <a:tcPr/>
                </a:tc>
                <a:tc>
                  <a:txBody>
                    <a:bodyPr/>
                    <a:lstStyle/>
                    <a:p>
                      <a:r>
                        <a:rPr lang="en-GB" dirty="0" smtClean="0">
                          <a:latin typeface="+mj-lt"/>
                        </a:rPr>
                        <a:t>AWS</a:t>
                      </a:r>
                      <a:r>
                        <a:rPr lang="en-GB" baseline="0" dirty="0" smtClean="0">
                          <a:latin typeface="+mj-lt"/>
                        </a:rPr>
                        <a:t> </a:t>
                      </a:r>
                      <a:r>
                        <a:rPr lang="en-GB" baseline="0" dirty="0" err="1" smtClean="0">
                          <a:latin typeface="+mj-lt"/>
                        </a:rPr>
                        <a:t>Fargate</a:t>
                      </a:r>
                      <a:r>
                        <a:rPr lang="en-GB" baseline="0" dirty="0" smtClean="0">
                          <a:latin typeface="+mj-lt"/>
                        </a:rPr>
                        <a:t> – AWS Managed servers, </a:t>
                      </a:r>
                      <a:r>
                        <a:rPr lang="en-GB" baseline="0" dirty="0" err="1" smtClean="0">
                          <a:latin typeface="+mj-lt"/>
                        </a:rPr>
                        <a:t>Fargate</a:t>
                      </a:r>
                      <a:r>
                        <a:rPr lang="en-GB" baseline="0" dirty="0" smtClean="0">
                          <a:latin typeface="+mj-lt"/>
                        </a:rPr>
                        <a:t> containers</a:t>
                      </a:r>
                      <a:endParaRPr lang="en-GB" dirty="0">
                        <a:latin typeface="+mj-lt"/>
                      </a:endParaRPr>
                    </a:p>
                  </a:txBody>
                  <a:tcPr/>
                </a:tc>
              </a:tr>
              <a:tr h="370840">
                <a:tc>
                  <a:txBody>
                    <a:bodyPr/>
                    <a:lstStyle/>
                    <a:p>
                      <a:pPr algn="ctr"/>
                      <a:r>
                        <a:rPr lang="en-GB" dirty="0" smtClean="0">
                          <a:latin typeface="+mj-lt"/>
                        </a:rPr>
                        <a:t>3</a:t>
                      </a:r>
                      <a:endParaRPr lang="en-GB" dirty="0">
                        <a:latin typeface="+mj-lt"/>
                      </a:endParaRPr>
                    </a:p>
                  </a:txBody>
                  <a:tcPr/>
                </a:tc>
                <a:tc>
                  <a:txBody>
                    <a:bodyPr/>
                    <a:lstStyle/>
                    <a:p>
                      <a:r>
                        <a:rPr lang="en-GB" dirty="0" smtClean="0">
                          <a:latin typeface="+mj-lt"/>
                        </a:rPr>
                        <a:t>AWS</a:t>
                      </a:r>
                      <a:r>
                        <a:rPr lang="en-GB" baseline="0" dirty="0" smtClean="0">
                          <a:latin typeface="+mj-lt"/>
                        </a:rPr>
                        <a:t> </a:t>
                      </a:r>
                      <a:r>
                        <a:rPr lang="en-GB" baseline="0" dirty="0" err="1" smtClean="0">
                          <a:latin typeface="+mj-lt"/>
                        </a:rPr>
                        <a:t>Docker</a:t>
                      </a:r>
                      <a:r>
                        <a:rPr lang="en-GB" baseline="0" dirty="0" smtClean="0">
                          <a:latin typeface="+mj-lt"/>
                        </a:rPr>
                        <a:t> – </a:t>
                      </a:r>
                      <a:r>
                        <a:rPr lang="en-GB" baseline="0" dirty="0" err="1" smtClean="0">
                          <a:latin typeface="+mj-lt"/>
                        </a:rPr>
                        <a:t>Docker</a:t>
                      </a:r>
                      <a:r>
                        <a:rPr lang="en-GB" baseline="0" dirty="0" smtClean="0">
                          <a:latin typeface="+mj-lt"/>
                        </a:rPr>
                        <a:t> Containers</a:t>
                      </a:r>
                      <a:endParaRPr lang="en-GB" dirty="0">
                        <a:latin typeface="+mj-lt"/>
                      </a:endParaRPr>
                    </a:p>
                  </a:txBody>
                  <a:tcPr/>
                </a:tc>
              </a:tr>
              <a:tr h="370840">
                <a:tc>
                  <a:txBody>
                    <a:bodyPr/>
                    <a:lstStyle/>
                    <a:p>
                      <a:pPr algn="ctr"/>
                      <a:r>
                        <a:rPr lang="en-GB" dirty="0" smtClean="0">
                          <a:latin typeface="+mj-lt"/>
                        </a:rPr>
                        <a:t>4</a:t>
                      </a:r>
                      <a:endParaRPr lang="en-GB" dirty="0">
                        <a:latin typeface="+mj-lt"/>
                      </a:endParaRPr>
                    </a:p>
                  </a:txBody>
                  <a:tcPr/>
                </a:tc>
                <a:tc>
                  <a:txBody>
                    <a:bodyPr/>
                    <a:lstStyle/>
                    <a:p>
                      <a:r>
                        <a:rPr lang="en-GB" dirty="0" err="1" smtClean="0">
                          <a:latin typeface="+mj-lt"/>
                        </a:rPr>
                        <a:t>EC2</a:t>
                      </a:r>
                      <a:r>
                        <a:rPr lang="en-GB" baseline="0" dirty="0" smtClean="0">
                          <a:latin typeface="+mj-lt"/>
                        </a:rPr>
                        <a:t> Instances – standard application deployment</a:t>
                      </a:r>
                      <a:endParaRPr lang="en-GB" dirty="0">
                        <a:latin typeface="+mj-lt"/>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6940"/>
          </a:xfrm>
        </p:spPr>
        <p:txBody>
          <a:bodyPr>
            <a:normAutofit/>
          </a:bodyPr>
          <a:lstStyle/>
          <a:p>
            <a:r>
              <a:rPr lang="en-GB" sz="3200" dirty="0" smtClean="0"/>
              <a:t>2.2 Cloud and PaaS Project - Objectives  </a:t>
            </a:r>
            <a:endParaRPr lang="en-GB" sz="3200" dirty="0" smtClean="0">
              <a:solidFill>
                <a:schemeClr val="bg2">
                  <a:lumMod val="25000"/>
                </a:schemeClr>
              </a:solidFill>
            </a:endParaRPr>
          </a:p>
        </p:txBody>
      </p:sp>
      <p:sp>
        <p:nvSpPr>
          <p:cNvPr id="15" name="Content Placeholder 2"/>
          <p:cNvSpPr>
            <a:spLocks noGrp="1"/>
          </p:cNvSpPr>
          <p:nvPr>
            <p:ph idx="1"/>
          </p:nvPr>
        </p:nvSpPr>
        <p:spPr>
          <a:xfrm>
            <a:off x="638209" y="1089497"/>
            <a:ext cx="10740991" cy="5163021"/>
          </a:xfrm>
        </p:spPr>
        <p:txBody>
          <a:bodyPr>
            <a:normAutofit/>
          </a:bodyPr>
          <a:lstStyle/>
          <a:p>
            <a:pPr marL="971550" lvl="1" indent="-514350">
              <a:buNone/>
            </a:pPr>
            <a:endParaRPr lang="en-GB" sz="1000" dirty="0">
              <a:latin typeface="+mj-lt"/>
            </a:endParaRPr>
          </a:p>
          <a:p>
            <a:pPr marL="514350" indent="-514350">
              <a:buNone/>
            </a:pPr>
            <a:r>
              <a:rPr lang="en-GB" sz="1600" b="1" dirty="0" smtClean="0">
                <a:solidFill>
                  <a:schemeClr val="bg2">
                    <a:lumMod val="25000"/>
                  </a:schemeClr>
                </a:solidFill>
                <a:latin typeface="+mj-lt"/>
              </a:rPr>
              <a:t>3. Self-service capabilities</a:t>
            </a:r>
          </a:p>
          <a:p>
            <a:pPr marL="971550" lvl="1" indent="-514350">
              <a:buFont typeface="Wingdings" pitchFamily="2" charset="2"/>
              <a:buChar char="q"/>
            </a:pPr>
            <a:r>
              <a:rPr lang="en-GB" sz="1400" dirty="0" smtClean="0">
                <a:solidFill>
                  <a:schemeClr val="bg2">
                    <a:lumMod val="25000"/>
                  </a:schemeClr>
                </a:solidFill>
                <a:latin typeface="+mj-lt"/>
              </a:rPr>
              <a:t>Ability to use self-service functions to reduce dependency on central teams</a:t>
            </a:r>
          </a:p>
          <a:p>
            <a:pPr marL="971550" lvl="1" indent="-514350">
              <a:buFont typeface="Wingdings" pitchFamily="2" charset="2"/>
              <a:buChar char="q"/>
            </a:pPr>
            <a:r>
              <a:rPr lang="en-GB" sz="1400" dirty="0" smtClean="0">
                <a:solidFill>
                  <a:schemeClr val="bg2">
                    <a:lumMod val="25000"/>
                  </a:schemeClr>
                </a:solidFill>
                <a:latin typeface="+mj-lt"/>
              </a:rPr>
              <a:t>Allows / supports greater autonomy of Delivery Teams</a:t>
            </a:r>
          </a:p>
          <a:p>
            <a:pPr marL="971550" lvl="1" indent="-514350">
              <a:buNone/>
            </a:pPr>
            <a:endParaRPr lang="en-GB" sz="1000" b="1" dirty="0" smtClean="0">
              <a:solidFill>
                <a:schemeClr val="bg2">
                  <a:lumMod val="25000"/>
                </a:schemeClr>
              </a:solidFill>
              <a:latin typeface="+mj-lt"/>
            </a:endParaRPr>
          </a:p>
          <a:p>
            <a:pPr marL="514350" indent="-514350">
              <a:buNone/>
            </a:pPr>
            <a:r>
              <a:rPr lang="en-GB" sz="1600" b="1" dirty="0" smtClean="0">
                <a:solidFill>
                  <a:schemeClr val="bg2">
                    <a:lumMod val="25000"/>
                  </a:schemeClr>
                </a:solidFill>
                <a:latin typeface="+mj-lt"/>
              </a:rPr>
              <a:t>4. Built-in Disaster Recovery</a:t>
            </a:r>
          </a:p>
          <a:p>
            <a:pPr marL="971550" lvl="1" indent="-514350">
              <a:buFont typeface="Wingdings" pitchFamily="2" charset="2"/>
              <a:buChar char="q"/>
            </a:pPr>
            <a:r>
              <a:rPr lang="en-GB" sz="1400" dirty="0" smtClean="0">
                <a:solidFill>
                  <a:schemeClr val="bg2">
                    <a:lumMod val="25000"/>
                  </a:schemeClr>
                </a:solidFill>
                <a:latin typeface="+mj-lt"/>
              </a:rPr>
              <a:t>Use of AWS availability zones</a:t>
            </a:r>
          </a:p>
          <a:p>
            <a:pPr marL="971550" lvl="1" indent="-514350">
              <a:buFont typeface="Wingdings" pitchFamily="2" charset="2"/>
              <a:buChar char="q"/>
            </a:pPr>
            <a:r>
              <a:rPr lang="en-GB" sz="1400" dirty="0" smtClean="0">
                <a:solidFill>
                  <a:schemeClr val="bg2">
                    <a:lumMod val="25000"/>
                  </a:schemeClr>
                </a:solidFill>
                <a:latin typeface="+mj-lt"/>
              </a:rPr>
              <a:t>Applications can be deployed across multiple physically separate </a:t>
            </a:r>
            <a:r>
              <a:rPr lang="en-GB" sz="1400" dirty="0" err="1" smtClean="0">
                <a:solidFill>
                  <a:schemeClr val="bg2">
                    <a:lumMod val="25000"/>
                  </a:schemeClr>
                </a:solidFill>
                <a:latin typeface="+mj-lt"/>
              </a:rPr>
              <a:t>datacentres</a:t>
            </a:r>
            <a:endParaRPr lang="en-GB" sz="1400" dirty="0" smtClean="0">
              <a:solidFill>
                <a:schemeClr val="bg2">
                  <a:lumMod val="25000"/>
                </a:schemeClr>
              </a:solidFill>
              <a:latin typeface="+mj-lt"/>
            </a:endParaRPr>
          </a:p>
          <a:p>
            <a:pPr marL="971550" lvl="1" indent="-514350">
              <a:buFont typeface="Wingdings" pitchFamily="2" charset="2"/>
              <a:buChar char="q"/>
            </a:pPr>
            <a:r>
              <a:rPr lang="en-GB" sz="1400" dirty="0" smtClean="0">
                <a:solidFill>
                  <a:schemeClr val="bg2">
                    <a:lumMod val="25000"/>
                  </a:schemeClr>
                </a:solidFill>
                <a:latin typeface="+mj-lt"/>
              </a:rPr>
              <a:t>All taken care of seamlessly without intervention</a:t>
            </a:r>
          </a:p>
          <a:p>
            <a:pPr marL="971550" lvl="1" indent="-514350">
              <a:buNone/>
            </a:pPr>
            <a:endParaRPr lang="en-GB" sz="1400" b="1" dirty="0" smtClean="0">
              <a:solidFill>
                <a:schemeClr val="bg2">
                  <a:lumMod val="25000"/>
                </a:schemeClr>
              </a:solidFill>
              <a:latin typeface="+mj-lt"/>
            </a:endParaRPr>
          </a:p>
          <a:p>
            <a:pPr marL="514350" indent="-514350">
              <a:buNone/>
            </a:pPr>
            <a:r>
              <a:rPr lang="en-GB" sz="1600" b="1" dirty="0" smtClean="0">
                <a:solidFill>
                  <a:schemeClr val="bg2">
                    <a:lumMod val="25000"/>
                  </a:schemeClr>
                </a:solidFill>
                <a:latin typeface="+mj-lt"/>
              </a:rPr>
              <a:t>5. Maximise the use of AWS Managed Services</a:t>
            </a:r>
          </a:p>
          <a:p>
            <a:pPr marL="971550" lvl="1" indent="-514350">
              <a:buNone/>
            </a:pPr>
            <a:endParaRPr lang="en-GB" sz="1400" b="1" dirty="0" smtClean="0">
              <a:solidFill>
                <a:schemeClr val="bg2">
                  <a:lumMod val="25000"/>
                </a:schemeClr>
              </a:solidFill>
              <a:latin typeface="+mj-lt"/>
            </a:endParaRPr>
          </a:p>
          <a:p>
            <a:pPr marL="0" indent="0">
              <a:buNone/>
            </a:pPr>
            <a:endParaRPr lang="en-GB" sz="2100" dirty="0">
              <a:latin typeface="+mj-lt"/>
            </a:endParaRPr>
          </a:p>
          <a:p>
            <a:pPr marL="971550" lvl="1" indent="-514350">
              <a:buNone/>
            </a:pPr>
            <a:endParaRPr lang="en-GB" sz="1800" dirty="0">
              <a:latin typeface="+mj-lt"/>
            </a:endParaRPr>
          </a:p>
        </p:txBody>
      </p:sp>
      <p:graphicFrame>
        <p:nvGraphicFramePr>
          <p:cNvPr id="5" name="Table 4"/>
          <p:cNvGraphicFramePr>
            <a:graphicFrameLocks noGrp="1"/>
          </p:cNvGraphicFramePr>
          <p:nvPr/>
        </p:nvGraphicFramePr>
        <p:xfrm>
          <a:off x="1784125" y="4231415"/>
          <a:ext cx="7100277" cy="1854200"/>
        </p:xfrm>
        <a:graphic>
          <a:graphicData uri="http://schemas.openxmlformats.org/drawingml/2006/table">
            <a:tbl>
              <a:tblPr firstRow="1" bandRow="1">
                <a:tableStyleId>{5C22544A-7EE6-4342-B048-85BDC9FD1C3A}</a:tableStyleId>
              </a:tblPr>
              <a:tblGrid>
                <a:gridCol w="1523756"/>
                <a:gridCol w="5576521"/>
              </a:tblGrid>
              <a:tr h="370840">
                <a:tc>
                  <a:txBody>
                    <a:bodyPr/>
                    <a:lstStyle/>
                    <a:p>
                      <a:pPr algn="ctr"/>
                      <a:r>
                        <a:rPr lang="en-GB" dirty="0" smtClean="0"/>
                        <a:t>Choice</a:t>
                      </a:r>
                      <a:endParaRPr lang="en-GB" dirty="0"/>
                    </a:p>
                  </a:txBody>
                  <a:tcPr/>
                </a:tc>
                <a:tc>
                  <a:txBody>
                    <a:bodyPr/>
                    <a:lstStyle/>
                    <a:p>
                      <a:pPr algn="ctr"/>
                      <a:r>
                        <a:rPr lang="en-GB" dirty="0" smtClean="0"/>
                        <a:t>Solution</a:t>
                      </a:r>
                      <a:endParaRPr lang="en-GB" dirty="0"/>
                    </a:p>
                  </a:txBody>
                  <a:tcPr/>
                </a:tc>
              </a:tr>
              <a:tr h="370840">
                <a:tc>
                  <a:txBody>
                    <a:bodyPr/>
                    <a:lstStyle/>
                    <a:p>
                      <a:pPr algn="ctr"/>
                      <a:r>
                        <a:rPr lang="en-GB" dirty="0" smtClean="0">
                          <a:latin typeface="+mj-lt"/>
                        </a:rPr>
                        <a:t>1</a:t>
                      </a:r>
                      <a:endParaRPr lang="en-GB" dirty="0">
                        <a:latin typeface="+mj-lt"/>
                      </a:endParaRPr>
                    </a:p>
                  </a:txBody>
                  <a:tcPr/>
                </a:tc>
                <a:tc>
                  <a:txBody>
                    <a:bodyPr/>
                    <a:lstStyle/>
                    <a:p>
                      <a:r>
                        <a:rPr lang="en-GB" dirty="0" smtClean="0">
                          <a:latin typeface="+mj-lt"/>
                        </a:rPr>
                        <a:t>AWS</a:t>
                      </a:r>
                      <a:r>
                        <a:rPr lang="en-GB" baseline="0" dirty="0" smtClean="0">
                          <a:latin typeface="+mj-lt"/>
                        </a:rPr>
                        <a:t> Lambda - </a:t>
                      </a:r>
                      <a:r>
                        <a:rPr lang="en-GB" baseline="0" dirty="0" err="1" smtClean="0">
                          <a:latin typeface="+mj-lt"/>
                        </a:rPr>
                        <a:t>Serverless</a:t>
                      </a:r>
                      <a:endParaRPr lang="en-GB" dirty="0">
                        <a:latin typeface="+mj-lt"/>
                      </a:endParaRPr>
                    </a:p>
                  </a:txBody>
                  <a:tcPr/>
                </a:tc>
              </a:tr>
              <a:tr h="370840">
                <a:tc>
                  <a:txBody>
                    <a:bodyPr/>
                    <a:lstStyle/>
                    <a:p>
                      <a:pPr algn="ctr"/>
                      <a:r>
                        <a:rPr lang="en-GB" dirty="0" smtClean="0">
                          <a:latin typeface="+mj-lt"/>
                        </a:rPr>
                        <a:t>2</a:t>
                      </a:r>
                      <a:endParaRPr lang="en-GB" dirty="0">
                        <a:latin typeface="+mj-lt"/>
                      </a:endParaRPr>
                    </a:p>
                  </a:txBody>
                  <a:tcPr/>
                </a:tc>
                <a:tc>
                  <a:txBody>
                    <a:bodyPr/>
                    <a:lstStyle/>
                    <a:p>
                      <a:r>
                        <a:rPr lang="en-GB" dirty="0" smtClean="0">
                          <a:latin typeface="+mj-lt"/>
                        </a:rPr>
                        <a:t>AWS</a:t>
                      </a:r>
                      <a:r>
                        <a:rPr lang="en-GB" baseline="0" dirty="0" smtClean="0">
                          <a:latin typeface="+mj-lt"/>
                        </a:rPr>
                        <a:t> </a:t>
                      </a:r>
                      <a:r>
                        <a:rPr lang="en-GB" baseline="0" dirty="0" err="1" smtClean="0">
                          <a:latin typeface="+mj-lt"/>
                        </a:rPr>
                        <a:t>Fargate</a:t>
                      </a:r>
                      <a:r>
                        <a:rPr lang="en-GB" baseline="0" dirty="0" smtClean="0">
                          <a:latin typeface="+mj-lt"/>
                        </a:rPr>
                        <a:t> – AWS Managed servers, </a:t>
                      </a:r>
                      <a:r>
                        <a:rPr lang="en-GB" baseline="0" dirty="0" err="1" smtClean="0">
                          <a:latin typeface="+mj-lt"/>
                        </a:rPr>
                        <a:t>Fargate</a:t>
                      </a:r>
                      <a:r>
                        <a:rPr lang="en-GB" baseline="0" dirty="0" smtClean="0">
                          <a:latin typeface="+mj-lt"/>
                        </a:rPr>
                        <a:t> containers</a:t>
                      </a:r>
                      <a:endParaRPr lang="en-GB" dirty="0">
                        <a:latin typeface="+mj-lt"/>
                      </a:endParaRPr>
                    </a:p>
                  </a:txBody>
                  <a:tcPr/>
                </a:tc>
              </a:tr>
              <a:tr h="370840">
                <a:tc>
                  <a:txBody>
                    <a:bodyPr/>
                    <a:lstStyle/>
                    <a:p>
                      <a:pPr algn="ctr"/>
                      <a:r>
                        <a:rPr lang="en-GB" dirty="0" smtClean="0">
                          <a:latin typeface="+mj-lt"/>
                        </a:rPr>
                        <a:t>3</a:t>
                      </a:r>
                      <a:endParaRPr lang="en-GB" dirty="0">
                        <a:latin typeface="+mj-lt"/>
                      </a:endParaRPr>
                    </a:p>
                  </a:txBody>
                  <a:tcPr/>
                </a:tc>
                <a:tc>
                  <a:txBody>
                    <a:bodyPr/>
                    <a:lstStyle/>
                    <a:p>
                      <a:r>
                        <a:rPr lang="en-GB" dirty="0" smtClean="0">
                          <a:latin typeface="+mj-lt"/>
                        </a:rPr>
                        <a:t>AWS</a:t>
                      </a:r>
                      <a:r>
                        <a:rPr lang="en-GB" baseline="0" dirty="0" smtClean="0">
                          <a:latin typeface="+mj-lt"/>
                        </a:rPr>
                        <a:t> </a:t>
                      </a:r>
                      <a:r>
                        <a:rPr lang="en-GB" baseline="0" dirty="0" err="1" smtClean="0">
                          <a:latin typeface="+mj-lt"/>
                        </a:rPr>
                        <a:t>Docker</a:t>
                      </a:r>
                      <a:r>
                        <a:rPr lang="en-GB" baseline="0" dirty="0" smtClean="0">
                          <a:latin typeface="+mj-lt"/>
                        </a:rPr>
                        <a:t> – </a:t>
                      </a:r>
                      <a:r>
                        <a:rPr lang="en-GB" baseline="0" dirty="0" err="1" smtClean="0">
                          <a:latin typeface="+mj-lt"/>
                        </a:rPr>
                        <a:t>Docker</a:t>
                      </a:r>
                      <a:r>
                        <a:rPr lang="en-GB" baseline="0" dirty="0" smtClean="0">
                          <a:latin typeface="+mj-lt"/>
                        </a:rPr>
                        <a:t> Containers</a:t>
                      </a:r>
                      <a:endParaRPr lang="en-GB" dirty="0">
                        <a:latin typeface="+mj-lt"/>
                      </a:endParaRPr>
                    </a:p>
                  </a:txBody>
                  <a:tcPr/>
                </a:tc>
              </a:tr>
              <a:tr h="370840">
                <a:tc>
                  <a:txBody>
                    <a:bodyPr/>
                    <a:lstStyle/>
                    <a:p>
                      <a:pPr algn="ctr"/>
                      <a:r>
                        <a:rPr lang="en-GB" dirty="0" smtClean="0">
                          <a:latin typeface="+mj-lt"/>
                        </a:rPr>
                        <a:t>4</a:t>
                      </a:r>
                      <a:endParaRPr lang="en-GB" dirty="0">
                        <a:latin typeface="+mj-lt"/>
                      </a:endParaRPr>
                    </a:p>
                  </a:txBody>
                  <a:tcPr/>
                </a:tc>
                <a:tc>
                  <a:txBody>
                    <a:bodyPr/>
                    <a:lstStyle/>
                    <a:p>
                      <a:r>
                        <a:rPr lang="en-GB" dirty="0" err="1" smtClean="0">
                          <a:latin typeface="+mj-lt"/>
                        </a:rPr>
                        <a:t>EC2</a:t>
                      </a:r>
                      <a:r>
                        <a:rPr lang="en-GB" baseline="0" dirty="0" smtClean="0">
                          <a:latin typeface="+mj-lt"/>
                        </a:rPr>
                        <a:t> Instances – standard application deployment</a:t>
                      </a:r>
                      <a:endParaRPr lang="en-GB" dirty="0">
                        <a:latin typeface="+mj-lt"/>
                      </a:endParaRPr>
                    </a:p>
                  </a:txBody>
                  <a:tcPr/>
                </a:tc>
              </a:tr>
            </a:tbl>
          </a:graphicData>
        </a:graphic>
      </p:graphicFrame>
      <p:sp>
        <p:nvSpPr>
          <p:cNvPr id="6" name="Left Arrow 5"/>
          <p:cNvSpPr/>
          <p:nvPr/>
        </p:nvSpPr>
        <p:spPr>
          <a:xfrm>
            <a:off x="9113162" y="5010084"/>
            <a:ext cx="2211753" cy="351693"/>
          </a:xfrm>
          <a:prstGeom prst="leftArrow">
            <a:avLst>
              <a:gd name="adj1" fmla="val 50000"/>
              <a:gd name="adj2" fmla="val 11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Model Selected for CMS</a:t>
            </a:r>
            <a:endParaRPr lang="en-GB"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flipV="1">
            <a:off x="638209" y="905774"/>
            <a:ext cx="10757285" cy="8628"/>
          </a:xfrm>
          <a:prstGeom prst="line">
            <a:avLst/>
          </a:prstGeom>
        </p:spPr>
        <p:style>
          <a:lnRef idx="1">
            <a:schemeClr val="accent1"/>
          </a:lnRef>
          <a:fillRef idx="0">
            <a:schemeClr val="accent1"/>
          </a:fillRef>
          <a:effectRef idx="0">
            <a:schemeClr val="accent1"/>
          </a:effectRef>
          <a:fontRef idx="minor">
            <a:schemeClr val="tx1"/>
          </a:fontRef>
        </p:style>
      </p:cxnSp>
      <p:sp>
        <p:nvSpPr>
          <p:cNvPr id="8194" name="AutoShape 2"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6" name="AutoShape 4"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8" name="AutoShape 6"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8267374D-3F3D-47B0-87D4-5B60B093BFB7}"/>
              </a:ext>
            </a:extLst>
          </p:cNvPr>
          <p:cNvSpPr/>
          <p:nvPr/>
        </p:nvSpPr>
        <p:spPr>
          <a:xfrm>
            <a:off x="638209" y="434192"/>
            <a:ext cx="4343497" cy="584775"/>
          </a:xfrm>
          <a:prstGeom prst="rect">
            <a:avLst/>
          </a:prstGeom>
        </p:spPr>
        <p:txBody>
          <a:bodyPr wrap="none">
            <a:spAutoFit/>
          </a:bodyPr>
          <a:lstStyle/>
          <a:p>
            <a:pPr marL="514350" indent="-514350"/>
            <a:r>
              <a:rPr lang="en-GB" sz="3200" dirty="0" smtClean="0">
                <a:solidFill>
                  <a:schemeClr val="bg2">
                    <a:lumMod val="25000"/>
                  </a:schemeClr>
                </a:solidFill>
              </a:rPr>
              <a:t>2.3 Buy rather than Build</a:t>
            </a:r>
            <a:endParaRPr lang="en-GB" sz="3200" dirty="0">
              <a:solidFill>
                <a:schemeClr val="bg2">
                  <a:lumMod val="25000"/>
                </a:schemeClr>
              </a:solidFill>
            </a:endParaRPr>
          </a:p>
        </p:txBody>
      </p:sp>
      <p:sp>
        <p:nvSpPr>
          <p:cNvPr id="7" name="Content Placeholder 2"/>
          <p:cNvSpPr>
            <a:spLocks noGrp="1"/>
          </p:cNvSpPr>
          <p:nvPr>
            <p:ph idx="1"/>
          </p:nvPr>
        </p:nvSpPr>
        <p:spPr>
          <a:xfrm>
            <a:off x="666638" y="1477107"/>
            <a:ext cx="10700426" cy="4651511"/>
          </a:xfrm>
        </p:spPr>
        <p:txBody>
          <a:bodyPr>
            <a:normAutofit/>
          </a:bodyPr>
          <a:lstStyle/>
          <a:p>
            <a:pPr lvl="1">
              <a:buNone/>
            </a:pPr>
            <a:endParaRPr lang="en-GB" sz="1600" dirty="0" smtClean="0">
              <a:latin typeface="+mj-lt"/>
            </a:endParaRPr>
          </a:p>
          <a:p>
            <a:pPr lvl="1">
              <a:buNone/>
            </a:pPr>
            <a:endParaRPr lang="en-GB" sz="1600" dirty="0" smtClean="0">
              <a:latin typeface="+mj-lt"/>
            </a:endParaRPr>
          </a:p>
        </p:txBody>
      </p:sp>
      <p:sp>
        <p:nvSpPr>
          <p:cNvPr id="3" name="Footer Placeholder 2">
            <a:extLst>
              <a:ext uri="{FF2B5EF4-FFF2-40B4-BE49-F238E27FC236}">
                <a16:creationId xmlns:a16="http://schemas.microsoft.com/office/drawing/2014/main" xmlns="" id="{284ACFF5-3CA3-4CD3-88D0-3D8EBA43AFF3}"/>
              </a:ext>
            </a:extLst>
          </p:cNvPr>
          <p:cNvSpPr>
            <a:spLocks noGrp="1"/>
          </p:cNvSpPr>
          <p:nvPr>
            <p:ph type="ftr" sz="quarter" idx="11"/>
          </p:nvPr>
        </p:nvSpPr>
        <p:spPr/>
        <p:txBody>
          <a:bodyPr/>
          <a:lstStyle/>
          <a:p>
            <a:r>
              <a:rPr lang="en-GB"/>
              <a:t>OFFICIAL SENSITIVE</a:t>
            </a:r>
            <a:endParaRPr lang="en-GB" dirty="0"/>
          </a:p>
        </p:txBody>
      </p:sp>
      <p:pic>
        <p:nvPicPr>
          <p:cNvPr id="9" name="Picture 8" descr="pass.png"/>
          <p:cNvPicPr>
            <a:picLocks noChangeAspect="1"/>
          </p:cNvPicPr>
          <p:nvPr/>
        </p:nvPicPr>
        <p:blipFill>
          <a:blip r:embed="rId3" cstate="print"/>
          <a:stretch>
            <a:fillRect/>
          </a:stretch>
        </p:blipFill>
        <p:spPr>
          <a:xfrm>
            <a:off x="178645" y="1351006"/>
            <a:ext cx="11411994" cy="4736209"/>
          </a:xfrm>
          <a:prstGeom prst="rect">
            <a:avLst/>
          </a:prstGeom>
        </p:spPr>
      </p:pic>
    </p:spTree>
    <p:extLst>
      <p:ext uri="{BB962C8B-B14F-4D97-AF65-F5344CB8AC3E}">
        <p14:creationId xmlns:p14="http://schemas.microsoft.com/office/powerpoint/2010/main" xmlns="" val="3951240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flipV="1">
            <a:off x="638209" y="905774"/>
            <a:ext cx="10757285" cy="8628"/>
          </a:xfrm>
          <a:prstGeom prst="line">
            <a:avLst/>
          </a:prstGeom>
        </p:spPr>
        <p:style>
          <a:lnRef idx="1">
            <a:schemeClr val="accent1"/>
          </a:lnRef>
          <a:fillRef idx="0">
            <a:schemeClr val="accent1"/>
          </a:fillRef>
          <a:effectRef idx="0">
            <a:schemeClr val="accent1"/>
          </a:effectRef>
          <a:fontRef idx="minor">
            <a:schemeClr val="tx1"/>
          </a:fontRef>
        </p:style>
      </p:cxnSp>
      <p:sp>
        <p:nvSpPr>
          <p:cNvPr id="8194" name="AutoShape 2"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6" name="AutoShape 4"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8" name="AutoShape 6"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8267374D-3F3D-47B0-87D4-5B60B093BFB7}"/>
              </a:ext>
            </a:extLst>
          </p:cNvPr>
          <p:cNvSpPr/>
          <p:nvPr/>
        </p:nvSpPr>
        <p:spPr>
          <a:xfrm>
            <a:off x="638209" y="434192"/>
            <a:ext cx="7432869" cy="584775"/>
          </a:xfrm>
          <a:prstGeom prst="rect">
            <a:avLst/>
          </a:prstGeom>
        </p:spPr>
        <p:txBody>
          <a:bodyPr wrap="none">
            <a:spAutoFit/>
          </a:bodyPr>
          <a:lstStyle/>
          <a:p>
            <a:pPr marL="514350" indent="-514350"/>
            <a:r>
              <a:rPr lang="en-GB" sz="3200" dirty="0" smtClean="0">
                <a:solidFill>
                  <a:schemeClr val="bg2">
                    <a:lumMod val="25000"/>
                  </a:schemeClr>
                </a:solidFill>
              </a:rPr>
              <a:t>3. Application Architectures and the Cloud</a:t>
            </a:r>
            <a:endParaRPr lang="en-GB" sz="3200" dirty="0">
              <a:solidFill>
                <a:schemeClr val="bg2">
                  <a:lumMod val="25000"/>
                </a:schemeClr>
              </a:solidFill>
            </a:endParaRPr>
          </a:p>
        </p:txBody>
      </p:sp>
      <p:sp>
        <p:nvSpPr>
          <p:cNvPr id="7" name="Content Placeholder 2"/>
          <p:cNvSpPr>
            <a:spLocks noGrp="1"/>
          </p:cNvSpPr>
          <p:nvPr>
            <p:ph idx="1"/>
          </p:nvPr>
        </p:nvSpPr>
        <p:spPr>
          <a:xfrm>
            <a:off x="666638" y="1477107"/>
            <a:ext cx="10700426" cy="4651511"/>
          </a:xfrm>
        </p:spPr>
        <p:txBody>
          <a:bodyPr>
            <a:normAutofit/>
          </a:bodyPr>
          <a:lstStyle/>
          <a:p>
            <a:pPr lvl="1">
              <a:buNone/>
            </a:pPr>
            <a:endParaRPr lang="en-GB" sz="1600" dirty="0" smtClean="0">
              <a:latin typeface="+mj-lt"/>
            </a:endParaRPr>
          </a:p>
          <a:p>
            <a:pPr lvl="1">
              <a:buNone/>
            </a:pPr>
            <a:endParaRPr lang="en-GB" sz="1600" dirty="0" smtClean="0">
              <a:latin typeface="+mj-lt"/>
            </a:endParaRPr>
          </a:p>
        </p:txBody>
      </p:sp>
      <p:sp>
        <p:nvSpPr>
          <p:cNvPr id="3" name="Footer Placeholder 2">
            <a:extLst>
              <a:ext uri="{FF2B5EF4-FFF2-40B4-BE49-F238E27FC236}">
                <a16:creationId xmlns:a16="http://schemas.microsoft.com/office/drawing/2014/main" xmlns="" id="{284ACFF5-3CA3-4CD3-88D0-3D8EBA43AFF3}"/>
              </a:ext>
            </a:extLst>
          </p:cNvPr>
          <p:cNvSpPr>
            <a:spLocks noGrp="1"/>
          </p:cNvSpPr>
          <p:nvPr>
            <p:ph type="ftr" sz="quarter" idx="11"/>
          </p:nvPr>
        </p:nvSpPr>
        <p:spPr/>
        <p:txBody>
          <a:bodyPr/>
          <a:lstStyle/>
          <a:p>
            <a:r>
              <a:rPr lang="en-GB"/>
              <a:t>OFFICIAL SENSITIVE</a:t>
            </a:r>
            <a:endParaRPr lang="en-GB" dirty="0"/>
          </a:p>
        </p:txBody>
      </p:sp>
      <p:pic>
        <p:nvPicPr>
          <p:cNvPr id="10" name="Picture 2"/>
          <p:cNvPicPr>
            <a:picLocks noChangeAspect="1" noChangeArrowheads="1"/>
          </p:cNvPicPr>
          <p:nvPr/>
        </p:nvPicPr>
        <p:blipFill>
          <a:blip r:embed="rId3" cstate="print"/>
          <a:srcRect/>
          <a:stretch>
            <a:fillRect/>
          </a:stretch>
        </p:blipFill>
        <p:spPr bwMode="auto">
          <a:xfrm>
            <a:off x="1938216" y="980417"/>
            <a:ext cx="7737230" cy="5343935"/>
          </a:xfrm>
          <a:prstGeom prst="rect">
            <a:avLst/>
          </a:prstGeom>
          <a:noFill/>
          <a:ln w="9525">
            <a:noFill/>
            <a:miter lim="800000"/>
            <a:headEnd/>
            <a:tailEnd/>
          </a:ln>
          <a:effectLst/>
        </p:spPr>
      </p:pic>
    </p:spTree>
    <p:extLst>
      <p:ext uri="{BB962C8B-B14F-4D97-AF65-F5344CB8AC3E}">
        <p14:creationId xmlns:p14="http://schemas.microsoft.com/office/powerpoint/2010/main" xmlns="" val="3951240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flipV="1">
            <a:off x="638209" y="905774"/>
            <a:ext cx="10757285" cy="8628"/>
          </a:xfrm>
          <a:prstGeom prst="line">
            <a:avLst/>
          </a:prstGeom>
        </p:spPr>
        <p:style>
          <a:lnRef idx="1">
            <a:schemeClr val="accent1"/>
          </a:lnRef>
          <a:fillRef idx="0">
            <a:schemeClr val="accent1"/>
          </a:fillRef>
          <a:effectRef idx="0">
            <a:schemeClr val="accent1"/>
          </a:effectRef>
          <a:fontRef idx="minor">
            <a:schemeClr val="tx1"/>
          </a:fontRef>
        </p:style>
      </p:cxnSp>
      <p:sp>
        <p:nvSpPr>
          <p:cNvPr id="8194" name="AutoShape 2"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6" name="AutoShape 4"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198" name="AutoShape 6" descr="Image result for facts and fig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1">
            <a:extLst>
              <a:ext uri="{FF2B5EF4-FFF2-40B4-BE49-F238E27FC236}">
                <a16:creationId xmlns:a16="http://schemas.microsoft.com/office/drawing/2014/main" xmlns="" id="{8267374D-3F3D-47B0-87D4-5B60B093BFB7}"/>
              </a:ext>
            </a:extLst>
          </p:cNvPr>
          <p:cNvSpPr/>
          <p:nvPr/>
        </p:nvSpPr>
        <p:spPr>
          <a:xfrm>
            <a:off x="638209" y="434192"/>
            <a:ext cx="9218421" cy="535531"/>
          </a:xfrm>
          <a:prstGeom prst="rect">
            <a:avLst/>
          </a:prstGeom>
        </p:spPr>
        <p:txBody>
          <a:bodyPr wrap="none">
            <a:spAutoFit/>
          </a:bodyPr>
          <a:lstStyle/>
          <a:p>
            <a:pPr>
              <a:lnSpc>
                <a:spcPct val="90000"/>
              </a:lnSpc>
              <a:spcBef>
                <a:spcPct val="0"/>
              </a:spcBef>
            </a:pPr>
            <a:r>
              <a:rPr lang="en-GB" sz="3200" dirty="0" smtClean="0">
                <a:latin typeface="+mj-lt"/>
                <a:ea typeface="+mj-ea"/>
                <a:cs typeface="+mj-cs"/>
              </a:rPr>
              <a:t>3.1  Platform Delivery Patterns – an example </a:t>
            </a:r>
            <a:r>
              <a:rPr lang="en-GB" sz="3200" dirty="0" err="1" smtClean="0">
                <a:latin typeface="+mj-lt"/>
                <a:ea typeface="+mj-ea"/>
                <a:cs typeface="+mj-cs"/>
              </a:rPr>
              <a:t>MongoDB</a:t>
            </a:r>
            <a:endParaRPr lang="en-GB" sz="3200" dirty="0">
              <a:latin typeface="+mj-lt"/>
              <a:ea typeface="+mj-ea"/>
              <a:cs typeface="+mj-cs"/>
            </a:endParaRPr>
          </a:p>
        </p:txBody>
      </p:sp>
      <p:sp>
        <p:nvSpPr>
          <p:cNvPr id="7" name="Content Placeholder 2"/>
          <p:cNvSpPr>
            <a:spLocks noGrp="1"/>
          </p:cNvSpPr>
          <p:nvPr>
            <p:ph idx="1"/>
          </p:nvPr>
        </p:nvSpPr>
        <p:spPr>
          <a:xfrm>
            <a:off x="666638" y="1477107"/>
            <a:ext cx="10700426" cy="4651511"/>
          </a:xfrm>
        </p:spPr>
        <p:txBody>
          <a:bodyPr>
            <a:normAutofit/>
          </a:bodyPr>
          <a:lstStyle/>
          <a:p>
            <a:pPr>
              <a:buNone/>
            </a:pPr>
            <a:r>
              <a:rPr lang="en-GB" sz="2000" b="1" dirty="0" smtClean="0">
                <a:latin typeface="+mj-lt"/>
              </a:rPr>
              <a:t>Example - Patterns for a </a:t>
            </a:r>
            <a:r>
              <a:rPr lang="en-GB" sz="2000" b="1" dirty="0" err="1" smtClean="0">
                <a:latin typeface="+mj-lt"/>
              </a:rPr>
              <a:t>MongoDB</a:t>
            </a:r>
            <a:r>
              <a:rPr lang="en-GB" sz="2000" b="1" dirty="0" smtClean="0">
                <a:latin typeface="+mj-lt"/>
              </a:rPr>
              <a:t> platform:</a:t>
            </a:r>
          </a:p>
          <a:p>
            <a:pPr>
              <a:buNone/>
            </a:pPr>
            <a:endParaRPr lang="en-GB" sz="2000" b="1" dirty="0" smtClean="0">
              <a:latin typeface="+mj-lt"/>
            </a:endParaRPr>
          </a:p>
          <a:p>
            <a:pPr lvl="1">
              <a:buFont typeface="Wingdings" pitchFamily="2" charset="2"/>
              <a:buChar char="q"/>
            </a:pPr>
            <a:r>
              <a:rPr lang="en-GB" sz="1600" dirty="0" err="1" smtClean="0">
                <a:latin typeface="+mj-lt"/>
              </a:rPr>
              <a:t>MongoDB</a:t>
            </a:r>
            <a:r>
              <a:rPr lang="en-GB" sz="1600" dirty="0" smtClean="0">
                <a:latin typeface="+mj-lt"/>
              </a:rPr>
              <a:t> – on-prem</a:t>
            </a:r>
          </a:p>
          <a:p>
            <a:pPr lvl="1">
              <a:buFont typeface="Wingdings" pitchFamily="2" charset="2"/>
              <a:buChar char="q"/>
            </a:pPr>
            <a:r>
              <a:rPr lang="en-GB" sz="1600" dirty="0" err="1" smtClean="0">
                <a:latin typeface="+mj-lt"/>
              </a:rPr>
              <a:t>MongoDB</a:t>
            </a:r>
            <a:r>
              <a:rPr lang="en-GB" sz="1600" dirty="0" smtClean="0">
                <a:latin typeface="+mj-lt"/>
              </a:rPr>
              <a:t> – lift and shift to AWS (IaaS)</a:t>
            </a:r>
          </a:p>
          <a:p>
            <a:pPr lvl="1">
              <a:buFont typeface="Wingdings" pitchFamily="2" charset="2"/>
              <a:buChar char="q"/>
            </a:pPr>
            <a:r>
              <a:rPr lang="en-GB" sz="1600" dirty="0" smtClean="0">
                <a:latin typeface="+mj-lt"/>
              </a:rPr>
              <a:t>AWS </a:t>
            </a:r>
            <a:r>
              <a:rPr lang="en-GB" sz="1600" dirty="0" err="1" smtClean="0">
                <a:latin typeface="+mj-lt"/>
              </a:rPr>
              <a:t>DocumentDB</a:t>
            </a:r>
            <a:r>
              <a:rPr lang="en-GB" sz="1600" dirty="0" smtClean="0">
                <a:latin typeface="+mj-lt"/>
              </a:rPr>
              <a:t> (PaaS)</a:t>
            </a:r>
          </a:p>
          <a:p>
            <a:pPr lvl="1">
              <a:buFont typeface="Wingdings" pitchFamily="2" charset="2"/>
              <a:buChar char="q"/>
            </a:pPr>
            <a:r>
              <a:rPr lang="en-GB" sz="1600" dirty="0" smtClean="0">
                <a:latin typeface="+mj-lt"/>
              </a:rPr>
              <a:t>Mongo Atlas (PaaS)</a:t>
            </a:r>
          </a:p>
          <a:p>
            <a:pPr lvl="1">
              <a:buNone/>
            </a:pPr>
            <a:endParaRPr lang="en-GB" sz="1600" dirty="0" smtClean="0">
              <a:latin typeface="+mj-lt"/>
            </a:endParaRPr>
          </a:p>
          <a:p>
            <a:pPr lvl="1"/>
            <a:endParaRPr lang="en-GB" sz="1600" dirty="0" smtClean="0">
              <a:latin typeface="+mj-lt"/>
            </a:endParaRPr>
          </a:p>
          <a:p>
            <a:pPr lvl="1"/>
            <a:endParaRPr lang="en-GB" sz="1600" dirty="0" smtClean="0">
              <a:latin typeface="+mj-lt"/>
            </a:endParaRPr>
          </a:p>
          <a:p>
            <a:pPr lvl="1"/>
            <a:endParaRPr lang="en-GB" sz="1600" dirty="0" smtClean="0">
              <a:latin typeface="+mj-lt"/>
            </a:endParaRPr>
          </a:p>
          <a:p>
            <a:pPr lvl="1">
              <a:buNone/>
            </a:pPr>
            <a:endParaRPr lang="en-GB" sz="1600" dirty="0">
              <a:latin typeface="+mj-lt"/>
            </a:endParaRPr>
          </a:p>
        </p:txBody>
      </p:sp>
      <p:sp>
        <p:nvSpPr>
          <p:cNvPr id="3" name="Footer Placeholder 2">
            <a:extLst>
              <a:ext uri="{FF2B5EF4-FFF2-40B4-BE49-F238E27FC236}">
                <a16:creationId xmlns:a16="http://schemas.microsoft.com/office/drawing/2014/main" xmlns="" id="{284ACFF5-3CA3-4CD3-88D0-3D8EBA43AFF3}"/>
              </a:ext>
            </a:extLst>
          </p:cNvPr>
          <p:cNvSpPr>
            <a:spLocks noGrp="1"/>
          </p:cNvSpPr>
          <p:nvPr>
            <p:ph type="ftr" sz="quarter" idx="11"/>
          </p:nvPr>
        </p:nvSpPr>
        <p:spPr/>
        <p:txBody>
          <a:bodyPr/>
          <a:lstStyle/>
          <a:p>
            <a:r>
              <a:rPr lang="en-GB"/>
              <a:t>OFFICIAL SENSITIVE</a:t>
            </a:r>
            <a:endParaRPr lang="en-GB" dirty="0"/>
          </a:p>
        </p:txBody>
      </p:sp>
    </p:spTree>
    <p:extLst>
      <p:ext uri="{BB962C8B-B14F-4D97-AF65-F5344CB8AC3E}">
        <p14:creationId xmlns:p14="http://schemas.microsoft.com/office/powerpoint/2010/main" xmlns="" val="3951240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G PP Template 1" id="{ADD7AFE7-1883-430F-AC44-EDF342C569AD}" vid="{007DEF50-670F-44E8-81B5-DD6B4651A13E}"/>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G PP Template 1" id="{ADD7AFE7-1883-430F-AC44-EDF342C569AD}" vid="{007DEF50-670F-44E8-81B5-DD6B4651A13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TG PP Template</Template>
  <TotalTime>27216</TotalTime>
  <Words>2355</Words>
  <Application>Microsoft Office PowerPoint</Application>
  <PresentationFormat>Custom</PresentationFormat>
  <Paragraphs>346</Paragraphs>
  <Slides>30</Slides>
  <Notes>17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3" baseType="lpstr">
      <vt:lpstr>Office Theme</vt:lpstr>
      <vt:lpstr>1_Office Theme</vt:lpstr>
      <vt:lpstr>Visio</vt:lpstr>
      <vt:lpstr>Slide 1</vt:lpstr>
      <vt:lpstr>Slide 2</vt:lpstr>
      <vt:lpstr>Slide 3</vt:lpstr>
      <vt:lpstr>2.1 Cloud and PaaS Project - Objectives  </vt:lpstr>
      <vt:lpstr>2.2 Cloud and PaaS Project - Objectives  </vt:lpstr>
      <vt:lpstr>2.2 Cloud and PaaS Project - Objectives  </vt:lpstr>
      <vt:lpstr>Slide 7</vt:lpstr>
      <vt:lpstr>Slide 8</vt:lpstr>
      <vt:lpstr>Slide 9</vt:lpstr>
      <vt:lpstr>MongoDB – On Premise </vt:lpstr>
      <vt:lpstr>MongoDB – Lift and Shift (AWS EC2) </vt:lpstr>
      <vt:lpstr>MongoDB – AWS DocumentDB (not yet available UK)</vt:lpstr>
      <vt:lpstr>MongoDB – Atlas</vt:lpstr>
      <vt:lpstr>4.1 AWS Accounts </vt:lpstr>
      <vt:lpstr>4.2 Accounts and Billing </vt:lpstr>
      <vt:lpstr>5.1 Accounts and the Landing Zone </vt:lpstr>
      <vt:lpstr>5.2 Account Building and the Landing Zone </vt:lpstr>
      <vt:lpstr>5.3 Landing Zone </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SLC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Garry Kay</dc:creator>
  <cp:lastModifiedBy>lowndeb</cp:lastModifiedBy>
  <cp:revision>2032</cp:revision>
  <cp:lastPrinted>2018-06-29T08:58:40Z</cp:lastPrinted>
  <dcterms:created xsi:type="dcterms:W3CDTF">2018-03-08T12:06:26Z</dcterms:created>
  <dcterms:modified xsi:type="dcterms:W3CDTF">2019-08-16T13:08:18Z</dcterms:modified>
</cp:coreProperties>
</file>