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6">
  <p:sldMasterIdLst>
    <p:sldMasterId id="2147483657" r:id="rId1"/>
  </p:sldMasterIdLst>
  <p:notesMasterIdLst>
    <p:notesMasterId r:id="rId23"/>
  </p:notesMasterIdLst>
  <p:sldIdLst>
    <p:sldId id="256" r:id="rId2"/>
    <p:sldId id="397" r:id="rId3"/>
    <p:sldId id="402" r:id="rId4"/>
    <p:sldId id="404" r:id="rId5"/>
    <p:sldId id="403" r:id="rId6"/>
    <p:sldId id="416" r:id="rId7"/>
    <p:sldId id="405" r:id="rId8"/>
    <p:sldId id="406" r:id="rId9"/>
    <p:sldId id="398" r:id="rId10"/>
    <p:sldId id="415" r:id="rId11"/>
    <p:sldId id="407" r:id="rId12"/>
    <p:sldId id="399" r:id="rId13"/>
    <p:sldId id="400" r:id="rId14"/>
    <p:sldId id="401" r:id="rId15"/>
    <p:sldId id="408" r:id="rId16"/>
    <p:sldId id="410" r:id="rId17"/>
    <p:sldId id="409" r:id="rId18"/>
    <p:sldId id="412" r:id="rId19"/>
    <p:sldId id="411" r:id="rId20"/>
    <p:sldId id="413" r:id="rId21"/>
    <p:sldId id="414" r:id="rId22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Hoban" initials="TH" lastIdx="5" clrIdx="0">
    <p:extLst>
      <p:ext uri="{19B8F6BF-5375-455C-9EA6-DF929625EA0E}">
        <p15:presenceInfo xmlns="" xmlns:p15="http://schemas.microsoft.com/office/powerpoint/2012/main" userId="S-1-5-21-3992121350-2840906017-2217532693-119391" providerId="AD"/>
      </p:ext>
    </p:extLst>
  </p:cmAuthor>
  <p:cmAuthor id="2" name="LECKIE, Douglas" initials="LD" lastIdx="4" clrIdx="1">
    <p:extLst>
      <p:ext uri="{19B8F6BF-5375-455C-9EA6-DF929625EA0E}">
        <p15:presenceInfo xmlns="" xmlns:p15="http://schemas.microsoft.com/office/powerpoint/2012/main" userId="S-1-5-21-1993962763-1659004503-1801674531-1773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78F"/>
    <a:srgbClr val="00877C"/>
    <a:srgbClr val="4597A0"/>
    <a:srgbClr val="008E80"/>
    <a:srgbClr val="EF917D"/>
    <a:srgbClr val="C3CFD0"/>
    <a:srgbClr val="F9CA63"/>
    <a:srgbClr val="00667E"/>
    <a:srgbClr val="224B50"/>
    <a:srgbClr val="00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9" autoAdjust="0"/>
    <p:restoredTop sz="99881" autoAdjust="0"/>
  </p:normalViewPr>
  <p:slideViewPr>
    <p:cSldViewPr snapToGrid="0">
      <p:cViewPr varScale="1">
        <p:scale>
          <a:sx n="71" d="100"/>
          <a:sy n="71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46275-C5D4-4933-8863-B5C018BA2A46}" type="doc">
      <dgm:prSet loTypeId="urn:microsoft.com/office/officeart/2005/8/layout/hProcess11" loCatId="process" qsTypeId="urn:microsoft.com/office/officeart/2005/8/quickstyle/simple4" qsCatId="simple" csTypeId="urn:microsoft.com/office/officeart/2005/8/colors/colorful3" csCatId="colorful" phldr="1"/>
      <dgm:spPr/>
    </dgm:pt>
    <dgm:pt modelId="{CE66B3B3-3422-41B2-ABF1-CC4636B06AAB}">
      <dgm:prSet phldrT="[Text]" custT="1"/>
      <dgm:spPr/>
      <dgm:t>
        <a:bodyPr/>
        <a:lstStyle/>
        <a:p>
          <a:r>
            <a:rPr lang="en-GB" sz="2000" dirty="0" err="1" smtClean="0"/>
            <a:t>UiPath</a:t>
          </a:r>
          <a:r>
            <a:rPr lang="en-GB" sz="2000" dirty="0" smtClean="0"/>
            <a:t> Studio</a:t>
          </a:r>
          <a:endParaRPr lang="en-GB" sz="2000" dirty="0"/>
        </a:p>
      </dgm:t>
    </dgm:pt>
    <dgm:pt modelId="{BAC2B402-6C9F-40CE-8FF2-2432875F0B70}" type="parTrans" cxnId="{8D647FDF-AD4F-4126-B2FA-A5DA6E830F3D}">
      <dgm:prSet/>
      <dgm:spPr/>
      <dgm:t>
        <a:bodyPr/>
        <a:lstStyle/>
        <a:p>
          <a:endParaRPr lang="en-GB" sz="1100"/>
        </a:p>
      </dgm:t>
    </dgm:pt>
    <dgm:pt modelId="{5F73A66D-1C16-4F96-8A57-84112BE56C75}" type="sibTrans" cxnId="{8D647FDF-AD4F-4126-B2FA-A5DA6E830F3D}">
      <dgm:prSet/>
      <dgm:spPr/>
      <dgm:t>
        <a:bodyPr/>
        <a:lstStyle/>
        <a:p>
          <a:endParaRPr lang="en-GB" sz="1100"/>
        </a:p>
      </dgm:t>
    </dgm:pt>
    <dgm:pt modelId="{EACDF58C-5409-4911-93ED-1590717930CA}">
      <dgm:prSet phldrT="[Text]" custT="1"/>
      <dgm:spPr/>
      <dgm:t>
        <a:bodyPr/>
        <a:lstStyle/>
        <a:p>
          <a:r>
            <a:rPr lang="en-GB" sz="2000" dirty="0" err="1" smtClean="0"/>
            <a:t>GitLab</a:t>
          </a:r>
          <a:endParaRPr lang="en-GB" sz="2000" dirty="0"/>
        </a:p>
      </dgm:t>
    </dgm:pt>
    <dgm:pt modelId="{CB05E085-3DD8-4D39-85E9-8B1E6456A609}" type="parTrans" cxnId="{6B4DC8F4-DE7E-4998-A57C-D982EE1A226E}">
      <dgm:prSet/>
      <dgm:spPr/>
      <dgm:t>
        <a:bodyPr/>
        <a:lstStyle/>
        <a:p>
          <a:endParaRPr lang="en-GB" sz="1100"/>
        </a:p>
      </dgm:t>
    </dgm:pt>
    <dgm:pt modelId="{ED3D41E5-28E3-4BF5-B507-CED6100487A4}" type="sibTrans" cxnId="{6B4DC8F4-DE7E-4998-A57C-D982EE1A226E}">
      <dgm:prSet/>
      <dgm:spPr/>
      <dgm:t>
        <a:bodyPr/>
        <a:lstStyle/>
        <a:p>
          <a:endParaRPr lang="en-GB" sz="1100"/>
        </a:p>
      </dgm:t>
    </dgm:pt>
    <dgm:pt modelId="{9B6FB4B5-D57E-4901-A2E9-9D1C471F5409}">
      <dgm:prSet phldrT="[Text]" custT="1"/>
      <dgm:spPr/>
      <dgm:t>
        <a:bodyPr/>
        <a:lstStyle/>
        <a:p>
          <a:r>
            <a:rPr lang="en-GB" sz="2000" dirty="0" err="1" smtClean="0"/>
            <a:t>UiPath</a:t>
          </a:r>
          <a:endParaRPr lang="en-GB" sz="2000" dirty="0" smtClean="0"/>
        </a:p>
        <a:p>
          <a:r>
            <a:rPr lang="en-GB" sz="2000" dirty="0" smtClean="0"/>
            <a:t>Robot</a:t>
          </a:r>
          <a:endParaRPr lang="en-GB" sz="2000" dirty="0"/>
        </a:p>
      </dgm:t>
    </dgm:pt>
    <dgm:pt modelId="{152B0F4E-BE9E-461D-8524-5A8D71F708B2}" type="parTrans" cxnId="{B988CE43-5EE7-4830-A559-E2503061F7CC}">
      <dgm:prSet/>
      <dgm:spPr/>
      <dgm:t>
        <a:bodyPr/>
        <a:lstStyle/>
        <a:p>
          <a:endParaRPr lang="en-GB" sz="1100"/>
        </a:p>
      </dgm:t>
    </dgm:pt>
    <dgm:pt modelId="{5A5ED5C9-9646-4146-A5EE-F341B33FE33F}" type="sibTrans" cxnId="{B988CE43-5EE7-4830-A559-E2503061F7CC}">
      <dgm:prSet/>
      <dgm:spPr/>
      <dgm:t>
        <a:bodyPr/>
        <a:lstStyle/>
        <a:p>
          <a:endParaRPr lang="en-GB" sz="1100"/>
        </a:p>
      </dgm:t>
    </dgm:pt>
    <dgm:pt modelId="{31B30F74-3F00-4A25-9FE0-8AE8773BFA90}" type="pres">
      <dgm:prSet presAssocID="{BA946275-C5D4-4933-8863-B5C018BA2A46}" presName="Name0" presStyleCnt="0">
        <dgm:presLayoutVars>
          <dgm:dir/>
          <dgm:resizeHandles val="exact"/>
        </dgm:presLayoutVars>
      </dgm:prSet>
      <dgm:spPr/>
    </dgm:pt>
    <dgm:pt modelId="{176CB711-C7A0-46B6-B9A9-979069F3C900}" type="pres">
      <dgm:prSet presAssocID="{BA946275-C5D4-4933-8863-B5C018BA2A46}" presName="arrow" presStyleLbl="bgShp" presStyleIdx="0" presStyleCnt="1"/>
      <dgm:spPr/>
    </dgm:pt>
    <dgm:pt modelId="{AEB45712-2E3C-4B26-A1CF-A13FF245A82C}" type="pres">
      <dgm:prSet presAssocID="{BA946275-C5D4-4933-8863-B5C018BA2A46}" presName="points" presStyleCnt="0"/>
      <dgm:spPr/>
    </dgm:pt>
    <dgm:pt modelId="{0DC96DA3-DCE2-4F67-946C-D6FFAC9D1A59}" type="pres">
      <dgm:prSet presAssocID="{CE66B3B3-3422-41B2-ABF1-CC4636B06AAB}" presName="compositeA" presStyleCnt="0"/>
      <dgm:spPr/>
    </dgm:pt>
    <dgm:pt modelId="{B7B350A0-DF9A-4CE7-9090-D944332592DF}" type="pres">
      <dgm:prSet presAssocID="{CE66B3B3-3422-41B2-ABF1-CC4636B06AAB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2F3ADA-175F-4ACF-9BAD-E26D0AD41E48}" type="pres">
      <dgm:prSet presAssocID="{CE66B3B3-3422-41B2-ABF1-CC4636B06AAB}" presName="circleA" presStyleLbl="node1" presStyleIdx="0" presStyleCnt="3"/>
      <dgm:spPr/>
    </dgm:pt>
    <dgm:pt modelId="{041C75C8-AFC4-4BF7-9ABF-0C89FC5A32C5}" type="pres">
      <dgm:prSet presAssocID="{CE66B3B3-3422-41B2-ABF1-CC4636B06AAB}" presName="spaceA" presStyleCnt="0"/>
      <dgm:spPr/>
    </dgm:pt>
    <dgm:pt modelId="{91757E59-4C01-4104-B053-666F14B1C974}" type="pres">
      <dgm:prSet presAssocID="{5F73A66D-1C16-4F96-8A57-84112BE56C75}" presName="space" presStyleCnt="0"/>
      <dgm:spPr/>
    </dgm:pt>
    <dgm:pt modelId="{F2988B2E-A587-46A6-9A02-07022321F432}" type="pres">
      <dgm:prSet presAssocID="{EACDF58C-5409-4911-93ED-1590717930CA}" presName="compositeB" presStyleCnt="0"/>
      <dgm:spPr/>
    </dgm:pt>
    <dgm:pt modelId="{BD9340D1-507F-4A1D-904A-1A56843E7B44}" type="pres">
      <dgm:prSet presAssocID="{EACDF58C-5409-4911-93ED-1590717930CA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960D81-88E6-43D5-B9C4-D13E7D342C63}" type="pres">
      <dgm:prSet presAssocID="{EACDF58C-5409-4911-93ED-1590717930CA}" presName="circleB" presStyleLbl="node1" presStyleIdx="1" presStyleCnt="3"/>
      <dgm:spPr/>
    </dgm:pt>
    <dgm:pt modelId="{6DC9F222-3D5B-40C3-BCE5-54D2DD8063C6}" type="pres">
      <dgm:prSet presAssocID="{EACDF58C-5409-4911-93ED-1590717930CA}" presName="spaceB" presStyleCnt="0"/>
      <dgm:spPr/>
    </dgm:pt>
    <dgm:pt modelId="{39C13321-D78E-4E55-A813-8D76F260B9B8}" type="pres">
      <dgm:prSet presAssocID="{ED3D41E5-28E3-4BF5-B507-CED6100487A4}" presName="space" presStyleCnt="0"/>
      <dgm:spPr/>
    </dgm:pt>
    <dgm:pt modelId="{91E6CA71-5DFF-45CB-B40E-E2E17A12D3D5}" type="pres">
      <dgm:prSet presAssocID="{9B6FB4B5-D57E-4901-A2E9-9D1C471F5409}" presName="compositeA" presStyleCnt="0"/>
      <dgm:spPr/>
    </dgm:pt>
    <dgm:pt modelId="{0EE3E375-9E6A-41D3-B651-2029D1EA1BC4}" type="pres">
      <dgm:prSet presAssocID="{9B6FB4B5-D57E-4901-A2E9-9D1C471F5409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D0718F-0C4D-4BF4-87B8-E242662FFFBB}" type="pres">
      <dgm:prSet presAssocID="{9B6FB4B5-D57E-4901-A2E9-9D1C471F5409}" presName="circleA" presStyleLbl="node1" presStyleIdx="2" presStyleCnt="3"/>
      <dgm:spPr/>
    </dgm:pt>
    <dgm:pt modelId="{751164DA-2008-4653-880F-2E81B017399D}" type="pres">
      <dgm:prSet presAssocID="{9B6FB4B5-D57E-4901-A2E9-9D1C471F5409}" presName="spaceA" presStyleCnt="0"/>
      <dgm:spPr/>
    </dgm:pt>
  </dgm:ptLst>
  <dgm:cxnLst>
    <dgm:cxn modelId="{1C8FFC7A-D45C-4670-B67C-B7C25595BA94}" type="presOf" srcId="{9B6FB4B5-D57E-4901-A2E9-9D1C471F5409}" destId="{0EE3E375-9E6A-41D3-B651-2029D1EA1BC4}" srcOrd="0" destOrd="0" presId="urn:microsoft.com/office/officeart/2005/8/layout/hProcess11"/>
    <dgm:cxn modelId="{35ADF75B-9802-48D6-A4B3-515E70736EBA}" type="presOf" srcId="{EACDF58C-5409-4911-93ED-1590717930CA}" destId="{BD9340D1-507F-4A1D-904A-1A56843E7B44}" srcOrd="0" destOrd="0" presId="urn:microsoft.com/office/officeart/2005/8/layout/hProcess11"/>
    <dgm:cxn modelId="{B988CE43-5EE7-4830-A559-E2503061F7CC}" srcId="{BA946275-C5D4-4933-8863-B5C018BA2A46}" destId="{9B6FB4B5-D57E-4901-A2E9-9D1C471F5409}" srcOrd="2" destOrd="0" parTransId="{152B0F4E-BE9E-461D-8524-5A8D71F708B2}" sibTransId="{5A5ED5C9-9646-4146-A5EE-F341B33FE33F}"/>
    <dgm:cxn modelId="{EA8CCCED-0488-43D2-9164-4F3BE9F98DE6}" type="presOf" srcId="{CE66B3B3-3422-41B2-ABF1-CC4636B06AAB}" destId="{B7B350A0-DF9A-4CE7-9090-D944332592DF}" srcOrd="0" destOrd="0" presId="urn:microsoft.com/office/officeart/2005/8/layout/hProcess11"/>
    <dgm:cxn modelId="{6B4DC8F4-DE7E-4998-A57C-D982EE1A226E}" srcId="{BA946275-C5D4-4933-8863-B5C018BA2A46}" destId="{EACDF58C-5409-4911-93ED-1590717930CA}" srcOrd="1" destOrd="0" parTransId="{CB05E085-3DD8-4D39-85E9-8B1E6456A609}" sibTransId="{ED3D41E5-28E3-4BF5-B507-CED6100487A4}"/>
    <dgm:cxn modelId="{E924CAF4-85D9-4CAE-89D0-DF95115D433A}" type="presOf" srcId="{BA946275-C5D4-4933-8863-B5C018BA2A46}" destId="{31B30F74-3F00-4A25-9FE0-8AE8773BFA90}" srcOrd="0" destOrd="0" presId="urn:microsoft.com/office/officeart/2005/8/layout/hProcess11"/>
    <dgm:cxn modelId="{8D647FDF-AD4F-4126-B2FA-A5DA6E830F3D}" srcId="{BA946275-C5D4-4933-8863-B5C018BA2A46}" destId="{CE66B3B3-3422-41B2-ABF1-CC4636B06AAB}" srcOrd="0" destOrd="0" parTransId="{BAC2B402-6C9F-40CE-8FF2-2432875F0B70}" sibTransId="{5F73A66D-1C16-4F96-8A57-84112BE56C75}"/>
    <dgm:cxn modelId="{5979DF8C-3DE8-4656-B81F-060E1D732AAE}" type="presParOf" srcId="{31B30F74-3F00-4A25-9FE0-8AE8773BFA90}" destId="{176CB711-C7A0-46B6-B9A9-979069F3C900}" srcOrd="0" destOrd="0" presId="urn:microsoft.com/office/officeart/2005/8/layout/hProcess11"/>
    <dgm:cxn modelId="{8FD3737E-6687-40B1-926F-E52232997DAE}" type="presParOf" srcId="{31B30F74-3F00-4A25-9FE0-8AE8773BFA90}" destId="{AEB45712-2E3C-4B26-A1CF-A13FF245A82C}" srcOrd="1" destOrd="0" presId="urn:microsoft.com/office/officeart/2005/8/layout/hProcess11"/>
    <dgm:cxn modelId="{91A5D6A9-3D81-4711-89BE-A693D09F0E6D}" type="presParOf" srcId="{AEB45712-2E3C-4B26-A1CF-A13FF245A82C}" destId="{0DC96DA3-DCE2-4F67-946C-D6FFAC9D1A59}" srcOrd="0" destOrd="0" presId="urn:microsoft.com/office/officeart/2005/8/layout/hProcess11"/>
    <dgm:cxn modelId="{D5F83649-B9CE-4462-A1D7-DA6C8DB063F7}" type="presParOf" srcId="{0DC96DA3-DCE2-4F67-946C-D6FFAC9D1A59}" destId="{B7B350A0-DF9A-4CE7-9090-D944332592DF}" srcOrd="0" destOrd="0" presId="urn:microsoft.com/office/officeart/2005/8/layout/hProcess11"/>
    <dgm:cxn modelId="{99EF18B2-7D22-476A-8690-4E608B592836}" type="presParOf" srcId="{0DC96DA3-DCE2-4F67-946C-D6FFAC9D1A59}" destId="{262F3ADA-175F-4ACF-9BAD-E26D0AD41E48}" srcOrd="1" destOrd="0" presId="urn:microsoft.com/office/officeart/2005/8/layout/hProcess11"/>
    <dgm:cxn modelId="{1EC5E619-0193-4C74-A19E-94801E24851B}" type="presParOf" srcId="{0DC96DA3-DCE2-4F67-946C-D6FFAC9D1A59}" destId="{041C75C8-AFC4-4BF7-9ABF-0C89FC5A32C5}" srcOrd="2" destOrd="0" presId="urn:microsoft.com/office/officeart/2005/8/layout/hProcess11"/>
    <dgm:cxn modelId="{939400F7-C0D7-4A1B-831D-DCEF48A79170}" type="presParOf" srcId="{AEB45712-2E3C-4B26-A1CF-A13FF245A82C}" destId="{91757E59-4C01-4104-B053-666F14B1C974}" srcOrd="1" destOrd="0" presId="urn:microsoft.com/office/officeart/2005/8/layout/hProcess11"/>
    <dgm:cxn modelId="{2C5FECA1-5D48-4D7E-8D33-486678C49059}" type="presParOf" srcId="{AEB45712-2E3C-4B26-A1CF-A13FF245A82C}" destId="{F2988B2E-A587-46A6-9A02-07022321F432}" srcOrd="2" destOrd="0" presId="urn:microsoft.com/office/officeart/2005/8/layout/hProcess11"/>
    <dgm:cxn modelId="{3B2EB3DA-F9C6-409A-850D-32482C13EF0D}" type="presParOf" srcId="{F2988B2E-A587-46A6-9A02-07022321F432}" destId="{BD9340D1-507F-4A1D-904A-1A56843E7B44}" srcOrd="0" destOrd="0" presId="urn:microsoft.com/office/officeart/2005/8/layout/hProcess11"/>
    <dgm:cxn modelId="{4F967BCF-E52A-42ED-957C-25B667A44F73}" type="presParOf" srcId="{F2988B2E-A587-46A6-9A02-07022321F432}" destId="{27960D81-88E6-43D5-B9C4-D13E7D342C63}" srcOrd="1" destOrd="0" presId="urn:microsoft.com/office/officeart/2005/8/layout/hProcess11"/>
    <dgm:cxn modelId="{FC66EFE6-37C4-42C8-B9CA-1C81B8E98007}" type="presParOf" srcId="{F2988B2E-A587-46A6-9A02-07022321F432}" destId="{6DC9F222-3D5B-40C3-BCE5-54D2DD8063C6}" srcOrd="2" destOrd="0" presId="urn:microsoft.com/office/officeart/2005/8/layout/hProcess11"/>
    <dgm:cxn modelId="{9FF57E2C-153A-4734-937F-286C08C4D961}" type="presParOf" srcId="{AEB45712-2E3C-4B26-A1CF-A13FF245A82C}" destId="{39C13321-D78E-4E55-A813-8D76F260B9B8}" srcOrd="3" destOrd="0" presId="urn:microsoft.com/office/officeart/2005/8/layout/hProcess11"/>
    <dgm:cxn modelId="{7B278DD2-2EA9-4194-8FDF-01CA5D7B073D}" type="presParOf" srcId="{AEB45712-2E3C-4B26-A1CF-A13FF245A82C}" destId="{91E6CA71-5DFF-45CB-B40E-E2E17A12D3D5}" srcOrd="4" destOrd="0" presId="urn:microsoft.com/office/officeart/2005/8/layout/hProcess11"/>
    <dgm:cxn modelId="{10FD8025-BC17-466F-946D-3D069FF2C630}" type="presParOf" srcId="{91E6CA71-5DFF-45CB-B40E-E2E17A12D3D5}" destId="{0EE3E375-9E6A-41D3-B651-2029D1EA1BC4}" srcOrd="0" destOrd="0" presId="urn:microsoft.com/office/officeart/2005/8/layout/hProcess11"/>
    <dgm:cxn modelId="{7E5D52F8-16A0-4F8F-92B8-2CA8C64D73DC}" type="presParOf" srcId="{91E6CA71-5DFF-45CB-B40E-E2E17A12D3D5}" destId="{E9D0718F-0C4D-4BF4-87B8-E242662FFFBB}" srcOrd="1" destOrd="0" presId="urn:microsoft.com/office/officeart/2005/8/layout/hProcess11"/>
    <dgm:cxn modelId="{FA31B087-6720-4976-8A0E-7711DA56B14F}" type="presParOf" srcId="{91E6CA71-5DFF-45CB-B40E-E2E17A12D3D5}" destId="{751164DA-2008-4653-880F-2E81B017399D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946275-C5D4-4933-8863-B5C018BA2A46}" type="doc">
      <dgm:prSet loTypeId="urn:microsoft.com/office/officeart/2005/8/layout/hProcess11" loCatId="process" qsTypeId="urn:microsoft.com/office/officeart/2005/8/quickstyle/simple4" qsCatId="simple" csTypeId="urn:microsoft.com/office/officeart/2005/8/colors/colorful3" csCatId="colorful" phldr="1"/>
      <dgm:spPr/>
    </dgm:pt>
    <dgm:pt modelId="{CE66B3B3-3422-41B2-ABF1-CC4636B06AAB}">
      <dgm:prSet phldrT="[Text]" custT="1"/>
      <dgm:spPr/>
      <dgm:t>
        <a:bodyPr/>
        <a:lstStyle/>
        <a:p>
          <a:r>
            <a:rPr lang="en-GB" sz="2000" dirty="0" err="1" smtClean="0"/>
            <a:t>UiPath</a:t>
          </a:r>
          <a:r>
            <a:rPr lang="en-GB" sz="2000" dirty="0" smtClean="0"/>
            <a:t> Studio</a:t>
          </a:r>
          <a:endParaRPr lang="en-GB" sz="2000" dirty="0"/>
        </a:p>
      </dgm:t>
    </dgm:pt>
    <dgm:pt modelId="{BAC2B402-6C9F-40CE-8FF2-2432875F0B70}" type="parTrans" cxnId="{8D647FDF-AD4F-4126-B2FA-A5DA6E830F3D}">
      <dgm:prSet/>
      <dgm:spPr/>
      <dgm:t>
        <a:bodyPr/>
        <a:lstStyle/>
        <a:p>
          <a:endParaRPr lang="en-GB" sz="1100"/>
        </a:p>
      </dgm:t>
    </dgm:pt>
    <dgm:pt modelId="{5F73A66D-1C16-4F96-8A57-84112BE56C75}" type="sibTrans" cxnId="{8D647FDF-AD4F-4126-B2FA-A5DA6E830F3D}">
      <dgm:prSet/>
      <dgm:spPr/>
      <dgm:t>
        <a:bodyPr/>
        <a:lstStyle/>
        <a:p>
          <a:endParaRPr lang="en-GB" sz="1100"/>
        </a:p>
      </dgm:t>
    </dgm:pt>
    <dgm:pt modelId="{EACDF58C-5409-4911-93ED-1590717930CA}">
      <dgm:prSet phldrT="[Text]" custT="1"/>
      <dgm:spPr/>
      <dgm:t>
        <a:bodyPr/>
        <a:lstStyle/>
        <a:p>
          <a:r>
            <a:rPr lang="en-GB" sz="2000" dirty="0" err="1" smtClean="0"/>
            <a:t>UiPath</a:t>
          </a:r>
          <a:r>
            <a:rPr lang="en-GB" sz="2000" dirty="0" smtClean="0"/>
            <a:t> Orchestrator</a:t>
          </a:r>
          <a:endParaRPr lang="en-GB" sz="2000" dirty="0"/>
        </a:p>
      </dgm:t>
    </dgm:pt>
    <dgm:pt modelId="{CB05E085-3DD8-4D39-85E9-8B1E6456A609}" type="parTrans" cxnId="{6B4DC8F4-DE7E-4998-A57C-D982EE1A226E}">
      <dgm:prSet/>
      <dgm:spPr/>
      <dgm:t>
        <a:bodyPr/>
        <a:lstStyle/>
        <a:p>
          <a:endParaRPr lang="en-GB" sz="1100"/>
        </a:p>
      </dgm:t>
    </dgm:pt>
    <dgm:pt modelId="{ED3D41E5-28E3-4BF5-B507-CED6100487A4}" type="sibTrans" cxnId="{6B4DC8F4-DE7E-4998-A57C-D982EE1A226E}">
      <dgm:prSet/>
      <dgm:spPr/>
      <dgm:t>
        <a:bodyPr/>
        <a:lstStyle/>
        <a:p>
          <a:endParaRPr lang="en-GB" sz="1100"/>
        </a:p>
      </dgm:t>
    </dgm:pt>
    <dgm:pt modelId="{9B6FB4B5-D57E-4901-A2E9-9D1C471F5409}">
      <dgm:prSet phldrT="[Text]" custT="1"/>
      <dgm:spPr/>
      <dgm:t>
        <a:bodyPr/>
        <a:lstStyle/>
        <a:p>
          <a:r>
            <a:rPr lang="en-GB" sz="2000" dirty="0" err="1" smtClean="0"/>
            <a:t>UiPath</a:t>
          </a:r>
          <a:endParaRPr lang="en-GB" sz="2000" dirty="0" smtClean="0"/>
        </a:p>
        <a:p>
          <a:r>
            <a:rPr lang="en-GB" sz="2000" dirty="0" smtClean="0"/>
            <a:t>Robot</a:t>
          </a:r>
          <a:endParaRPr lang="en-GB" sz="2000" dirty="0"/>
        </a:p>
      </dgm:t>
    </dgm:pt>
    <dgm:pt modelId="{152B0F4E-BE9E-461D-8524-5A8D71F708B2}" type="parTrans" cxnId="{B988CE43-5EE7-4830-A559-E2503061F7CC}">
      <dgm:prSet/>
      <dgm:spPr/>
      <dgm:t>
        <a:bodyPr/>
        <a:lstStyle/>
        <a:p>
          <a:endParaRPr lang="en-GB" sz="1100"/>
        </a:p>
      </dgm:t>
    </dgm:pt>
    <dgm:pt modelId="{5A5ED5C9-9646-4146-A5EE-F341B33FE33F}" type="sibTrans" cxnId="{B988CE43-5EE7-4830-A559-E2503061F7CC}">
      <dgm:prSet/>
      <dgm:spPr/>
      <dgm:t>
        <a:bodyPr/>
        <a:lstStyle/>
        <a:p>
          <a:endParaRPr lang="en-GB" sz="1100"/>
        </a:p>
      </dgm:t>
    </dgm:pt>
    <dgm:pt modelId="{31B30F74-3F00-4A25-9FE0-8AE8773BFA90}" type="pres">
      <dgm:prSet presAssocID="{BA946275-C5D4-4933-8863-B5C018BA2A46}" presName="Name0" presStyleCnt="0">
        <dgm:presLayoutVars>
          <dgm:dir/>
          <dgm:resizeHandles val="exact"/>
        </dgm:presLayoutVars>
      </dgm:prSet>
      <dgm:spPr/>
    </dgm:pt>
    <dgm:pt modelId="{176CB711-C7A0-46B6-B9A9-979069F3C900}" type="pres">
      <dgm:prSet presAssocID="{BA946275-C5D4-4933-8863-B5C018BA2A46}" presName="arrow" presStyleLbl="bgShp" presStyleIdx="0" presStyleCnt="1"/>
      <dgm:spPr/>
    </dgm:pt>
    <dgm:pt modelId="{AEB45712-2E3C-4B26-A1CF-A13FF245A82C}" type="pres">
      <dgm:prSet presAssocID="{BA946275-C5D4-4933-8863-B5C018BA2A46}" presName="points" presStyleCnt="0"/>
      <dgm:spPr/>
    </dgm:pt>
    <dgm:pt modelId="{0DC96DA3-DCE2-4F67-946C-D6FFAC9D1A59}" type="pres">
      <dgm:prSet presAssocID="{CE66B3B3-3422-41B2-ABF1-CC4636B06AAB}" presName="compositeA" presStyleCnt="0"/>
      <dgm:spPr/>
    </dgm:pt>
    <dgm:pt modelId="{B7B350A0-DF9A-4CE7-9090-D944332592DF}" type="pres">
      <dgm:prSet presAssocID="{CE66B3B3-3422-41B2-ABF1-CC4636B06AAB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2F3ADA-175F-4ACF-9BAD-E26D0AD41E48}" type="pres">
      <dgm:prSet presAssocID="{CE66B3B3-3422-41B2-ABF1-CC4636B06AAB}" presName="circleA" presStyleLbl="node1" presStyleIdx="0" presStyleCnt="3"/>
      <dgm:spPr/>
    </dgm:pt>
    <dgm:pt modelId="{041C75C8-AFC4-4BF7-9ABF-0C89FC5A32C5}" type="pres">
      <dgm:prSet presAssocID="{CE66B3B3-3422-41B2-ABF1-CC4636B06AAB}" presName="spaceA" presStyleCnt="0"/>
      <dgm:spPr/>
    </dgm:pt>
    <dgm:pt modelId="{91757E59-4C01-4104-B053-666F14B1C974}" type="pres">
      <dgm:prSet presAssocID="{5F73A66D-1C16-4F96-8A57-84112BE56C75}" presName="space" presStyleCnt="0"/>
      <dgm:spPr/>
    </dgm:pt>
    <dgm:pt modelId="{F2988B2E-A587-46A6-9A02-07022321F432}" type="pres">
      <dgm:prSet presAssocID="{EACDF58C-5409-4911-93ED-1590717930CA}" presName="compositeB" presStyleCnt="0"/>
      <dgm:spPr/>
    </dgm:pt>
    <dgm:pt modelId="{BD9340D1-507F-4A1D-904A-1A56843E7B44}" type="pres">
      <dgm:prSet presAssocID="{EACDF58C-5409-4911-93ED-1590717930CA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960D81-88E6-43D5-B9C4-D13E7D342C63}" type="pres">
      <dgm:prSet presAssocID="{EACDF58C-5409-4911-93ED-1590717930CA}" presName="circleB" presStyleLbl="node1" presStyleIdx="1" presStyleCnt="3"/>
      <dgm:spPr/>
    </dgm:pt>
    <dgm:pt modelId="{6DC9F222-3D5B-40C3-BCE5-54D2DD8063C6}" type="pres">
      <dgm:prSet presAssocID="{EACDF58C-5409-4911-93ED-1590717930CA}" presName="spaceB" presStyleCnt="0"/>
      <dgm:spPr/>
    </dgm:pt>
    <dgm:pt modelId="{39C13321-D78E-4E55-A813-8D76F260B9B8}" type="pres">
      <dgm:prSet presAssocID="{ED3D41E5-28E3-4BF5-B507-CED6100487A4}" presName="space" presStyleCnt="0"/>
      <dgm:spPr/>
    </dgm:pt>
    <dgm:pt modelId="{91E6CA71-5DFF-45CB-B40E-E2E17A12D3D5}" type="pres">
      <dgm:prSet presAssocID="{9B6FB4B5-D57E-4901-A2E9-9D1C471F5409}" presName="compositeA" presStyleCnt="0"/>
      <dgm:spPr/>
    </dgm:pt>
    <dgm:pt modelId="{0EE3E375-9E6A-41D3-B651-2029D1EA1BC4}" type="pres">
      <dgm:prSet presAssocID="{9B6FB4B5-D57E-4901-A2E9-9D1C471F5409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D0718F-0C4D-4BF4-87B8-E242662FFFBB}" type="pres">
      <dgm:prSet presAssocID="{9B6FB4B5-D57E-4901-A2E9-9D1C471F5409}" presName="circleA" presStyleLbl="node1" presStyleIdx="2" presStyleCnt="3"/>
      <dgm:spPr/>
    </dgm:pt>
    <dgm:pt modelId="{751164DA-2008-4653-880F-2E81B017399D}" type="pres">
      <dgm:prSet presAssocID="{9B6FB4B5-D57E-4901-A2E9-9D1C471F5409}" presName="spaceA" presStyleCnt="0"/>
      <dgm:spPr/>
    </dgm:pt>
  </dgm:ptLst>
  <dgm:cxnLst>
    <dgm:cxn modelId="{B988CE43-5EE7-4830-A559-E2503061F7CC}" srcId="{BA946275-C5D4-4933-8863-B5C018BA2A46}" destId="{9B6FB4B5-D57E-4901-A2E9-9D1C471F5409}" srcOrd="2" destOrd="0" parTransId="{152B0F4E-BE9E-461D-8524-5A8D71F708B2}" sibTransId="{5A5ED5C9-9646-4146-A5EE-F341B33FE33F}"/>
    <dgm:cxn modelId="{8A1DD883-67A6-444F-9685-574EC8014410}" type="presOf" srcId="{EACDF58C-5409-4911-93ED-1590717930CA}" destId="{BD9340D1-507F-4A1D-904A-1A56843E7B44}" srcOrd="0" destOrd="0" presId="urn:microsoft.com/office/officeart/2005/8/layout/hProcess11"/>
    <dgm:cxn modelId="{75BB6C56-4E51-4DD2-BA0B-58236608E2EB}" type="presOf" srcId="{CE66B3B3-3422-41B2-ABF1-CC4636B06AAB}" destId="{B7B350A0-DF9A-4CE7-9090-D944332592DF}" srcOrd="0" destOrd="0" presId="urn:microsoft.com/office/officeart/2005/8/layout/hProcess11"/>
    <dgm:cxn modelId="{6B4DC8F4-DE7E-4998-A57C-D982EE1A226E}" srcId="{BA946275-C5D4-4933-8863-B5C018BA2A46}" destId="{EACDF58C-5409-4911-93ED-1590717930CA}" srcOrd="1" destOrd="0" parTransId="{CB05E085-3DD8-4D39-85E9-8B1E6456A609}" sibTransId="{ED3D41E5-28E3-4BF5-B507-CED6100487A4}"/>
    <dgm:cxn modelId="{26482D8A-C29E-4457-9CDD-F42D77CDEF79}" type="presOf" srcId="{BA946275-C5D4-4933-8863-B5C018BA2A46}" destId="{31B30F74-3F00-4A25-9FE0-8AE8773BFA90}" srcOrd="0" destOrd="0" presId="urn:microsoft.com/office/officeart/2005/8/layout/hProcess11"/>
    <dgm:cxn modelId="{E81D576E-5BFF-433E-B270-4A2B89BEB780}" type="presOf" srcId="{9B6FB4B5-D57E-4901-A2E9-9D1C471F5409}" destId="{0EE3E375-9E6A-41D3-B651-2029D1EA1BC4}" srcOrd="0" destOrd="0" presId="urn:microsoft.com/office/officeart/2005/8/layout/hProcess11"/>
    <dgm:cxn modelId="{8D647FDF-AD4F-4126-B2FA-A5DA6E830F3D}" srcId="{BA946275-C5D4-4933-8863-B5C018BA2A46}" destId="{CE66B3B3-3422-41B2-ABF1-CC4636B06AAB}" srcOrd="0" destOrd="0" parTransId="{BAC2B402-6C9F-40CE-8FF2-2432875F0B70}" sibTransId="{5F73A66D-1C16-4F96-8A57-84112BE56C75}"/>
    <dgm:cxn modelId="{40EBCCF9-142C-48A4-9FFF-FF147E91C676}" type="presParOf" srcId="{31B30F74-3F00-4A25-9FE0-8AE8773BFA90}" destId="{176CB711-C7A0-46B6-B9A9-979069F3C900}" srcOrd="0" destOrd="0" presId="urn:microsoft.com/office/officeart/2005/8/layout/hProcess11"/>
    <dgm:cxn modelId="{BBEDF2D3-4C9A-45CF-ABBB-6B9FBCA89BE6}" type="presParOf" srcId="{31B30F74-3F00-4A25-9FE0-8AE8773BFA90}" destId="{AEB45712-2E3C-4B26-A1CF-A13FF245A82C}" srcOrd="1" destOrd="0" presId="urn:microsoft.com/office/officeart/2005/8/layout/hProcess11"/>
    <dgm:cxn modelId="{01999F51-2669-4BC3-944F-D9145CBB2919}" type="presParOf" srcId="{AEB45712-2E3C-4B26-A1CF-A13FF245A82C}" destId="{0DC96DA3-DCE2-4F67-946C-D6FFAC9D1A59}" srcOrd="0" destOrd="0" presId="urn:microsoft.com/office/officeart/2005/8/layout/hProcess11"/>
    <dgm:cxn modelId="{E9201431-A8CD-4B4F-90A5-ACBB8C2E67C3}" type="presParOf" srcId="{0DC96DA3-DCE2-4F67-946C-D6FFAC9D1A59}" destId="{B7B350A0-DF9A-4CE7-9090-D944332592DF}" srcOrd="0" destOrd="0" presId="urn:microsoft.com/office/officeart/2005/8/layout/hProcess11"/>
    <dgm:cxn modelId="{724EDE2D-4115-49C6-973E-4BEBC86B52E1}" type="presParOf" srcId="{0DC96DA3-DCE2-4F67-946C-D6FFAC9D1A59}" destId="{262F3ADA-175F-4ACF-9BAD-E26D0AD41E48}" srcOrd="1" destOrd="0" presId="urn:microsoft.com/office/officeart/2005/8/layout/hProcess11"/>
    <dgm:cxn modelId="{37433575-39F3-43DE-AF79-C6CD4F217354}" type="presParOf" srcId="{0DC96DA3-DCE2-4F67-946C-D6FFAC9D1A59}" destId="{041C75C8-AFC4-4BF7-9ABF-0C89FC5A32C5}" srcOrd="2" destOrd="0" presId="urn:microsoft.com/office/officeart/2005/8/layout/hProcess11"/>
    <dgm:cxn modelId="{30BEE93A-DA26-44AA-8D92-3B93FC11CD35}" type="presParOf" srcId="{AEB45712-2E3C-4B26-A1CF-A13FF245A82C}" destId="{91757E59-4C01-4104-B053-666F14B1C974}" srcOrd="1" destOrd="0" presId="urn:microsoft.com/office/officeart/2005/8/layout/hProcess11"/>
    <dgm:cxn modelId="{1883F6AC-5D4C-4C6B-BD2D-88B81CDE45B4}" type="presParOf" srcId="{AEB45712-2E3C-4B26-A1CF-A13FF245A82C}" destId="{F2988B2E-A587-46A6-9A02-07022321F432}" srcOrd="2" destOrd="0" presId="urn:microsoft.com/office/officeart/2005/8/layout/hProcess11"/>
    <dgm:cxn modelId="{0D4DE9C2-295C-43CF-9EE5-878C99BCA4FE}" type="presParOf" srcId="{F2988B2E-A587-46A6-9A02-07022321F432}" destId="{BD9340D1-507F-4A1D-904A-1A56843E7B44}" srcOrd="0" destOrd="0" presId="urn:microsoft.com/office/officeart/2005/8/layout/hProcess11"/>
    <dgm:cxn modelId="{DBE60E3C-E0B8-4BA3-A549-E0DF3150CF85}" type="presParOf" srcId="{F2988B2E-A587-46A6-9A02-07022321F432}" destId="{27960D81-88E6-43D5-B9C4-D13E7D342C63}" srcOrd="1" destOrd="0" presId="urn:microsoft.com/office/officeart/2005/8/layout/hProcess11"/>
    <dgm:cxn modelId="{FA82CBDB-E0B4-47AF-962A-BF5F8E5AE5B4}" type="presParOf" srcId="{F2988B2E-A587-46A6-9A02-07022321F432}" destId="{6DC9F222-3D5B-40C3-BCE5-54D2DD8063C6}" srcOrd="2" destOrd="0" presId="urn:microsoft.com/office/officeart/2005/8/layout/hProcess11"/>
    <dgm:cxn modelId="{88E0506E-4B3F-4867-9A12-E913CA7480F9}" type="presParOf" srcId="{AEB45712-2E3C-4B26-A1CF-A13FF245A82C}" destId="{39C13321-D78E-4E55-A813-8D76F260B9B8}" srcOrd="3" destOrd="0" presId="urn:microsoft.com/office/officeart/2005/8/layout/hProcess11"/>
    <dgm:cxn modelId="{DABAB9B7-C3E1-429A-9DCF-3215D29E2614}" type="presParOf" srcId="{AEB45712-2E3C-4B26-A1CF-A13FF245A82C}" destId="{91E6CA71-5DFF-45CB-B40E-E2E17A12D3D5}" srcOrd="4" destOrd="0" presId="urn:microsoft.com/office/officeart/2005/8/layout/hProcess11"/>
    <dgm:cxn modelId="{5660AC65-A99C-46FA-8B12-7D34C6BDEC8E}" type="presParOf" srcId="{91E6CA71-5DFF-45CB-B40E-E2E17A12D3D5}" destId="{0EE3E375-9E6A-41D3-B651-2029D1EA1BC4}" srcOrd="0" destOrd="0" presId="urn:microsoft.com/office/officeart/2005/8/layout/hProcess11"/>
    <dgm:cxn modelId="{D686E1A0-2D2E-4100-A8B7-E9E650B28DC8}" type="presParOf" srcId="{91E6CA71-5DFF-45CB-B40E-E2E17A12D3D5}" destId="{E9D0718F-0C4D-4BF4-87B8-E242662FFFBB}" srcOrd="1" destOrd="0" presId="urn:microsoft.com/office/officeart/2005/8/layout/hProcess11"/>
    <dgm:cxn modelId="{1A3BF538-1977-45E6-92F1-9A5F9D874FB1}" type="presParOf" srcId="{91E6CA71-5DFF-45CB-B40E-E2E17A12D3D5}" destId="{751164DA-2008-4653-880F-2E81B017399D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6CB711-C7A0-46B6-B9A9-979069F3C900}">
      <dsp:nvSpPr>
        <dsp:cNvPr id="0" name=""/>
        <dsp:cNvSpPr/>
      </dsp:nvSpPr>
      <dsp:spPr>
        <a:xfrm>
          <a:off x="0" y="667572"/>
          <a:ext cx="8128000" cy="890096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B350A0-DF9A-4CE7-9090-D944332592DF}">
      <dsp:nvSpPr>
        <dsp:cNvPr id="0" name=""/>
        <dsp:cNvSpPr/>
      </dsp:nvSpPr>
      <dsp:spPr>
        <a:xfrm>
          <a:off x="3571" y="0"/>
          <a:ext cx="2357437" cy="890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UiPath</a:t>
          </a:r>
          <a:r>
            <a:rPr lang="en-GB" sz="2000" kern="1200" dirty="0" smtClean="0"/>
            <a:t> Studio</a:t>
          </a:r>
          <a:endParaRPr lang="en-GB" sz="2000" kern="1200" dirty="0"/>
        </a:p>
      </dsp:txBody>
      <dsp:txXfrm>
        <a:off x="3571" y="0"/>
        <a:ext cx="2357437" cy="890096"/>
      </dsp:txXfrm>
    </dsp:sp>
    <dsp:sp modelId="{262F3ADA-175F-4ACF-9BAD-E26D0AD41E48}">
      <dsp:nvSpPr>
        <dsp:cNvPr id="0" name=""/>
        <dsp:cNvSpPr/>
      </dsp:nvSpPr>
      <dsp:spPr>
        <a:xfrm>
          <a:off x="1071028" y="1001358"/>
          <a:ext cx="222524" cy="2225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9340D1-507F-4A1D-904A-1A56843E7B44}">
      <dsp:nvSpPr>
        <dsp:cNvPr id="0" name=""/>
        <dsp:cNvSpPr/>
      </dsp:nvSpPr>
      <dsp:spPr>
        <a:xfrm>
          <a:off x="2478881" y="1335144"/>
          <a:ext cx="2357437" cy="890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GitLab</a:t>
          </a:r>
          <a:endParaRPr lang="en-GB" sz="2000" kern="1200" dirty="0"/>
        </a:p>
      </dsp:txBody>
      <dsp:txXfrm>
        <a:off x="2478881" y="1335144"/>
        <a:ext cx="2357437" cy="890096"/>
      </dsp:txXfrm>
    </dsp:sp>
    <dsp:sp modelId="{27960D81-88E6-43D5-B9C4-D13E7D342C63}">
      <dsp:nvSpPr>
        <dsp:cNvPr id="0" name=""/>
        <dsp:cNvSpPr/>
      </dsp:nvSpPr>
      <dsp:spPr>
        <a:xfrm>
          <a:off x="3546338" y="1001358"/>
          <a:ext cx="222524" cy="2225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88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88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E3E375-9E6A-41D3-B651-2029D1EA1BC4}">
      <dsp:nvSpPr>
        <dsp:cNvPr id="0" name=""/>
        <dsp:cNvSpPr/>
      </dsp:nvSpPr>
      <dsp:spPr>
        <a:xfrm>
          <a:off x="4954190" y="0"/>
          <a:ext cx="2357437" cy="890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UiPath</a:t>
          </a:r>
          <a:endParaRPr lang="en-GB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Robot</a:t>
          </a:r>
          <a:endParaRPr lang="en-GB" sz="2000" kern="1200" dirty="0"/>
        </a:p>
      </dsp:txBody>
      <dsp:txXfrm>
        <a:off x="4954190" y="0"/>
        <a:ext cx="2357437" cy="890096"/>
      </dsp:txXfrm>
    </dsp:sp>
    <dsp:sp modelId="{E9D0718F-0C4D-4BF4-87B8-E242662FFFBB}">
      <dsp:nvSpPr>
        <dsp:cNvPr id="0" name=""/>
        <dsp:cNvSpPr/>
      </dsp:nvSpPr>
      <dsp:spPr>
        <a:xfrm>
          <a:off x="6021647" y="1001358"/>
          <a:ext cx="222524" cy="2225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1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1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6CB711-C7A0-46B6-B9A9-979069F3C900}">
      <dsp:nvSpPr>
        <dsp:cNvPr id="0" name=""/>
        <dsp:cNvSpPr/>
      </dsp:nvSpPr>
      <dsp:spPr>
        <a:xfrm>
          <a:off x="0" y="667572"/>
          <a:ext cx="8128000" cy="890096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B350A0-DF9A-4CE7-9090-D944332592DF}">
      <dsp:nvSpPr>
        <dsp:cNvPr id="0" name=""/>
        <dsp:cNvSpPr/>
      </dsp:nvSpPr>
      <dsp:spPr>
        <a:xfrm>
          <a:off x="3571" y="0"/>
          <a:ext cx="2357437" cy="890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UiPath</a:t>
          </a:r>
          <a:r>
            <a:rPr lang="en-GB" sz="2000" kern="1200" dirty="0" smtClean="0"/>
            <a:t> Studio</a:t>
          </a:r>
          <a:endParaRPr lang="en-GB" sz="2000" kern="1200" dirty="0"/>
        </a:p>
      </dsp:txBody>
      <dsp:txXfrm>
        <a:off x="3571" y="0"/>
        <a:ext cx="2357437" cy="890096"/>
      </dsp:txXfrm>
    </dsp:sp>
    <dsp:sp modelId="{262F3ADA-175F-4ACF-9BAD-E26D0AD41E48}">
      <dsp:nvSpPr>
        <dsp:cNvPr id="0" name=""/>
        <dsp:cNvSpPr/>
      </dsp:nvSpPr>
      <dsp:spPr>
        <a:xfrm>
          <a:off x="1071028" y="1001358"/>
          <a:ext cx="222524" cy="2225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9340D1-507F-4A1D-904A-1A56843E7B44}">
      <dsp:nvSpPr>
        <dsp:cNvPr id="0" name=""/>
        <dsp:cNvSpPr/>
      </dsp:nvSpPr>
      <dsp:spPr>
        <a:xfrm>
          <a:off x="2478881" y="1335144"/>
          <a:ext cx="2357437" cy="890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UiPath</a:t>
          </a:r>
          <a:r>
            <a:rPr lang="en-GB" sz="2000" kern="1200" dirty="0" smtClean="0"/>
            <a:t> Orchestrator</a:t>
          </a:r>
          <a:endParaRPr lang="en-GB" sz="2000" kern="1200" dirty="0"/>
        </a:p>
      </dsp:txBody>
      <dsp:txXfrm>
        <a:off x="2478881" y="1335144"/>
        <a:ext cx="2357437" cy="890096"/>
      </dsp:txXfrm>
    </dsp:sp>
    <dsp:sp modelId="{27960D81-88E6-43D5-B9C4-D13E7D342C63}">
      <dsp:nvSpPr>
        <dsp:cNvPr id="0" name=""/>
        <dsp:cNvSpPr/>
      </dsp:nvSpPr>
      <dsp:spPr>
        <a:xfrm>
          <a:off x="3546338" y="1001358"/>
          <a:ext cx="222524" cy="2225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88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88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E3E375-9E6A-41D3-B651-2029D1EA1BC4}">
      <dsp:nvSpPr>
        <dsp:cNvPr id="0" name=""/>
        <dsp:cNvSpPr/>
      </dsp:nvSpPr>
      <dsp:spPr>
        <a:xfrm>
          <a:off x="4954190" y="0"/>
          <a:ext cx="2357437" cy="890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err="1" smtClean="0"/>
            <a:t>UiPath</a:t>
          </a:r>
          <a:endParaRPr lang="en-GB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Robot</a:t>
          </a:r>
          <a:endParaRPr lang="en-GB" sz="2000" kern="1200" dirty="0"/>
        </a:p>
      </dsp:txBody>
      <dsp:txXfrm>
        <a:off x="4954190" y="0"/>
        <a:ext cx="2357437" cy="890096"/>
      </dsp:txXfrm>
    </dsp:sp>
    <dsp:sp modelId="{E9D0718F-0C4D-4BF4-87B8-E242662FFFBB}">
      <dsp:nvSpPr>
        <dsp:cNvPr id="0" name=""/>
        <dsp:cNvSpPr/>
      </dsp:nvSpPr>
      <dsp:spPr>
        <a:xfrm>
          <a:off x="6021647" y="1001358"/>
          <a:ext cx="222524" cy="2225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1764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1764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GB" alt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CA117779-7379-4120-B2FD-1299BEC86D78}" type="datetimeFigureOut">
              <a:rPr lang="en-GB" altLang="en-GB" smtClean="0"/>
              <a:pPr/>
              <a:t>23/01/2019</a:t>
            </a:fld>
            <a:endParaRPr lang="en-GB" alt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GB" alt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alt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GB" alt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9EC75A06-73E5-48C7-837A-8B7B9F641D29}" type="slidenum">
              <a:rPr lang="en-GB" altLang="en-GB" smtClean="0"/>
              <a:pPr/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="" xmlns:p14="http://schemas.microsoft.com/office/powerpoint/2010/main" val="282884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48748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3899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58416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73988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50590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2131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3899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hite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-5600" y="0"/>
            <a:ext cx="12203200" cy="4472800"/>
          </a:xfrm>
          <a:prstGeom prst="rect">
            <a:avLst/>
          </a:prstGeom>
          <a:solidFill>
            <a:srgbClr val="008E80"/>
          </a:solidFill>
          <a:ln>
            <a:solidFill>
              <a:srgbClr val="008E80"/>
            </a:solidFill>
          </a:ln>
        </p:spPr>
        <p:txBody>
          <a:bodyPr lIns="121900" tIns="121900" rIns="121900" bIns="121900" numCol="1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410952" y="2710131"/>
            <a:ext cx="5685200" cy="11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D9D9D9"/>
              </a:buClr>
              <a:buFont typeface="Calibri"/>
              <a:buNone/>
              <a:defRPr sz="4267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rgbClr val="D9D9D9"/>
              </a:buClr>
              <a:buFont typeface="Calibri"/>
              <a:buNone/>
              <a:defRPr sz="24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indent="0">
              <a:spcBef>
                <a:spcPts val="0"/>
              </a:spcBef>
              <a:buClr>
                <a:srgbClr val="D9D9D9"/>
              </a:buClr>
              <a:buFont typeface="Calibri"/>
              <a:buNone/>
              <a:defRPr sz="24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indent="0">
              <a:spcBef>
                <a:spcPts val="0"/>
              </a:spcBef>
              <a:buClr>
                <a:srgbClr val="D9D9D9"/>
              </a:buClr>
              <a:buFont typeface="Calibri"/>
              <a:buNone/>
              <a:defRPr sz="24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indent="0">
              <a:spcBef>
                <a:spcPts val="0"/>
              </a:spcBef>
              <a:buClr>
                <a:srgbClr val="D9D9D9"/>
              </a:buClr>
              <a:buFont typeface="Calibri"/>
              <a:buNone/>
              <a:defRPr sz="24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indent="0">
              <a:spcBef>
                <a:spcPts val="0"/>
              </a:spcBef>
              <a:buClr>
                <a:srgbClr val="D9D9D9"/>
              </a:buClr>
              <a:buFont typeface="Calibri"/>
              <a:buNone/>
              <a:defRPr sz="24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indent="0">
              <a:spcBef>
                <a:spcPts val="0"/>
              </a:spcBef>
              <a:buClr>
                <a:srgbClr val="D9D9D9"/>
              </a:buClr>
              <a:buFont typeface="Calibri"/>
              <a:buNone/>
              <a:defRPr sz="24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indent="0">
              <a:spcBef>
                <a:spcPts val="0"/>
              </a:spcBef>
              <a:buClr>
                <a:srgbClr val="D9D9D9"/>
              </a:buClr>
              <a:buFont typeface="Calibri"/>
              <a:buNone/>
              <a:defRPr sz="24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indent="0">
              <a:spcBef>
                <a:spcPts val="0"/>
              </a:spcBef>
              <a:buClr>
                <a:srgbClr val="D9D9D9"/>
              </a:buClr>
              <a:buFont typeface="Calibri"/>
              <a:buNone/>
              <a:defRPr sz="24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410952" y="1505625"/>
            <a:ext cx="5676400" cy="11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FFFFFF"/>
              </a:buClr>
              <a:buSzPct val="100000"/>
              <a:buFont typeface="Calibri"/>
              <a:buNone/>
              <a:defRPr sz="4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ctr" rtl="0">
              <a:spcBef>
                <a:spcPts val="267"/>
              </a:spcBef>
              <a:buClr>
                <a:srgbClr val="FFFFFF"/>
              </a:buClr>
              <a:buSzPct val="100000"/>
              <a:buFont typeface="Calibri"/>
              <a:buNone/>
              <a:defRPr sz="4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ctr" rtl="0">
              <a:spcBef>
                <a:spcPts val="240"/>
              </a:spcBef>
              <a:buClr>
                <a:srgbClr val="FFFFFF"/>
              </a:buClr>
              <a:buSzPct val="100000"/>
              <a:buFont typeface="Calibri"/>
              <a:buNone/>
              <a:defRPr sz="4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ctr" rtl="0">
              <a:spcBef>
                <a:spcPts val="213"/>
              </a:spcBef>
              <a:buClr>
                <a:srgbClr val="FFFFFF"/>
              </a:buClr>
              <a:buSzPct val="100000"/>
              <a:buFont typeface="Calibri"/>
              <a:buNone/>
              <a:defRPr sz="4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ctr" rtl="0">
              <a:spcBef>
                <a:spcPts val="187"/>
              </a:spcBef>
              <a:buClr>
                <a:srgbClr val="FFFFFF"/>
              </a:buClr>
              <a:buSzPct val="100000"/>
              <a:buFont typeface="Calibri"/>
              <a:buNone/>
              <a:defRPr sz="4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ctr" rtl="0">
              <a:spcBef>
                <a:spcPts val="533"/>
              </a:spcBef>
              <a:buClr>
                <a:srgbClr val="FFFFFF"/>
              </a:buClr>
              <a:buSzPct val="100000"/>
              <a:buFont typeface="Calibri"/>
              <a:buNone/>
              <a:defRPr sz="4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ctr" rtl="0">
              <a:spcBef>
                <a:spcPts val="533"/>
              </a:spcBef>
              <a:buClr>
                <a:srgbClr val="FFFFFF"/>
              </a:buClr>
              <a:buSzPct val="100000"/>
              <a:buFont typeface="Calibri"/>
              <a:buNone/>
              <a:defRPr sz="4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ctr" rtl="0">
              <a:spcBef>
                <a:spcPts val="533"/>
              </a:spcBef>
              <a:buClr>
                <a:srgbClr val="FFFFFF"/>
              </a:buClr>
              <a:buSzPct val="100000"/>
              <a:buFont typeface="Calibri"/>
              <a:buNone/>
              <a:defRPr sz="4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ctr" rtl="0">
              <a:spcBef>
                <a:spcPts val="533"/>
              </a:spcBef>
              <a:buClr>
                <a:srgbClr val="FFFFFF"/>
              </a:buClr>
              <a:buSzPct val="100000"/>
              <a:buFont typeface="Calibri"/>
              <a:buNone/>
              <a:defRPr sz="4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65427" y="703469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2225" y="7700240"/>
            <a:ext cx="3860800" cy="1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rgbClr val="7C7C7B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907052" y="7332628"/>
            <a:ext cx="2844800" cy="1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‹#›</a:t>
            </a:fld>
            <a:endParaRPr lang="en" altLang="en" sz="1067">
              <a:solidFill>
                <a:srgbClr val="000000"/>
              </a:solidFill>
            </a:endParaRPr>
          </a:p>
        </p:txBody>
      </p:sp>
      <p:sp>
        <p:nvSpPr>
          <p:cNvPr id="40" name="Shape 40"/>
          <p:cNvSpPr/>
          <p:nvPr/>
        </p:nvSpPr>
        <p:spPr>
          <a:xfrm>
            <a:off x="-12697" y="4461419"/>
            <a:ext cx="12188800" cy="13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5282" y="0"/>
                </a:lnTo>
                <a:cubicBezTo>
                  <a:pt x="14926" y="39996"/>
                  <a:pt x="14571" y="80004"/>
                  <a:pt x="14228" y="120000"/>
                </a:cubicBezTo>
                <a:cubicBezTo>
                  <a:pt x="13827" y="80004"/>
                  <a:pt x="13426" y="39996"/>
                  <a:pt x="13036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8E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numCol="1" anchor="t" anchorCtr="0">
            <a:noAutofit/>
          </a:bodyPr>
          <a:lstStyle/>
          <a:p>
            <a:endParaRPr sz="2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811" y="5328429"/>
            <a:ext cx="1588299" cy="8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 rot="10800000">
            <a:off x="1295960" y="4464799"/>
            <a:ext cx="262680" cy="135520"/>
          </a:xfrm>
          <a:prstGeom prst="triangle">
            <a:avLst>
              <a:gd name="adj" fmla="val 47341"/>
            </a:avLst>
          </a:prstGeom>
          <a:solidFill>
            <a:srgbClr val="008E80"/>
          </a:solidFill>
          <a:ln>
            <a:noFill/>
          </a:ln>
        </p:spPr>
        <p:txBody>
          <a:bodyPr lIns="121900" tIns="121900" rIns="121900" bIns="121900" numCol="1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311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512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45"/>
          <p:cNvSpPr/>
          <p:nvPr userDrawn="1"/>
        </p:nvSpPr>
        <p:spPr>
          <a:xfrm>
            <a:off x="1600" y="1286320"/>
            <a:ext cx="12188800" cy="2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numCol="1" anchor="t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Shape 48"/>
          <p:cNvSpPr txBox="1">
            <a:spLocks noGrp="1"/>
          </p:cNvSpPr>
          <p:nvPr>
            <p:ph type="dt" idx="2"/>
          </p:nvPr>
        </p:nvSpPr>
        <p:spPr>
          <a:xfrm>
            <a:off x="565427" y="703469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49"/>
          <p:cNvSpPr txBox="1">
            <a:spLocks noGrp="1"/>
          </p:cNvSpPr>
          <p:nvPr>
            <p:ph type="ftr" idx="3"/>
          </p:nvPr>
        </p:nvSpPr>
        <p:spPr>
          <a:xfrm>
            <a:off x="415924" y="6535837"/>
            <a:ext cx="3860800" cy="12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/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rgbClr val="7C7C7B"/>
              </a:solidFill>
            </a:endParaRPr>
          </a:p>
        </p:txBody>
      </p:sp>
      <p:sp>
        <p:nvSpPr>
          <p:cNvPr id="19" name="Shape 50"/>
          <p:cNvSpPr txBox="1">
            <a:spLocks noGrp="1"/>
          </p:cNvSpPr>
          <p:nvPr>
            <p:ph type="sldNum" idx="4"/>
          </p:nvPr>
        </p:nvSpPr>
        <p:spPr>
          <a:xfrm>
            <a:off x="8934451" y="6360009"/>
            <a:ext cx="2844800" cy="1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numCol="1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‹#›</a:t>
            </a:fld>
            <a:endParaRPr lang="en" altLang="en" sz="1067">
              <a:solidFill>
                <a:srgbClr val="000000"/>
              </a:solidFill>
            </a:endParaRPr>
          </a:p>
        </p:txBody>
      </p:sp>
      <p:sp>
        <p:nvSpPr>
          <p:cNvPr id="20" name="Shape 51"/>
          <p:cNvSpPr/>
          <p:nvPr userDrawn="1"/>
        </p:nvSpPr>
        <p:spPr>
          <a:xfrm>
            <a:off x="-1325" y="821188"/>
            <a:ext cx="12188800" cy="13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5282" y="0"/>
                </a:lnTo>
                <a:cubicBezTo>
                  <a:pt x="14926" y="39996"/>
                  <a:pt x="14571" y="80004"/>
                  <a:pt x="14228" y="120000"/>
                </a:cubicBezTo>
                <a:cubicBezTo>
                  <a:pt x="13827" y="80004"/>
                  <a:pt x="13426" y="39996"/>
                  <a:pt x="13036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008E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numCol="1" anchor="t" anchorCtr="0">
            <a:noAutofit/>
          </a:bodyPr>
          <a:lstStyle/>
          <a:p>
            <a:endParaRPr sz="2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" name="Shape 437"/>
          <p:cNvSpPr txBox="1">
            <a:spLocks/>
          </p:cNvSpPr>
          <p:nvPr userDrawn="1"/>
        </p:nvSpPr>
        <p:spPr>
          <a:xfrm>
            <a:off x="134556" y="54159"/>
            <a:ext cx="11366400" cy="738276"/>
          </a:xfrm>
          <a:prstGeom prst="rect">
            <a:avLst/>
          </a:prstGeom>
        </p:spPr>
        <p:txBody>
          <a:bodyPr lIns="121900" tIns="121900" rIns="121900" bIns="121900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" altLang="en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pic>
        <p:nvPicPr>
          <p:cNvPr id="22" name="Picture 21" descr="2015 SLC logo_colour.jpg"/>
          <p:cNvPicPr>
            <a:picLocks noChangeAspect="1"/>
          </p:cNvPicPr>
          <p:nvPr userDrawn="1"/>
        </p:nvPicPr>
        <p:blipFill rotWithShape="1">
          <a:blip r:embed="rId4" cstate="print"/>
          <a:srcRect b="20801"/>
          <a:stretch/>
        </p:blipFill>
        <p:spPr>
          <a:xfrm>
            <a:off x="11021606" y="250832"/>
            <a:ext cx="958700" cy="3706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60373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121900" tIns="121900" rIns="121900" bIns="121900" numCol="1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altLang="en-GB" sz="2400" dirty="0" smtClean="0">
                <a:solidFill>
                  <a:srgbClr val="EFEFEF"/>
                </a:solidFill>
              </a:rPr>
              <a:t>23</a:t>
            </a:r>
            <a:r>
              <a:rPr lang="en-GB" altLang="en-GB" sz="2400" baseline="30000" dirty="0" smtClean="0">
                <a:solidFill>
                  <a:srgbClr val="EFEFEF"/>
                </a:solidFill>
              </a:rPr>
              <a:t>RD</a:t>
            </a:r>
            <a:r>
              <a:rPr lang="en-GB" altLang="en-GB" sz="2400" dirty="0" smtClean="0">
                <a:solidFill>
                  <a:srgbClr val="EFEFEF"/>
                </a:solidFill>
              </a:rPr>
              <a:t> JANUARY </a:t>
            </a:r>
            <a:r>
              <a:rPr lang="en-GB" altLang="en-GB" sz="2400" dirty="0">
                <a:solidFill>
                  <a:srgbClr val="EFEFEF"/>
                </a:solidFill>
              </a:rPr>
              <a:t>2019</a:t>
            </a:r>
            <a:r>
              <a:rPr lang="en" altLang="en" sz="2400" dirty="0">
                <a:solidFill>
                  <a:srgbClr val="EFEFEF"/>
                </a:solidFill>
              </a:rPr>
              <a:t/>
            </a:r>
            <a:br>
              <a:rPr lang="en" altLang="en" sz="2400" dirty="0">
                <a:solidFill>
                  <a:srgbClr val="EFEFEF"/>
                </a:solidFill>
              </a:rPr>
            </a:br>
            <a:r>
              <a:rPr lang="en" altLang="en" sz="2400" dirty="0">
                <a:solidFill>
                  <a:srgbClr val="EFEFEF"/>
                </a:solidFill>
              </a:rPr>
              <a:t>Version </a:t>
            </a:r>
            <a:r>
              <a:rPr lang="en-GB" altLang="en" sz="2400" dirty="0" smtClean="0">
                <a:solidFill>
                  <a:srgbClr val="EFEFEF"/>
                </a:solidFill>
              </a:rPr>
              <a:t>1.0</a:t>
            </a:r>
            <a:endParaRPr lang="en" altLang="en" sz="2400" dirty="0">
              <a:solidFill>
                <a:srgbClr val="EFEFEF"/>
              </a:solidFill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subTitle" idx="1"/>
          </p:nvPr>
        </p:nvSpPr>
        <p:spPr>
          <a:xfrm>
            <a:off x="399076" y="320625"/>
            <a:ext cx="9760661" cy="1595095"/>
          </a:xfrm>
          <a:prstGeom prst="rect">
            <a:avLst/>
          </a:prstGeom>
        </p:spPr>
        <p:txBody>
          <a:bodyPr lIns="121900" tIns="121900" rIns="121900" bIns="121900" numCol="1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altLang="en" sz="4000" b="1" dirty="0"/>
              <a:t>INTELLIGENT AUTOMATION</a:t>
            </a:r>
            <a:endParaRPr lang="en" altLang="en" sz="4000" b="1" dirty="0"/>
          </a:p>
          <a:p>
            <a:pPr>
              <a:spcBef>
                <a:spcPts val="0"/>
              </a:spcBef>
            </a:pPr>
            <a:r>
              <a:rPr lang="en-GB" altLang="en" sz="2000" b="1" dirty="0"/>
              <a:t>RPA </a:t>
            </a:r>
            <a:r>
              <a:rPr lang="en-GB" altLang="en" sz="2000" b="1" dirty="0" smtClean="0"/>
              <a:t>ARCHITECTURE – TRANSITION TO AWS</a:t>
            </a:r>
            <a:endParaRPr lang="en" altLang="e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1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109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10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7188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EXAMPLE – VCC PROCESS ARCHITECTURE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9B7A048-AD93-4F0B-8866-8326F1F48488}"/>
              </a:ext>
            </a:extLst>
          </p:cNvPr>
          <p:cNvSpPr txBox="1">
            <a:spLocks/>
          </p:cNvSpPr>
          <p:nvPr/>
        </p:nvSpPr>
        <p:spPr>
          <a:xfrm>
            <a:off x="402007" y="1068035"/>
            <a:ext cx="11477936" cy="4993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/>
            <a:endParaRPr lang="en-GB" sz="15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7557" y="1681520"/>
            <a:ext cx="69913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3152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11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4379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DEVELOPMENT PIPELINE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9B7A048-AD93-4F0B-8866-8326F1F48488}"/>
              </a:ext>
            </a:extLst>
          </p:cNvPr>
          <p:cNvSpPr txBox="1">
            <a:spLocks/>
          </p:cNvSpPr>
          <p:nvPr/>
        </p:nvSpPr>
        <p:spPr>
          <a:xfrm>
            <a:off x="402007" y="1068035"/>
            <a:ext cx="11477936" cy="4993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spcBef>
                <a:spcPts val="600"/>
              </a:spcBef>
              <a:buNone/>
            </a:pPr>
            <a:r>
              <a:rPr lang="en-GB" sz="2000" dirty="0" smtClean="0"/>
              <a:t>The Proposed </a:t>
            </a:r>
            <a:r>
              <a:rPr lang="en-GB" sz="2000" dirty="0" err="1" smtClean="0"/>
              <a:t>DevOps</a:t>
            </a:r>
            <a:r>
              <a:rPr lang="en-GB" sz="2000" dirty="0" smtClean="0"/>
              <a:t> pipeline is as follows:</a:t>
            </a:r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  <a:buNone/>
            </a:pPr>
            <a:endParaRPr lang="en-GB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1776506" y="2131609"/>
          <a:ext cx="8128000" cy="222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49824" y="4020669"/>
            <a:ext cx="2178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600" dirty="0" smtClean="0"/>
              <a:t> Automations (Robots) are built using </a:t>
            </a:r>
            <a:r>
              <a:rPr lang="en-GB" sz="1600" dirty="0" err="1" smtClean="0"/>
              <a:t>UiPath</a:t>
            </a:r>
            <a:r>
              <a:rPr lang="en-GB" sz="1600" dirty="0" smtClean="0"/>
              <a:t> Studio</a:t>
            </a:r>
          </a:p>
          <a:p>
            <a:pPr>
              <a:buFont typeface="Wingdings" pitchFamily="2" charset="2"/>
              <a:buChar char="§"/>
            </a:pPr>
            <a:r>
              <a:rPr lang="en-GB" sz="1600" dirty="0" smtClean="0"/>
              <a:t> Testing undertaken on Next Test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778189" y="4334436"/>
            <a:ext cx="217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600" dirty="0" smtClean="0"/>
              <a:t> </a:t>
            </a:r>
            <a:r>
              <a:rPr lang="en-GB" sz="1600" dirty="0" err="1" smtClean="0"/>
              <a:t>UiPath</a:t>
            </a:r>
            <a:r>
              <a:rPr lang="en-GB" sz="1600" dirty="0" smtClean="0"/>
              <a:t> Source code is published from </a:t>
            </a:r>
            <a:r>
              <a:rPr lang="en-GB" sz="1600" dirty="0" err="1" smtClean="0"/>
              <a:t>UiPath</a:t>
            </a:r>
            <a:r>
              <a:rPr lang="en-GB" sz="1600" dirty="0" smtClean="0"/>
              <a:t> Studio to Orchestrator which assigns the required version control</a:t>
            </a:r>
          </a:p>
          <a:p>
            <a:pPr>
              <a:buFont typeface="Wingdings" pitchFamily="2" charset="2"/>
              <a:buChar char="§"/>
            </a:pPr>
            <a:r>
              <a:rPr lang="en-GB" sz="1600" dirty="0" smtClean="0"/>
              <a:t>Source code will also be stored within </a:t>
            </a:r>
            <a:r>
              <a:rPr lang="en-GB" sz="1600" dirty="0" err="1" smtClean="0"/>
              <a:t>GitLab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39319" y="4110318"/>
            <a:ext cx="2178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600" dirty="0" smtClean="0"/>
              <a:t> </a:t>
            </a:r>
            <a:r>
              <a:rPr lang="en-GB" sz="1600" dirty="0" err="1" smtClean="0"/>
              <a:t>UiPath</a:t>
            </a:r>
            <a:r>
              <a:rPr lang="en-GB" sz="1600" dirty="0" smtClean="0"/>
              <a:t> Source code is automatically pushed to the </a:t>
            </a:r>
            <a:r>
              <a:rPr lang="en-GB" sz="1600" dirty="0" err="1" smtClean="0"/>
              <a:t>UiPath</a:t>
            </a:r>
            <a:r>
              <a:rPr lang="en-GB" sz="1600" dirty="0" smtClean="0"/>
              <a:t> Robot deployed on a specific machine</a:t>
            </a:r>
            <a:endParaRPr lang="en-GB" sz="1600" dirty="0"/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12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7079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INTERIM PHYSICAL ARCHITECTURE (TBC)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9B7A048-AD93-4F0B-8866-8326F1F48488}"/>
              </a:ext>
            </a:extLst>
          </p:cNvPr>
          <p:cNvSpPr txBox="1">
            <a:spLocks/>
          </p:cNvSpPr>
          <p:nvPr/>
        </p:nvSpPr>
        <p:spPr>
          <a:xfrm>
            <a:off x="402007" y="1068035"/>
            <a:ext cx="11477936" cy="4993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/>
            <a:endParaRPr lang="en-GB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29399F6-B40E-4C9F-ACD5-B3ABF5D6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7" y="1024783"/>
            <a:ext cx="7743132" cy="5637318"/>
          </a:xfrm>
          <a:prstGeom prst="rect">
            <a:avLst/>
          </a:prstGeom>
        </p:spPr>
      </p:pic>
      <p:sp>
        <p:nvSpPr>
          <p:cNvPr id="6" name="Rounded Rectangle 15">
            <a:extLst>
              <a:ext uri="{FF2B5EF4-FFF2-40B4-BE49-F238E27FC236}">
                <a16:creationId xmlns="" xmlns:a16="http://schemas.microsoft.com/office/drawing/2014/main" id="{6B4D8F8D-5F18-4437-9B25-6D5A89243C2B}"/>
              </a:ext>
            </a:extLst>
          </p:cNvPr>
          <p:cNvSpPr/>
          <p:nvPr/>
        </p:nvSpPr>
        <p:spPr>
          <a:xfrm>
            <a:off x="8325039" y="1093884"/>
            <a:ext cx="3644854" cy="5499116"/>
          </a:xfrm>
          <a:prstGeom prst="roundRect">
            <a:avLst/>
          </a:prstGeom>
          <a:solidFill>
            <a:srgbClr val="459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u="sng" dirty="0"/>
              <a:t>Interim Model</a:t>
            </a:r>
          </a:p>
          <a:p>
            <a:pPr algn="ctr"/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 possible interim step would be to deploy robots and orchestrator on premise using a development-production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Utilise the 6 studio development licenses for our dev machines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Our EK machines will be split between our development environment and our production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 would have a dev Orchestrator which developers would use to test queues and the running of process as “robots”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Developers would push this code to the Prod Orchestrator and schedule the robots as agreed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="" xmlns:p14="http://schemas.microsoft.com/office/powerpoint/2010/main" val="364245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13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8799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OPTION </a:t>
            </a:r>
            <a:r>
              <a:rPr lang="en-GB" altLang="en" sz="3200" b="1" kern="0" dirty="0">
                <a:solidFill>
                  <a:srgbClr val="00877C"/>
                </a:solidFill>
                <a:latin typeface="Calibri" panose="020F0502020204030204" pitchFamily="34" charset="0"/>
              </a:rPr>
              <a:t>1 – </a:t>
            </a:r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SEPERATE ORCHESTRATOR INSTANCES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9B7A048-AD93-4F0B-8866-8326F1F48488}"/>
              </a:ext>
            </a:extLst>
          </p:cNvPr>
          <p:cNvSpPr txBox="1">
            <a:spLocks/>
          </p:cNvSpPr>
          <p:nvPr/>
        </p:nvSpPr>
        <p:spPr>
          <a:xfrm>
            <a:off x="402007" y="1068035"/>
            <a:ext cx="11477936" cy="4993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/>
            <a:endParaRPr lang="en-GB" sz="1500" dirty="0"/>
          </a:p>
        </p:txBody>
      </p:sp>
      <p:sp>
        <p:nvSpPr>
          <p:cNvPr id="6" name="Rounded Rectangle 15">
            <a:extLst>
              <a:ext uri="{FF2B5EF4-FFF2-40B4-BE49-F238E27FC236}">
                <a16:creationId xmlns="" xmlns:a16="http://schemas.microsoft.com/office/drawing/2014/main" id="{EF545296-9884-48DD-8AAE-A36184F2CD01}"/>
              </a:ext>
            </a:extLst>
          </p:cNvPr>
          <p:cNvSpPr/>
          <p:nvPr/>
        </p:nvSpPr>
        <p:spPr>
          <a:xfrm>
            <a:off x="8472714" y="1000664"/>
            <a:ext cx="3644854" cy="5743437"/>
          </a:xfrm>
          <a:prstGeom prst="roundRect">
            <a:avLst/>
          </a:prstGeom>
          <a:solidFill>
            <a:srgbClr val="459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u="sng" dirty="0"/>
              <a:t>Separating Dev, Test and Prod</a:t>
            </a:r>
          </a:p>
          <a:p>
            <a:pPr algn="ctr"/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This provides a seamless pipeline transition from dev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All three instances will be separated from each other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Developers promote code to Test to run robots, prove scheduling and queues before deployment into the live environment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However, to maximise benefit we require Test environments which are stable and near to our live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Test environments which are too dissimilar to Live will cause code fixes to be made in test which would not be maintained in live</a:t>
            </a:r>
          </a:p>
          <a:p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CD72303-6A54-4C5B-B876-4496FE00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7" y="1040388"/>
            <a:ext cx="7948363" cy="57857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158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14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7611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OPTION 2 – MULTITENANT ORCHESTRATOR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9B7A048-AD93-4F0B-8866-8326F1F48488}"/>
              </a:ext>
            </a:extLst>
          </p:cNvPr>
          <p:cNvSpPr txBox="1">
            <a:spLocks/>
          </p:cNvSpPr>
          <p:nvPr/>
        </p:nvSpPr>
        <p:spPr>
          <a:xfrm>
            <a:off x="402007" y="1068035"/>
            <a:ext cx="11477936" cy="4993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/>
            <a:endParaRPr lang="en-GB" sz="1500" dirty="0"/>
          </a:p>
        </p:txBody>
      </p:sp>
      <p:sp>
        <p:nvSpPr>
          <p:cNvPr id="6" name="Rounded Rectangle 15">
            <a:extLst>
              <a:ext uri="{FF2B5EF4-FFF2-40B4-BE49-F238E27FC236}">
                <a16:creationId xmlns="" xmlns:a16="http://schemas.microsoft.com/office/drawing/2014/main" id="{54DA55F5-3CC0-4D28-BF39-FB2C3AD1D10D}"/>
              </a:ext>
            </a:extLst>
          </p:cNvPr>
          <p:cNvSpPr/>
          <p:nvPr/>
        </p:nvSpPr>
        <p:spPr>
          <a:xfrm>
            <a:off x="8472714" y="960021"/>
            <a:ext cx="3644854" cy="5702080"/>
          </a:xfrm>
          <a:prstGeom prst="roundRect">
            <a:avLst/>
          </a:prstGeom>
          <a:solidFill>
            <a:srgbClr val="459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u="sng" dirty="0"/>
              <a:t>Dev and Test Tenants</a:t>
            </a:r>
          </a:p>
          <a:p>
            <a:pPr algn="ctr"/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Multitenancy allows us to use one Orchestrator for our Dev and Test environments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This hybrid model allows us to isolate data between the two tenants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Developers will build their code and decide whether to publish to a Dev Tenant or a Test Tenant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seats under this licensed Orchestrator would be shared among the 2 tenants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5 unattended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2 attended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6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nature of seat switching between tenants would greatly impact the viability of this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ctr"/>
            <a:endParaRPr lang="en-GB" sz="1400" dirty="0"/>
          </a:p>
          <a:p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B09963-DE7E-4395-A295-2DB56C43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8" y="1045901"/>
            <a:ext cx="7982868" cy="578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010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15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6510" y="2225825"/>
            <a:ext cx="9448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" sz="80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3. </a:t>
            </a:r>
            <a:br>
              <a:rPr lang="en-GB" altLang="en" sz="80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</a:br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RPA IN THE CLOUD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16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4631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1. CLOUD REQUIREMENTS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330" y="1350927"/>
            <a:ext cx="4235823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Run RPA Automations with the flexibility and scalability of the cloud</a:t>
            </a:r>
          </a:p>
          <a:p>
            <a:pPr marL="536575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Execute the following Automation Software stack from the Cloud</a:t>
            </a:r>
          </a:p>
          <a:p>
            <a:pPr marL="993775" lvl="1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err="1" smtClean="0"/>
              <a:t>UiPath</a:t>
            </a:r>
            <a:r>
              <a:rPr lang="en-GB" sz="1400" dirty="0" smtClean="0"/>
              <a:t> Orchestrator</a:t>
            </a:r>
          </a:p>
          <a:p>
            <a:pPr marL="993775" lvl="1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err="1" smtClean="0"/>
              <a:t>UiPath</a:t>
            </a:r>
            <a:r>
              <a:rPr lang="en-GB" sz="1400" dirty="0" smtClean="0"/>
              <a:t> Robot</a:t>
            </a:r>
          </a:p>
          <a:p>
            <a:pPr marL="993775" lvl="1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err="1" smtClean="0"/>
              <a:t>ElasticSearch</a:t>
            </a:r>
            <a:endParaRPr lang="en-GB" sz="1400" dirty="0" smtClean="0"/>
          </a:p>
          <a:p>
            <a:pPr marL="993775" lvl="1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err="1" smtClean="0"/>
              <a:t>Kibana</a:t>
            </a:r>
            <a:endParaRPr lang="en-GB" sz="1400" dirty="0" smtClean="0"/>
          </a:p>
          <a:p>
            <a:pPr marL="536575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TBC – Will Development (</a:t>
            </a:r>
            <a:r>
              <a:rPr lang="en-GB" sz="1400" dirty="0" err="1" smtClean="0"/>
              <a:t>UiPath</a:t>
            </a:r>
            <a:r>
              <a:rPr lang="en-GB" sz="1400" dirty="0" smtClean="0"/>
              <a:t> Studio) be undertaken on a Dev Environment in the cloud</a:t>
            </a:r>
          </a:p>
          <a:p>
            <a:pPr marL="993775" lvl="1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How will test environments be connected to?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348" y="1586754"/>
            <a:ext cx="5545510" cy="47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795337" y="1136449"/>
            <a:ext cx="71287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3882" tIns="45704" rIns="91407" bIns="45704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000" b="1" kern="0" dirty="0" smtClean="0">
                <a:solidFill>
                  <a:srgbClr val="00877C"/>
                </a:solidFill>
                <a:latin typeface="+mj-lt"/>
                <a:ea typeface="ＭＳ Ｐゴシック" charset="-128"/>
                <a:cs typeface="ＭＳ Ｐゴシック"/>
              </a:rPr>
              <a:t>Target Architecture (approximate)</a:t>
            </a:r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17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8286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2. CONNECTIVITY REQUIREMENTS / SLC ACCESS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330" y="1189562"/>
            <a:ext cx="861956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AWS to SLC</a:t>
            </a:r>
          </a:p>
          <a:p>
            <a:pPr marL="993775" lvl="1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Robot VMs -&gt; SLC Services (Prod and Non-Prod)</a:t>
            </a:r>
          </a:p>
          <a:p>
            <a:pPr marL="993775" lvl="1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Studio VDI -&gt; SLC Services (Non-Prod) for UI interaction capture, </a:t>
            </a:r>
            <a:r>
              <a:rPr lang="en-GB" sz="1400" dirty="0" err="1" smtClean="0"/>
              <a:t>GitLab</a:t>
            </a:r>
            <a:r>
              <a:rPr lang="en-GB" sz="1400" dirty="0" smtClean="0"/>
              <a:t>, etc.</a:t>
            </a:r>
          </a:p>
          <a:p>
            <a:pPr marL="536575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SLC to AWS</a:t>
            </a:r>
          </a:p>
          <a:p>
            <a:pPr marL="993775" lvl="1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ROC -&gt; Production Orchestrator Web UI</a:t>
            </a:r>
          </a:p>
          <a:p>
            <a:pPr marL="993775" lvl="1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“BAU” to Non-Prod Orchestrator Web UI</a:t>
            </a:r>
          </a:p>
          <a:p>
            <a:pPr marL="993775" lvl="1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DBA -&gt; SQL Server / SQL Server Management Studio</a:t>
            </a:r>
          </a:p>
          <a:p>
            <a:pPr marL="993775" lvl="1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“BAU” network to </a:t>
            </a:r>
            <a:r>
              <a:rPr lang="en-GB" sz="1400" dirty="0" err="1" smtClean="0"/>
              <a:t>Kibana</a:t>
            </a:r>
            <a:r>
              <a:rPr lang="en-GB" sz="1400" dirty="0" smtClean="0"/>
              <a:t> for dashboards</a:t>
            </a:r>
          </a:p>
          <a:p>
            <a:pPr marL="993775" lvl="1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“BAU” to VDI for </a:t>
            </a:r>
            <a:r>
              <a:rPr lang="en-GB" sz="1400" dirty="0" err="1" smtClean="0"/>
              <a:t>UiPath</a:t>
            </a:r>
            <a:r>
              <a:rPr lang="en-GB" sz="1400" dirty="0" smtClean="0"/>
              <a:t> Studio</a:t>
            </a:r>
          </a:p>
          <a:p>
            <a:pPr marL="536575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AWS to AWS</a:t>
            </a:r>
          </a:p>
          <a:p>
            <a:pPr marL="993775" lvl="1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Studio VDI VMs to Non-Prod Orchestrator (licensing, deployment)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685800" y="5136776"/>
            <a:ext cx="2514600" cy="618565"/>
          </a:xfrm>
          <a:prstGeom prst="rect">
            <a:avLst/>
          </a:prstGeom>
          <a:solidFill>
            <a:srgbClr val="00877C"/>
          </a:solidFill>
          <a:ln>
            <a:solidFill>
              <a:srgbClr val="009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 PORTAL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2012" y="4598894"/>
            <a:ext cx="3716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 smtClean="0"/>
              <a:t>Example Services Requiring Connectivity</a:t>
            </a:r>
            <a:endParaRPr lang="en-GB" b="1" u="sng" dirty="0"/>
          </a:p>
        </p:txBody>
      </p:sp>
      <p:sp>
        <p:nvSpPr>
          <p:cNvPr id="9" name="Rectangle 8"/>
          <p:cNvSpPr/>
          <p:nvPr/>
        </p:nvSpPr>
        <p:spPr>
          <a:xfrm>
            <a:off x="3312459" y="5136776"/>
            <a:ext cx="2514600" cy="618565"/>
          </a:xfrm>
          <a:prstGeom prst="rect">
            <a:avLst/>
          </a:prstGeom>
          <a:solidFill>
            <a:srgbClr val="00877C"/>
          </a:solidFill>
          <a:ln>
            <a:solidFill>
              <a:srgbClr val="009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OPX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925670" y="5136776"/>
            <a:ext cx="2514600" cy="618565"/>
          </a:xfrm>
          <a:prstGeom prst="rect">
            <a:avLst/>
          </a:prstGeom>
          <a:solidFill>
            <a:srgbClr val="00877C"/>
          </a:solidFill>
          <a:ln>
            <a:solidFill>
              <a:srgbClr val="009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ASSYST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579223" y="5136776"/>
            <a:ext cx="2514600" cy="618565"/>
          </a:xfrm>
          <a:prstGeom prst="rect">
            <a:avLst/>
          </a:prstGeom>
          <a:solidFill>
            <a:srgbClr val="00877C"/>
          </a:solidFill>
          <a:ln>
            <a:solidFill>
              <a:srgbClr val="009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LOTUS NOTES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76834" y="5889808"/>
            <a:ext cx="2514600" cy="618565"/>
          </a:xfrm>
          <a:prstGeom prst="rect">
            <a:avLst/>
          </a:prstGeom>
          <a:solidFill>
            <a:srgbClr val="00877C"/>
          </a:solidFill>
          <a:ln>
            <a:solidFill>
              <a:srgbClr val="009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MS EXCEL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303493" y="5894291"/>
            <a:ext cx="2514600" cy="618565"/>
          </a:xfrm>
          <a:prstGeom prst="rect">
            <a:avLst/>
          </a:prstGeom>
          <a:solidFill>
            <a:srgbClr val="00877C"/>
          </a:solidFill>
          <a:ln>
            <a:solidFill>
              <a:srgbClr val="009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CLASS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18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9993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3. ACTIVE DIRECTORY INTEGRATION / SECURITY TOOLING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330" y="1189562"/>
            <a:ext cx="86195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A/V, EMMS</a:t>
            </a:r>
          </a:p>
          <a:p>
            <a:pPr marL="536575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Access for automation developers</a:t>
            </a:r>
          </a:p>
          <a:p>
            <a:pPr marL="536575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Audit</a:t>
            </a:r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19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5444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4. SOFTWARE STACK / DEVOPS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282" y="953344"/>
            <a:ext cx="5350639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1518" y="958117"/>
            <a:ext cx="4284437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8807824" y="3186953"/>
            <a:ext cx="305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of </a:t>
            </a:r>
            <a:r>
              <a:rPr lang="en-GB" dirty="0" err="1" smtClean="0"/>
              <a:t>DevOps</a:t>
            </a:r>
            <a:r>
              <a:rPr lang="en-GB" dirty="0" smtClean="0"/>
              <a:t> practices on Windows to provision VM</a:t>
            </a:r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2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2880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>
                <a:solidFill>
                  <a:srgbClr val="00877C"/>
                </a:solidFill>
                <a:latin typeface="Calibri" panose="020F0502020204030204" pitchFamily="34" charset="0"/>
              </a:rPr>
              <a:t>INTRODUCTION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9B7A048-AD93-4F0B-8866-8326F1F48488}"/>
              </a:ext>
            </a:extLst>
          </p:cNvPr>
          <p:cNvSpPr txBox="1">
            <a:spLocks/>
          </p:cNvSpPr>
          <p:nvPr/>
        </p:nvSpPr>
        <p:spPr>
          <a:xfrm>
            <a:off x="402007" y="1068035"/>
            <a:ext cx="11477936" cy="4993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/>
            <a:r>
              <a:rPr lang="en-GB" sz="2000" dirty="0"/>
              <a:t>Since </a:t>
            </a:r>
            <a:r>
              <a:rPr lang="en-GB" sz="2000" dirty="0" smtClean="0"/>
              <a:t>September’18</a:t>
            </a:r>
            <a:r>
              <a:rPr lang="en-GB" sz="2000" dirty="0"/>
              <a:t>, SLC has been engaged with the mobilisation and implementation of Robotics Process Automation across </a:t>
            </a:r>
            <a:r>
              <a:rPr lang="en-GB" sz="2000" dirty="0" smtClean="0"/>
              <a:t>several areas </a:t>
            </a:r>
            <a:r>
              <a:rPr lang="en-GB" sz="2000" dirty="0"/>
              <a:t>of </a:t>
            </a:r>
            <a:r>
              <a:rPr lang="en-GB" sz="2000" dirty="0" smtClean="0"/>
              <a:t>SLC</a:t>
            </a:r>
          </a:p>
          <a:p>
            <a:pPr marL="285750" lvl="2" indent="-285750">
              <a:buNone/>
            </a:pPr>
            <a:endParaRPr lang="en-GB" sz="2000" dirty="0"/>
          </a:p>
          <a:p>
            <a:pPr marL="285750" lvl="2" indent="-285750"/>
            <a:r>
              <a:rPr lang="en-GB" sz="2000" dirty="0" err="1"/>
              <a:t>UiPath</a:t>
            </a:r>
            <a:r>
              <a:rPr lang="en-GB" sz="2000" dirty="0"/>
              <a:t> is the current RPA software which is being trialled to April 2019</a:t>
            </a:r>
          </a:p>
          <a:p>
            <a:pPr marL="638175" lvl="3" indent="0">
              <a:buNone/>
            </a:pPr>
            <a:endParaRPr lang="en-GB" dirty="0"/>
          </a:p>
          <a:p>
            <a:pPr marL="285750" lvl="2" indent="-285750"/>
            <a:r>
              <a:rPr lang="en-GB" sz="2000" dirty="0"/>
              <a:t>An initial Development and Production architecture was established utilising on-premise, physical desktops to support automation </a:t>
            </a:r>
            <a:r>
              <a:rPr lang="en-GB" sz="2000" dirty="0" smtClean="0"/>
              <a:t>running</a:t>
            </a:r>
          </a:p>
          <a:p>
            <a:pPr marL="285750" lvl="2" indent="-285750"/>
            <a:endParaRPr lang="en-GB" sz="2000" dirty="0"/>
          </a:p>
          <a:p>
            <a:pPr marL="285750" lvl="2" indent="-285750"/>
            <a:r>
              <a:rPr lang="en-GB" sz="2000" dirty="0"/>
              <a:t>As SLC looks to scale RPA ahead of peak, in June'19, it is recommended that SLC explore the exploitation of Cloud Capability to benefit from flexible capacity</a:t>
            </a:r>
          </a:p>
          <a:p>
            <a:pPr marL="285750" lvl="2" indent="-285750"/>
            <a:endParaRPr lang="en-GB" sz="2000" dirty="0" smtClean="0"/>
          </a:p>
          <a:p>
            <a:pPr marL="285750" lvl="2" indent="-285750"/>
            <a:r>
              <a:rPr lang="en-GB" sz="2000" dirty="0" smtClean="0"/>
              <a:t>The </a:t>
            </a:r>
            <a:r>
              <a:rPr lang="en-GB" sz="2000" dirty="0"/>
              <a:t>following deck provides an overview of the existing RPA </a:t>
            </a:r>
            <a:r>
              <a:rPr lang="en-GB" sz="2000" dirty="0" smtClean="0"/>
              <a:t>architecture </a:t>
            </a:r>
            <a:r>
              <a:rPr lang="en-GB" sz="2000" dirty="0"/>
              <a:t>to support discussions on the utilisation of Amazon Web Services (AWS) for a future RPA architecture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20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4144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5. RESILIENCE OPTIONS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330" y="1189562"/>
            <a:ext cx="8619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>
              <a:spcBef>
                <a:spcPts val="600"/>
              </a:spcBef>
              <a:buFont typeface="Wingdings" pitchFamily="2" charset="2"/>
              <a:buChar char="§"/>
            </a:pPr>
            <a:r>
              <a:rPr lang="en-GB" sz="1400" dirty="0" smtClean="0"/>
              <a:t>What happens if Orchestrator VM is down?</a:t>
            </a:r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21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6510" y="2225825"/>
            <a:ext cx="9448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" sz="80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3. </a:t>
            </a:r>
            <a:br>
              <a:rPr lang="en-GB" altLang="en" sz="80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</a:br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AGREE NEXT STEPS AND INDICATIVE TIMELINES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3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3728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SESSION OBJECTIVES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9B7A048-AD93-4F0B-8866-8326F1F48488}"/>
              </a:ext>
            </a:extLst>
          </p:cNvPr>
          <p:cNvSpPr txBox="1">
            <a:spLocks/>
          </p:cNvSpPr>
          <p:nvPr/>
        </p:nvSpPr>
        <p:spPr>
          <a:xfrm>
            <a:off x="402007" y="1068035"/>
            <a:ext cx="11477936" cy="4993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buFont typeface="+mj-lt"/>
              <a:buAutoNum type="arabicPeriod"/>
            </a:pPr>
            <a:r>
              <a:rPr lang="en-GB" sz="2000" dirty="0" smtClean="0"/>
              <a:t>Gain a common understanding of RPA Automation</a:t>
            </a:r>
          </a:p>
          <a:p>
            <a:pPr marL="457200" lvl="2" indent="-457200">
              <a:buFont typeface="+mj-lt"/>
              <a:buAutoNum type="arabicPeriod"/>
            </a:pPr>
            <a:endParaRPr lang="en-GB" sz="2000" dirty="0" smtClean="0"/>
          </a:p>
          <a:p>
            <a:pPr marL="457200" lvl="2" indent="-457200">
              <a:buFont typeface="+mj-lt"/>
              <a:buAutoNum type="arabicPeriod"/>
            </a:pPr>
            <a:r>
              <a:rPr lang="en-GB" sz="2000" dirty="0" smtClean="0"/>
              <a:t>Agree the Development Pipeline for automation</a:t>
            </a:r>
          </a:p>
          <a:p>
            <a:pPr marL="457200" lvl="2" indent="-457200">
              <a:buFont typeface="+mj-lt"/>
              <a:buAutoNum type="arabicPeriod"/>
            </a:pPr>
            <a:endParaRPr lang="en-GB" sz="2000" dirty="0" smtClean="0"/>
          </a:p>
          <a:p>
            <a:pPr marL="457200" lvl="2" indent="-457200">
              <a:buFont typeface="+mj-lt"/>
              <a:buAutoNum type="arabicPeriod"/>
            </a:pPr>
            <a:r>
              <a:rPr lang="en-GB" sz="2000" dirty="0" smtClean="0"/>
              <a:t>RPA in the Cloud</a:t>
            </a:r>
          </a:p>
          <a:p>
            <a:pPr marL="800100" lvl="3" indent="-342900">
              <a:buFont typeface="+mj-lt"/>
              <a:buAutoNum type="arabicPeriod"/>
            </a:pPr>
            <a:r>
              <a:rPr lang="en-GB" sz="1600" dirty="0" smtClean="0"/>
              <a:t>Cloud Requirements</a:t>
            </a:r>
          </a:p>
          <a:p>
            <a:pPr marL="800100" lvl="3" indent="-342900">
              <a:buFont typeface="+mj-lt"/>
              <a:buAutoNum type="arabicPeriod"/>
            </a:pPr>
            <a:r>
              <a:rPr lang="en-GB" sz="1600" dirty="0" smtClean="0"/>
              <a:t>Connectivity Requirements / Access to SLC Services – design at the edge of SLCs Network</a:t>
            </a:r>
          </a:p>
          <a:p>
            <a:pPr marL="800100" lvl="3" indent="-342900">
              <a:buFont typeface="+mj-lt"/>
              <a:buAutoNum type="arabicPeriod"/>
            </a:pPr>
            <a:r>
              <a:rPr lang="en-GB" sz="1600" dirty="0" smtClean="0"/>
              <a:t>Active Directory Integration / Security Tooling</a:t>
            </a:r>
          </a:p>
          <a:p>
            <a:pPr marL="800100" lvl="3" indent="-342900">
              <a:buFont typeface="+mj-lt"/>
              <a:buAutoNum type="arabicPeriod"/>
            </a:pPr>
            <a:r>
              <a:rPr lang="en-GB" sz="1600" dirty="0" smtClean="0"/>
              <a:t>Software Stack / </a:t>
            </a:r>
            <a:r>
              <a:rPr lang="en-GB" sz="1600" dirty="0" err="1" smtClean="0"/>
              <a:t>DevOps</a:t>
            </a:r>
            <a:endParaRPr lang="en-GB" sz="1600" dirty="0" smtClean="0"/>
          </a:p>
          <a:p>
            <a:pPr marL="800100" lvl="3" indent="-342900">
              <a:buFont typeface="+mj-lt"/>
              <a:buAutoNum type="arabicPeriod"/>
            </a:pPr>
            <a:r>
              <a:rPr lang="en-GB" sz="1600" dirty="0" smtClean="0"/>
              <a:t>Resilience Options – e.g. Multiple AZ’s, SQL Server Always On</a:t>
            </a:r>
          </a:p>
          <a:p>
            <a:pPr marL="457200" lvl="2" indent="-457200">
              <a:buFont typeface="+mj-lt"/>
              <a:buAutoNum type="arabicPeriod"/>
            </a:pPr>
            <a:endParaRPr lang="en-GB" sz="2000" dirty="0"/>
          </a:p>
          <a:p>
            <a:pPr marL="457200" lvl="2" indent="-457200">
              <a:buFont typeface="+mj-lt"/>
              <a:buAutoNum type="arabicPeriod"/>
            </a:pPr>
            <a:r>
              <a:rPr lang="en-GB" sz="2000" dirty="0" smtClean="0"/>
              <a:t>Agree Next Steps and Indicative Timelines</a:t>
            </a:r>
            <a:endParaRPr lang="en-GB" sz="2000" dirty="0"/>
          </a:p>
          <a:p>
            <a:pPr marL="1095375" lvl="3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4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6510" y="2225825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" sz="80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1. </a:t>
            </a:r>
            <a:br>
              <a:rPr lang="en-GB" altLang="en" sz="80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</a:br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GAIN A COMMON UNDERSTANDING OF RPA AUTOMATION 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5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2996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RPA AND </a:t>
            </a:r>
            <a:r>
              <a:rPr lang="en-GB" altLang="en" sz="3200" b="1" kern="0" dirty="0" err="1" smtClean="0">
                <a:solidFill>
                  <a:srgbClr val="00877C"/>
                </a:solidFill>
                <a:latin typeface="Calibri" panose="020F0502020204030204" pitchFamily="34" charset="0"/>
              </a:rPr>
              <a:t>UiPath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070" y="1237130"/>
            <a:ext cx="5311588" cy="4814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Types of Automation:</a:t>
            </a:r>
          </a:p>
          <a:p>
            <a:pPr>
              <a:buFont typeface="Wingdings" pitchFamily="2" charset="2"/>
              <a:buChar char="§"/>
            </a:pPr>
            <a:endParaRPr lang="en-GB" sz="1400" dirty="0" smtClean="0">
              <a:solidFill>
                <a:schemeClr val="tx1"/>
              </a:solidFill>
            </a:endParaRPr>
          </a:p>
          <a:p>
            <a:pPr marL="895350" lvl="1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Attended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Robot steps in to assist human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Useful in circumstances where decisions require humans and/or there are too many process variations to allow tactical process automation</a:t>
            </a:r>
          </a:p>
          <a:p>
            <a:pPr marL="895350" lvl="1" indent="-438150">
              <a:buFont typeface="Wingdings" pitchFamily="2" charset="2"/>
              <a:buChar char="§"/>
            </a:pPr>
            <a:endParaRPr lang="en-GB" sz="1400" dirty="0" smtClean="0">
              <a:solidFill>
                <a:schemeClr val="tx1"/>
              </a:solidFill>
            </a:endParaRPr>
          </a:p>
          <a:p>
            <a:pPr marL="895350" lvl="1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Unattended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Robots run in batch mode processing tasks pushed to them from e.g. a workflow system</a:t>
            </a:r>
          </a:p>
          <a:p>
            <a:pPr marL="1352550" lvl="2" indent="-438150">
              <a:buFont typeface="Wingdings" pitchFamily="2" charset="2"/>
              <a:buChar char="v"/>
            </a:pPr>
            <a:endParaRPr lang="en-GB" sz="1400" dirty="0" smtClean="0">
              <a:solidFill>
                <a:schemeClr val="tx1"/>
              </a:solidFill>
            </a:endParaRPr>
          </a:p>
          <a:p>
            <a:pPr marL="438150" indent="-438150"/>
            <a:r>
              <a:rPr lang="en-GB" sz="1400" b="1" dirty="0" smtClean="0">
                <a:solidFill>
                  <a:schemeClr val="tx1"/>
                </a:solidFill>
              </a:rPr>
              <a:t>Example Scope of Automation:</a:t>
            </a:r>
          </a:p>
          <a:p>
            <a:pPr marL="438150" indent="-438150"/>
            <a:endParaRPr lang="en-GB" sz="1400" dirty="0" smtClean="0">
              <a:solidFill>
                <a:schemeClr val="tx1"/>
              </a:solidFill>
            </a:endParaRPr>
          </a:p>
          <a:p>
            <a:pPr lvl="2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Windows applications</a:t>
            </a:r>
          </a:p>
          <a:p>
            <a:pPr lvl="2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Web applications (IE, Chrome, Firefox)</a:t>
            </a:r>
          </a:p>
          <a:p>
            <a:pPr lvl="2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Citrix-based applications (or other remote desktop solutions)</a:t>
            </a:r>
          </a:p>
          <a:p>
            <a:pPr lvl="2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Web services</a:t>
            </a:r>
          </a:p>
          <a:p>
            <a:pPr lvl="2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Spreadsheets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4624" y="1559860"/>
            <a:ext cx="568810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GB" sz="1400" b="1" dirty="0" smtClean="0"/>
              <a:t>Consists of:</a:t>
            </a:r>
          </a:p>
          <a:p>
            <a:pPr lvl="2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400" dirty="0" smtClean="0"/>
              <a:t>Studio – interactive process design tool</a:t>
            </a:r>
          </a:p>
          <a:p>
            <a:pPr lvl="2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400" dirty="0" smtClean="0"/>
              <a:t>Robot – standalone runtime to run a single process</a:t>
            </a:r>
          </a:p>
          <a:p>
            <a:pPr lvl="2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400" dirty="0" smtClean="0"/>
              <a:t>Orchestrator – web-based Robot Operations console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lang="en-GB" sz="1400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400" dirty="0" smtClean="0"/>
              <a:t>RPA Developers develop processes and push them to Orchestrator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lang="en-GB" sz="1400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400" dirty="0" smtClean="0"/>
              <a:t>Robotics Operations Centre use Orchestrator to allocate robot resources to processes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lang="en-GB" sz="1400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400" dirty="0" smtClean="0"/>
              <a:t>Reporting </a:t>
            </a:r>
          </a:p>
          <a:p>
            <a:pPr lvl="2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400" dirty="0" err="1" smtClean="0"/>
              <a:t>Elasticsearch</a:t>
            </a:r>
            <a:r>
              <a:rPr lang="en-GB" sz="1400" dirty="0" smtClean="0"/>
              <a:t> / </a:t>
            </a:r>
            <a:r>
              <a:rPr lang="en-GB" sz="1400" dirty="0" err="1" smtClean="0"/>
              <a:t>Kibana</a:t>
            </a:r>
            <a:r>
              <a:rPr lang="en-GB" sz="1400" dirty="0" smtClean="0"/>
              <a:t>-based </a:t>
            </a:r>
            <a:r>
              <a:rPr lang="en-GB" sz="1400" dirty="0" err="1" smtClean="0"/>
              <a:t>dashboarding</a:t>
            </a:r>
            <a:endParaRPr lang="en-GB" sz="1400" dirty="0" smtClean="0"/>
          </a:p>
        </p:txBody>
      </p:sp>
      <p:pic>
        <p:nvPicPr>
          <p:cNvPr id="2050" name="Picture 2" descr="Image result for uipath 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909" t="14812" r="14633" b="22724"/>
          <a:stretch>
            <a:fillRect/>
          </a:stretch>
        </p:blipFill>
        <p:spPr bwMode="auto">
          <a:xfrm>
            <a:off x="7920318" y="779931"/>
            <a:ext cx="2339788" cy="100852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5822576" y="1734671"/>
            <a:ext cx="0" cy="4477870"/>
          </a:xfrm>
          <a:prstGeom prst="line">
            <a:avLst/>
          </a:prstGeom>
          <a:ln>
            <a:solidFill>
              <a:srgbClr val="0087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6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2996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RPA AND </a:t>
            </a:r>
            <a:r>
              <a:rPr lang="en-GB" altLang="en" sz="3200" b="1" kern="0" dirty="0" err="1" smtClean="0">
                <a:solidFill>
                  <a:srgbClr val="00877C"/>
                </a:solidFill>
                <a:latin typeface="Calibri" panose="020F0502020204030204" pitchFamily="34" charset="0"/>
              </a:rPr>
              <a:t>UiPath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070" y="1237130"/>
            <a:ext cx="5311588" cy="4814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Automations Built to Date;</a:t>
            </a:r>
          </a:p>
          <a:p>
            <a:pPr>
              <a:buFont typeface="Wingdings" pitchFamily="2" charset="2"/>
              <a:buChar char="§"/>
            </a:pPr>
            <a:endParaRPr lang="en-GB" sz="1400" dirty="0" smtClean="0">
              <a:solidFill>
                <a:schemeClr val="tx1"/>
              </a:solidFill>
            </a:endParaRPr>
          </a:p>
          <a:p>
            <a:pPr marL="895350" lvl="1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View Course Changes (VCC)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Automation driven from Excel Files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Utilises LA Portal to perform Assessments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Logs files stored on local machine (in text format)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Manual Excel Dashboard</a:t>
            </a:r>
          </a:p>
          <a:p>
            <a:pPr marL="895350" lvl="1" indent="-438150"/>
            <a:endParaRPr lang="en-GB" sz="1400" dirty="0" smtClean="0">
              <a:solidFill>
                <a:schemeClr val="tx1"/>
              </a:solidFill>
            </a:endParaRPr>
          </a:p>
          <a:p>
            <a:pPr marL="895350" lvl="1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Sponsor Financial Tasks (SPFT)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Automation driven from OPX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Utilises LA Portal to perform Assessments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Logs files stored on local machine (in text format)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Manual Excel Dashboard</a:t>
            </a:r>
          </a:p>
          <a:p>
            <a:pPr marL="1352550" lvl="2" indent="-438150"/>
            <a:endParaRPr lang="en-GB" sz="1400" dirty="0" smtClean="0">
              <a:solidFill>
                <a:schemeClr val="tx1"/>
              </a:solidFill>
            </a:endParaRPr>
          </a:p>
          <a:p>
            <a:pPr marL="895350" lvl="1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LA Portal Password Reset (PWR-LAP)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Automation driven from </a:t>
            </a:r>
            <a:r>
              <a:rPr lang="en-GB" sz="1400" dirty="0" err="1" smtClean="0">
                <a:solidFill>
                  <a:schemeClr val="tx1"/>
                </a:solidFill>
              </a:rPr>
              <a:t>Assyst</a:t>
            </a:r>
            <a:endParaRPr lang="en-GB" sz="1400" dirty="0" smtClean="0">
              <a:solidFill>
                <a:schemeClr val="tx1"/>
              </a:solidFill>
            </a:endParaRP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Utilises LA Portal to perform password reset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Utilises Lotus Notes to send email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Logs files stored on local machine (in text format)</a:t>
            </a:r>
          </a:p>
          <a:p>
            <a:pPr marL="1352550" lvl="2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Manual Excel Dashboard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822576" y="1734671"/>
            <a:ext cx="0" cy="4477870"/>
          </a:xfrm>
          <a:prstGeom prst="line">
            <a:avLst/>
          </a:prstGeom>
          <a:ln>
            <a:solidFill>
              <a:srgbClr val="0087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70811" y="1349189"/>
            <a:ext cx="5311588" cy="4814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Pipeline Automations;</a:t>
            </a:r>
          </a:p>
          <a:p>
            <a:pPr>
              <a:buFont typeface="Wingdings" pitchFamily="2" charset="2"/>
              <a:buChar char="§"/>
            </a:pPr>
            <a:endParaRPr lang="en-GB" sz="1400" dirty="0" smtClean="0">
              <a:solidFill>
                <a:schemeClr val="tx1"/>
              </a:solidFill>
            </a:endParaRPr>
          </a:p>
          <a:p>
            <a:pPr marL="895350" lvl="1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CLASS Password Reset</a:t>
            </a:r>
          </a:p>
          <a:p>
            <a:pPr marL="895350" lvl="1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Loan Sale Reconciliation</a:t>
            </a:r>
          </a:p>
          <a:p>
            <a:pPr marL="895350" lvl="1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Optical Character Recognition (OCR)</a:t>
            </a:r>
          </a:p>
          <a:p>
            <a:pPr marL="895350" lvl="1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AI/Machine Learning</a:t>
            </a:r>
          </a:p>
          <a:p>
            <a:pPr marL="895350" lvl="1" indent="-4381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Chat Bots</a:t>
            </a:r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7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6510" y="2225825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" sz="80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2. </a:t>
            </a:r>
            <a:br>
              <a:rPr lang="en-GB" altLang="en" sz="80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</a:br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AGREE THE DEVELOPMENT PIPELINE FOR AUTOMATION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8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4379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DEVELOPMENT PIPELINE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9B7A048-AD93-4F0B-8866-8326F1F48488}"/>
              </a:ext>
            </a:extLst>
          </p:cNvPr>
          <p:cNvSpPr txBox="1">
            <a:spLocks/>
          </p:cNvSpPr>
          <p:nvPr/>
        </p:nvSpPr>
        <p:spPr>
          <a:xfrm>
            <a:off x="402007" y="1068035"/>
            <a:ext cx="11477936" cy="4993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36575">
              <a:spcBef>
                <a:spcPts val="600"/>
              </a:spcBef>
              <a:buNone/>
            </a:pPr>
            <a:r>
              <a:rPr lang="en-GB" sz="2000" dirty="0" smtClean="0"/>
              <a:t>The current </a:t>
            </a:r>
            <a:r>
              <a:rPr lang="en-GB" sz="2000" dirty="0" err="1" smtClean="0"/>
              <a:t>DevOps</a:t>
            </a:r>
            <a:r>
              <a:rPr lang="en-GB" sz="2000" dirty="0" smtClean="0"/>
              <a:t> pipeline is as follows:</a:t>
            </a:r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</a:pPr>
            <a:endParaRPr lang="en-GB" sz="2000" dirty="0" smtClean="0"/>
          </a:p>
          <a:p>
            <a:pPr marL="536575" indent="-536575">
              <a:spcBef>
                <a:spcPts val="600"/>
              </a:spcBef>
              <a:buNone/>
            </a:pPr>
            <a:endParaRPr lang="en-GB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1776506" y="2131609"/>
          <a:ext cx="8128000" cy="222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49824" y="4020669"/>
            <a:ext cx="2178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600" dirty="0" smtClean="0"/>
              <a:t> Automations (Robots) are built using </a:t>
            </a:r>
            <a:r>
              <a:rPr lang="en-GB" sz="1600" dirty="0" err="1" smtClean="0"/>
              <a:t>UiPath</a:t>
            </a:r>
            <a:r>
              <a:rPr lang="en-GB" sz="1600" dirty="0" smtClean="0"/>
              <a:t> Studio held on local dev machines (physical desktops)</a:t>
            </a:r>
          </a:p>
          <a:p>
            <a:pPr>
              <a:buFont typeface="Wingdings" pitchFamily="2" charset="2"/>
              <a:buChar char="§"/>
            </a:pPr>
            <a:r>
              <a:rPr lang="en-GB" sz="1600" dirty="0" smtClean="0"/>
              <a:t> Testing undertaken on Next Test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953001" y="4011706"/>
            <a:ext cx="2178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600" dirty="0" smtClean="0"/>
              <a:t> </a:t>
            </a:r>
            <a:r>
              <a:rPr lang="en-GB" sz="1600" dirty="0" err="1" smtClean="0"/>
              <a:t>UiPath</a:t>
            </a:r>
            <a:r>
              <a:rPr lang="en-GB" sz="1600" dirty="0" smtClean="0"/>
              <a:t> Source code is pushed onto the </a:t>
            </a:r>
            <a:r>
              <a:rPr lang="en-GB" sz="1600" dirty="0" err="1" smtClean="0"/>
              <a:t>GitLab</a:t>
            </a:r>
            <a:r>
              <a:rPr lang="en-GB" sz="1600" dirty="0" smtClean="0"/>
              <a:t> code </a:t>
            </a:r>
            <a:r>
              <a:rPr lang="en-GB" sz="1600" dirty="0" err="1" smtClean="0"/>
              <a:t>respository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39319" y="4110318"/>
            <a:ext cx="217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1600" dirty="0" smtClean="0"/>
              <a:t> </a:t>
            </a:r>
            <a:r>
              <a:rPr lang="en-GB" sz="1600" dirty="0" err="1" smtClean="0"/>
              <a:t>UiPath</a:t>
            </a:r>
            <a:r>
              <a:rPr lang="en-GB" sz="1600" dirty="0" smtClean="0"/>
              <a:t> Source code is pulled down from </a:t>
            </a:r>
            <a:r>
              <a:rPr lang="en-GB" sz="1600" dirty="0" err="1" smtClean="0"/>
              <a:t>GitLab</a:t>
            </a:r>
            <a:r>
              <a:rPr lang="en-GB" sz="1600" dirty="0" smtClean="0"/>
              <a:t> and stored on the local C drive of the Production machine (physical desktop)</a:t>
            </a:r>
            <a:endParaRPr lang="en-GB" sz="1600" dirty="0"/>
          </a:p>
        </p:txBody>
      </p:sp>
    </p:spTree>
    <p:extLst>
      <p:ext uri="{BB962C8B-B14F-4D97-AF65-F5344CB8AC3E}">
        <p14:creationId xmlns="" xmlns:p14="http://schemas.microsoft.com/office/powerpoint/2010/main" val="291630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272768" y="6662101"/>
            <a:ext cx="2844800" cy="164000"/>
          </a:xfrm>
        </p:spPr>
        <p:txBody>
          <a:bodyPr numCol="1"/>
          <a:lstStyle/>
          <a:p>
            <a:pPr algn="r">
              <a:buSzPct val="25000"/>
            </a:pPr>
            <a:fld id="{00000000-1234-1234-1234-123412341234}" type="slidenum">
              <a:rPr lang="en" altLang="en" sz="1067">
                <a:solidFill>
                  <a:srgbClr val="000000"/>
                </a:solidFill>
              </a:rPr>
              <a:pPr algn="r">
                <a:buSzPct val="25000"/>
              </a:pPr>
              <a:t>9</a:t>
            </a:fld>
            <a:endParaRPr lang="en" altLang="en" sz="1067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007" y="253998"/>
            <a:ext cx="5280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" sz="3200" b="1" kern="0" dirty="0" smtClean="0">
                <a:solidFill>
                  <a:srgbClr val="00877C"/>
                </a:solidFill>
                <a:latin typeface="Calibri" panose="020F0502020204030204" pitchFamily="34" charset="0"/>
              </a:rPr>
              <a:t>CURRENT RPA ARCHITECTURE</a:t>
            </a:r>
            <a:endParaRPr lang="en" altLang="en" sz="3200" b="1" kern="0" dirty="0">
              <a:solidFill>
                <a:srgbClr val="00877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B9B7A048-AD93-4F0B-8866-8326F1F48488}"/>
              </a:ext>
            </a:extLst>
          </p:cNvPr>
          <p:cNvSpPr txBox="1">
            <a:spLocks/>
          </p:cNvSpPr>
          <p:nvPr/>
        </p:nvSpPr>
        <p:spPr>
          <a:xfrm>
            <a:off x="402007" y="1068035"/>
            <a:ext cx="11477936" cy="4993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/>
            <a:endParaRPr lang="en-GB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8CC2F60-AD2B-418A-9E85-F971506B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05" y="992038"/>
            <a:ext cx="7794610" cy="5648815"/>
          </a:xfrm>
          <a:prstGeom prst="rect">
            <a:avLst/>
          </a:prstGeom>
        </p:spPr>
      </p:pic>
      <p:sp>
        <p:nvSpPr>
          <p:cNvPr id="7" name="Rounded Rectangle 15">
            <a:extLst>
              <a:ext uri="{FF2B5EF4-FFF2-40B4-BE49-F238E27FC236}">
                <a16:creationId xmlns="" xmlns:a16="http://schemas.microsoft.com/office/drawing/2014/main" id="{FB060F5A-A0F4-4EE5-B96A-3C124DAAACCE}"/>
              </a:ext>
            </a:extLst>
          </p:cNvPr>
          <p:cNvSpPr/>
          <p:nvPr/>
        </p:nvSpPr>
        <p:spPr>
          <a:xfrm>
            <a:off x="8360800" y="992037"/>
            <a:ext cx="3644854" cy="5670063"/>
          </a:xfrm>
          <a:prstGeom prst="roundRect">
            <a:avLst/>
          </a:prstGeom>
          <a:solidFill>
            <a:srgbClr val="459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u="sng" dirty="0"/>
              <a:t>Current Architecture</a:t>
            </a:r>
          </a:p>
          <a:p>
            <a:pPr algn="ctr"/>
            <a:endParaRPr lang="en-GB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Currently for RPA development we are using 5 development machines which are broken down to: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2 remote access machines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3 physical desktop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 have 2 new desktops which we are currently installing </a:t>
            </a:r>
            <a:r>
              <a:rPr lang="en-GB" sz="1400" dirty="0" err="1"/>
              <a:t>ElasticSearch</a:t>
            </a:r>
            <a:r>
              <a:rPr lang="en-GB" sz="1400" dirty="0"/>
              <a:t> and Kibana (EK)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 also have an Orchestrator VM which is provisioning studio licenses for some of our dev machines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Publishing tested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Queue creation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Our “production” environment consists of 2 production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One of the boxes which we have provisioned with EK will need to be moved to our Prod environment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 still need one more box for our Production Orchestrator</a:t>
            </a:r>
          </a:p>
          <a:p>
            <a:pPr algn="ctr"/>
            <a:endParaRPr lang="en-GB" sz="1400" u="sng" dirty="0"/>
          </a:p>
          <a:p>
            <a:pPr algn="ctr"/>
            <a:endParaRPr lang="en-GB" sz="1400" u="sng" dirty="0"/>
          </a:p>
        </p:txBody>
      </p:sp>
    </p:spTree>
    <p:extLst>
      <p:ext uri="{BB962C8B-B14F-4D97-AF65-F5344CB8AC3E}">
        <p14:creationId xmlns="" xmlns:p14="http://schemas.microsoft.com/office/powerpoint/2010/main" val="2331528727"/>
      </p:ext>
    </p:extLst>
  </p:cSld>
  <p:clrMapOvr>
    <a:masterClrMapping/>
  </p:clrMapOvr>
</p:sld>
</file>

<file path=ppt/theme/theme1.xml><?xml version="1.0" encoding="utf-8"?>
<a:theme xmlns:a="http://schemas.openxmlformats.org/drawingml/2006/main" name="PWC001_PowerPoint_Template_Final_150831_5b">
  <a:themeElements>
    <a:clrScheme name="Custom 2">
      <a:dk1>
        <a:srgbClr val="000000"/>
      </a:dk1>
      <a:lt1>
        <a:srgbClr val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E0301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57227</TotalTime>
  <Words>1199</Words>
  <Application>Microsoft Office PowerPoint</Application>
  <PresentationFormat>Custom</PresentationFormat>
  <Paragraphs>221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PWC001_PowerPoint_Template_Final_150831_5b</vt:lpstr>
      <vt:lpstr>23RD JANUARY 2019 Version 1.0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PricewaterhouseCoopers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July 2017</dc:title>
  <dc:creator>Anthony Ellis</dc:creator>
  <cp:lastModifiedBy>poyevi</cp:lastModifiedBy>
  <cp:revision>1055</cp:revision>
  <dcterms:created xsi:type="dcterms:W3CDTF">2017-07-10T18:50:46Z</dcterms:created>
  <dcterms:modified xsi:type="dcterms:W3CDTF">2019-01-23T11:02:48Z</dcterms:modified>
</cp:coreProperties>
</file>