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362" r:id="rId3"/>
    <p:sldId id="364" r:id="rId4"/>
    <p:sldId id="375" r:id="rId5"/>
    <p:sldId id="374" r:id="rId6"/>
    <p:sldId id="367" r:id="rId7"/>
    <p:sldId id="368" r:id="rId8"/>
    <p:sldId id="369" r:id="rId9"/>
    <p:sldId id="370" r:id="rId10"/>
    <p:sldId id="371" r:id="rId11"/>
    <p:sldId id="372" r:id="rId12"/>
    <p:sldId id="373" r:id="rId13"/>
    <p:sldId id="365" r:id="rId14"/>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94C"/>
    <a:srgbClr val="2768B8"/>
    <a:srgbClr val="2768B9"/>
    <a:srgbClr val="276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2" d="100"/>
          <a:sy n="72" d="100"/>
        </p:scale>
        <p:origin x="64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2AFCCBB-AED9-4BEB-BD18-990D87782DED}" type="datetimeFigureOut">
              <a:rPr lang="en-GB" smtClean="0"/>
              <a:pPr/>
              <a:t>15/05/2019</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36B06261-D566-4BA4-AE64-D28C66C4494E}" type="slidenum">
              <a:rPr lang="en-GB" smtClean="0"/>
              <a:pPr/>
              <a:t>‹#›</a:t>
            </a:fld>
            <a:endParaRPr lang="en-GB"/>
          </a:p>
        </p:txBody>
      </p:sp>
    </p:spTree>
    <p:extLst>
      <p:ext uri="{BB962C8B-B14F-4D97-AF65-F5344CB8AC3E}">
        <p14:creationId xmlns:p14="http://schemas.microsoft.com/office/powerpoint/2010/main" val="281856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a:t>
            </a:fld>
            <a:endParaRPr lang="en-GB" dirty="0"/>
          </a:p>
        </p:txBody>
      </p:sp>
    </p:spTree>
    <p:extLst>
      <p:ext uri="{BB962C8B-B14F-4D97-AF65-F5344CB8AC3E}">
        <p14:creationId xmlns:p14="http://schemas.microsoft.com/office/powerpoint/2010/main" val="221376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a:p>
        </p:txBody>
      </p:sp>
    </p:spTree>
    <p:extLst>
      <p:ext uri="{BB962C8B-B14F-4D97-AF65-F5344CB8AC3E}">
        <p14:creationId xmlns:p14="http://schemas.microsoft.com/office/powerpoint/2010/main" val="383718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43834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77847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spTree>
    <p:extLst>
      <p:ext uri="{BB962C8B-B14F-4D97-AF65-F5344CB8AC3E}">
        <p14:creationId xmlns:p14="http://schemas.microsoft.com/office/powerpoint/2010/main" val="222423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9577" y="6036021"/>
            <a:ext cx="1074679" cy="821979"/>
          </a:xfrm>
          <a:prstGeom prst="rect">
            <a:avLst/>
          </a:prstGeom>
        </p:spPr>
      </p:pic>
      <p:pic>
        <p:nvPicPr>
          <p:cNvPr id="9" name="Picture 8" descr="2015 SLC logo_colour.jpg"/>
          <p:cNvPicPr/>
          <p:nvPr userDrawn="1"/>
        </p:nvPicPr>
        <p:blipFill>
          <a:blip r:embed="rId3" cstate="print"/>
          <a:srcRect/>
          <a:stretch>
            <a:fillRect/>
          </a:stretch>
        </p:blipFill>
        <p:spPr bwMode="auto">
          <a:xfrm rot="16200000">
            <a:off x="486973" y="5943569"/>
            <a:ext cx="541655" cy="1073150"/>
          </a:xfrm>
          <a:prstGeom prst="rect">
            <a:avLst/>
          </a:prstGeom>
          <a:noFill/>
          <a:ln w="9525">
            <a:noFill/>
            <a:miter lim="800000"/>
            <a:headEnd/>
            <a:tailEnd/>
          </a:ln>
        </p:spPr>
      </p:pic>
    </p:spTree>
    <p:extLst>
      <p:ext uri="{BB962C8B-B14F-4D97-AF65-F5344CB8AC3E}">
        <p14:creationId xmlns:p14="http://schemas.microsoft.com/office/powerpoint/2010/main" val="189691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38617" y="5947380"/>
            <a:ext cx="1253383" cy="958662"/>
          </a:xfrm>
          <a:prstGeom prst="rect">
            <a:avLst/>
          </a:prstGeom>
        </p:spPr>
      </p:pic>
    </p:spTree>
    <p:extLst>
      <p:ext uri="{BB962C8B-B14F-4D97-AF65-F5344CB8AC3E}">
        <p14:creationId xmlns:p14="http://schemas.microsoft.com/office/powerpoint/2010/main" val="354057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125172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58664E-60E1-4B8D-B2E4-365FFE0F385A}" type="slidenum">
              <a:rPr lang="en-GB" smtClean="0"/>
              <a:pPr/>
              <a:t>‹#›</a:t>
            </a:fld>
            <a:endParaRPr lang="en-GB" dirty="0"/>
          </a:p>
        </p:txBody>
      </p:sp>
      <p:pic>
        <p:nvPicPr>
          <p:cNvPr id="11" name="Picture 10"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420205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58664E-60E1-4B8D-B2E4-365FFE0F385A}" type="slidenum">
              <a:rPr lang="en-GB" smtClean="0"/>
              <a:pPr/>
              <a:t>‹#›</a:t>
            </a:fld>
            <a:endParaRPr lang="en-GB" dirty="0"/>
          </a:p>
        </p:txBody>
      </p:sp>
      <p:pic>
        <p:nvPicPr>
          <p:cNvPr id="7" name="Picture 6"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101369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58664E-60E1-4B8D-B2E4-365FFE0F385A}" type="slidenum">
              <a:rPr lang="en-GB" smtClean="0"/>
              <a:pPr/>
              <a:t>‹#›</a:t>
            </a:fld>
            <a:endParaRPr lang="en-GB" dirty="0"/>
          </a:p>
        </p:txBody>
      </p:sp>
      <p:pic>
        <p:nvPicPr>
          <p:cNvPr id="6" name="Picture 5"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448663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141510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pic>
        <p:nvPicPr>
          <p:cNvPr id="9" name="Picture 8" descr="2015 SLC logo_colour.jpg"/>
          <p:cNvPicPr/>
          <p:nvPr userDrawn="1"/>
        </p:nvPicPr>
        <p:blipFill>
          <a:blip r:embed="rId3" cstate="print"/>
          <a:srcRect/>
          <a:stretch>
            <a:fillRect/>
          </a:stretch>
        </p:blipFill>
        <p:spPr bwMode="auto">
          <a:xfrm rot="16200000">
            <a:off x="486973" y="5943569"/>
            <a:ext cx="541655" cy="1073150"/>
          </a:xfrm>
          <a:prstGeom prst="rect">
            <a:avLst/>
          </a:prstGeom>
          <a:noFill/>
          <a:ln w="9525">
            <a:noFill/>
            <a:miter lim="800000"/>
            <a:headEnd/>
            <a:tailEnd/>
          </a:ln>
        </p:spPr>
      </p:pic>
    </p:spTree>
    <p:extLst>
      <p:ext uri="{BB962C8B-B14F-4D97-AF65-F5344CB8AC3E}">
        <p14:creationId xmlns:p14="http://schemas.microsoft.com/office/powerpoint/2010/main" val="791383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797752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6527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22985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41202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8704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8664E-60E1-4B8D-B2E4-365FFE0F385A}" type="slidenum">
              <a:rPr lang="en-GB" smtClean="0"/>
              <a:pPr/>
              <a:t>‹#›</a:t>
            </a:fld>
            <a:endParaRPr lang="en-GB"/>
          </a:p>
        </p:txBody>
      </p:sp>
      <p:pic>
        <p:nvPicPr>
          <p:cNvPr id="11" name="Picture 10"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30949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8664E-60E1-4B8D-B2E4-365FFE0F385A}" type="slidenum">
              <a:rPr lang="en-GB" smtClean="0"/>
              <a:pPr/>
              <a:t>‹#›</a:t>
            </a:fld>
            <a:endParaRPr lang="en-GB"/>
          </a:p>
        </p:txBody>
      </p:sp>
      <p:pic>
        <p:nvPicPr>
          <p:cNvPr id="7" name="Picture 6"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74296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8664E-60E1-4B8D-B2E4-365FFE0F385A}" type="slidenum">
              <a:rPr lang="en-GB" smtClean="0"/>
              <a:pPr/>
              <a:t>‹#›</a:t>
            </a:fld>
            <a:endParaRPr lang="en-GB"/>
          </a:p>
        </p:txBody>
      </p:sp>
      <p:pic>
        <p:nvPicPr>
          <p:cNvPr id="6" name="Picture 5"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7162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60899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pPr/>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4044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7519-2403-4BC7-BED0-7763ACB62B16}" type="datetimeFigureOut">
              <a:rPr lang="en-GB" smtClean="0"/>
              <a:pPr/>
              <a:t>15/05/2019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664E-60E1-4B8D-B2E4-365FFE0F385A}" type="slidenum">
              <a:rPr lang="en-GB" smtClean="0"/>
              <a:pPr/>
              <a:t>‹#›</a:t>
            </a:fld>
            <a:endParaRPr lang="en-GB"/>
          </a:p>
        </p:txBody>
      </p:sp>
    </p:spTree>
    <p:extLst>
      <p:ext uri="{BB962C8B-B14F-4D97-AF65-F5344CB8AC3E}">
        <p14:creationId xmlns:p14="http://schemas.microsoft.com/office/powerpoint/2010/main" val="316649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7519-2403-4BC7-BED0-7763ACB62B16}" type="datetimeFigureOut">
              <a:rPr lang="en-GB" smtClean="0"/>
              <a:pPr/>
              <a:t>15/05/2019</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664E-60E1-4B8D-B2E4-365FFE0F385A}" type="slidenum">
              <a:rPr lang="en-GB" smtClean="0"/>
              <a:pPr/>
              <a:t>‹#›</a:t>
            </a:fld>
            <a:endParaRPr lang="en-GB" dirty="0"/>
          </a:p>
        </p:txBody>
      </p:sp>
    </p:spTree>
    <p:extLst>
      <p:ext uri="{BB962C8B-B14F-4D97-AF65-F5344CB8AC3E}">
        <p14:creationId xmlns:p14="http://schemas.microsoft.com/office/powerpoint/2010/main" val="383070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536782"/>
            <a:ext cx="7290552" cy="4762477"/>
          </a:xfrm>
          <a:prstGeom prst="rect">
            <a:avLst/>
          </a:prstGeom>
        </p:spPr>
      </p:pic>
      <p:sp>
        <p:nvSpPr>
          <p:cNvPr id="9" name="TextBox 8"/>
          <p:cNvSpPr txBox="1"/>
          <p:nvPr/>
        </p:nvSpPr>
        <p:spPr>
          <a:xfrm>
            <a:off x="6790257" y="1594360"/>
            <a:ext cx="4622810" cy="2831544"/>
          </a:xfrm>
          <a:prstGeom prst="rect">
            <a:avLst/>
          </a:prstGeom>
          <a:noFill/>
        </p:spPr>
        <p:txBody>
          <a:bodyPr wrap="square" rtlCol="0">
            <a:spAutoFit/>
          </a:bodyPr>
          <a:lstStyle/>
          <a:p>
            <a:r>
              <a:rPr lang="en-GB" sz="3600" dirty="0"/>
              <a:t>TG Offsite</a:t>
            </a:r>
          </a:p>
          <a:p>
            <a:endParaRPr lang="en-GB" sz="3600" dirty="0"/>
          </a:p>
          <a:p>
            <a:r>
              <a:rPr lang="en-GB" sz="3600" dirty="0"/>
              <a:t>8 May 2019</a:t>
            </a:r>
          </a:p>
          <a:p>
            <a:endParaRPr lang="en-GB" sz="3600" dirty="0"/>
          </a:p>
          <a:p>
            <a:r>
              <a:rPr lang="en-GB" dirty="0"/>
              <a:t>Official Sensitive</a:t>
            </a:r>
          </a:p>
          <a:p>
            <a:endParaRPr lang="en-GB" sz="16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944" y="5527105"/>
            <a:ext cx="1117808"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3101" y="5518997"/>
            <a:ext cx="1106417"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7256" y="5527105"/>
            <a:ext cx="11196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1412" y="5526190"/>
            <a:ext cx="1125820"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1572" y="5521423"/>
            <a:ext cx="11272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98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6 Cloud Architecture</a:t>
            </a:r>
          </a:p>
        </p:txBody>
      </p:sp>
      <p:sp>
        <p:nvSpPr>
          <p:cNvPr id="3" name="Content Placeholder 2"/>
          <p:cNvSpPr>
            <a:spLocks noGrp="1"/>
          </p:cNvSpPr>
          <p:nvPr>
            <p:ph idx="1"/>
          </p:nvPr>
        </p:nvSpPr>
        <p:spPr>
          <a:xfrm>
            <a:off x="838200" y="1392072"/>
            <a:ext cx="10515600" cy="4784891"/>
          </a:xfrm>
        </p:spPr>
        <p:txBody>
          <a:bodyPr>
            <a:normAutofit/>
          </a:bodyPr>
          <a:lstStyle/>
          <a:p>
            <a:pPr marL="0" indent="0">
              <a:buNone/>
            </a:pPr>
            <a:r>
              <a:rPr lang="en-GB" sz="2200" i="1" dirty="0">
                <a:solidFill>
                  <a:srgbClr val="0070C0"/>
                </a:solidFill>
              </a:rPr>
              <a:t>In support of the Transformation programme, setup SAAS, PAAS, IAAS Cloud infrastructures using Azure and AWS foundation technologies and migrate Course Management System to Cloud.  Complete discovery to migrate Repayments Portal, Assess Portal and Customer Portal to Cloud by Q1 2020</a:t>
            </a:r>
          </a:p>
          <a:p>
            <a:pPr marL="0" indent="0">
              <a:buNone/>
            </a:pPr>
            <a:endParaRPr lang="en-GB" sz="2200"/>
          </a:p>
          <a:p>
            <a:pPr lvl="0"/>
            <a:r>
              <a:rPr lang="en-GB" sz="2200"/>
              <a:t>Establish </a:t>
            </a:r>
            <a:r>
              <a:rPr lang="en-GB" sz="2200" dirty="0"/>
              <a:t>cloud operations function by Q2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SAAS, PAAS, IAAS Cloud infrastructures, implement Azure and AWS foundations by Q2 FY19/20 </a:t>
            </a:r>
            <a:r>
              <a:rPr lang="en-GB" sz="2200" dirty="0">
                <a:solidFill>
                  <a:srgbClr val="FF0000"/>
                </a:solidFill>
              </a:rPr>
              <a:t>(AC/</a:t>
            </a:r>
            <a:r>
              <a:rPr lang="en-GB" sz="2200" dirty="0" err="1">
                <a:solidFill>
                  <a:srgbClr val="FF0000"/>
                </a:solidFill>
              </a:rPr>
              <a:t>AMc</a:t>
            </a:r>
            <a:r>
              <a:rPr lang="en-GB" sz="2200" dirty="0">
                <a:solidFill>
                  <a:srgbClr val="FF0000"/>
                </a:solidFill>
              </a:rPr>
              <a:t>)</a:t>
            </a:r>
          </a:p>
          <a:p>
            <a:pPr lvl="0"/>
            <a:r>
              <a:rPr lang="en-GB" sz="2200" dirty="0"/>
              <a:t>Course Management System, migrate to Cloud by Q2 FY 19/20 </a:t>
            </a:r>
            <a:r>
              <a:rPr lang="en-GB" sz="2200" dirty="0">
                <a:solidFill>
                  <a:srgbClr val="FF0000"/>
                </a:solidFill>
              </a:rPr>
              <a:t>(JH)</a:t>
            </a:r>
          </a:p>
          <a:p>
            <a:r>
              <a:rPr lang="en-GB" sz="2200" dirty="0"/>
              <a:t>Complete discovery to migrate Repayments Portal, Assess Portal and Customer Portal to Cloud by Q4 FY19/20 </a:t>
            </a:r>
            <a:r>
              <a:rPr lang="en-GB" sz="2200" dirty="0">
                <a:solidFill>
                  <a:srgbClr val="FF0000"/>
                </a:solidFill>
              </a:rPr>
              <a:t>(AC/JH)</a:t>
            </a:r>
          </a:p>
        </p:txBody>
      </p:sp>
    </p:spTree>
    <p:extLst>
      <p:ext uri="{BB962C8B-B14F-4D97-AF65-F5344CB8AC3E}">
        <p14:creationId xmlns:p14="http://schemas.microsoft.com/office/powerpoint/2010/main" val="429237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7 Service Improvement &amp; Uplift</a:t>
            </a:r>
          </a:p>
        </p:txBody>
      </p:sp>
      <p:sp>
        <p:nvSpPr>
          <p:cNvPr id="3" name="Content Placeholder 2"/>
          <p:cNvSpPr>
            <a:spLocks noGrp="1"/>
          </p:cNvSpPr>
          <p:nvPr>
            <p:ph idx="1"/>
          </p:nvPr>
        </p:nvSpPr>
        <p:spPr>
          <a:xfrm>
            <a:off x="838200" y="1392072"/>
            <a:ext cx="10515600" cy="4784891"/>
          </a:xfrm>
        </p:spPr>
        <p:txBody>
          <a:bodyPr>
            <a:noAutofit/>
          </a:bodyPr>
          <a:lstStyle/>
          <a:p>
            <a:pPr marL="0" indent="0">
              <a:buNone/>
            </a:pPr>
            <a:r>
              <a:rPr lang="en-GB" sz="2200" i="1" dirty="0">
                <a:solidFill>
                  <a:srgbClr val="0070C0"/>
                </a:solidFill>
              </a:rPr>
              <a:t>In support of KBO’s 1,2,3,4. Deliver a single source of truth for Business Analytics with user driven self service capabilities. Establish a new Enterprise Content Management and Imaging system to address images &amp; unstructured data assisting GDPR compliance. Reduce Defects. In support of the people strategy roll out of Office 365 to replace Lotus Notes, Windows 10 to ensure ongoing support and new mobile devices (desktops, tablets, laptops etc.).</a:t>
            </a:r>
          </a:p>
          <a:p>
            <a:pPr marL="0" indent="0">
              <a:buNone/>
            </a:pPr>
            <a:endParaRPr lang="en-GB" sz="2200" dirty="0"/>
          </a:p>
          <a:p>
            <a:pPr lvl="0"/>
            <a:r>
              <a:rPr lang="en-GB" sz="2200" dirty="0"/>
              <a:t>Business Analytics – Single source of data truth with user driven analytics via Quarterly drops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Enterprise Content Management – Storage for images and other unstructured data by Q4 FY 19/20 </a:t>
            </a:r>
            <a:r>
              <a:rPr lang="en-GB" sz="2200" dirty="0">
                <a:solidFill>
                  <a:srgbClr val="FF0000"/>
                </a:solidFill>
              </a:rPr>
              <a:t>(</a:t>
            </a:r>
            <a:r>
              <a:rPr lang="en-GB" sz="2200" dirty="0" err="1">
                <a:solidFill>
                  <a:srgbClr val="FF0000"/>
                </a:solidFill>
              </a:rPr>
              <a:t>AMc</a:t>
            </a:r>
            <a:r>
              <a:rPr lang="en-GB" sz="2200" dirty="0">
                <a:solidFill>
                  <a:srgbClr val="FF0000"/>
                </a:solidFill>
              </a:rPr>
              <a:t>/AC)</a:t>
            </a:r>
          </a:p>
          <a:p>
            <a:pPr lvl="0"/>
            <a:r>
              <a:rPr lang="en-GB" sz="2200" dirty="0"/>
              <a:t>Imaging – Upgrade end of life imaging solution by Q4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Deliver Mobility Programme (Office 365 to replace Lotus Notes, Windows 10 and roll out of new mobile devices) by Q3 FY19/20 </a:t>
            </a:r>
            <a:r>
              <a:rPr lang="en-GB" sz="2200" dirty="0">
                <a:solidFill>
                  <a:srgbClr val="FF0000"/>
                </a:solidFill>
              </a:rPr>
              <a:t>(BM)</a:t>
            </a:r>
          </a:p>
          <a:p>
            <a:r>
              <a:rPr lang="en-GB" sz="2200" dirty="0"/>
              <a:t>Defect backlog reduced based on funding and prioritisation </a:t>
            </a:r>
            <a:r>
              <a:rPr lang="en-GB" sz="2200" dirty="0">
                <a:solidFill>
                  <a:srgbClr val="FF0000"/>
                </a:solidFill>
              </a:rPr>
              <a:t>(All)</a:t>
            </a:r>
          </a:p>
        </p:txBody>
      </p:sp>
    </p:spTree>
    <p:extLst>
      <p:ext uri="{BB962C8B-B14F-4D97-AF65-F5344CB8AC3E}">
        <p14:creationId xmlns:p14="http://schemas.microsoft.com/office/powerpoint/2010/main" val="244828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CEO Summary </a:t>
            </a:r>
          </a:p>
        </p:txBody>
      </p:sp>
    </p:spTree>
    <p:extLst>
      <p:ext uri="{BB962C8B-B14F-4D97-AF65-F5344CB8AC3E}">
        <p14:creationId xmlns:p14="http://schemas.microsoft.com/office/powerpoint/2010/main" val="102644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idx="1"/>
          </p:nvPr>
        </p:nvSpPr>
        <p:spPr>
          <a:xfrm>
            <a:off x="838200" y="1481070"/>
            <a:ext cx="10515600" cy="4695893"/>
          </a:xfrm>
        </p:spPr>
        <p:txBody>
          <a:bodyPr>
            <a:normAutofit/>
          </a:bodyPr>
          <a:lstStyle/>
          <a:p>
            <a:pPr marL="514350" indent="-514350">
              <a:buFont typeface="+mj-lt"/>
              <a:buAutoNum type="arabicPeriod"/>
            </a:pPr>
            <a:r>
              <a:rPr lang="en-GB" dirty="0"/>
              <a:t>CIO Intro - AT</a:t>
            </a:r>
          </a:p>
          <a:p>
            <a:pPr marL="514350" indent="-514350">
              <a:buFont typeface="+mj-lt"/>
              <a:buAutoNum type="arabicPeriod"/>
            </a:pPr>
            <a:r>
              <a:rPr lang="en-GB" dirty="0"/>
              <a:t>Corporate Objectives &amp; TG Business Plan - NC</a:t>
            </a:r>
          </a:p>
          <a:p>
            <a:pPr lvl="1"/>
            <a:r>
              <a:rPr lang="en-GB" dirty="0"/>
              <a:t>Service Delivery</a:t>
            </a:r>
          </a:p>
          <a:p>
            <a:pPr lvl="1"/>
            <a:r>
              <a:rPr lang="en-GB" dirty="0"/>
              <a:t>Business Change Agenda</a:t>
            </a:r>
          </a:p>
          <a:p>
            <a:pPr lvl="1"/>
            <a:r>
              <a:rPr lang="en-GB" dirty="0"/>
              <a:t>SLC’s Revised Strategy (Transformation)</a:t>
            </a:r>
          </a:p>
          <a:p>
            <a:pPr lvl="1"/>
            <a:r>
              <a:rPr lang="en-GB" dirty="0"/>
              <a:t>Target Operating Model</a:t>
            </a:r>
          </a:p>
          <a:p>
            <a:pPr lvl="1"/>
            <a:r>
              <a:rPr lang="en-GB" dirty="0"/>
              <a:t>Secure Operations</a:t>
            </a:r>
          </a:p>
          <a:p>
            <a:pPr lvl="1"/>
            <a:r>
              <a:rPr lang="en-GB" dirty="0"/>
              <a:t>Cloud Architecture</a:t>
            </a:r>
          </a:p>
          <a:p>
            <a:pPr lvl="1"/>
            <a:r>
              <a:rPr lang="en-GB" dirty="0"/>
              <a:t>Service Improvement &amp; Uplift</a:t>
            </a:r>
          </a:p>
          <a:p>
            <a:pPr marL="514350" indent="-514350">
              <a:buFont typeface="+mj-lt"/>
              <a:buAutoNum type="arabicPeriod"/>
            </a:pPr>
            <a:r>
              <a:rPr lang="en-GB" dirty="0"/>
              <a:t>CEO Summary - PS</a:t>
            </a:r>
          </a:p>
        </p:txBody>
      </p:sp>
    </p:spTree>
    <p:extLst>
      <p:ext uri="{BB962C8B-B14F-4D97-AF65-F5344CB8AC3E}">
        <p14:creationId xmlns:p14="http://schemas.microsoft.com/office/powerpoint/2010/main" val="401374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CIO Intro</a:t>
            </a:r>
          </a:p>
        </p:txBody>
      </p:sp>
    </p:spTree>
    <p:extLst>
      <p:ext uri="{BB962C8B-B14F-4D97-AF65-F5344CB8AC3E}">
        <p14:creationId xmlns:p14="http://schemas.microsoft.com/office/powerpoint/2010/main" val="239422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Corporate Objectives</a:t>
            </a:r>
          </a:p>
        </p:txBody>
      </p:sp>
      <p:sp>
        <p:nvSpPr>
          <p:cNvPr id="3" name="Content Placeholder 2"/>
          <p:cNvSpPr>
            <a:spLocks noGrp="1"/>
          </p:cNvSpPr>
          <p:nvPr>
            <p:ph idx="1"/>
          </p:nvPr>
        </p:nvSpPr>
        <p:spPr>
          <a:xfrm>
            <a:off x="838200" y="1352096"/>
            <a:ext cx="10515600" cy="4351338"/>
          </a:xfrm>
        </p:spPr>
        <p:txBody>
          <a:bodyPr>
            <a:noAutofit/>
          </a:bodyPr>
          <a:lstStyle/>
          <a:p>
            <a:pPr marL="0" indent="0">
              <a:buNone/>
            </a:pPr>
            <a:r>
              <a:rPr lang="en-GB" sz="1700" dirty="0"/>
              <a:t>KBO1: Customer Focus </a:t>
            </a:r>
          </a:p>
          <a:p>
            <a:r>
              <a:rPr lang="en-GB" sz="1700" dirty="0"/>
              <a:t>“Deliver a great customer service based on an increased digital offering and enhanced self-service capability; ensure compliance with data-protection regulations and cyber-security best practice”</a:t>
            </a:r>
          </a:p>
          <a:p>
            <a:pPr marL="0" indent="0">
              <a:buNone/>
            </a:pPr>
            <a:r>
              <a:rPr lang="en-GB" sz="1700" dirty="0"/>
              <a:t>KBO2: Apply-To-Pay Processing</a:t>
            </a:r>
          </a:p>
          <a:p>
            <a:r>
              <a:rPr lang="en-GB" sz="1700" dirty="0"/>
              <a:t>“Through each academic cycle, ensure existing products are delivered securely, efficiently, sustainably and efficiently”</a:t>
            </a:r>
          </a:p>
          <a:p>
            <a:pPr marL="0" indent="0">
              <a:buNone/>
            </a:pPr>
            <a:r>
              <a:rPr lang="en-GB" sz="1700" dirty="0"/>
              <a:t>KBO3: Repayment and Loan Sales</a:t>
            </a:r>
          </a:p>
          <a:p>
            <a:r>
              <a:rPr lang="en-GB" sz="1700" dirty="0"/>
              <a:t>“Increase repayment compliance, administer the loan book effectively and efficiently, deliver post loan sale obligations, and support future sales”</a:t>
            </a:r>
          </a:p>
          <a:p>
            <a:pPr marL="0" indent="0">
              <a:buNone/>
            </a:pPr>
            <a:r>
              <a:rPr lang="en-GB" sz="1700" dirty="0"/>
              <a:t>KBO4: Delivering Change</a:t>
            </a:r>
          </a:p>
          <a:p>
            <a:r>
              <a:rPr lang="en-GB" sz="1700" dirty="0"/>
              <a:t>“Manage change projects in a timely manner, balancing lowest practical cost with the need for achieving quality outcomes and agreed benefits” </a:t>
            </a:r>
          </a:p>
          <a:p>
            <a:pPr marL="0" indent="0">
              <a:buNone/>
            </a:pPr>
            <a:r>
              <a:rPr lang="en-GB" sz="1700" dirty="0"/>
              <a:t>KBO5: Public Money, Governance and People</a:t>
            </a:r>
          </a:p>
          <a:p>
            <a:r>
              <a:rPr lang="en-GB" sz="1700" dirty="0"/>
              <a:t>“Improve financial management and adherence to controls, through a well-managed, skilled, engaged and properly rewarded workforce.”</a:t>
            </a:r>
          </a:p>
          <a:p>
            <a:endParaRPr lang="en-GB" sz="1700" dirty="0"/>
          </a:p>
        </p:txBody>
      </p:sp>
    </p:spTree>
    <p:extLst>
      <p:ext uri="{BB962C8B-B14F-4D97-AF65-F5344CB8AC3E}">
        <p14:creationId xmlns:p14="http://schemas.microsoft.com/office/powerpoint/2010/main" val="370616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1. Service Delivery</a:t>
            </a:r>
          </a:p>
        </p:txBody>
      </p:sp>
      <p:sp>
        <p:nvSpPr>
          <p:cNvPr id="3" name="Content Placeholder 2"/>
          <p:cNvSpPr>
            <a:spLocks noGrp="1"/>
          </p:cNvSpPr>
          <p:nvPr>
            <p:ph idx="1"/>
          </p:nvPr>
        </p:nvSpPr>
        <p:spPr>
          <a:xfrm>
            <a:off x="838200" y="1392072"/>
            <a:ext cx="10515600" cy="4784891"/>
          </a:xfrm>
        </p:spPr>
        <p:txBody>
          <a:bodyPr>
            <a:noAutofit/>
          </a:bodyPr>
          <a:lstStyle/>
          <a:p>
            <a:pPr marL="0" indent="0">
              <a:buNone/>
            </a:pPr>
            <a:r>
              <a:rPr lang="en-GB" sz="2200" i="1" dirty="0">
                <a:solidFill>
                  <a:schemeClr val="accent1">
                    <a:lumMod val="75000"/>
                  </a:schemeClr>
                </a:solidFill>
              </a:rPr>
              <a:t>In support of corporate KBO’s 1,2,3 this focus will see the team define Service Level Agreements (SLAs), establish TCO models for business services and set up baseline to enable lower TCO of services by 10% over next FY. Additionally, ensure fit for purpose backup methodology and fully tested Disaster Recovery.</a:t>
            </a:r>
          </a:p>
          <a:p>
            <a:pPr marL="0" indent="0">
              <a:buNone/>
            </a:pPr>
            <a:endParaRPr lang="en-GB" sz="2200" dirty="0"/>
          </a:p>
          <a:p>
            <a:pPr lvl="0"/>
            <a:r>
              <a:rPr lang="en-GB" sz="2200" dirty="0"/>
              <a:t>Business Services agreed and Service Level Agreements (SLA’s) in place with business owners by Q2 FY19/20 </a:t>
            </a:r>
            <a:r>
              <a:rPr lang="en-GB" sz="2200" dirty="0">
                <a:solidFill>
                  <a:srgbClr val="FF0000"/>
                </a:solidFill>
              </a:rPr>
              <a:t>(BM)</a:t>
            </a:r>
          </a:p>
          <a:p>
            <a:pPr lvl="0"/>
            <a:r>
              <a:rPr lang="en-GB" sz="2200" dirty="0"/>
              <a:t>Establish a TCO Model by Q4 FY19/20 to set up baseline to enable lower TCO of services by 10% over FY 20/21 </a:t>
            </a:r>
            <a:r>
              <a:rPr lang="en-GB" sz="2200" dirty="0">
                <a:solidFill>
                  <a:srgbClr val="FF0000"/>
                </a:solidFill>
              </a:rPr>
              <a:t>(BM/CAC)</a:t>
            </a:r>
          </a:p>
          <a:p>
            <a:pPr lvl="0"/>
            <a:r>
              <a:rPr lang="en-GB" sz="2200" dirty="0"/>
              <a:t>Maintain production services to levels agreed in SLA’s or else best endeavours where no SLA exists </a:t>
            </a:r>
            <a:r>
              <a:rPr lang="en-GB" sz="2200" dirty="0">
                <a:solidFill>
                  <a:srgbClr val="FF0000"/>
                </a:solidFill>
              </a:rPr>
              <a:t>(NC)</a:t>
            </a:r>
          </a:p>
          <a:p>
            <a:r>
              <a:rPr lang="en-GB" sz="2200" dirty="0"/>
              <a:t>Disaster Recovery – Ensure full backups / Ensure Resilience / Actively Test DR. Analysis done by Q2 FY19/20, Testing Q4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p:txBody>
      </p:sp>
    </p:spTree>
    <p:extLst>
      <p:ext uri="{BB962C8B-B14F-4D97-AF65-F5344CB8AC3E}">
        <p14:creationId xmlns:p14="http://schemas.microsoft.com/office/powerpoint/2010/main" val="108523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2. Business Change Agenda</a:t>
            </a:r>
          </a:p>
        </p:txBody>
      </p:sp>
      <p:sp>
        <p:nvSpPr>
          <p:cNvPr id="3" name="Content Placeholder 2"/>
          <p:cNvSpPr>
            <a:spLocks noGrp="1"/>
          </p:cNvSpPr>
          <p:nvPr>
            <p:ph idx="1"/>
          </p:nvPr>
        </p:nvSpPr>
        <p:spPr>
          <a:xfrm>
            <a:off x="838200" y="1392072"/>
            <a:ext cx="10515600" cy="4784891"/>
          </a:xfrm>
        </p:spPr>
        <p:txBody>
          <a:bodyPr>
            <a:normAutofit/>
          </a:bodyPr>
          <a:lstStyle/>
          <a:p>
            <a:pPr marL="0" indent="0">
              <a:buNone/>
            </a:pPr>
            <a:r>
              <a:rPr lang="en-GB" sz="2200" i="1" dirty="0">
                <a:solidFill>
                  <a:schemeClr val="accent1">
                    <a:lumMod val="75000"/>
                  </a:schemeClr>
                </a:solidFill>
              </a:rPr>
              <a:t>In support of Corporate KBO’s 4, 5 this focus will see the team supply technical deliverables to agreed tolerance levels from Discovery &amp; Inception. It will also look to set productivity base line, whilst seeking to improve tools, processes and controls around change.</a:t>
            </a:r>
          </a:p>
          <a:p>
            <a:pPr marL="0" indent="0">
              <a:buNone/>
            </a:pPr>
            <a:endParaRPr lang="en-GB" sz="2200" dirty="0"/>
          </a:p>
          <a:p>
            <a:pPr lvl="0"/>
            <a:r>
              <a:rPr lang="en-GB" sz="2200" dirty="0"/>
              <a:t>APRA fully resourced as per mutually agreed project timelines </a:t>
            </a:r>
            <a:r>
              <a:rPr lang="en-GB" sz="2200" dirty="0">
                <a:solidFill>
                  <a:srgbClr val="FF0000"/>
                </a:solidFill>
              </a:rPr>
              <a:t>(All)</a:t>
            </a:r>
          </a:p>
          <a:p>
            <a:pPr lvl="0"/>
            <a:r>
              <a:rPr lang="en-GB" sz="2200" dirty="0"/>
              <a:t>Supply technical deliverables to agreed tolerance levels from end of Discovery &amp; Inception throughout the year </a:t>
            </a:r>
            <a:r>
              <a:rPr lang="en-GB" sz="2200" dirty="0">
                <a:solidFill>
                  <a:srgbClr val="FF0000"/>
                </a:solidFill>
              </a:rPr>
              <a:t>(JH, </a:t>
            </a:r>
            <a:r>
              <a:rPr lang="en-GB" sz="2200" dirty="0" err="1">
                <a:solidFill>
                  <a:srgbClr val="FF0000"/>
                </a:solidFill>
              </a:rPr>
              <a:t>AMc</a:t>
            </a:r>
            <a:r>
              <a:rPr lang="en-GB" sz="2200" dirty="0">
                <a:solidFill>
                  <a:srgbClr val="FF0000"/>
                </a:solidFill>
              </a:rPr>
              <a:t>)</a:t>
            </a:r>
          </a:p>
          <a:p>
            <a:pPr lvl="0"/>
            <a:r>
              <a:rPr lang="en-GB" sz="2200" dirty="0"/>
              <a:t>Set Delivery productivity and quality metrics by Q2 FY19/20 </a:t>
            </a:r>
            <a:r>
              <a:rPr lang="en-GB" sz="2200" dirty="0">
                <a:solidFill>
                  <a:srgbClr val="FF0000"/>
                </a:solidFill>
              </a:rPr>
              <a:t>(JH)</a:t>
            </a:r>
          </a:p>
          <a:p>
            <a:r>
              <a:rPr lang="en-GB" sz="2200" dirty="0"/>
              <a:t>Standardise management tools, processes and controls </a:t>
            </a:r>
            <a:r>
              <a:rPr lang="en-GB" sz="2200" dirty="0" err="1"/>
              <a:t>eg</a:t>
            </a:r>
            <a:r>
              <a:rPr lang="en-GB" sz="2200" dirty="0"/>
              <a:t> JIRA, new EPMO tool, </a:t>
            </a:r>
            <a:r>
              <a:rPr lang="en-GB" sz="2200" dirty="0" err="1"/>
              <a:t>GiT</a:t>
            </a:r>
            <a:r>
              <a:rPr lang="en-GB" sz="2200" dirty="0"/>
              <a:t> for source control </a:t>
            </a:r>
            <a:r>
              <a:rPr lang="en-GB" sz="2200" dirty="0">
                <a:solidFill>
                  <a:srgbClr val="FF0000"/>
                </a:solidFill>
              </a:rPr>
              <a:t>(NC)</a:t>
            </a:r>
          </a:p>
        </p:txBody>
      </p:sp>
    </p:spTree>
    <p:extLst>
      <p:ext uri="{BB962C8B-B14F-4D97-AF65-F5344CB8AC3E}">
        <p14:creationId xmlns:p14="http://schemas.microsoft.com/office/powerpoint/2010/main" val="97164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3. SLC’s Revised Strategy</a:t>
            </a:r>
          </a:p>
        </p:txBody>
      </p:sp>
      <p:sp>
        <p:nvSpPr>
          <p:cNvPr id="3" name="Content Placeholder 2"/>
          <p:cNvSpPr>
            <a:spLocks noGrp="1"/>
          </p:cNvSpPr>
          <p:nvPr>
            <p:ph idx="1"/>
          </p:nvPr>
        </p:nvSpPr>
        <p:spPr>
          <a:xfrm>
            <a:off x="838200" y="1392072"/>
            <a:ext cx="10515600" cy="4784891"/>
          </a:xfrm>
        </p:spPr>
        <p:txBody>
          <a:bodyPr>
            <a:normAutofit/>
          </a:bodyPr>
          <a:lstStyle/>
          <a:p>
            <a:pPr marL="0" indent="0">
              <a:buNone/>
            </a:pPr>
            <a:r>
              <a:rPr lang="en-GB" sz="2200" i="1" dirty="0">
                <a:solidFill>
                  <a:srgbClr val="0070C0"/>
                </a:solidFill>
              </a:rPr>
              <a:t>In support of the Transformation programme help to produce a Business Case and stand up programme capability. On a specific project basis (MDM, API, Assess Discovery) drive forward foundation projects from SLC 2020 strategy that remain required.</a:t>
            </a:r>
          </a:p>
          <a:p>
            <a:pPr marL="0" indent="0">
              <a:buNone/>
            </a:pPr>
            <a:endParaRPr lang="en-GB" sz="2200" dirty="0"/>
          </a:p>
          <a:p>
            <a:pPr lvl="0"/>
            <a:r>
              <a:rPr lang="en-GB" sz="2200" dirty="0"/>
              <a:t>Support Business Case definition by Q1 FY19/20 and stand up of revised strategy programme capability by Q3 FY19/20. </a:t>
            </a:r>
            <a:r>
              <a:rPr lang="en-GB" sz="2200" dirty="0">
                <a:solidFill>
                  <a:srgbClr val="FF0000"/>
                </a:solidFill>
              </a:rPr>
              <a:t>(All)</a:t>
            </a:r>
          </a:p>
          <a:p>
            <a:pPr lvl="0"/>
            <a:r>
              <a:rPr lang="en-GB" sz="2200" dirty="0"/>
              <a:t>Establish Master Data Management and establish capability to replace current Oracle messaging by Q4 FY 19/20 </a:t>
            </a:r>
            <a:r>
              <a:rPr lang="en-GB" sz="2200" dirty="0">
                <a:solidFill>
                  <a:srgbClr val="FF0000"/>
                </a:solidFill>
              </a:rPr>
              <a:t>(AC)</a:t>
            </a:r>
          </a:p>
          <a:p>
            <a:pPr lvl="0"/>
            <a:r>
              <a:rPr lang="en-GB" sz="2200" dirty="0"/>
              <a:t>Establish API Gateway capability to enable CRM and Enterprise Content Management by Q4 FY 19/20 </a:t>
            </a:r>
            <a:r>
              <a:rPr lang="en-GB" sz="2200" dirty="0">
                <a:solidFill>
                  <a:srgbClr val="FF0000"/>
                </a:solidFill>
              </a:rPr>
              <a:t>(AC)</a:t>
            </a:r>
          </a:p>
          <a:p>
            <a:r>
              <a:rPr lang="en-GB" sz="2200" dirty="0"/>
              <a:t>Undertake a Way forward Discovery phase for the Assess platform by Q2 FY19/20 </a:t>
            </a:r>
            <a:r>
              <a:rPr lang="en-GB" sz="2200" dirty="0">
                <a:solidFill>
                  <a:srgbClr val="FF0000"/>
                </a:solidFill>
              </a:rPr>
              <a:t>(JH)</a:t>
            </a:r>
          </a:p>
        </p:txBody>
      </p:sp>
    </p:spTree>
    <p:extLst>
      <p:ext uri="{BB962C8B-B14F-4D97-AF65-F5344CB8AC3E}">
        <p14:creationId xmlns:p14="http://schemas.microsoft.com/office/powerpoint/2010/main" val="67247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90"/>
            <a:ext cx="10515600" cy="1325563"/>
          </a:xfrm>
        </p:spPr>
        <p:txBody>
          <a:bodyPr/>
          <a:lstStyle/>
          <a:p>
            <a:r>
              <a:rPr lang="en-GB" dirty="0"/>
              <a:t>4. Target Operating Model</a:t>
            </a:r>
          </a:p>
        </p:txBody>
      </p:sp>
      <p:sp>
        <p:nvSpPr>
          <p:cNvPr id="3" name="Content Placeholder 2"/>
          <p:cNvSpPr>
            <a:spLocks noGrp="1"/>
          </p:cNvSpPr>
          <p:nvPr>
            <p:ph idx="1"/>
          </p:nvPr>
        </p:nvSpPr>
        <p:spPr>
          <a:xfrm>
            <a:off x="838200" y="1392072"/>
            <a:ext cx="10515600" cy="4784891"/>
          </a:xfrm>
        </p:spPr>
        <p:txBody>
          <a:bodyPr>
            <a:normAutofit fontScale="77500" lnSpcReduction="20000"/>
          </a:bodyPr>
          <a:lstStyle/>
          <a:p>
            <a:pPr marL="0" indent="0">
              <a:buNone/>
            </a:pPr>
            <a:r>
              <a:rPr lang="en-GB" i="1" dirty="0">
                <a:solidFill>
                  <a:srgbClr val="0070C0"/>
                </a:solidFill>
              </a:rPr>
              <a:t>In support of KBO 5, continue to develop the Target Operating model through implementing the strategic partners sourcing strategy, improving staff engagement by 3%. Additionally, design and implement a ‘Next Generation’ TG programme - Graduates and Apprentices.</a:t>
            </a:r>
          </a:p>
          <a:p>
            <a:pPr marL="0" indent="0">
              <a:buNone/>
            </a:pPr>
            <a:endParaRPr lang="en-GB" dirty="0"/>
          </a:p>
          <a:p>
            <a:pPr lvl="0"/>
            <a:r>
              <a:rPr lang="en-GB" dirty="0"/>
              <a:t>Procure and implement strategic resourcing model with a core partners by Q2 FY19/20 </a:t>
            </a:r>
            <a:r>
              <a:rPr lang="en-GB" dirty="0">
                <a:solidFill>
                  <a:srgbClr val="FF0000"/>
                </a:solidFill>
              </a:rPr>
              <a:t>(BM/NC)</a:t>
            </a:r>
          </a:p>
          <a:p>
            <a:pPr lvl="0"/>
            <a:r>
              <a:rPr lang="en-GB" dirty="0"/>
              <a:t>Improve Staff engagement by 3% by Q4 FY19/20 </a:t>
            </a:r>
            <a:r>
              <a:rPr lang="en-GB" dirty="0">
                <a:solidFill>
                  <a:srgbClr val="FF0000"/>
                </a:solidFill>
              </a:rPr>
              <a:t>(All)</a:t>
            </a:r>
          </a:p>
          <a:p>
            <a:pPr lvl="0"/>
            <a:r>
              <a:rPr lang="en-GB" dirty="0"/>
              <a:t>Established and run 3 outcome based engagements / deliveries by Q4 FY19/20 </a:t>
            </a:r>
            <a:r>
              <a:rPr lang="en-GB" dirty="0">
                <a:solidFill>
                  <a:srgbClr val="FF0000"/>
                </a:solidFill>
              </a:rPr>
              <a:t>(JH/</a:t>
            </a:r>
            <a:r>
              <a:rPr lang="en-GB" dirty="0" err="1">
                <a:solidFill>
                  <a:srgbClr val="FF0000"/>
                </a:solidFill>
              </a:rPr>
              <a:t>AMc</a:t>
            </a:r>
            <a:r>
              <a:rPr lang="en-GB" dirty="0">
                <a:solidFill>
                  <a:srgbClr val="FF0000"/>
                </a:solidFill>
              </a:rPr>
              <a:t>)</a:t>
            </a:r>
          </a:p>
          <a:p>
            <a:pPr lvl="0"/>
            <a:r>
              <a:rPr lang="en-GB" dirty="0"/>
              <a:t>Design and Implement a ‘Next Generation’ programme - Graduates and Apprentices by Q4 FY19/20 </a:t>
            </a:r>
            <a:r>
              <a:rPr lang="en-GB" dirty="0">
                <a:solidFill>
                  <a:srgbClr val="FF0000"/>
                </a:solidFill>
              </a:rPr>
              <a:t>(AC)</a:t>
            </a:r>
          </a:p>
          <a:p>
            <a:pPr lvl="0"/>
            <a:r>
              <a:rPr lang="en-GB" dirty="0"/>
              <a:t>Distributed site model in place by Q3 FY19/20 </a:t>
            </a:r>
            <a:r>
              <a:rPr lang="en-GB" dirty="0">
                <a:solidFill>
                  <a:srgbClr val="FF0000"/>
                </a:solidFill>
              </a:rPr>
              <a:t>(JH/</a:t>
            </a:r>
            <a:r>
              <a:rPr lang="en-GB" dirty="0" err="1">
                <a:solidFill>
                  <a:srgbClr val="FF0000"/>
                </a:solidFill>
              </a:rPr>
              <a:t>AMc</a:t>
            </a:r>
            <a:r>
              <a:rPr lang="en-GB" dirty="0">
                <a:solidFill>
                  <a:srgbClr val="FF0000"/>
                </a:solidFill>
              </a:rPr>
              <a:t>)</a:t>
            </a:r>
          </a:p>
          <a:p>
            <a:pPr lvl="0"/>
            <a:r>
              <a:rPr lang="en-GB" dirty="0"/>
              <a:t>All staff have a development plan by end May 2019 and training budget fully used by Q4 FY 19/20 </a:t>
            </a:r>
            <a:r>
              <a:rPr lang="en-GB" dirty="0">
                <a:solidFill>
                  <a:srgbClr val="FF0000"/>
                </a:solidFill>
              </a:rPr>
              <a:t>(ALL)</a:t>
            </a:r>
          </a:p>
          <a:p>
            <a:r>
              <a:rPr lang="en-GB" dirty="0"/>
              <a:t>All expenditure on approved funding committed by Q4 FY19/20 </a:t>
            </a:r>
            <a:r>
              <a:rPr lang="en-GB" dirty="0">
                <a:solidFill>
                  <a:srgbClr val="FF0000"/>
                </a:solidFill>
              </a:rPr>
              <a:t>(CAC)</a:t>
            </a:r>
          </a:p>
        </p:txBody>
      </p:sp>
    </p:spTree>
    <p:extLst>
      <p:ext uri="{BB962C8B-B14F-4D97-AF65-F5344CB8AC3E}">
        <p14:creationId xmlns:p14="http://schemas.microsoft.com/office/powerpoint/2010/main" val="3196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43"/>
            <a:ext cx="10515600" cy="1325563"/>
          </a:xfrm>
        </p:spPr>
        <p:txBody>
          <a:bodyPr/>
          <a:lstStyle/>
          <a:p>
            <a:r>
              <a:rPr lang="en-GB" dirty="0"/>
              <a:t>5 Secure Operations</a:t>
            </a:r>
          </a:p>
        </p:txBody>
      </p:sp>
      <p:sp>
        <p:nvSpPr>
          <p:cNvPr id="3" name="Content Placeholder 2"/>
          <p:cNvSpPr>
            <a:spLocks noGrp="1"/>
          </p:cNvSpPr>
          <p:nvPr>
            <p:ph idx="1"/>
          </p:nvPr>
        </p:nvSpPr>
        <p:spPr>
          <a:xfrm>
            <a:off x="838200" y="1392072"/>
            <a:ext cx="10515600" cy="4784891"/>
          </a:xfrm>
        </p:spPr>
        <p:txBody>
          <a:bodyPr>
            <a:normAutofit/>
          </a:bodyPr>
          <a:lstStyle/>
          <a:p>
            <a:pPr marL="0" indent="0">
              <a:buNone/>
            </a:pPr>
            <a:r>
              <a:rPr lang="en-GB" sz="2200" i="1" dirty="0">
                <a:solidFill>
                  <a:srgbClr val="0070C0"/>
                </a:solidFill>
              </a:rPr>
              <a:t>In support of KBO1. Undertake a series of projects (Security Certificate management, upgrade Oracle versions for Digital portals, complete data encryption and anonymization roll out, replace identity management for user)s and establish a new Operations Centre. Implement a new customer identity management solution and upgrade cyber defences.</a:t>
            </a:r>
          </a:p>
          <a:p>
            <a:pPr marL="0" indent="0">
              <a:buNone/>
            </a:pPr>
            <a:endParaRPr lang="en-GB" sz="2200" dirty="0"/>
          </a:p>
          <a:p>
            <a:pPr lvl="0"/>
            <a:r>
              <a:rPr lang="en-GB" sz="2200" dirty="0"/>
              <a:t>Implement Security Certificate infrastructure by Q3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Upgrade Digital Portals (LA, HE, FE) by Q4 FY19/20 </a:t>
            </a:r>
            <a:r>
              <a:rPr lang="en-GB" sz="2200" dirty="0">
                <a:solidFill>
                  <a:srgbClr val="FF0000"/>
                </a:solidFill>
              </a:rPr>
              <a:t>(JH)</a:t>
            </a:r>
          </a:p>
          <a:p>
            <a:pPr lvl="0"/>
            <a:r>
              <a:rPr lang="en-GB" sz="2200" dirty="0"/>
              <a:t>Complete roll out for Data encryption and anonymization by Q2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Replace Identity Management for Users by Q4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pPr lvl="0"/>
            <a:r>
              <a:rPr lang="en-GB" sz="2200" dirty="0"/>
              <a:t>Establish new Operations Centre (NOC/SOC) by Q2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a:p>
            <a:r>
              <a:rPr lang="en-GB" sz="2200" dirty="0"/>
              <a:t>Implement Customer Identity management and upgrade cyber defences by Q4 FY19/20 </a:t>
            </a:r>
            <a:r>
              <a:rPr lang="en-GB" sz="2200" dirty="0">
                <a:solidFill>
                  <a:srgbClr val="FF0000"/>
                </a:solidFill>
              </a:rPr>
              <a:t>(</a:t>
            </a:r>
            <a:r>
              <a:rPr lang="en-GB" sz="2200" dirty="0" err="1">
                <a:solidFill>
                  <a:srgbClr val="FF0000"/>
                </a:solidFill>
              </a:rPr>
              <a:t>AMc</a:t>
            </a:r>
            <a:r>
              <a:rPr lang="en-GB" sz="2200" dirty="0">
                <a:solidFill>
                  <a:srgbClr val="FF0000"/>
                </a:solidFill>
              </a:rPr>
              <a:t>)</a:t>
            </a:r>
          </a:p>
        </p:txBody>
      </p:sp>
    </p:spTree>
    <p:extLst>
      <p:ext uri="{BB962C8B-B14F-4D97-AF65-F5344CB8AC3E}">
        <p14:creationId xmlns:p14="http://schemas.microsoft.com/office/powerpoint/2010/main" val="2891138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 PP Template 1" id="{ADD7AFE7-1883-430F-AC44-EDF342C569AD}" vid="{007DEF50-670F-44E8-81B5-DD6B4651A13E}"/>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 PP Template 1" id="{ADD7AFE7-1883-430F-AC44-EDF342C569AD}" vid="{007DEF50-670F-44E8-81B5-DD6B4651A1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 PP Template</Template>
  <TotalTime>574</TotalTime>
  <Words>1180</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1_Office Theme</vt:lpstr>
      <vt:lpstr>PowerPoint Presentation</vt:lpstr>
      <vt:lpstr>Agenda</vt:lpstr>
      <vt:lpstr>CIO Intro</vt:lpstr>
      <vt:lpstr>Corporate Objectives</vt:lpstr>
      <vt:lpstr>1. Service Delivery</vt:lpstr>
      <vt:lpstr>2. Business Change Agenda</vt:lpstr>
      <vt:lpstr>3. SLC’s Revised Strategy</vt:lpstr>
      <vt:lpstr>4. Target Operating Model</vt:lpstr>
      <vt:lpstr>5 Secure Operations</vt:lpstr>
      <vt:lpstr>6 Cloud Architecture</vt:lpstr>
      <vt:lpstr>7 Service Improvement &amp; Uplift</vt:lpstr>
      <vt:lpstr>CEO Summary </vt:lpstr>
    </vt:vector>
  </TitlesOfParts>
  <Company>SLC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Garry Kay</dc:creator>
  <cp:lastModifiedBy>Gordon Mellin</cp:lastModifiedBy>
  <cp:revision>52</cp:revision>
  <cp:lastPrinted>2018-06-29T08:58:40Z</cp:lastPrinted>
  <dcterms:created xsi:type="dcterms:W3CDTF">2018-03-08T12:06:26Z</dcterms:created>
  <dcterms:modified xsi:type="dcterms:W3CDTF">2019-05-15T14:08:42Z</dcterms:modified>
</cp:coreProperties>
</file>