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91" r:id="rId5"/>
    <p:sldId id="293" r:id="rId6"/>
    <p:sldId id="294" r:id="rId7"/>
    <p:sldId id="296" r:id="rId8"/>
    <p:sldId id="297" r:id="rId9"/>
    <p:sldId id="258" r:id="rId10"/>
    <p:sldId id="298" r:id="rId11"/>
    <p:sldId id="324" r:id="rId12"/>
    <p:sldId id="325" r:id="rId13"/>
    <p:sldId id="327" r:id="rId14"/>
    <p:sldId id="328" r:id="rId15"/>
    <p:sldId id="329" r:id="rId16"/>
    <p:sldId id="330" r:id="rId17"/>
    <p:sldId id="331" r:id="rId18"/>
    <p:sldId id="332" r:id="rId19"/>
    <p:sldId id="336" r:id="rId20"/>
    <p:sldId id="260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/>
    <p:restoredTop sz="77142"/>
  </p:normalViewPr>
  <p:slideViewPr>
    <p:cSldViewPr snapToGrid="0" showGuides="1">
      <p:cViewPr varScale="1">
        <p:scale>
          <a:sx n="58" d="100"/>
          <a:sy n="58" d="100"/>
        </p:scale>
        <p:origin x="912" y="42"/>
      </p:cViewPr>
      <p:guideLst>
        <p:guide orient="horz" pos="2069"/>
        <p:guide pos="3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A888B-F395-4E9F-9E85-92B75A791D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A888B-F395-4E9F-9E85-92B75A791D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65020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21524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534533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178028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47014" y="1000125"/>
            <a:ext cx="3772686" cy="48577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634514" y="0"/>
            <a:ext cx="3629025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25"/>
          <p:cNvSpPr txBox="1"/>
          <p:nvPr/>
        </p:nvSpPr>
        <p:spPr>
          <a:xfrm>
            <a:off x="3765550" y="4019550"/>
            <a:ext cx="4660900" cy="337185"/>
          </a:xfrm>
          <a:prstGeom prst="rect">
            <a:avLst/>
          </a:prstGeom>
          <a:solidFill>
            <a:srgbClr val="3EB198"/>
          </a:solidFill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en-GB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Ibrahim (Beem)</a:t>
            </a:r>
            <a:endParaRPr lang="en-GB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733743" y="1994535"/>
            <a:ext cx="10723245" cy="1938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GB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Evolution of Smart Contracts</a:t>
            </a:r>
            <a:endParaRPr lang="en-GB" altLang="en-US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GB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Languages</a:t>
            </a:r>
            <a:endParaRPr lang="en-GB" altLang="en-US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0085" y="5924550"/>
            <a:ext cx="136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>
                    <a:lumMod val="95000"/>
                  </a:schemeClr>
                </a:solidFill>
              </a:rPr>
              <a:t>@beemdvp</a:t>
            </a:r>
            <a:endParaRPr lang="en-GB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 descr="n2p0duxu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640" y="5873750"/>
            <a:ext cx="407670" cy="407670"/>
          </a:xfrm>
          <a:prstGeom prst="rect">
            <a:avLst/>
          </a:prstGeom>
        </p:spPr>
      </p:pic>
      <p:pic>
        <p:nvPicPr>
          <p:cNvPr id="4" name="Picture 3" descr="beem_twit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4481195"/>
            <a:ext cx="1385570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Alternatives? Next Steps?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GB" altLang="en-US">
                <a:solidFill>
                  <a:schemeClr val="bg1"/>
                </a:solidFill>
              </a:rPr>
              <a:t>Composable, reusable logical components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Design and implement with “assets” instead of interacting directly with a blockchain logic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Natively know what resources actually are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Safety - Types, Authorization and by design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Does it exist?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8951" t="24" r="62264" b="70588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19598812">
            <a:off x="6125814" y="2631069"/>
            <a:ext cx="5469770" cy="546977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5643477">
            <a:off x="9623401" y="-662484"/>
            <a:ext cx="3242068" cy="324206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21261583">
            <a:off x="7636189" y="873365"/>
            <a:ext cx="951059" cy="951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6714" y="1590783"/>
            <a:ext cx="931354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6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Scrypto Smart Contracts</a:t>
            </a:r>
            <a:endParaRPr lang="en-GB" altLang="en-US" sz="6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 rot="20208346">
            <a:off x="8286907" y="4146454"/>
            <a:ext cx="4891359" cy="48913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图片占位符 15" descr="C:\Users\Beem\Downloads\5264949.png5264949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8162925" y="2446020"/>
            <a:ext cx="1296035" cy="1296670"/>
          </a:xfrm>
        </p:spPr>
      </p:pic>
      <p:pic>
        <p:nvPicPr>
          <p:cNvPr id="18" name="图片占位符 17" descr="C:\Users\Beem\Downloads\7116345.png711634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6095365" y="2446020"/>
            <a:ext cx="1296035" cy="1296670"/>
          </a:xfrm>
        </p:spPr>
      </p:pic>
      <p:sp>
        <p:nvSpPr>
          <p:cNvPr id="6" name="文本框 5"/>
          <p:cNvSpPr txBox="1"/>
          <p:nvPr/>
        </p:nvSpPr>
        <p:spPr>
          <a:xfrm>
            <a:off x="5632450" y="3894455"/>
            <a:ext cx="2221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spc="3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Fungible Tokens</a:t>
            </a:r>
            <a:endParaRPr lang="en-GB" altLang="en-US" sz="1400" spc="3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47755" y="3894595"/>
            <a:ext cx="19446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spc="3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Non-Fungible Tokens</a:t>
            </a:r>
            <a:endParaRPr lang="en-GB" altLang="en-US" sz="1400" spc="3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2223770"/>
            <a:ext cx="32004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Mintable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Burnable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Total supply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Resource name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Restrict transfers (Withdrawal/Deposit)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3862239" y="887986"/>
            <a:ext cx="4467522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Resources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10"/>
          <p:cNvSpPr txBox="1"/>
          <p:nvPr/>
        </p:nvSpPr>
        <p:spPr>
          <a:xfrm>
            <a:off x="3862239" y="887986"/>
            <a:ext cx="4467522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Components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2223770"/>
            <a:ext cx="43891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Core concept in Scrypto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Components can interact with other components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Scrypto has built-in components (Account)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Components can call other components internally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02" name="Picture Placeholder 101"/>
          <p:cNvPicPr/>
          <p:nvPr>
            <p:ph type="pic" sz="quarter" idx="10"/>
          </p:nvPr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6445250" y="2223770"/>
            <a:ext cx="3259455" cy="3157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10"/>
          <p:cNvSpPr txBox="1"/>
          <p:nvPr/>
        </p:nvSpPr>
        <p:spPr>
          <a:xfrm>
            <a:off x="3862239" y="887986"/>
            <a:ext cx="4467522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Buckets &amp; Vaults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01" name="Picture Placeholder 100"/>
          <p:cNvPicPr/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006975" y="1746250"/>
            <a:ext cx="6909435" cy="3063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91185" y="1630680"/>
            <a:ext cx="320040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Buckets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Can move resources between components (Including account!)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Cannot be dangling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Vaults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“Permanent” storage in a component stored on ledger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Stores any resource (NFT/Fungible)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Placeholder 102"/>
          <p:cNvPicPr/>
          <p:nvPr>
            <p:ph type="pic" sz="quarter" idx="10"/>
          </p:nvPr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6954520" y="774700"/>
            <a:ext cx="1574165" cy="1776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20140" y="4543425"/>
            <a:ext cx="1742440" cy="1742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15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934200" y="2653665"/>
            <a:ext cx="1901190" cy="19011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3206750" y="1925955"/>
            <a:ext cx="1353185" cy="734060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60440" y="1915795"/>
            <a:ext cx="845820" cy="17145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7" idx="3"/>
            <a:endCxn id="16" idx="1"/>
          </p:cNvCxnSpPr>
          <p:nvPr/>
        </p:nvCxnSpPr>
        <p:spPr>
          <a:xfrm>
            <a:off x="6076315" y="3604260"/>
            <a:ext cx="857885" cy="0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78915" y="4335780"/>
            <a:ext cx="1049020" cy="1049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" name="Picture 62"/>
          <p:cNvPicPr/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93275" y="1155700"/>
            <a:ext cx="1572895" cy="1572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64750" y="1096010"/>
            <a:ext cx="829945" cy="829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" name="Picture 64"/>
          <p:cNvPicPr/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93275" y="2962275"/>
            <a:ext cx="1572895" cy="1572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64750" y="2902585"/>
            <a:ext cx="829945" cy="829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" name="Picture 66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98245" y="1948180"/>
            <a:ext cx="1901190" cy="19011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3" name="Straight Arrow Connector 72"/>
          <p:cNvCxnSpPr/>
          <p:nvPr/>
        </p:nvCxnSpPr>
        <p:spPr>
          <a:xfrm flipH="1" flipV="1">
            <a:off x="8636000" y="1925955"/>
            <a:ext cx="1057275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835390" y="3606800"/>
            <a:ext cx="911860" cy="1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90725" y="3844925"/>
            <a:ext cx="1270" cy="3441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/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512310" y="2821940"/>
            <a:ext cx="1564005" cy="156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82185" y="2894330"/>
            <a:ext cx="1039495" cy="1039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Picture 78"/>
          <p:cNvPicPr/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544695" y="897890"/>
            <a:ext cx="1564005" cy="156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14570" y="970280"/>
            <a:ext cx="1039495" cy="10394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4" name="Straight Arrow Connector 83"/>
          <p:cNvCxnSpPr>
            <a:endCxn id="77" idx="1"/>
          </p:cNvCxnSpPr>
          <p:nvPr/>
        </p:nvCxnSpPr>
        <p:spPr>
          <a:xfrm>
            <a:off x="3168015" y="3268980"/>
            <a:ext cx="1344295" cy="335280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10"/>
          <p:cNvSpPr txBox="1"/>
          <p:nvPr/>
        </p:nvSpPr>
        <p:spPr>
          <a:xfrm>
            <a:off x="1321435" y="887730"/>
            <a:ext cx="923798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Authorization/Access Rules - “Badges”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185" y="1621155"/>
            <a:ext cx="3200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Fungible Tokens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No need to differentiate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Non-Fungible Tokens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Differentiate between other “users”/”consumers”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8"/>
          <p:cNvSpPr txBox="1"/>
          <p:nvPr/>
        </p:nvSpPr>
        <p:spPr>
          <a:xfrm>
            <a:off x="4495800" y="1621155"/>
            <a:ext cx="32004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Authorization Zone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Implicit authorization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Present Proof/Bucket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Explicit authorization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文本框 11"/>
          <p:cNvSpPr txBox="1"/>
          <p:nvPr/>
        </p:nvSpPr>
        <p:spPr>
          <a:xfrm>
            <a:off x="3105468" y="2649538"/>
            <a:ext cx="597979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GB" altLang="en-US" sz="8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Demo Time!</a:t>
            </a:r>
            <a:endParaRPr lang="en-GB" altLang="en-US" sz="8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786063"/>
            <a:ext cx="2960688" cy="652463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331200" y="3411538"/>
            <a:ext cx="3860800" cy="1233488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3446463" y="2623503"/>
            <a:ext cx="577151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GB" altLang="en-US" sz="8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Questions?</a:t>
            </a:r>
            <a:endParaRPr lang="en-GB" altLang="en-US" sz="8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2720" y="4671060"/>
            <a:ext cx="326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https://discord.gg/radixdlt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60440" y="4671060"/>
            <a:ext cx="326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https://t.me/RadixDevelopers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8" name="Picture 7" descr="radix_disc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970" y="5039360"/>
            <a:ext cx="1414780" cy="1414780"/>
          </a:xfrm>
          <a:prstGeom prst="rect">
            <a:avLst/>
          </a:prstGeom>
        </p:spPr>
      </p:pic>
      <p:pic>
        <p:nvPicPr>
          <p:cNvPr id="9" name="Picture 8" descr="radix_t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45" y="5065395"/>
            <a:ext cx="1414780" cy="14147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376545" y="1956435"/>
            <a:ext cx="136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>
                    <a:lumMod val="95000"/>
                  </a:schemeClr>
                </a:solidFill>
              </a:rPr>
              <a:t>@beemdvp</a:t>
            </a:r>
            <a:endParaRPr lang="en-GB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11" descr="n2p0duxu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8100" y="1905635"/>
            <a:ext cx="407670" cy="407670"/>
          </a:xfrm>
          <a:prstGeom prst="rect">
            <a:avLst/>
          </a:prstGeom>
        </p:spPr>
      </p:pic>
      <p:pic>
        <p:nvPicPr>
          <p:cNvPr id="13" name="Picture 12" descr="beem_twitt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13080"/>
            <a:ext cx="1385570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Meet Bob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Software Developer - Fullstack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Distributed systems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Highly regulated centralised systems (Banks, Trading Firms etc)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Experienced with strictly typed compiled OOP languages (Java, C#, C++)</a:t>
            </a:r>
            <a:endParaRPr lang="en-GB" altLang="en-US">
              <a:solidFill>
                <a:schemeClr val="bg1"/>
              </a:solidFill>
            </a:endParaRPr>
          </a:p>
          <a:p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8882" r="62333" b="70612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Curiosity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Decentralised finance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Blockchain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Smart Contracts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-549" t="35203" r="81764" b="35409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Research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Smart Contracts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312" t="70778" r="80903" b="-166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Screenshot_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6005"/>
            <a:ext cx="6657340" cy="3851275"/>
          </a:xfrm>
          <a:prstGeom prst="rect">
            <a:avLst/>
          </a:prstGeom>
        </p:spPr>
      </p:pic>
      <p:pic>
        <p:nvPicPr>
          <p:cNvPr id="9" name="Content Placeholder 8" descr="sqx5uiuz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8931910" y="2508885"/>
            <a:ext cx="2818765" cy="158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Development Research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Solidity</a:t>
            </a:r>
            <a:endParaRPr lang="en-GB" altLang="en-US">
              <a:solidFill>
                <a:schemeClr val="bg1"/>
              </a:solidFill>
            </a:endParaRPr>
          </a:p>
          <a:p>
            <a:pPr lvl="1"/>
            <a:r>
              <a:rPr lang="en-GB" altLang="en-US">
                <a:solidFill>
                  <a:schemeClr val="bg1"/>
                </a:solidFill>
              </a:rPr>
              <a:t>Based on JavaScript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 sz="2800">
                <a:solidFill>
                  <a:schemeClr val="bg1"/>
                </a:solidFill>
              </a:rPr>
              <a:t>Services (dApps)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Open Standards (Fungible, Non-Fungible tokens)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Standards adhered otherwise integration with other services breaks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9840" t="69675" r="61375" b="937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 descr="sqx5uiuz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6817360" y="4620895"/>
            <a:ext cx="2818765" cy="158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Reaching Maturity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Multiple nested inheritance for creating components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No dependency injection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  <a:sym typeface="+mn-ea"/>
              </a:rPr>
              <a:t>Lots of security management, practices and nuances to learn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override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virtual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modifier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address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internal</a:t>
            </a:r>
            <a:endParaRPr lang="en-GB" altLang="en-US">
              <a:solidFill>
                <a:schemeClr val="bg1"/>
              </a:solidFill>
            </a:endParaRPr>
          </a:p>
          <a:p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40660" t="-1115" r="40555" b="71727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 descr="sqx5uiuz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6817360" y="4620895"/>
            <a:ext cx="2818765" cy="158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rot="5400000">
            <a:off x="-937260" y="2872740"/>
            <a:ext cx="2623185" cy="748665"/>
          </a:xfrm>
          <a:prstGeom prst="round2Same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4463" y="237902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5" name="文本框 21"/>
          <p:cNvSpPr txBox="1"/>
          <p:nvPr/>
        </p:nvSpPr>
        <p:spPr>
          <a:xfrm>
            <a:off x="1365250" y="3789045"/>
            <a:ext cx="13601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Solidity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6" name="文本框 22"/>
          <p:cNvSpPr txBox="1"/>
          <p:nvPr/>
        </p:nvSpPr>
        <p:spPr>
          <a:xfrm>
            <a:off x="4095750" y="1662430"/>
            <a:ext cx="13360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Binance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7" name="文本框 23"/>
          <p:cNvSpPr txBox="1"/>
          <p:nvPr/>
        </p:nvSpPr>
        <p:spPr>
          <a:xfrm>
            <a:off x="4138295" y="3789045"/>
            <a:ext cx="13169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Avalanche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8" name="文本框 24"/>
          <p:cNvSpPr txBox="1"/>
          <p:nvPr/>
        </p:nvSpPr>
        <p:spPr>
          <a:xfrm>
            <a:off x="4138295" y="5788025"/>
            <a:ext cx="12934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Tron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9" name="Picture 8" descr="sqx5uiuz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1414780" y="2388870"/>
            <a:ext cx="1308100" cy="1269365"/>
          </a:xfrm>
          <a:prstGeom prst="rect">
            <a:avLst/>
          </a:prstGeom>
        </p:spPr>
      </p:pic>
      <p:sp>
        <p:nvSpPr>
          <p:cNvPr id="16" name="文本框 21"/>
          <p:cNvSpPr txBox="1"/>
          <p:nvPr/>
        </p:nvSpPr>
        <p:spPr>
          <a:xfrm>
            <a:off x="6812280" y="3789045"/>
            <a:ext cx="13601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Rust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42780" y="1671955"/>
            <a:ext cx="13360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Solana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66910" y="3789045"/>
            <a:ext cx="13169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Elrond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08795" y="5788025"/>
            <a:ext cx="16643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Concordium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081020" y="2912745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744845" y="2912745"/>
            <a:ext cx="702310" cy="2444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9380000">
            <a:off x="2905760" y="1948815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80000">
            <a:off x="2849245" y="3960495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583930" y="2913380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380000">
            <a:off x="8408670" y="1949450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980000">
            <a:off x="8352155" y="3961130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矩形 3"/>
          <p:cNvSpPr/>
          <p:nvPr/>
        </p:nvSpPr>
        <p:spPr>
          <a:xfrm rot="16200000">
            <a:off x="10506075" y="2872740"/>
            <a:ext cx="2623185" cy="748665"/>
          </a:xfrm>
          <a:prstGeom prst="round2Same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9"/>
          <p:cNvSpPr/>
          <p:nvPr/>
        </p:nvSpPr>
        <p:spPr>
          <a:xfrm>
            <a:off x="4143693" y="27844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9"/>
          <p:cNvSpPr/>
          <p:nvPr/>
        </p:nvSpPr>
        <p:spPr>
          <a:xfrm>
            <a:off x="4141153" y="2392363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9"/>
          <p:cNvSpPr/>
          <p:nvPr/>
        </p:nvSpPr>
        <p:spPr>
          <a:xfrm>
            <a:off x="4107498" y="431704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9"/>
          <p:cNvSpPr/>
          <p:nvPr/>
        </p:nvSpPr>
        <p:spPr>
          <a:xfrm>
            <a:off x="9585008" y="360363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9"/>
          <p:cNvSpPr/>
          <p:nvPr/>
        </p:nvSpPr>
        <p:spPr>
          <a:xfrm>
            <a:off x="9582468" y="247427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9"/>
          <p:cNvSpPr/>
          <p:nvPr/>
        </p:nvSpPr>
        <p:spPr>
          <a:xfrm>
            <a:off x="9548813" y="4398963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9"/>
          <p:cNvSpPr/>
          <p:nvPr/>
        </p:nvSpPr>
        <p:spPr>
          <a:xfrm>
            <a:off x="6871018" y="247427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rcRect l="40660" t="70227" r="40555" b="385"/>
          <a:stretch>
            <a:fillRect/>
          </a:stretch>
        </p:blipFill>
        <p:spPr>
          <a:xfrm>
            <a:off x="6812280" y="468820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261485" y="396240"/>
            <a:ext cx="1076325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4240530" y="2488565"/>
            <a:ext cx="1116330" cy="1116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4229735" y="4438650"/>
            <a:ext cx="1068070" cy="1068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6922770" y="2537460"/>
            <a:ext cx="1186180" cy="1186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9737090" y="512445"/>
            <a:ext cx="1008380" cy="1008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8"/>
          <a:stretch>
            <a:fillRect/>
          </a:stretch>
        </p:blipFill>
        <p:spPr>
          <a:xfrm>
            <a:off x="9751695" y="2649855"/>
            <a:ext cx="979805" cy="979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9">
            <a:clrChange>
              <a:clrFrom>
                <a:srgbClr val="0F1317">
                  <a:alpha val="100000"/>
                </a:srgbClr>
              </a:clrFrom>
              <a:clrTo>
                <a:srgbClr val="0F131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2785" y="4424680"/>
            <a:ext cx="1238250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Back to the Drawing Board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GB" altLang="en-US">
                <a:solidFill>
                  <a:schemeClr val="bg1"/>
                </a:solidFill>
              </a:rPr>
              <a:t>Looks into Rustlang</a:t>
            </a:r>
            <a:endParaRPr lang="en-GB" altLang="en-US">
              <a:solidFill>
                <a:schemeClr val="bg1"/>
              </a:solidFill>
            </a:endParaRPr>
          </a:p>
          <a:p>
            <a:pPr lvl="1"/>
            <a:r>
              <a:rPr lang="en-GB" altLang="en-US">
                <a:solidFill>
                  <a:schemeClr val="bg1"/>
                </a:solidFill>
              </a:rPr>
              <a:t>Challenging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More strict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Multi-paradigm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Strong type system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Memory and security safe (By language, not blockchain)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8951" t="24" r="62264" b="70588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Rust based Smart Contracts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GB" altLang="en-US">
                <a:solidFill>
                  <a:schemeClr val="bg1"/>
                </a:solidFill>
              </a:rPr>
              <a:t>Safer and stricter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Faster and more consistent in performance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First class support for web assembly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Less restriction on ecosystem (can use other crates with WASM targets)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Abstracting blockchains as an API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Abstract programming mental models can be hard to master (Actor model)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Thinks in transaction messages rather than assets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/>
          <p:cNvPicPr>
            <a:picLocks noChangeAspect="1"/>
          </p:cNvPicPr>
          <p:nvPr/>
        </p:nvPicPr>
        <p:blipFill>
          <a:blip r:embed="rId2"/>
          <a:srcRect l="-751" t="70553" r="82217" b="-1430"/>
          <a:stretch>
            <a:fillRect/>
          </a:stretch>
        </p:blipFill>
        <p:spPr>
          <a:xfrm>
            <a:off x="10523220" y="5514340"/>
            <a:ext cx="1392555" cy="1343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WPS Presentation</Application>
  <PresentationFormat/>
  <Paragraphs>145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Microsoft YaHei</vt:lpstr>
      <vt:lpstr>Arial Black</vt:lpstr>
      <vt:lpstr>Arial Unicode MS</vt:lpstr>
      <vt:lpstr>Calibri Light</vt:lpstr>
      <vt:lpstr>Office 主题</vt:lpstr>
      <vt:lpstr>PowerPoint 演示文稿</vt:lpstr>
      <vt:lpstr>Meet Bob</vt:lpstr>
      <vt:lpstr>Curiosity</vt:lpstr>
      <vt:lpstr>Research</vt:lpstr>
      <vt:lpstr>Development Research</vt:lpstr>
      <vt:lpstr>Reaching Maturity</vt:lpstr>
      <vt:lpstr>PowerPoint 演示文稿</vt:lpstr>
      <vt:lpstr>Back to the Drawing Board</vt:lpstr>
      <vt:lpstr>Rust based Smart Contracts</vt:lpstr>
      <vt:lpstr>Alternatives? Next Steps?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Beem</cp:lastModifiedBy>
  <cp:revision>107</cp:revision>
  <dcterms:created xsi:type="dcterms:W3CDTF">2015-07-07T12:57:00Z</dcterms:created>
  <dcterms:modified xsi:type="dcterms:W3CDTF">2022-06-27T19:22:13Z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AC5254FE788D4CFAB7176C04A9EA4AB3</vt:lpwstr>
  </property>
</Properties>
</file>