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91" r:id="rId5"/>
    <p:sldId id="293" r:id="rId6"/>
    <p:sldId id="294" r:id="rId7"/>
    <p:sldId id="296" r:id="rId8"/>
    <p:sldId id="297" r:id="rId9"/>
    <p:sldId id="258" r:id="rId10"/>
    <p:sldId id="298" r:id="rId11"/>
    <p:sldId id="324" r:id="rId12"/>
    <p:sldId id="325" r:id="rId13"/>
    <p:sldId id="327" r:id="rId14"/>
    <p:sldId id="328" r:id="rId15"/>
    <p:sldId id="329" r:id="rId16"/>
    <p:sldId id="330" r:id="rId17"/>
    <p:sldId id="331" r:id="rId18"/>
    <p:sldId id="332" r:id="rId19"/>
    <p:sldId id="336" r:id="rId20"/>
    <p:sldId id="260" r:id="rId2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B198"/>
    <a:srgbClr val="74CEBB"/>
    <a:srgbClr val="B8E6DC"/>
    <a:srgbClr val="2B7D6B"/>
    <a:srgbClr val="303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6"/>
    <p:restoredTop sz="77142"/>
  </p:normalViewPr>
  <p:slideViewPr>
    <p:cSldViewPr snapToGrid="0" showGuides="1">
      <p:cViewPr varScale="1">
        <p:scale>
          <a:sx n="58" d="100"/>
          <a:sy n="58" d="100"/>
        </p:scale>
        <p:origin x="912" y="42"/>
      </p:cViewPr>
      <p:guideLst>
        <p:guide orient="horz" pos="2069"/>
        <p:guide pos="38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95A747-8555-4E19-AB85-A3E1B43E6E4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 anchorCtr="0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A888B-F395-4E9F-9E85-92B75A791D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A888B-F395-4E9F-9E85-92B75A791D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subtitle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3C529C-DDB8-49AC-A154-90DB020AC3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 fontAlgn="auto"/>
            <a:r>
              <a:rPr lang="zh-CN" altLang="en-US" sz="2800" strike="noStrike" noProof="1" dirty="0">
                <a:sym typeface="+mn-ea"/>
              </a:rPr>
              <a:t>Click here to edit the master text style</a:t>
            </a:r>
            <a:endParaRPr lang="zh-CN" altLang="en-US" sz="2800" strike="noStrike" noProof="1" dirty="0"/>
          </a:p>
          <a:p>
            <a:pPr lvl="1" fontAlgn="auto"/>
            <a:r>
              <a:rPr lang="zh-CN" altLang="en-US" sz="2800" strike="noStrike" noProof="1" dirty="0">
                <a:sym typeface="+mn-ea"/>
              </a:rPr>
              <a:t>The second level</a:t>
            </a:r>
            <a:endParaRPr lang="zh-CN" altLang="en-US" sz="2800" strike="noStrike" noProof="1" dirty="0"/>
          </a:p>
          <a:p>
            <a:pPr lvl="2" fontAlgn="auto"/>
            <a:r>
              <a:rPr lang="zh-CN" altLang="en-US" sz="2800" strike="noStrike" noProof="1" dirty="0">
                <a:sym typeface="+mn-ea"/>
              </a:rPr>
              <a:t>The third level</a:t>
            </a:r>
            <a:endParaRPr lang="zh-CN" altLang="en-US" sz="2800" strike="noStrike" noProof="1" dirty="0"/>
          </a:p>
          <a:p>
            <a:pPr lvl="3" fontAlgn="auto"/>
            <a:r>
              <a:rPr lang="zh-CN" altLang="en-US" sz="2800" strike="noStrike" noProof="1" dirty="0">
                <a:sym typeface="+mn-ea"/>
              </a:rPr>
              <a:t>The fourth level</a:t>
            </a:r>
            <a:endParaRPr lang="zh-CN" altLang="en-US" sz="2800" strike="noStrike" noProof="1" dirty="0"/>
          </a:p>
          <a:p>
            <a:pPr lvl="4" fontAlgn="auto"/>
            <a:r>
              <a:rPr lang="zh-CN" altLang="en-US" sz="2800" strike="noStrike" noProof="1" dirty="0"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3C529C-DDB8-49AC-A154-90DB020AC3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465020" y="2134054"/>
            <a:ext cx="1944688" cy="21621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21524" y="2134054"/>
            <a:ext cx="1944688" cy="21621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6"/>
          <p:cNvSpPr>
            <a:spLocks noGrp="1"/>
          </p:cNvSpPr>
          <p:nvPr>
            <p:ph type="pic" sz="quarter" idx="12"/>
          </p:nvPr>
        </p:nvSpPr>
        <p:spPr>
          <a:xfrm>
            <a:off x="8534533" y="2134054"/>
            <a:ext cx="1944688" cy="21621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图片占位符 6"/>
          <p:cNvSpPr>
            <a:spLocks noGrp="1"/>
          </p:cNvSpPr>
          <p:nvPr>
            <p:ph type="pic" sz="quarter" idx="13"/>
          </p:nvPr>
        </p:nvSpPr>
        <p:spPr>
          <a:xfrm>
            <a:off x="6178028" y="2134054"/>
            <a:ext cx="1944688" cy="216217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447014" y="1000125"/>
            <a:ext cx="3772686" cy="485775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7634514" y="0"/>
            <a:ext cx="3629025" cy="6858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2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1" indent="-228600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The 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The 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The 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3C529C-DDB8-49AC-A154-90DB020AC3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jpe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419850"/>
            <a:ext cx="12192000" cy="43815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9" name="文本框 25"/>
          <p:cNvSpPr txBox="1"/>
          <p:nvPr/>
        </p:nvSpPr>
        <p:spPr>
          <a:xfrm>
            <a:off x="3765550" y="4019550"/>
            <a:ext cx="4660900" cy="337185"/>
          </a:xfrm>
          <a:prstGeom prst="rect">
            <a:avLst/>
          </a:prstGeom>
          <a:solidFill>
            <a:srgbClr val="3EB198"/>
          </a:solidFill>
          <a:ln w="9525">
            <a:noFill/>
          </a:ln>
        </p:spPr>
        <p:txBody>
          <a:bodyPr anchor="t" anchorCtr="0">
            <a:spAutoFit/>
          </a:bodyPr>
          <a:p>
            <a:pPr algn="l"/>
            <a:r>
              <a:rPr lang="en-GB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Ibrahim (Beem)</a:t>
            </a:r>
            <a:endParaRPr lang="en-GB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00" name="文本框 4"/>
          <p:cNvSpPr txBox="1"/>
          <p:nvPr/>
        </p:nvSpPr>
        <p:spPr>
          <a:xfrm>
            <a:off x="733743" y="1994535"/>
            <a:ext cx="10723245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GB" altLang="en-US" sz="60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Evolution of Smart Contracts</a:t>
            </a:r>
            <a:endParaRPr lang="en-GB" altLang="en-US" sz="6000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80085" y="5924550"/>
            <a:ext cx="1366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>
                <a:solidFill>
                  <a:schemeClr val="bg1">
                    <a:lumMod val="95000"/>
                  </a:schemeClr>
                </a:solidFill>
              </a:rPr>
              <a:t>@beemdvp</a:t>
            </a:r>
            <a:endParaRPr lang="en-GB" altLang="en-US" sz="14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 descr="n2p0duxu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640" y="5873750"/>
            <a:ext cx="407670" cy="407670"/>
          </a:xfrm>
          <a:prstGeom prst="rect">
            <a:avLst/>
          </a:prstGeom>
        </p:spPr>
      </p:pic>
      <p:pic>
        <p:nvPicPr>
          <p:cNvPr id="4" name="Picture 3" descr="beem_twit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" y="4481195"/>
            <a:ext cx="1385570" cy="13855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Alternatives? Next Steps?</a:t>
            </a:r>
            <a:endParaRPr lang="en-GB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GB" altLang="en-US">
                <a:solidFill>
                  <a:schemeClr val="bg1"/>
                </a:solidFill>
              </a:rPr>
              <a:t>Composable, reusable logical components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Design and implement with “assets” instead of interacting directly with a blockchain logic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Natively know what resources actually are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Safety - Types, Authorisation and by design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Does it exist?</a:t>
            </a:r>
            <a:endParaRPr lang="en-GB" altLang="en-US">
              <a:solidFill>
                <a:schemeClr val="bg1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2"/>
          <a:srcRect l="18951" t="24" r="62264" b="70588"/>
          <a:stretch>
            <a:fillRect/>
          </a:stretch>
        </p:blipFill>
        <p:spPr>
          <a:xfrm>
            <a:off x="9636125" y="4620895"/>
            <a:ext cx="1717675" cy="1556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 rot="19598812">
            <a:off x="6125814" y="2631069"/>
            <a:ext cx="5469770" cy="546977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8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 rot="15643477">
            <a:off x="9623401" y="-662484"/>
            <a:ext cx="3242068" cy="324206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8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 rot="21261583">
            <a:off x="7636189" y="873365"/>
            <a:ext cx="951059" cy="951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8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6714" y="1590783"/>
            <a:ext cx="931354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sz="66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Scrypto Smart Contracts</a:t>
            </a:r>
            <a:endParaRPr lang="en-GB" altLang="en-US" sz="66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 rot="20208346">
            <a:off x="8286907" y="4146454"/>
            <a:ext cx="4891359" cy="48913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8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6" name="图片占位符 15" descr="C:\Users\Beem\Downloads\5264949.png5264949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grayscl/>
          </a:blip>
          <a:srcRect/>
          <a:stretch>
            <a:fillRect/>
          </a:stretch>
        </p:blipFill>
        <p:spPr>
          <a:xfrm>
            <a:off x="8162925" y="2446020"/>
            <a:ext cx="1296035" cy="1296670"/>
          </a:xfrm>
        </p:spPr>
      </p:pic>
      <p:pic>
        <p:nvPicPr>
          <p:cNvPr id="18" name="图片占位符 17" descr="C:\Users\Beem\Downloads\7116345.png7116345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>
          <a:xfrm>
            <a:off x="6095365" y="2446020"/>
            <a:ext cx="1296035" cy="1296670"/>
          </a:xfrm>
        </p:spPr>
      </p:pic>
      <p:sp>
        <p:nvSpPr>
          <p:cNvPr id="6" name="文本框 5"/>
          <p:cNvSpPr txBox="1"/>
          <p:nvPr/>
        </p:nvSpPr>
        <p:spPr>
          <a:xfrm>
            <a:off x="5632450" y="3894455"/>
            <a:ext cx="2221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1400" spc="3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Fungible Tokens</a:t>
            </a:r>
            <a:endParaRPr lang="en-GB" altLang="en-US" sz="1400" spc="3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47755" y="3894595"/>
            <a:ext cx="194468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1400" spc="3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Non-Fungible Tokens</a:t>
            </a:r>
            <a:endParaRPr lang="en-GB" altLang="en-US" sz="1400" spc="3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8200" y="2223770"/>
            <a:ext cx="320040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Mintable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Burnable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Total supply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Resource name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Restrict transfers (Withdrawal/Deposit)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3862239" y="887986"/>
            <a:ext cx="4467522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Resources</a:t>
            </a:r>
            <a:endParaRPr lang="en-GB" sz="32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extBox 10"/>
          <p:cNvSpPr txBox="1"/>
          <p:nvPr/>
        </p:nvSpPr>
        <p:spPr>
          <a:xfrm>
            <a:off x="3862239" y="887986"/>
            <a:ext cx="4467522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Components</a:t>
            </a:r>
            <a:endParaRPr lang="en-GB" sz="32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8200" y="2223770"/>
            <a:ext cx="43891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Core concept in Scrypto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Components can interact with other components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Scrypto has built-in components (Account)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Components can call other components internally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102" name="Picture Placeholder 101"/>
          <p:cNvPicPr/>
          <p:nvPr>
            <p:ph type="pic" sz="quarter" idx="10"/>
          </p:nvPr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6445250" y="2223770"/>
            <a:ext cx="3259455" cy="31578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extBox 10"/>
          <p:cNvSpPr txBox="1"/>
          <p:nvPr/>
        </p:nvSpPr>
        <p:spPr>
          <a:xfrm>
            <a:off x="3862239" y="887986"/>
            <a:ext cx="4467522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Buckets &amp; Vaults</a:t>
            </a:r>
            <a:endParaRPr lang="en-GB" sz="32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101" name="Picture Placeholder 100"/>
          <p:cNvPicPr/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5006975" y="1746250"/>
            <a:ext cx="6909435" cy="30632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91185" y="1630680"/>
            <a:ext cx="3200400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Buckets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Can move resources between components (Including account!)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Cannot be dangling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Vaults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“Permanent” storage in a component stored on ledger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Stores any resource (NFT/Fungible)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3" name="Picture Placeholder 102"/>
          <p:cNvPicPr/>
          <p:nvPr>
            <p:ph type="pic" sz="quarter" idx="10"/>
          </p:nvPr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6954520" y="774700"/>
            <a:ext cx="1574165" cy="17760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20140" y="4543425"/>
            <a:ext cx="1742440" cy="1742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Picture 15"/>
          <p:cNvPicPr/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934200" y="2653665"/>
            <a:ext cx="1901190" cy="190119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9" name="Straight Arrow Connector 18"/>
          <p:cNvCxnSpPr/>
          <p:nvPr/>
        </p:nvCxnSpPr>
        <p:spPr>
          <a:xfrm flipV="1">
            <a:off x="3206750" y="1925955"/>
            <a:ext cx="1353185" cy="734060"/>
          </a:xfrm>
          <a:prstGeom prst="straightConnector1">
            <a:avLst/>
          </a:prstGeom>
          <a:ln w="50800" cmpd="sng"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060440" y="1915795"/>
            <a:ext cx="845820" cy="17145"/>
          </a:xfrm>
          <a:prstGeom prst="straightConnector1">
            <a:avLst/>
          </a:prstGeom>
          <a:ln w="50800" cmpd="sng"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7" idx="3"/>
            <a:endCxn id="16" idx="1"/>
          </p:cNvCxnSpPr>
          <p:nvPr/>
        </p:nvCxnSpPr>
        <p:spPr>
          <a:xfrm>
            <a:off x="6076315" y="3604260"/>
            <a:ext cx="857885" cy="0"/>
          </a:xfrm>
          <a:prstGeom prst="straightConnector1">
            <a:avLst/>
          </a:prstGeom>
          <a:ln w="50800" cmpd="sng"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6" name="Picture Placeholder 107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478915" y="4335780"/>
            <a:ext cx="1049020" cy="10490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" name="Picture 62"/>
          <p:cNvPicPr/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693275" y="1155700"/>
            <a:ext cx="1572895" cy="15728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" name="Picture Placeholder 107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64750" y="1096010"/>
            <a:ext cx="829945" cy="829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5" name="Picture 64"/>
          <p:cNvPicPr/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693275" y="2962275"/>
            <a:ext cx="1572895" cy="15728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" name="Picture Placeholder 107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64750" y="2902585"/>
            <a:ext cx="829945" cy="829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7" name="Picture 66"/>
          <p:cNvPicPr/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98245" y="1948180"/>
            <a:ext cx="1901190" cy="190119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3" name="Straight Arrow Connector 72"/>
          <p:cNvCxnSpPr/>
          <p:nvPr/>
        </p:nvCxnSpPr>
        <p:spPr>
          <a:xfrm flipH="1" flipV="1">
            <a:off x="8636000" y="1925955"/>
            <a:ext cx="1057275" cy="69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8835390" y="3606800"/>
            <a:ext cx="911860" cy="101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990725" y="3844925"/>
            <a:ext cx="1270" cy="3441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/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512310" y="2821940"/>
            <a:ext cx="1564005" cy="15640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" name="Picture Placeholder 107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782185" y="2894330"/>
            <a:ext cx="1039495" cy="10394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9" name="Picture 78"/>
          <p:cNvPicPr/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544695" y="897890"/>
            <a:ext cx="1564005" cy="15640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" name="Picture Placeholder 107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814570" y="970280"/>
            <a:ext cx="1039495" cy="103949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4" name="Straight Arrow Connector 83"/>
          <p:cNvCxnSpPr>
            <a:endCxn id="77" idx="1"/>
          </p:cNvCxnSpPr>
          <p:nvPr/>
        </p:nvCxnSpPr>
        <p:spPr>
          <a:xfrm>
            <a:off x="3168015" y="3268980"/>
            <a:ext cx="1344295" cy="335280"/>
          </a:xfrm>
          <a:prstGeom prst="straightConnector1">
            <a:avLst/>
          </a:prstGeom>
          <a:ln w="50800" cmpd="sng"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extBox 10"/>
          <p:cNvSpPr txBox="1"/>
          <p:nvPr/>
        </p:nvSpPr>
        <p:spPr>
          <a:xfrm>
            <a:off x="1321435" y="887730"/>
            <a:ext cx="9237980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Authorisation/Access Rules - “Badges”</a:t>
            </a:r>
            <a:endParaRPr lang="en-GB" sz="32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1185" y="1621155"/>
            <a:ext cx="32004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Fungible Tokens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No need to differentiate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</a:pP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Non-Fungible Tokens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Differentiate between other “users”/”consumers”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" name="文本框 8"/>
          <p:cNvSpPr txBox="1"/>
          <p:nvPr/>
        </p:nvSpPr>
        <p:spPr>
          <a:xfrm>
            <a:off x="4495800" y="1621155"/>
            <a:ext cx="320040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Authorisation Zone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Implicit authorisation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</a:pP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Present Proof/Bucket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Explicit authorisation</a:t>
            </a:r>
            <a:endParaRPr lang="en-GB" altLang="en-US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9" name="文本框 11"/>
          <p:cNvSpPr txBox="1"/>
          <p:nvPr/>
        </p:nvSpPr>
        <p:spPr>
          <a:xfrm>
            <a:off x="3105468" y="2649538"/>
            <a:ext cx="5979795" cy="13220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GB" altLang="en-US" sz="80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Demo Time!</a:t>
            </a:r>
            <a:endParaRPr lang="en-GB" altLang="en-US" sz="8000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0" y="2786063"/>
            <a:ext cx="2960688" cy="652463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8331200" y="3411538"/>
            <a:ext cx="3860800" cy="1233488"/>
          </a:xfrm>
          <a:custGeom>
            <a:avLst/>
            <a:gdLst>
              <a:gd name="connsiteX0" fmla="*/ 1422400 w 3759200"/>
              <a:gd name="connsiteY0" fmla="*/ 0 h 1799772"/>
              <a:gd name="connsiteX1" fmla="*/ 3759200 w 3759200"/>
              <a:gd name="connsiteY1" fmla="*/ 0 h 1799772"/>
              <a:gd name="connsiteX2" fmla="*/ 3759200 w 3759200"/>
              <a:gd name="connsiteY2" fmla="*/ 899886 h 1799772"/>
              <a:gd name="connsiteX3" fmla="*/ 2336800 w 3759200"/>
              <a:gd name="connsiteY3" fmla="*/ 899886 h 1799772"/>
              <a:gd name="connsiteX4" fmla="*/ 2336800 w 3759200"/>
              <a:gd name="connsiteY4" fmla="*/ 1799772 h 1799772"/>
              <a:gd name="connsiteX5" fmla="*/ 0 w 3759200"/>
              <a:gd name="connsiteY5" fmla="*/ 1799772 h 1799772"/>
              <a:gd name="connsiteX6" fmla="*/ 0 w 3759200"/>
              <a:gd name="connsiteY6" fmla="*/ 899886 h 1799772"/>
              <a:gd name="connsiteX7" fmla="*/ 1422400 w 3759200"/>
              <a:gd name="connsiteY7" fmla="*/ 899886 h 179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59200" h="1799772">
                <a:moveTo>
                  <a:pt x="1422400" y="0"/>
                </a:moveTo>
                <a:lnTo>
                  <a:pt x="3759200" y="0"/>
                </a:lnTo>
                <a:lnTo>
                  <a:pt x="3759200" y="899886"/>
                </a:lnTo>
                <a:lnTo>
                  <a:pt x="2336800" y="899886"/>
                </a:lnTo>
                <a:lnTo>
                  <a:pt x="2336800" y="1799772"/>
                </a:lnTo>
                <a:lnTo>
                  <a:pt x="0" y="1799772"/>
                </a:lnTo>
                <a:lnTo>
                  <a:pt x="0" y="899886"/>
                </a:lnTo>
                <a:lnTo>
                  <a:pt x="1422400" y="899886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699" name="文本框 11"/>
          <p:cNvSpPr txBox="1"/>
          <p:nvPr/>
        </p:nvSpPr>
        <p:spPr>
          <a:xfrm>
            <a:off x="3446463" y="2623503"/>
            <a:ext cx="5771515" cy="13220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GB" altLang="en-US" sz="80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Questions?</a:t>
            </a:r>
            <a:endParaRPr lang="en-GB" altLang="en-US" sz="8000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2786063"/>
            <a:ext cx="2960688" cy="349250"/>
          </a:xfrm>
          <a:prstGeom prst="rect">
            <a:avLst/>
          </a:prstGeom>
          <a:solidFill>
            <a:srgbClr val="30302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31200" y="4340225"/>
            <a:ext cx="2438400" cy="304800"/>
          </a:xfrm>
          <a:prstGeom prst="rect">
            <a:avLst/>
          </a:prstGeom>
          <a:solidFill>
            <a:srgbClr val="30302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50400" y="3403600"/>
            <a:ext cx="2641600" cy="268288"/>
          </a:xfrm>
          <a:prstGeom prst="rect">
            <a:avLst/>
          </a:prstGeom>
          <a:solidFill>
            <a:srgbClr val="30302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712720" y="4671060"/>
            <a:ext cx="2713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>
                <a:solidFill>
                  <a:schemeClr val="bg1"/>
                </a:solidFill>
              </a:rPr>
              <a:t>https://discord.gg/radixdlt</a:t>
            </a:r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060440" y="4671060"/>
            <a:ext cx="301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>
                <a:solidFill>
                  <a:schemeClr val="bg1"/>
                </a:solidFill>
              </a:rPr>
              <a:t>https://t.me/RadixDevelopers</a:t>
            </a:r>
            <a:endParaRPr lang="en-GB" altLang="en-US">
              <a:solidFill>
                <a:schemeClr val="bg1"/>
              </a:solidFill>
            </a:endParaRPr>
          </a:p>
        </p:txBody>
      </p:sp>
      <p:pic>
        <p:nvPicPr>
          <p:cNvPr id="8" name="Picture 7" descr="radix_disco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8970" y="5039360"/>
            <a:ext cx="1414780" cy="1414780"/>
          </a:xfrm>
          <a:prstGeom prst="rect">
            <a:avLst/>
          </a:prstGeom>
        </p:spPr>
      </p:pic>
      <p:pic>
        <p:nvPicPr>
          <p:cNvPr id="9" name="Picture 8" descr="radix_t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145" y="5065395"/>
            <a:ext cx="1414780" cy="141478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446780" y="1946275"/>
            <a:ext cx="1366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800">
                <a:solidFill>
                  <a:schemeClr val="bg1">
                    <a:lumMod val="95000"/>
                  </a:schemeClr>
                </a:solidFill>
              </a:rPr>
              <a:t>@beemdvp</a:t>
            </a:r>
            <a:endParaRPr lang="en-GB" alt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" name="Picture 11" descr="n2p0duxu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88970" y="1917065"/>
            <a:ext cx="407670" cy="407670"/>
          </a:xfrm>
          <a:prstGeom prst="rect">
            <a:avLst/>
          </a:prstGeom>
        </p:spPr>
      </p:pic>
      <p:pic>
        <p:nvPicPr>
          <p:cNvPr id="13" name="Picture 12" descr="beem_twitt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180" y="513080"/>
            <a:ext cx="1385570" cy="1385570"/>
          </a:xfrm>
          <a:prstGeom prst="rect">
            <a:avLst/>
          </a:prstGeom>
        </p:spPr>
      </p:pic>
      <p:pic>
        <p:nvPicPr>
          <p:cNvPr id="14" name="Picture 13" descr="qrcod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355" y="513080"/>
            <a:ext cx="1385570" cy="138557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5701665" y="1956435"/>
            <a:ext cx="43707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</a:pPr>
            <a:r>
              <a:rPr lang="en-GB" altLang="en-US" sz="1800">
                <a:solidFill>
                  <a:schemeClr val="bg1">
                    <a:lumMod val="95000"/>
                  </a:schemeClr>
                </a:solidFill>
                <a:sym typeface="+mn-ea"/>
              </a:rPr>
              <a:t>https://github.com/beemdvp/event-service</a:t>
            </a:r>
            <a:endParaRPr lang="en-GB" altLang="en-US" sz="18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Meet Bob</a:t>
            </a:r>
            <a:endParaRPr lang="en-GB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</a:rPr>
              <a:t>Software Developer - Fullstack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Distributed systems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Highly regulated centralised systems (Banks, Trading Firms etc)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Experienced with strictly typed compiled OOP languages (Java, C#, C++)</a:t>
            </a:r>
            <a:endParaRPr lang="en-GB" altLang="en-US">
              <a:solidFill>
                <a:schemeClr val="bg1"/>
              </a:solidFill>
            </a:endParaRPr>
          </a:p>
          <a:p>
            <a:endParaRPr lang="en-GB" altLang="en-US">
              <a:solidFill>
                <a:schemeClr val="bg1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2"/>
          <a:srcRect l="18882" r="62333" b="70612"/>
          <a:stretch>
            <a:fillRect/>
          </a:stretch>
        </p:blipFill>
        <p:spPr>
          <a:xfrm>
            <a:off x="9636125" y="4620895"/>
            <a:ext cx="1717675" cy="1556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Curiosity</a:t>
            </a:r>
            <a:endParaRPr lang="en-GB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</a:rPr>
              <a:t>Decentralised finance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Blockchain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Smart Contracts</a:t>
            </a:r>
            <a:endParaRPr lang="en-GB" altLang="en-US">
              <a:solidFill>
                <a:schemeClr val="bg1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2"/>
          <a:srcRect l="-549" t="35203" r="81764" b="35409"/>
          <a:stretch>
            <a:fillRect/>
          </a:stretch>
        </p:blipFill>
        <p:spPr>
          <a:xfrm>
            <a:off x="9636125" y="4620895"/>
            <a:ext cx="1717675" cy="1556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Research</a:t>
            </a:r>
            <a:endParaRPr lang="en-GB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</a:rPr>
              <a:t>Smart Contracts</a:t>
            </a:r>
            <a:endParaRPr lang="en-GB" altLang="en-US">
              <a:solidFill>
                <a:schemeClr val="bg1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2"/>
          <a:srcRect l="312" t="70778" r="80903" b="-166"/>
          <a:stretch>
            <a:fillRect/>
          </a:stretch>
        </p:blipFill>
        <p:spPr>
          <a:xfrm>
            <a:off x="9636125" y="4620895"/>
            <a:ext cx="1717675" cy="15563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 descr="Screenshot_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6005"/>
            <a:ext cx="6657340" cy="3851275"/>
          </a:xfrm>
          <a:prstGeom prst="rect">
            <a:avLst/>
          </a:prstGeom>
        </p:spPr>
      </p:pic>
      <p:pic>
        <p:nvPicPr>
          <p:cNvPr id="9" name="Content Placeholder 8" descr="sqx5uiuz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1880" t="678" r="21989" b="2471"/>
          <a:stretch>
            <a:fillRect/>
          </a:stretch>
        </p:blipFill>
        <p:spPr>
          <a:xfrm>
            <a:off x="8931910" y="2508885"/>
            <a:ext cx="2818765" cy="1585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Development Research</a:t>
            </a:r>
            <a:endParaRPr lang="en-GB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</a:rPr>
              <a:t>Solidity</a:t>
            </a:r>
            <a:endParaRPr lang="en-GB" altLang="en-US">
              <a:solidFill>
                <a:schemeClr val="bg1"/>
              </a:solidFill>
            </a:endParaRPr>
          </a:p>
          <a:p>
            <a:pPr lvl="1"/>
            <a:r>
              <a:rPr lang="en-GB" altLang="en-US">
                <a:solidFill>
                  <a:schemeClr val="bg1"/>
                </a:solidFill>
              </a:rPr>
              <a:t>Based on JavaScript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 sz="2800">
                <a:solidFill>
                  <a:schemeClr val="bg1"/>
                </a:solidFill>
              </a:rPr>
              <a:t>Services (dApps)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Open Standards (Fungible, Non-Fungible tokens)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Standards adhered otherwise integration with other services breaks</a:t>
            </a:r>
            <a:endParaRPr lang="en-GB" altLang="en-US">
              <a:solidFill>
                <a:schemeClr val="bg1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2"/>
          <a:srcRect l="19840" t="69675" r="61375" b="937"/>
          <a:stretch>
            <a:fillRect/>
          </a:stretch>
        </p:blipFill>
        <p:spPr>
          <a:xfrm>
            <a:off x="9636125" y="4620895"/>
            <a:ext cx="1717675" cy="15563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Content Placeholder 8" descr="sqx5uiuz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1880" t="678" r="21989" b="2471"/>
          <a:stretch>
            <a:fillRect/>
          </a:stretch>
        </p:blipFill>
        <p:spPr>
          <a:xfrm>
            <a:off x="6817360" y="4620895"/>
            <a:ext cx="2818765" cy="1585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Reaching Maturity</a:t>
            </a:r>
            <a:endParaRPr lang="en-GB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</a:rPr>
              <a:t>Multiple nested inheritance for creating components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No dependency injection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  <a:sym typeface="+mn-ea"/>
              </a:rPr>
              <a:t>Lots of security management, practices and nuances to learn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override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virtual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modifier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address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internal</a:t>
            </a:r>
            <a:endParaRPr lang="en-GB" altLang="en-US">
              <a:solidFill>
                <a:schemeClr val="bg1"/>
              </a:solidFill>
            </a:endParaRPr>
          </a:p>
          <a:p>
            <a:endParaRPr lang="en-GB" altLang="en-US">
              <a:solidFill>
                <a:schemeClr val="bg1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2"/>
          <a:srcRect l="40660" t="-1115" r="40555" b="71727"/>
          <a:stretch>
            <a:fillRect/>
          </a:stretch>
        </p:blipFill>
        <p:spPr>
          <a:xfrm>
            <a:off x="9636125" y="4620895"/>
            <a:ext cx="1717675" cy="15563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Content Placeholder 8" descr="sqx5uiuz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1880" t="678" r="21989" b="2471"/>
          <a:stretch>
            <a:fillRect/>
          </a:stretch>
        </p:blipFill>
        <p:spPr>
          <a:xfrm>
            <a:off x="6817360" y="4620895"/>
            <a:ext cx="2818765" cy="1585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 rot="5400000">
            <a:off x="-937260" y="2872740"/>
            <a:ext cx="2623185" cy="748665"/>
          </a:xfrm>
          <a:prstGeom prst="round2Same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14463" y="2379028"/>
            <a:ext cx="1311275" cy="1311275"/>
          </a:xfrm>
          <a:prstGeom prst="ellips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5" name="文本框 21"/>
          <p:cNvSpPr txBox="1"/>
          <p:nvPr/>
        </p:nvSpPr>
        <p:spPr>
          <a:xfrm>
            <a:off x="1365250" y="3789045"/>
            <a:ext cx="13601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GB" altLang="en-US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Solidity</a:t>
            </a:r>
            <a:endParaRPr lang="en-GB" altLang="en-US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6" name="文本框 22"/>
          <p:cNvSpPr txBox="1"/>
          <p:nvPr/>
        </p:nvSpPr>
        <p:spPr>
          <a:xfrm>
            <a:off x="4095750" y="1662430"/>
            <a:ext cx="133604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GB" altLang="en-US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Binance</a:t>
            </a:r>
            <a:endParaRPr lang="en-GB" altLang="en-US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7" name="文本框 23"/>
          <p:cNvSpPr txBox="1"/>
          <p:nvPr/>
        </p:nvSpPr>
        <p:spPr>
          <a:xfrm>
            <a:off x="4138295" y="3789045"/>
            <a:ext cx="131699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GB" altLang="zh-CN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Avalanche</a:t>
            </a:r>
            <a:endParaRPr lang="en-GB" altLang="zh-CN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58" name="文本框 24"/>
          <p:cNvSpPr txBox="1"/>
          <p:nvPr/>
        </p:nvSpPr>
        <p:spPr>
          <a:xfrm>
            <a:off x="4138295" y="5788025"/>
            <a:ext cx="129349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GB" altLang="en-US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Tron</a:t>
            </a:r>
            <a:endParaRPr lang="en-GB" altLang="en-US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9" name="Picture 8" descr="sqx5uiuz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1880" t="678" r="21989" b="2471"/>
          <a:stretch>
            <a:fillRect/>
          </a:stretch>
        </p:blipFill>
        <p:spPr>
          <a:xfrm>
            <a:off x="1414780" y="2388870"/>
            <a:ext cx="1308100" cy="1269365"/>
          </a:xfrm>
          <a:prstGeom prst="rect">
            <a:avLst/>
          </a:prstGeom>
        </p:spPr>
      </p:pic>
      <p:sp>
        <p:nvSpPr>
          <p:cNvPr id="16" name="文本框 21"/>
          <p:cNvSpPr txBox="1"/>
          <p:nvPr/>
        </p:nvSpPr>
        <p:spPr>
          <a:xfrm>
            <a:off x="6812280" y="3789045"/>
            <a:ext cx="13601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GB" altLang="en-US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Rust</a:t>
            </a:r>
            <a:endParaRPr lang="en-GB" altLang="en-US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542780" y="1671955"/>
            <a:ext cx="133604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GB" altLang="en-US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Solana</a:t>
            </a:r>
            <a:endParaRPr lang="en-GB" altLang="en-US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566910" y="3789045"/>
            <a:ext cx="131699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GB" altLang="zh-CN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Elrond</a:t>
            </a:r>
            <a:endParaRPr lang="en-GB" altLang="zh-CN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08795" y="5788025"/>
            <a:ext cx="16643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GB" altLang="en-US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Concordium</a:t>
            </a:r>
            <a:endParaRPr lang="en-GB" altLang="en-US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3081020" y="2912745"/>
            <a:ext cx="702310" cy="244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744845" y="2912745"/>
            <a:ext cx="702310" cy="2444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9380000">
            <a:off x="2905760" y="1948815"/>
            <a:ext cx="702310" cy="244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980000">
            <a:off x="2849245" y="3960495"/>
            <a:ext cx="702310" cy="244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8583930" y="2913380"/>
            <a:ext cx="702310" cy="244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9380000">
            <a:off x="8408670" y="1949450"/>
            <a:ext cx="702310" cy="244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980000">
            <a:off x="8352155" y="3961130"/>
            <a:ext cx="702310" cy="244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矩形 3"/>
          <p:cNvSpPr/>
          <p:nvPr/>
        </p:nvSpPr>
        <p:spPr>
          <a:xfrm rot="16200000">
            <a:off x="10506075" y="2872740"/>
            <a:ext cx="2623185" cy="748665"/>
          </a:xfrm>
          <a:prstGeom prst="round2Same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矩形 9"/>
          <p:cNvSpPr/>
          <p:nvPr/>
        </p:nvSpPr>
        <p:spPr>
          <a:xfrm>
            <a:off x="4143693" y="278448"/>
            <a:ext cx="1311275" cy="1311275"/>
          </a:xfrm>
          <a:prstGeom prst="ellips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矩形 9"/>
          <p:cNvSpPr/>
          <p:nvPr/>
        </p:nvSpPr>
        <p:spPr>
          <a:xfrm>
            <a:off x="4141153" y="2392363"/>
            <a:ext cx="1311275" cy="1311275"/>
          </a:xfrm>
          <a:prstGeom prst="ellips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矩形 9"/>
          <p:cNvSpPr/>
          <p:nvPr/>
        </p:nvSpPr>
        <p:spPr>
          <a:xfrm>
            <a:off x="4107498" y="4317048"/>
            <a:ext cx="1311275" cy="1311275"/>
          </a:xfrm>
          <a:prstGeom prst="ellips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矩形 9"/>
          <p:cNvSpPr/>
          <p:nvPr/>
        </p:nvSpPr>
        <p:spPr>
          <a:xfrm>
            <a:off x="9585008" y="360363"/>
            <a:ext cx="1311275" cy="1311275"/>
          </a:xfrm>
          <a:prstGeom prst="ellips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矩形 9"/>
          <p:cNvSpPr/>
          <p:nvPr/>
        </p:nvSpPr>
        <p:spPr>
          <a:xfrm>
            <a:off x="9582468" y="2474278"/>
            <a:ext cx="1311275" cy="1311275"/>
          </a:xfrm>
          <a:prstGeom prst="ellips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矩形 9"/>
          <p:cNvSpPr/>
          <p:nvPr/>
        </p:nvSpPr>
        <p:spPr>
          <a:xfrm>
            <a:off x="9548813" y="4398963"/>
            <a:ext cx="1311275" cy="1311275"/>
          </a:xfrm>
          <a:prstGeom prst="ellips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矩形 9"/>
          <p:cNvSpPr/>
          <p:nvPr/>
        </p:nvSpPr>
        <p:spPr>
          <a:xfrm>
            <a:off x="6871018" y="2474278"/>
            <a:ext cx="1311275" cy="1311275"/>
          </a:xfrm>
          <a:prstGeom prst="ellips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2"/>
          <a:srcRect l="40660" t="70227" r="40555" b="385"/>
          <a:stretch>
            <a:fillRect/>
          </a:stretch>
        </p:blipFill>
        <p:spPr>
          <a:xfrm>
            <a:off x="6812280" y="4688205"/>
            <a:ext cx="1717675" cy="15563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4261485" y="396240"/>
            <a:ext cx="1076325" cy="1076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4240530" y="2488565"/>
            <a:ext cx="1116330" cy="11169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5"/>
          <a:stretch>
            <a:fillRect/>
          </a:stretch>
        </p:blipFill>
        <p:spPr>
          <a:xfrm>
            <a:off x="4229735" y="4438650"/>
            <a:ext cx="1068070" cy="10680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6"/>
          <a:stretch>
            <a:fillRect/>
          </a:stretch>
        </p:blipFill>
        <p:spPr>
          <a:xfrm>
            <a:off x="6922770" y="2537460"/>
            <a:ext cx="1186180" cy="11861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7"/>
          <a:stretch>
            <a:fillRect/>
          </a:stretch>
        </p:blipFill>
        <p:spPr>
          <a:xfrm>
            <a:off x="9737090" y="512445"/>
            <a:ext cx="1008380" cy="10083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Picture 104"/>
          <p:cNvPicPr/>
          <p:nvPr/>
        </p:nvPicPr>
        <p:blipFill>
          <a:blip r:embed="rId8"/>
          <a:stretch>
            <a:fillRect/>
          </a:stretch>
        </p:blipFill>
        <p:spPr>
          <a:xfrm>
            <a:off x="9751695" y="2649855"/>
            <a:ext cx="979805" cy="9798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9">
            <a:clrChange>
              <a:clrFrom>
                <a:srgbClr val="0F1317">
                  <a:alpha val="100000"/>
                </a:srgbClr>
              </a:clrFrom>
              <a:clrTo>
                <a:srgbClr val="0F1317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82785" y="4424680"/>
            <a:ext cx="1238250" cy="1238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Back to the Drawing Board</a:t>
            </a:r>
            <a:endParaRPr lang="en-GB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GB" altLang="en-US">
                <a:solidFill>
                  <a:schemeClr val="bg1"/>
                </a:solidFill>
              </a:rPr>
              <a:t>Looks into Rustlang</a:t>
            </a:r>
            <a:endParaRPr lang="en-GB" altLang="en-US">
              <a:solidFill>
                <a:schemeClr val="bg1"/>
              </a:solidFill>
            </a:endParaRPr>
          </a:p>
          <a:p>
            <a:pPr lvl="1"/>
            <a:r>
              <a:rPr lang="en-GB" altLang="en-US">
                <a:solidFill>
                  <a:schemeClr val="bg1"/>
                </a:solidFill>
              </a:rPr>
              <a:t>Challenging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More strict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Multi-paradigm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Strong type system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Memory and security safe (By language, not blockchain)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endParaRPr lang="en-GB" altLang="en-US">
              <a:solidFill>
                <a:schemeClr val="bg1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2"/>
          <a:srcRect l="18951" t="24" r="62264" b="70588"/>
          <a:stretch>
            <a:fillRect/>
          </a:stretch>
        </p:blipFill>
        <p:spPr>
          <a:xfrm>
            <a:off x="9636125" y="4620895"/>
            <a:ext cx="1717675" cy="1556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Rust based Smart Contracts</a:t>
            </a:r>
            <a:endParaRPr lang="en-GB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GB" altLang="en-US">
                <a:solidFill>
                  <a:schemeClr val="bg1"/>
                </a:solidFill>
              </a:rPr>
              <a:t>Safer and stricter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Faster and more consistent in performance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First class support for web assembly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Less restriction on ecosystem (can use other crates with WASM targets)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Abstracting blockchains as an API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Abstract programming mental models can be hard to master (Actor model)</a:t>
            </a:r>
            <a:endParaRPr lang="en-GB" altLang="en-US">
              <a:solidFill>
                <a:schemeClr val="bg1"/>
              </a:solidFill>
            </a:endParaRPr>
          </a:p>
          <a:p>
            <a:pPr lvl="0"/>
            <a:r>
              <a:rPr lang="en-GB" altLang="en-US">
                <a:solidFill>
                  <a:schemeClr val="bg1"/>
                </a:solidFill>
              </a:rPr>
              <a:t>Thinks in transaction messages rather than assets</a:t>
            </a:r>
            <a:endParaRPr lang="en-GB" altLang="en-US">
              <a:solidFill>
                <a:schemeClr val="bg1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Content Placeholder 8"/>
          <p:cNvPicPr>
            <a:picLocks noChangeAspect="1"/>
          </p:cNvPicPr>
          <p:nvPr/>
        </p:nvPicPr>
        <p:blipFill>
          <a:blip r:embed="rId2"/>
          <a:srcRect l="-751" t="70553" r="82217" b="-1430"/>
          <a:stretch>
            <a:fillRect/>
          </a:stretch>
        </p:blipFill>
        <p:spPr>
          <a:xfrm>
            <a:off x="10523220" y="5514340"/>
            <a:ext cx="1392555" cy="1343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2331</Words>
  <Application>WPS Presentation</Application>
  <PresentationFormat/>
  <Paragraphs>146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Microsoft YaHei</vt:lpstr>
      <vt:lpstr>Arial Black</vt:lpstr>
      <vt:lpstr>Arial Unicode MS</vt:lpstr>
      <vt:lpstr>Calibri Light</vt:lpstr>
      <vt:lpstr>Office 主题</vt:lpstr>
      <vt:lpstr>PowerPoint 演示文稿</vt:lpstr>
      <vt:lpstr>Meet Bob</vt:lpstr>
      <vt:lpstr>Curiosity</vt:lpstr>
      <vt:lpstr>Research</vt:lpstr>
      <vt:lpstr>Development Research</vt:lpstr>
      <vt:lpstr>Reaching Maturity</vt:lpstr>
      <vt:lpstr>PowerPoint 演示文稿</vt:lpstr>
      <vt:lpstr>Back to the Drawing Board</vt:lpstr>
      <vt:lpstr>Rust based Smart Contracts</vt:lpstr>
      <vt:lpstr>Alternatives? Next Steps?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Beem</cp:lastModifiedBy>
  <cp:revision>119</cp:revision>
  <dcterms:created xsi:type="dcterms:W3CDTF">2015-07-07T12:57:00Z</dcterms:created>
  <dcterms:modified xsi:type="dcterms:W3CDTF">2022-06-27T21:32:02Z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1033-11.2.0.10451</vt:lpwstr>
  </property>
  <property fmtid="{D5CDD505-2E9C-101B-9397-08002B2CF9AE}" pid="3" name="ICV">
    <vt:lpwstr>AC5254FE788D4CFAB7176C04A9EA4AB3</vt:lpwstr>
  </property>
</Properties>
</file>