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E2462-1633-6FED-88A0-73CC1EAB8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DE23C5-AEAA-A112-8825-13A8C4FE8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559EFB-79D1-55B2-4D07-9F64E9FE4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233E-85C5-4AA4-B600-C3E4571C84DD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15C21-C670-3CE7-5EAE-7D5B2A508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20C26E-7DED-EC23-B727-EB2C82640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5D1B-A78D-4C73-8DA4-83AA88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844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A26DA-CB62-658B-0E2A-E4A1D0C4E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D6B21E-7820-1646-806E-5A7AF1B5B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26410B-5ACD-F637-3756-5855CBF80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233E-85C5-4AA4-B600-C3E4571C84DD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24FFC2-EAB8-F121-073E-5C0DB6511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13922-8219-C523-0496-046743C2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5D1B-A78D-4C73-8DA4-83AA88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38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576BDD-CBCE-035C-E249-5E377B95CE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8E1897-3DDC-D5BB-97B1-07A7603FC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F13CEB-B461-3D6F-759E-4C07814C2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233E-85C5-4AA4-B600-C3E4571C84DD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F7A773-47A1-8000-AE85-DC8D3C6A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FA65BC-A8F5-41FC-CDF2-DD1F82892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5D1B-A78D-4C73-8DA4-83AA88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899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FF950-CBEA-9694-C603-9115574BE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B91376-BA23-72C2-D337-174961095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91046-53CE-9537-014D-12ED6257B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233E-85C5-4AA4-B600-C3E4571C84DD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CD10C4-99E9-755E-0A55-E3E7BC6C3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E406E3-B5B2-A53E-475A-1EB9E9DCF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5D1B-A78D-4C73-8DA4-83AA88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17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5BFF4-981B-D802-E2CB-A672A350C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1A3604-29A7-6C87-21E3-A898296D0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2ACFF0-BCE7-DC71-2CB3-40E17BF9F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233E-85C5-4AA4-B600-C3E4571C84DD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22B953-87B2-7C5C-64E5-34D566BE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FFD58B-608C-5BFF-2917-D69C68230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5D1B-A78D-4C73-8DA4-83AA88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18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AC804-7BFC-C185-B7C9-920C166F5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87086D-D627-B822-CEEF-98E49C77A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431DB2-4BF0-8056-E325-33015453E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D7F41E-AB38-FA6B-A3FF-785F9F2B9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233E-85C5-4AA4-B600-C3E4571C84DD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89B7AF-8DC0-49D1-5622-28CB4017A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68344D-3D89-A28E-8916-F1E5C5611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5D1B-A78D-4C73-8DA4-83AA88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736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24F43-B09F-4038-9798-9E6249196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363814-B006-D0A9-4F7D-DCD02D515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AC9BF-C293-C03D-1206-A999C4E5C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CF7B33-8FBB-72BE-E2BB-4CC55D1DE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F3AF55-967C-7E63-FFD7-D86234392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2429DE-201B-DDCA-61E1-9BAF6D7A0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233E-85C5-4AA4-B600-C3E4571C84DD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44D0C8-015E-A868-C538-82DA149B4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3BE314-B0EE-716C-8D15-0FF86BB9B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5D1B-A78D-4C73-8DA4-83AA88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52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DDA54-481A-6D7D-082E-C4C594583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CBFC72-13CA-6497-B7BC-9040EB323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233E-85C5-4AA4-B600-C3E4571C84DD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F2618A-0925-77A0-8293-213CA31F3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9813A2-A4E0-2C05-7A04-533BD52B4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5D1B-A78D-4C73-8DA4-83AA88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07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8C140A-9694-EC97-01B0-4C6BFC84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233E-85C5-4AA4-B600-C3E4571C84DD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3CFCFD-30F2-5084-46F3-AC1A9076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EFFAA8-D291-C1E4-F88E-A055BB8C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5D1B-A78D-4C73-8DA4-83AA88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092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CE523-6B21-E7BA-C1DE-BB81DC7B4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2748A5-E01D-EE99-754C-F7EF72F6D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6C6E7B-B430-03BB-DED6-608E3A0D6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32114C-EB0E-1B8B-AF68-97AE3D486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233E-85C5-4AA4-B600-C3E4571C84DD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D69E78-6A1E-98C4-C602-521F23B3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FD7164-809A-D7EA-266A-88F81594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5D1B-A78D-4C73-8DA4-83AA88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7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43A44-F703-D03D-70BE-7F649FE49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589CA6-B367-C471-2468-573C29A9C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8C4747-31CC-FA6F-6C79-A29E8932F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3C1BF6-A56D-6E57-AF2A-3C1FCF7BD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233E-85C5-4AA4-B600-C3E4571C84DD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568F08-3B02-52A7-24E1-0119244A9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F0DDBE-8BC2-1C93-0366-90AF8C76C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5D1B-A78D-4C73-8DA4-83AA88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00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B926E0-FB87-85FA-7207-A91C68967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9999BD-EA61-0742-0329-2B68D2830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9B695-569A-E7A0-E6AD-FB3C529654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31233E-85C5-4AA4-B600-C3E4571C84DD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4EED8A-0CA5-0F38-1EDA-3EF6549F3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C3FB75-7B4C-030D-54DD-EFDF4F3CC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435D1B-A78D-4C73-8DA4-83AA88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53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0B44EB1-10F0-8D11-9E7C-FBAE8C1CD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04"/>
            <a:ext cx="12192000" cy="683779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52FD7E4-6D25-0E9A-CD09-ABBD20E7645F}"/>
              </a:ext>
            </a:extLst>
          </p:cNvPr>
          <p:cNvSpPr/>
          <p:nvPr/>
        </p:nvSpPr>
        <p:spPr>
          <a:xfrm>
            <a:off x="1393902" y="1103971"/>
            <a:ext cx="10798098" cy="54083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D59282-4D71-3D34-44F8-CE2C7988D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902" y="2012444"/>
            <a:ext cx="10621857" cy="45821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C15B66-DD5D-7541-8E4D-2B000C997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3902" y="1103971"/>
            <a:ext cx="1305107" cy="2667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B4DBED9-79F7-6998-8810-4317915F0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902" y="1731724"/>
            <a:ext cx="10574226" cy="3620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94081E3-E3C5-1DC1-FC4F-9ED871AFAB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9142" y="1478437"/>
            <a:ext cx="733527" cy="24768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EDB4E50-2C67-058F-AF5F-D2DBF6E726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9621" y="1496725"/>
            <a:ext cx="666843" cy="21910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0BB265A-FB8A-48F0-4266-675F773367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2018" y="1490765"/>
            <a:ext cx="628738" cy="238158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B0CFEBD-78AE-B12B-F6AE-F7424ECBB803}"/>
              </a:ext>
            </a:extLst>
          </p:cNvPr>
          <p:cNvCxnSpPr>
            <a:cxnSpLocks/>
          </p:cNvCxnSpPr>
          <p:nvPr/>
        </p:nvCxnSpPr>
        <p:spPr>
          <a:xfrm>
            <a:off x="1409142" y="1726122"/>
            <a:ext cx="10450626" cy="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D1CE53-E9B6-1D0F-EF07-2C3B50943916}"/>
              </a:ext>
            </a:extLst>
          </p:cNvPr>
          <p:cNvSpPr/>
          <p:nvPr/>
        </p:nvSpPr>
        <p:spPr>
          <a:xfrm>
            <a:off x="2138178" y="1484389"/>
            <a:ext cx="560832" cy="23549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DCC1533-3871-5191-6183-833951296877}"/>
              </a:ext>
            </a:extLst>
          </p:cNvPr>
          <p:cNvSpPr/>
          <p:nvPr/>
        </p:nvSpPr>
        <p:spPr>
          <a:xfrm>
            <a:off x="2695971" y="1483270"/>
            <a:ext cx="560832" cy="23549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0CD635-D1BA-CE16-80F4-2C1D2BE44BBD}"/>
              </a:ext>
            </a:extLst>
          </p:cNvPr>
          <p:cNvSpPr/>
          <p:nvPr/>
        </p:nvSpPr>
        <p:spPr>
          <a:xfrm>
            <a:off x="82296" y="1443860"/>
            <a:ext cx="1326846" cy="1016986"/>
          </a:xfrm>
          <a:prstGeom prst="rect">
            <a:avLst/>
          </a:prstGeom>
          <a:solidFill>
            <a:schemeClr val="accent2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E516A9-025E-41AC-B73B-A1D1B516A9ED}"/>
              </a:ext>
            </a:extLst>
          </p:cNvPr>
          <p:cNvSpPr txBox="1"/>
          <p:nvPr/>
        </p:nvSpPr>
        <p:spPr>
          <a:xfrm>
            <a:off x="176241" y="249634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rgbClr val="FF0000"/>
                </a:solidFill>
              </a:rPr>
              <a:t>탭으로 변경</a:t>
            </a:r>
          </a:p>
        </p:txBody>
      </p:sp>
    </p:spTree>
    <p:extLst>
      <p:ext uri="{BB962C8B-B14F-4D97-AF65-F5344CB8AC3E}">
        <p14:creationId xmlns:p14="http://schemas.microsoft.com/office/powerpoint/2010/main" val="3408699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BB711B9-1BE3-8475-C367-68D0F6AF1DB4}"/>
              </a:ext>
            </a:extLst>
          </p:cNvPr>
          <p:cNvSpPr/>
          <p:nvPr/>
        </p:nvSpPr>
        <p:spPr>
          <a:xfrm>
            <a:off x="740664" y="376925"/>
            <a:ext cx="1327913" cy="286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실적 관리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C2F64E1-5482-32E0-A5F5-DDC41570C677}"/>
              </a:ext>
            </a:extLst>
          </p:cNvPr>
          <p:cNvSpPr/>
          <p:nvPr/>
        </p:nvSpPr>
        <p:spPr>
          <a:xfrm>
            <a:off x="740664" y="1086847"/>
            <a:ext cx="10936224" cy="1115972"/>
          </a:xfrm>
          <a:prstGeom prst="roundRect">
            <a:avLst>
              <a:gd name="adj" fmla="val 2713"/>
            </a:avLst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FA5EDB-1036-F76D-C3E5-649A79C3DD76}"/>
              </a:ext>
            </a:extLst>
          </p:cNvPr>
          <p:cNvSpPr txBox="1"/>
          <p:nvPr/>
        </p:nvSpPr>
        <p:spPr>
          <a:xfrm>
            <a:off x="740664" y="770593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계약 정보</a:t>
            </a:r>
          </a:p>
        </p:txBody>
      </p:sp>
      <p:sp>
        <p:nvSpPr>
          <p:cNvPr id="7" name="Google Shape;124;p1">
            <a:extLst>
              <a:ext uri="{FF2B5EF4-FFF2-40B4-BE49-F238E27FC236}">
                <a16:creationId xmlns:a16="http://schemas.microsoft.com/office/drawing/2014/main" id="{0FCBF4B0-117B-F97A-0F15-A8D76A9AE8CD}"/>
              </a:ext>
            </a:extLst>
          </p:cNvPr>
          <p:cNvSpPr/>
          <p:nvPr/>
        </p:nvSpPr>
        <p:spPr>
          <a:xfrm>
            <a:off x="1712405" y="822133"/>
            <a:ext cx="684625" cy="173918"/>
          </a:xfrm>
          <a:prstGeom prst="roundRect">
            <a:avLst>
              <a:gd name="adj" fmla="val 16667"/>
            </a:avLst>
          </a:prstGeom>
          <a:solidFill>
            <a:srgbClr val="BEF2C7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/>
              <a:t>계약 선택</a:t>
            </a:r>
            <a:endParaRPr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0135FB-AC55-4A29-6B01-5B48238F3129}"/>
              </a:ext>
            </a:extLst>
          </p:cNvPr>
          <p:cNvSpPr txBox="1"/>
          <p:nvPr/>
        </p:nvSpPr>
        <p:spPr>
          <a:xfrm>
            <a:off x="844893" y="1032627"/>
            <a:ext cx="9796272" cy="1441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》 </a:t>
            </a:r>
            <a:r>
              <a:rPr lang="ko-KR" altLang="en-US" sz="1200" dirty="0"/>
              <a:t>고객 </a:t>
            </a:r>
            <a:r>
              <a:rPr lang="en-US" altLang="ko-KR" sz="1200" dirty="0"/>
              <a:t>ID</a:t>
            </a:r>
            <a:r>
              <a:rPr lang="ko-KR" altLang="en-US" sz="1200" dirty="0"/>
              <a:t> </a:t>
            </a:r>
            <a:r>
              <a:rPr lang="en-US" altLang="ko-KR" sz="1200" dirty="0"/>
              <a:t>		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Noto Sans KR"/>
              </a:rPr>
              <a:t>BUYER_ID_2				</a:t>
            </a:r>
            <a:r>
              <a:rPr lang="en-US" altLang="ko-KR" sz="1200" dirty="0"/>
              <a:t> 》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Noto Sans KR"/>
              </a:rPr>
              <a:t>고   객   명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Noto Sans KR"/>
              </a:rPr>
              <a:t>	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Noto Sans KR"/>
              </a:rPr>
              <a:t>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Noto Sans KR"/>
              </a:rPr>
              <a:t>		</a:t>
            </a:r>
            <a:r>
              <a:rPr lang="ko-KR" altLang="en-US" sz="1200" b="0" i="0" dirty="0" err="1">
                <a:solidFill>
                  <a:srgbClr val="333333"/>
                </a:solidFill>
                <a:effectLst/>
                <a:latin typeface="Noto Sans KR"/>
              </a:rPr>
              <a:t>산와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Noto Sans KR"/>
              </a:rPr>
              <a:t> 대부 주식회사</a:t>
            </a:r>
            <a:endParaRPr lang="en-US" altLang="ko-KR" sz="1200" b="0" i="0" dirty="0">
              <a:solidFill>
                <a:srgbClr val="333333"/>
              </a:solidFill>
              <a:effectLst/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/>
              <a:t>》 </a:t>
            </a: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담   당   자</a:t>
            </a:r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		</a:t>
            </a: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위성열 </a:t>
            </a:r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(</a:t>
            </a:r>
            <a:r>
              <a:rPr lang="en-US" altLang="ko-KR" sz="1200" dirty="0" err="1">
                <a:solidFill>
                  <a:srgbClr val="333333"/>
                </a:solidFill>
                <a:latin typeface="Noto Sans KR"/>
              </a:rPr>
              <a:t>jonsaram</a:t>
            </a:r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)			</a:t>
            </a:r>
            <a:r>
              <a:rPr lang="en-US" altLang="ko-KR" sz="1200" dirty="0"/>
              <a:t> 》 </a:t>
            </a: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총계약금액</a:t>
            </a:r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		2,000,000</a:t>
            </a: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원</a:t>
            </a:r>
            <a:endParaRPr lang="en-US" altLang="ko-KR" sz="1200" dirty="0">
              <a:solidFill>
                <a:srgbClr val="333333"/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/>
              <a:t>》 </a:t>
            </a: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상   담   일</a:t>
            </a:r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 		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Noto Sans KR"/>
              </a:rPr>
              <a:t>2024-02-01				</a:t>
            </a:r>
            <a:r>
              <a:rPr lang="en-US" altLang="ko-KR" sz="1200" dirty="0"/>
              <a:t> 》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Noto Sans KR"/>
              </a:rPr>
              <a:t>자문계약일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Noto Sans KR"/>
              </a:rPr>
              <a:t>		2024-03-01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》 </a:t>
            </a: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만   료   일</a:t>
            </a:r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		2025-03-01				</a:t>
            </a:r>
            <a:r>
              <a:rPr lang="en-US" altLang="ko-KR" sz="1200" dirty="0"/>
              <a:t> 》 </a:t>
            </a: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계약 유형</a:t>
            </a:r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	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Noto Sans KR"/>
              </a:rPr>
              <a:t>		1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Noto Sans KR"/>
              </a:rPr>
              <a:t>회성 계약</a:t>
            </a:r>
            <a:endParaRPr lang="en-US" altLang="ko-KR" sz="1200" b="0" i="0" dirty="0">
              <a:solidFill>
                <a:srgbClr val="333333"/>
              </a:solidFill>
              <a:effectLst/>
              <a:latin typeface="Noto Sans KR"/>
            </a:endParaRPr>
          </a:p>
          <a:p>
            <a:pPr>
              <a:lnSpc>
                <a:spcPct val="150000"/>
              </a:lnSpc>
            </a:pP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5154C3-3ED9-3967-9992-77D2AFAD5B8F}"/>
              </a:ext>
            </a:extLst>
          </p:cNvPr>
          <p:cNvSpPr txBox="1"/>
          <p:nvPr/>
        </p:nvSpPr>
        <p:spPr>
          <a:xfrm>
            <a:off x="740663" y="2464853"/>
            <a:ext cx="1125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실적 리스트</a:t>
            </a:r>
          </a:p>
        </p:txBody>
      </p:sp>
      <p:sp>
        <p:nvSpPr>
          <p:cNvPr id="14" name="Google Shape;124;p1">
            <a:extLst>
              <a:ext uri="{FF2B5EF4-FFF2-40B4-BE49-F238E27FC236}">
                <a16:creationId xmlns:a16="http://schemas.microsoft.com/office/drawing/2014/main" id="{425162DE-61B5-35EA-063F-4776EF457481}"/>
              </a:ext>
            </a:extLst>
          </p:cNvPr>
          <p:cNvSpPr/>
          <p:nvPr/>
        </p:nvSpPr>
        <p:spPr>
          <a:xfrm>
            <a:off x="1848004" y="2519960"/>
            <a:ext cx="684625" cy="173918"/>
          </a:xfrm>
          <a:prstGeom prst="roundRect">
            <a:avLst>
              <a:gd name="adj" fmla="val 16667"/>
            </a:avLst>
          </a:prstGeom>
          <a:solidFill>
            <a:srgbClr val="BEF2C7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/>
              <a:t>실적 등록</a:t>
            </a:r>
            <a:endParaRPr sz="8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ADA5626-5427-797C-8747-2697F570B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56" y="2806235"/>
            <a:ext cx="10936224" cy="82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62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C4F109-6BEC-CB7B-53C4-EA6A09D95346}"/>
              </a:ext>
            </a:extLst>
          </p:cNvPr>
          <p:cNvSpPr/>
          <p:nvPr/>
        </p:nvSpPr>
        <p:spPr>
          <a:xfrm>
            <a:off x="740664" y="376925"/>
            <a:ext cx="1327913" cy="286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실적 관리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CB6DB75-98C0-923E-3F52-F202E98A5596}"/>
              </a:ext>
            </a:extLst>
          </p:cNvPr>
          <p:cNvSpPr/>
          <p:nvPr/>
        </p:nvSpPr>
        <p:spPr>
          <a:xfrm>
            <a:off x="740664" y="1086847"/>
            <a:ext cx="10936224" cy="1115972"/>
          </a:xfrm>
          <a:prstGeom prst="roundRect">
            <a:avLst>
              <a:gd name="adj" fmla="val 2713"/>
            </a:avLst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6F4344-5759-E19D-262F-F86A55B70BB4}"/>
              </a:ext>
            </a:extLst>
          </p:cNvPr>
          <p:cNvSpPr txBox="1"/>
          <p:nvPr/>
        </p:nvSpPr>
        <p:spPr>
          <a:xfrm>
            <a:off x="740664" y="770593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계약 정보</a:t>
            </a:r>
          </a:p>
        </p:txBody>
      </p:sp>
      <p:sp>
        <p:nvSpPr>
          <p:cNvPr id="7" name="Google Shape;124;p1">
            <a:extLst>
              <a:ext uri="{FF2B5EF4-FFF2-40B4-BE49-F238E27FC236}">
                <a16:creationId xmlns:a16="http://schemas.microsoft.com/office/drawing/2014/main" id="{793B67FB-74C4-A899-2331-E64B2FEF80E8}"/>
              </a:ext>
            </a:extLst>
          </p:cNvPr>
          <p:cNvSpPr/>
          <p:nvPr/>
        </p:nvSpPr>
        <p:spPr>
          <a:xfrm>
            <a:off x="1712405" y="822133"/>
            <a:ext cx="684625" cy="173918"/>
          </a:xfrm>
          <a:prstGeom prst="roundRect">
            <a:avLst>
              <a:gd name="adj" fmla="val 16667"/>
            </a:avLst>
          </a:prstGeom>
          <a:solidFill>
            <a:srgbClr val="BEF2C7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/>
              <a:t>계약 선택</a:t>
            </a:r>
            <a:endParaRPr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3B4DCB-0F15-F022-9E9F-001EAF5D9FA5}"/>
              </a:ext>
            </a:extLst>
          </p:cNvPr>
          <p:cNvSpPr txBox="1"/>
          <p:nvPr/>
        </p:nvSpPr>
        <p:spPr>
          <a:xfrm>
            <a:off x="844893" y="1032627"/>
            <a:ext cx="9796272" cy="1441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》 </a:t>
            </a:r>
            <a:r>
              <a:rPr lang="ko-KR" altLang="en-US" sz="1200" dirty="0"/>
              <a:t>고객 </a:t>
            </a:r>
            <a:r>
              <a:rPr lang="en-US" altLang="ko-KR" sz="1200" dirty="0"/>
              <a:t>ID</a:t>
            </a:r>
            <a:r>
              <a:rPr lang="ko-KR" altLang="en-US" sz="1200" dirty="0"/>
              <a:t> </a:t>
            </a:r>
            <a:r>
              <a:rPr lang="en-US" altLang="ko-KR" sz="1200" dirty="0"/>
              <a:t>		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Noto Sans KR"/>
              </a:rPr>
              <a:t>BUYER_ID_2				</a:t>
            </a:r>
            <a:r>
              <a:rPr lang="en-US" altLang="ko-KR" sz="1200" dirty="0"/>
              <a:t> 》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Noto Sans KR"/>
              </a:rPr>
              <a:t>고   객   명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Noto Sans KR"/>
              </a:rPr>
              <a:t>	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Noto Sans KR"/>
              </a:rPr>
              <a:t>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Noto Sans KR"/>
              </a:rPr>
              <a:t>		</a:t>
            </a:r>
            <a:r>
              <a:rPr lang="ko-KR" altLang="en-US" sz="1200" b="0" i="0" dirty="0" err="1">
                <a:solidFill>
                  <a:srgbClr val="333333"/>
                </a:solidFill>
                <a:effectLst/>
                <a:latin typeface="Noto Sans KR"/>
              </a:rPr>
              <a:t>산와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Noto Sans KR"/>
              </a:rPr>
              <a:t> 대부 주식회사</a:t>
            </a:r>
            <a:endParaRPr lang="en-US" altLang="ko-KR" sz="1200" b="0" i="0" dirty="0">
              <a:solidFill>
                <a:srgbClr val="333333"/>
              </a:solidFill>
              <a:effectLst/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/>
              <a:t>》 </a:t>
            </a: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담   당   자</a:t>
            </a:r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		</a:t>
            </a: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위성열 </a:t>
            </a:r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(</a:t>
            </a:r>
            <a:r>
              <a:rPr lang="en-US" altLang="ko-KR" sz="1200" dirty="0" err="1">
                <a:solidFill>
                  <a:srgbClr val="333333"/>
                </a:solidFill>
                <a:latin typeface="Noto Sans KR"/>
              </a:rPr>
              <a:t>jonsaram</a:t>
            </a:r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)			</a:t>
            </a:r>
            <a:r>
              <a:rPr lang="en-US" altLang="ko-KR" sz="1200" dirty="0"/>
              <a:t> 》 </a:t>
            </a: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총계약금액</a:t>
            </a:r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		2,000,000</a:t>
            </a: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원</a:t>
            </a:r>
            <a:endParaRPr lang="en-US" altLang="ko-KR" sz="1200" dirty="0">
              <a:solidFill>
                <a:srgbClr val="333333"/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/>
              <a:t>》 </a:t>
            </a: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상   담   일</a:t>
            </a:r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 		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Noto Sans KR"/>
              </a:rPr>
              <a:t>2024-02-01				</a:t>
            </a:r>
            <a:r>
              <a:rPr lang="en-US" altLang="ko-KR" sz="1200" dirty="0"/>
              <a:t> 》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Noto Sans KR"/>
              </a:rPr>
              <a:t>자문계약일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Noto Sans KR"/>
              </a:rPr>
              <a:t>		2024-03-01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》 </a:t>
            </a: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만   료   일</a:t>
            </a:r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		2025-03-01				</a:t>
            </a:r>
            <a:r>
              <a:rPr lang="en-US" altLang="ko-KR" sz="1200" dirty="0"/>
              <a:t> 》 </a:t>
            </a: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계약 유형</a:t>
            </a:r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	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Noto Sans KR"/>
              </a:rPr>
              <a:t>		1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Noto Sans KR"/>
              </a:rPr>
              <a:t>회성 계약</a:t>
            </a:r>
            <a:endParaRPr lang="en-US" altLang="ko-KR" sz="1200" b="0" i="0" dirty="0">
              <a:solidFill>
                <a:srgbClr val="333333"/>
              </a:solidFill>
              <a:effectLst/>
              <a:latin typeface="Noto Sans KR"/>
            </a:endParaRPr>
          </a:p>
          <a:p>
            <a:pPr>
              <a:lnSpc>
                <a:spcPct val="150000"/>
              </a:lnSpc>
            </a:pP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C5F3524-66F5-5AC2-F0FF-4D01522C135C}"/>
              </a:ext>
            </a:extLst>
          </p:cNvPr>
          <p:cNvCxnSpPr>
            <a:cxnSpLocks/>
          </p:cNvCxnSpPr>
          <p:nvPr/>
        </p:nvCxnSpPr>
        <p:spPr>
          <a:xfrm>
            <a:off x="2190316" y="1012560"/>
            <a:ext cx="1719211" cy="14616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oogle Shape;127;p1">
            <a:extLst>
              <a:ext uri="{FF2B5EF4-FFF2-40B4-BE49-F238E27FC236}">
                <a16:creationId xmlns:a16="http://schemas.microsoft.com/office/drawing/2014/main" id="{EFECBE33-EB69-816E-1620-06611594CA5D}"/>
              </a:ext>
            </a:extLst>
          </p:cNvPr>
          <p:cNvGrpSpPr/>
          <p:nvPr/>
        </p:nvGrpSpPr>
        <p:grpSpPr>
          <a:xfrm>
            <a:off x="3736745" y="2528460"/>
            <a:ext cx="5397924" cy="3704389"/>
            <a:chOff x="1576030" y="1551349"/>
            <a:chExt cx="6656831" cy="4410539"/>
          </a:xfrm>
        </p:grpSpPr>
        <p:sp>
          <p:nvSpPr>
            <p:cNvPr id="16" name="Google Shape;128;p1">
              <a:extLst>
                <a:ext uri="{FF2B5EF4-FFF2-40B4-BE49-F238E27FC236}">
                  <a16:creationId xmlns:a16="http://schemas.microsoft.com/office/drawing/2014/main" id="{31A9364B-F5B1-DB0C-0C66-D6E790DF9C87}"/>
                </a:ext>
              </a:extLst>
            </p:cNvPr>
            <p:cNvSpPr/>
            <p:nvPr/>
          </p:nvSpPr>
          <p:spPr>
            <a:xfrm>
              <a:off x="1576031" y="1917672"/>
              <a:ext cx="6653567" cy="4044216"/>
            </a:xfrm>
            <a:prstGeom prst="rect">
              <a:avLst/>
            </a:prstGeom>
            <a:noFill/>
            <a:ln w="19050" cap="flat" cmpd="sng">
              <a:solidFill>
                <a:srgbClr val="08283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7" name="Google Shape;129;p1">
              <a:extLst>
                <a:ext uri="{FF2B5EF4-FFF2-40B4-BE49-F238E27FC236}">
                  <a16:creationId xmlns:a16="http://schemas.microsoft.com/office/drawing/2014/main" id="{DD348FDE-F431-F946-DC9E-3F9D4631FA9E}"/>
                </a:ext>
              </a:extLst>
            </p:cNvPr>
            <p:cNvGrpSpPr/>
            <p:nvPr/>
          </p:nvGrpSpPr>
          <p:grpSpPr>
            <a:xfrm>
              <a:off x="1576030" y="1551349"/>
              <a:ext cx="6656831" cy="504102"/>
              <a:chOff x="1576030" y="1551349"/>
              <a:chExt cx="6656831" cy="504102"/>
            </a:xfrm>
          </p:grpSpPr>
          <p:sp>
            <p:nvSpPr>
              <p:cNvPr id="18" name="Google Shape;130;p1">
                <a:extLst>
                  <a:ext uri="{FF2B5EF4-FFF2-40B4-BE49-F238E27FC236}">
                    <a16:creationId xmlns:a16="http://schemas.microsoft.com/office/drawing/2014/main" id="{F8C37159-4BC8-86A8-FD12-E49A216E9D7A}"/>
                  </a:ext>
                </a:extLst>
              </p:cNvPr>
              <p:cNvSpPr/>
              <p:nvPr/>
            </p:nvSpPr>
            <p:spPr>
              <a:xfrm>
                <a:off x="1576030" y="1551349"/>
                <a:ext cx="6656831" cy="482961"/>
              </a:xfrm>
              <a:prstGeom prst="rect">
                <a:avLst/>
              </a:prstGeom>
              <a:solidFill>
                <a:srgbClr val="C0E4F5"/>
              </a:solidFill>
              <a:ln w="19050" cap="flat" cmpd="sng">
                <a:solidFill>
                  <a:srgbClr val="08283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C0E4F5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" name="Google Shape;131;p1">
                <a:extLst>
                  <a:ext uri="{FF2B5EF4-FFF2-40B4-BE49-F238E27FC236}">
                    <a16:creationId xmlns:a16="http://schemas.microsoft.com/office/drawing/2014/main" id="{AD913C80-5874-AA35-F69A-D1A99CF86827}"/>
                  </a:ext>
                </a:extLst>
              </p:cNvPr>
              <p:cNvSpPr txBox="1"/>
              <p:nvPr/>
            </p:nvSpPr>
            <p:spPr>
              <a:xfrm>
                <a:off x="1621554" y="1607404"/>
                <a:ext cx="2099284" cy="4480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계약</a:t>
                </a:r>
                <a:r>
                  <a:rPr lang="ko-KR" sz="12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선택</a:t>
                </a:r>
                <a:endParaRPr dirty="0"/>
              </a:p>
            </p:txBody>
          </p:sp>
        </p:grpSp>
      </p:grpSp>
      <p:sp>
        <p:nvSpPr>
          <p:cNvPr id="20" name="Google Shape;132;p1">
            <a:extLst>
              <a:ext uri="{FF2B5EF4-FFF2-40B4-BE49-F238E27FC236}">
                <a16:creationId xmlns:a16="http://schemas.microsoft.com/office/drawing/2014/main" id="{703FF40C-AFCD-53E1-C77B-DCD4A1CCC633}"/>
              </a:ext>
            </a:extLst>
          </p:cNvPr>
          <p:cNvSpPr txBox="1"/>
          <p:nvPr/>
        </p:nvSpPr>
        <p:spPr>
          <a:xfrm>
            <a:off x="3925315" y="3465099"/>
            <a:ext cx="77444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계약일</a:t>
            </a:r>
            <a:endParaRPr dirty="0"/>
          </a:p>
        </p:txBody>
      </p:sp>
      <p:sp>
        <p:nvSpPr>
          <p:cNvPr id="22" name="Google Shape;134;p1">
            <a:extLst>
              <a:ext uri="{FF2B5EF4-FFF2-40B4-BE49-F238E27FC236}">
                <a16:creationId xmlns:a16="http://schemas.microsoft.com/office/drawing/2014/main" id="{8226D9A5-D31E-60C0-A64A-83EB25BB7F3F}"/>
              </a:ext>
            </a:extLst>
          </p:cNvPr>
          <p:cNvSpPr txBox="1"/>
          <p:nvPr/>
        </p:nvSpPr>
        <p:spPr>
          <a:xfrm>
            <a:off x="8229601" y="3900158"/>
            <a:ext cx="444581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/>
          </a:p>
        </p:txBody>
      </p:sp>
      <p:sp>
        <p:nvSpPr>
          <p:cNvPr id="23" name="Google Shape;136;p1">
            <a:extLst>
              <a:ext uri="{FF2B5EF4-FFF2-40B4-BE49-F238E27FC236}">
                <a16:creationId xmlns:a16="http://schemas.microsoft.com/office/drawing/2014/main" id="{2D046022-56BF-8D38-8DA5-02A79FDF07D2}"/>
              </a:ext>
            </a:extLst>
          </p:cNvPr>
          <p:cNvSpPr txBox="1"/>
          <p:nvPr/>
        </p:nvSpPr>
        <p:spPr>
          <a:xfrm>
            <a:off x="3852663" y="4386010"/>
            <a:ext cx="1005292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/>
              <a:t>》 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계약</a:t>
            </a:r>
            <a:r>
              <a:rPr 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리스트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37;p1">
            <a:extLst>
              <a:ext uri="{FF2B5EF4-FFF2-40B4-BE49-F238E27FC236}">
                <a16:creationId xmlns:a16="http://schemas.microsoft.com/office/drawing/2014/main" id="{FB51B27C-0049-253B-3685-9FE0969BFD3E}"/>
              </a:ext>
            </a:extLst>
          </p:cNvPr>
          <p:cNvSpPr/>
          <p:nvPr/>
        </p:nvSpPr>
        <p:spPr>
          <a:xfrm>
            <a:off x="5924250" y="5825373"/>
            <a:ext cx="916115" cy="269232"/>
          </a:xfrm>
          <a:prstGeom prst="roundRect">
            <a:avLst>
              <a:gd name="adj" fmla="val 16667"/>
            </a:avLst>
          </a:prstGeom>
          <a:solidFill>
            <a:srgbClr val="BEF2C7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72FFB5B3-C8A4-8C6A-31B6-668F537DA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496" y="3423309"/>
            <a:ext cx="952633" cy="32389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58736C53-4DB0-8DDB-50B8-17705CD3E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359" y="3409486"/>
            <a:ext cx="952633" cy="323895"/>
          </a:xfrm>
          <a:prstGeom prst="rect">
            <a:avLst/>
          </a:prstGeom>
        </p:spPr>
      </p:pic>
      <p:sp>
        <p:nvSpPr>
          <p:cNvPr id="30" name="Google Shape;132;p1">
            <a:extLst>
              <a:ext uri="{FF2B5EF4-FFF2-40B4-BE49-F238E27FC236}">
                <a16:creationId xmlns:a16="http://schemas.microsoft.com/office/drawing/2014/main" id="{AB0A4BFC-EC43-2E65-4BFC-186A195FDB77}"/>
              </a:ext>
            </a:extLst>
          </p:cNvPr>
          <p:cNvSpPr txBox="1"/>
          <p:nvPr/>
        </p:nvSpPr>
        <p:spPr>
          <a:xfrm>
            <a:off x="6453142" y="3462145"/>
            <a:ext cx="77444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담당자</a:t>
            </a:r>
            <a:endParaRPr lang="ko-KR" altLang="en-US" dirty="0"/>
          </a:p>
        </p:txBody>
      </p:sp>
      <p:cxnSp>
        <p:nvCxnSpPr>
          <p:cNvPr id="31" name="Google Shape;133;p1">
            <a:extLst>
              <a:ext uri="{FF2B5EF4-FFF2-40B4-BE49-F238E27FC236}">
                <a16:creationId xmlns:a16="http://schemas.microsoft.com/office/drawing/2014/main" id="{0E12A752-4B3F-D928-B5B0-0171666F8E7E}"/>
              </a:ext>
            </a:extLst>
          </p:cNvPr>
          <p:cNvCxnSpPr>
            <a:cxnSpLocks/>
          </p:cNvCxnSpPr>
          <p:nvPr/>
        </p:nvCxnSpPr>
        <p:spPr>
          <a:xfrm>
            <a:off x="6929732" y="3708366"/>
            <a:ext cx="1809764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" name="Google Shape;132;p1">
            <a:extLst>
              <a:ext uri="{FF2B5EF4-FFF2-40B4-BE49-F238E27FC236}">
                <a16:creationId xmlns:a16="http://schemas.microsoft.com/office/drawing/2014/main" id="{214E1007-C8C1-3D58-08AB-69999D280581}"/>
              </a:ext>
            </a:extLst>
          </p:cNvPr>
          <p:cNvSpPr txBox="1"/>
          <p:nvPr/>
        </p:nvSpPr>
        <p:spPr>
          <a:xfrm>
            <a:off x="3925315" y="3875030"/>
            <a:ext cx="77444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고객명</a:t>
            </a:r>
            <a:endParaRPr lang="ko-KR" altLang="en-US" dirty="0"/>
          </a:p>
        </p:txBody>
      </p:sp>
      <p:cxnSp>
        <p:nvCxnSpPr>
          <p:cNvPr id="34" name="Google Shape;133;p1">
            <a:extLst>
              <a:ext uri="{FF2B5EF4-FFF2-40B4-BE49-F238E27FC236}">
                <a16:creationId xmlns:a16="http://schemas.microsoft.com/office/drawing/2014/main" id="{308AB898-593E-C3CE-EDED-CD6F8801699C}"/>
              </a:ext>
            </a:extLst>
          </p:cNvPr>
          <p:cNvCxnSpPr>
            <a:cxnSpLocks/>
          </p:cNvCxnSpPr>
          <p:nvPr/>
        </p:nvCxnSpPr>
        <p:spPr>
          <a:xfrm>
            <a:off x="4582477" y="4121251"/>
            <a:ext cx="1809764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88A367A2-6C8C-C472-104A-3AE05E8BC82A}"/>
              </a:ext>
            </a:extLst>
          </p:cNvPr>
          <p:cNvSpPr/>
          <p:nvPr/>
        </p:nvSpPr>
        <p:spPr>
          <a:xfrm>
            <a:off x="3909527" y="3375347"/>
            <a:ext cx="5035235" cy="872419"/>
          </a:xfrm>
          <a:prstGeom prst="roundRect">
            <a:avLst>
              <a:gd name="adj" fmla="val 2713"/>
            </a:avLst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48394973-6D4A-75F2-B2C5-BB83017F1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527" y="4632231"/>
            <a:ext cx="5035235" cy="516164"/>
          </a:xfrm>
          <a:prstGeom prst="rect">
            <a:avLst/>
          </a:prstGeom>
        </p:spPr>
      </p:pic>
      <p:sp>
        <p:nvSpPr>
          <p:cNvPr id="38" name="Google Shape;136;p1">
            <a:extLst>
              <a:ext uri="{FF2B5EF4-FFF2-40B4-BE49-F238E27FC236}">
                <a16:creationId xmlns:a16="http://schemas.microsoft.com/office/drawing/2014/main" id="{1450F0B9-FCAF-36A6-3745-66AD8B932F1D}"/>
              </a:ext>
            </a:extLst>
          </p:cNvPr>
          <p:cNvSpPr txBox="1"/>
          <p:nvPr/>
        </p:nvSpPr>
        <p:spPr>
          <a:xfrm>
            <a:off x="3912690" y="3054018"/>
            <a:ext cx="1005292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/>
              <a:t>》 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조건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52269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E8036B4-061B-7A6B-E7F7-ECDC4ED4CC1E}"/>
              </a:ext>
            </a:extLst>
          </p:cNvPr>
          <p:cNvSpPr txBox="1"/>
          <p:nvPr/>
        </p:nvSpPr>
        <p:spPr>
          <a:xfrm>
            <a:off x="470075" y="356134"/>
            <a:ext cx="1125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실적 리스트</a:t>
            </a:r>
          </a:p>
        </p:txBody>
      </p:sp>
      <p:sp>
        <p:nvSpPr>
          <p:cNvPr id="10" name="Google Shape;124;p1">
            <a:extLst>
              <a:ext uri="{FF2B5EF4-FFF2-40B4-BE49-F238E27FC236}">
                <a16:creationId xmlns:a16="http://schemas.microsoft.com/office/drawing/2014/main" id="{602A4EC7-5C2E-E167-32A1-DFCFE65FE53B}"/>
              </a:ext>
            </a:extLst>
          </p:cNvPr>
          <p:cNvSpPr/>
          <p:nvPr/>
        </p:nvSpPr>
        <p:spPr>
          <a:xfrm>
            <a:off x="1577416" y="411241"/>
            <a:ext cx="684625" cy="173918"/>
          </a:xfrm>
          <a:prstGeom prst="roundRect">
            <a:avLst>
              <a:gd name="adj" fmla="val 16667"/>
            </a:avLst>
          </a:prstGeom>
          <a:solidFill>
            <a:srgbClr val="BEF2C7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/>
              <a:t>실적 등록</a:t>
            </a:r>
            <a:endParaRPr sz="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FDF384C-F290-DEB8-1EE6-C5C93DE4D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68" y="697516"/>
            <a:ext cx="10936224" cy="822404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80F2495-AEFD-3CC8-9FB2-8D3953CCAE45}"/>
              </a:ext>
            </a:extLst>
          </p:cNvPr>
          <p:cNvCxnSpPr>
            <a:cxnSpLocks/>
          </p:cNvCxnSpPr>
          <p:nvPr/>
        </p:nvCxnSpPr>
        <p:spPr>
          <a:xfrm>
            <a:off x="1994373" y="585159"/>
            <a:ext cx="571149" cy="10105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oogle Shape;127;p1">
            <a:extLst>
              <a:ext uri="{FF2B5EF4-FFF2-40B4-BE49-F238E27FC236}">
                <a16:creationId xmlns:a16="http://schemas.microsoft.com/office/drawing/2014/main" id="{90C83A55-CE85-FFDD-F4FD-115D6AC8B5F7}"/>
              </a:ext>
            </a:extLst>
          </p:cNvPr>
          <p:cNvGrpSpPr/>
          <p:nvPr/>
        </p:nvGrpSpPr>
        <p:grpSpPr>
          <a:xfrm>
            <a:off x="806933" y="1634557"/>
            <a:ext cx="5864455" cy="5148798"/>
            <a:chOff x="1576030" y="1551349"/>
            <a:chExt cx="6656831" cy="4410539"/>
          </a:xfrm>
        </p:grpSpPr>
        <p:sp>
          <p:nvSpPr>
            <p:cNvPr id="17" name="Google Shape;128;p1">
              <a:extLst>
                <a:ext uri="{FF2B5EF4-FFF2-40B4-BE49-F238E27FC236}">
                  <a16:creationId xmlns:a16="http://schemas.microsoft.com/office/drawing/2014/main" id="{58243E4E-B14F-4FB8-8B00-DEE9F3FF9116}"/>
                </a:ext>
              </a:extLst>
            </p:cNvPr>
            <p:cNvSpPr/>
            <p:nvPr/>
          </p:nvSpPr>
          <p:spPr>
            <a:xfrm>
              <a:off x="1576031" y="1917672"/>
              <a:ext cx="6653567" cy="4044216"/>
            </a:xfrm>
            <a:prstGeom prst="rect">
              <a:avLst/>
            </a:prstGeom>
            <a:noFill/>
            <a:ln w="19050" cap="flat" cmpd="sng">
              <a:solidFill>
                <a:srgbClr val="08283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8" name="Google Shape;129;p1">
              <a:extLst>
                <a:ext uri="{FF2B5EF4-FFF2-40B4-BE49-F238E27FC236}">
                  <a16:creationId xmlns:a16="http://schemas.microsoft.com/office/drawing/2014/main" id="{1A9A03D9-0A33-86B7-D8BB-A1EE3AC34969}"/>
                </a:ext>
              </a:extLst>
            </p:cNvPr>
            <p:cNvGrpSpPr/>
            <p:nvPr/>
          </p:nvGrpSpPr>
          <p:grpSpPr>
            <a:xfrm>
              <a:off x="1576030" y="1551349"/>
              <a:ext cx="6656831" cy="486330"/>
              <a:chOff x="1576030" y="1551349"/>
              <a:chExt cx="6656831" cy="486330"/>
            </a:xfrm>
          </p:grpSpPr>
          <p:sp>
            <p:nvSpPr>
              <p:cNvPr id="19" name="Google Shape;130;p1">
                <a:extLst>
                  <a:ext uri="{FF2B5EF4-FFF2-40B4-BE49-F238E27FC236}">
                    <a16:creationId xmlns:a16="http://schemas.microsoft.com/office/drawing/2014/main" id="{23F61EFF-66A5-546E-A5CD-526DAAB7C941}"/>
                  </a:ext>
                </a:extLst>
              </p:cNvPr>
              <p:cNvSpPr/>
              <p:nvPr/>
            </p:nvSpPr>
            <p:spPr>
              <a:xfrm>
                <a:off x="1576030" y="1551349"/>
                <a:ext cx="6656831" cy="482961"/>
              </a:xfrm>
              <a:prstGeom prst="rect">
                <a:avLst/>
              </a:prstGeom>
              <a:solidFill>
                <a:srgbClr val="C0E4F5"/>
              </a:solidFill>
              <a:ln w="19050" cap="flat" cmpd="sng">
                <a:solidFill>
                  <a:srgbClr val="08283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C0E4F5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" name="Google Shape;131;p1">
                <a:extLst>
                  <a:ext uri="{FF2B5EF4-FFF2-40B4-BE49-F238E27FC236}">
                    <a16:creationId xmlns:a16="http://schemas.microsoft.com/office/drawing/2014/main" id="{F0F210F8-7F69-D83C-7780-EFCAF3C2DF3A}"/>
                  </a:ext>
                </a:extLst>
              </p:cNvPr>
              <p:cNvSpPr txBox="1"/>
              <p:nvPr/>
            </p:nvSpPr>
            <p:spPr>
              <a:xfrm>
                <a:off x="1662736" y="1667169"/>
                <a:ext cx="2099284" cy="3705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실적 등록</a:t>
                </a:r>
                <a:endParaRPr dirty="0"/>
              </a:p>
            </p:txBody>
          </p:sp>
        </p:grpSp>
      </p:grpSp>
      <p:sp>
        <p:nvSpPr>
          <p:cNvPr id="24" name="Google Shape;137;p1">
            <a:extLst>
              <a:ext uri="{FF2B5EF4-FFF2-40B4-BE49-F238E27FC236}">
                <a16:creationId xmlns:a16="http://schemas.microsoft.com/office/drawing/2014/main" id="{1454B118-A4FF-93AB-6636-4660557BA2B2}"/>
              </a:ext>
            </a:extLst>
          </p:cNvPr>
          <p:cNvSpPr/>
          <p:nvPr/>
        </p:nvSpPr>
        <p:spPr>
          <a:xfrm>
            <a:off x="3778826" y="6338925"/>
            <a:ext cx="916115" cy="269232"/>
          </a:xfrm>
          <a:prstGeom prst="roundRect">
            <a:avLst>
              <a:gd name="adj" fmla="val 16667"/>
            </a:avLst>
          </a:prstGeom>
          <a:solidFill>
            <a:srgbClr val="BEF2C7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 소</a:t>
            </a:r>
            <a:endParaRPr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4C8FAB7-129F-A422-7D15-CBA57439DB20}"/>
              </a:ext>
            </a:extLst>
          </p:cNvPr>
          <p:cNvGrpSpPr/>
          <p:nvPr/>
        </p:nvGrpSpPr>
        <p:grpSpPr>
          <a:xfrm>
            <a:off x="1111133" y="2592603"/>
            <a:ext cx="5253182" cy="419007"/>
            <a:chOff x="1093058" y="2809851"/>
            <a:chExt cx="5253182" cy="419007"/>
          </a:xfrm>
        </p:grpSpPr>
        <p:sp>
          <p:nvSpPr>
            <p:cNvPr id="39" name="Google Shape;132;p1">
              <a:extLst>
                <a:ext uri="{FF2B5EF4-FFF2-40B4-BE49-F238E27FC236}">
                  <a16:creationId xmlns:a16="http://schemas.microsoft.com/office/drawing/2014/main" id="{5355A049-865E-6FE3-429D-79B75AA9BCD6}"/>
                </a:ext>
              </a:extLst>
            </p:cNvPr>
            <p:cNvSpPr txBox="1"/>
            <p:nvPr/>
          </p:nvSpPr>
          <p:spPr>
            <a:xfrm>
              <a:off x="1113292" y="2890830"/>
              <a:ext cx="2682581" cy="2461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총계약금액</a:t>
              </a:r>
              <a:r>
                <a:rPr lang="en-US" alt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	10,000,000	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endParaRPr dirty="0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2DB6446-7221-BCB1-1769-9D040D4F0533}"/>
                </a:ext>
              </a:extLst>
            </p:cNvPr>
            <p:cNvSpPr/>
            <p:nvPr/>
          </p:nvSpPr>
          <p:spPr>
            <a:xfrm>
              <a:off x="1093058" y="2809851"/>
              <a:ext cx="5253182" cy="419007"/>
            </a:xfrm>
            <a:prstGeom prst="roundRect">
              <a:avLst>
                <a:gd name="adj" fmla="val 2713"/>
              </a:avLst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Google Shape;132;p1">
              <a:extLst>
                <a:ext uri="{FF2B5EF4-FFF2-40B4-BE49-F238E27FC236}">
                  <a16:creationId xmlns:a16="http://schemas.microsoft.com/office/drawing/2014/main" id="{510BC154-9C4D-77B2-4DAB-460A9F5AFA7D}"/>
                </a:ext>
              </a:extLst>
            </p:cNvPr>
            <p:cNvSpPr txBox="1"/>
            <p:nvPr/>
          </p:nvSpPr>
          <p:spPr>
            <a:xfrm>
              <a:off x="3610676" y="2891940"/>
              <a:ext cx="2682581" cy="2461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잔금</a:t>
              </a:r>
              <a:r>
                <a:rPr lang="en-US" alt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	5,000,000	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endParaRPr dirty="0"/>
            </a:p>
          </p:txBody>
        </p:sp>
      </p:grpSp>
      <p:pic>
        <p:nvPicPr>
          <p:cNvPr id="44" name="그림 43">
            <a:extLst>
              <a:ext uri="{FF2B5EF4-FFF2-40B4-BE49-F238E27FC236}">
                <a16:creationId xmlns:a16="http://schemas.microsoft.com/office/drawing/2014/main" id="{DFDE4451-E54D-E673-2003-8483C2552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367" y="4297237"/>
            <a:ext cx="5234286" cy="1866490"/>
          </a:xfrm>
          <a:prstGeom prst="rect">
            <a:avLst/>
          </a:prstGeom>
        </p:spPr>
      </p:pic>
      <p:sp>
        <p:nvSpPr>
          <p:cNvPr id="45" name="Google Shape;136;p1">
            <a:extLst>
              <a:ext uri="{FF2B5EF4-FFF2-40B4-BE49-F238E27FC236}">
                <a16:creationId xmlns:a16="http://schemas.microsoft.com/office/drawing/2014/main" id="{972BA214-7D5A-BF64-7EB1-20FA9A408B8D}"/>
              </a:ext>
            </a:extLst>
          </p:cNvPr>
          <p:cNvSpPr txBox="1"/>
          <p:nvPr/>
        </p:nvSpPr>
        <p:spPr>
          <a:xfrm>
            <a:off x="1093058" y="2283851"/>
            <a:ext cx="1005292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/>
              <a:t>》 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계약 정보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136;p1">
            <a:extLst>
              <a:ext uri="{FF2B5EF4-FFF2-40B4-BE49-F238E27FC236}">
                <a16:creationId xmlns:a16="http://schemas.microsoft.com/office/drawing/2014/main" id="{2B3F298A-044D-6F5E-71BE-AD48C8898B8C}"/>
              </a:ext>
            </a:extLst>
          </p:cNvPr>
          <p:cNvSpPr txBox="1"/>
          <p:nvPr/>
        </p:nvSpPr>
        <p:spPr>
          <a:xfrm>
            <a:off x="1110328" y="3119717"/>
            <a:ext cx="1005292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/>
              <a:t>》 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입금 정보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D27073C-0550-8271-B6E5-4F8FD0F28DA9}"/>
              </a:ext>
            </a:extLst>
          </p:cNvPr>
          <p:cNvGrpSpPr/>
          <p:nvPr/>
        </p:nvGrpSpPr>
        <p:grpSpPr>
          <a:xfrm>
            <a:off x="1075337" y="3398928"/>
            <a:ext cx="5271256" cy="419007"/>
            <a:chOff x="1093058" y="3626509"/>
            <a:chExt cx="5271256" cy="419007"/>
          </a:xfrm>
        </p:grpSpPr>
        <p:sp>
          <p:nvSpPr>
            <p:cNvPr id="35" name="Google Shape;132;p1">
              <a:extLst>
                <a:ext uri="{FF2B5EF4-FFF2-40B4-BE49-F238E27FC236}">
                  <a16:creationId xmlns:a16="http://schemas.microsoft.com/office/drawing/2014/main" id="{3BCF97BF-6DC4-08DE-6724-AADC46FB07F2}"/>
                </a:ext>
              </a:extLst>
            </p:cNvPr>
            <p:cNvSpPr txBox="1"/>
            <p:nvPr/>
          </p:nvSpPr>
          <p:spPr>
            <a:xfrm>
              <a:off x="1279681" y="3736225"/>
              <a:ext cx="774447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입금일 </a:t>
              </a:r>
              <a:endParaRPr dirty="0"/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43CCD519-BA56-5D9A-2087-7F2474C72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75032" y="3697387"/>
              <a:ext cx="952633" cy="323895"/>
            </a:xfrm>
            <a:prstGeom prst="rect">
              <a:avLst/>
            </a:prstGeom>
          </p:spPr>
        </p:pic>
        <p:sp>
          <p:nvSpPr>
            <p:cNvPr id="37" name="Google Shape;132;p1">
              <a:extLst>
                <a:ext uri="{FF2B5EF4-FFF2-40B4-BE49-F238E27FC236}">
                  <a16:creationId xmlns:a16="http://schemas.microsoft.com/office/drawing/2014/main" id="{5FDF93D1-AEF9-C575-F5F0-B9EC9C7E193E}"/>
                </a:ext>
              </a:extLst>
            </p:cNvPr>
            <p:cNvSpPr txBox="1"/>
            <p:nvPr/>
          </p:nvSpPr>
          <p:spPr>
            <a:xfrm>
              <a:off x="3536143" y="3736225"/>
              <a:ext cx="774447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입금액 </a:t>
              </a:r>
              <a:endParaRPr dirty="0"/>
            </a:p>
          </p:txBody>
        </p:sp>
        <p:cxnSp>
          <p:nvCxnSpPr>
            <p:cNvPr id="38" name="Google Shape;133;p1">
              <a:extLst>
                <a:ext uri="{FF2B5EF4-FFF2-40B4-BE49-F238E27FC236}">
                  <a16:creationId xmlns:a16="http://schemas.microsoft.com/office/drawing/2014/main" id="{0F6DE034-CF7D-2EDA-8E31-DD1B8FF5EF2C}"/>
                </a:ext>
              </a:extLst>
            </p:cNvPr>
            <p:cNvCxnSpPr>
              <a:cxnSpLocks/>
            </p:cNvCxnSpPr>
            <p:nvPr/>
          </p:nvCxnSpPr>
          <p:spPr>
            <a:xfrm>
              <a:off x="4171603" y="3982446"/>
              <a:ext cx="1809764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6BF80A79-C79B-D5C0-C479-6E85113D48EC}"/>
                </a:ext>
              </a:extLst>
            </p:cNvPr>
            <p:cNvSpPr/>
            <p:nvPr/>
          </p:nvSpPr>
          <p:spPr>
            <a:xfrm>
              <a:off x="1093058" y="3626509"/>
              <a:ext cx="5271256" cy="419007"/>
            </a:xfrm>
            <a:prstGeom prst="roundRect">
              <a:avLst>
                <a:gd name="adj" fmla="val 2713"/>
              </a:avLst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F347E5D-7A09-4B75-1274-423B3120C720}"/>
              </a:ext>
            </a:extLst>
          </p:cNvPr>
          <p:cNvCxnSpPr>
            <a:cxnSpLocks/>
          </p:cNvCxnSpPr>
          <p:nvPr/>
        </p:nvCxnSpPr>
        <p:spPr>
          <a:xfrm>
            <a:off x="6419024" y="2828426"/>
            <a:ext cx="621690" cy="913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C5F4356-F8D4-A640-1BC8-98E3C1AE0DA1}"/>
              </a:ext>
            </a:extLst>
          </p:cNvPr>
          <p:cNvSpPr txBox="1"/>
          <p:nvPr/>
        </p:nvSpPr>
        <p:spPr>
          <a:xfrm>
            <a:off x="7095423" y="2733812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정보성</a:t>
            </a:r>
            <a:r>
              <a:rPr lang="ko-KR" altLang="en-US" dirty="0"/>
              <a:t> </a:t>
            </a:r>
            <a:r>
              <a:rPr lang="en-US" altLang="ko-KR" dirty="0"/>
              <a:t>Data(</a:t>
            </a:r>
            <a:r>
              <a:rPr lang="ko-KR" altLang="en-US" dirty="0"/>
              <a:t>입력 값 아님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3" name="Google Shape;136;p1">
            <a:extLst>
              <a:ext uri="{FF2B5EF4-FFF2-40B4-BE49-F238E27FC236}">
                <a16:creationId xmlns:a16="http://schemas.microsoft.com/office/drawing/2014/main" id="{E4031F1C-E71E-2205-BAA0-5AF2F7232AFC}"/>
              </a:ext>
            </a:extLst>
          </p:cNvPr>
          <p:cNvSpPr txBox="1"/>
          <p:nvPr/>
        </p:nvSpPr>
        <p:spPr>
          <a:xfrm>
            <a:off x="1083121" y="4013098"/>
            <a:ext cx="1005292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/>
              <a:t>》 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수수료 산출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137;p1">
            <a:extLst>
              <a:ext uri="{FF2B5EF4-FFF2-40B4-BE49-F238E27FC236}">
                <a16:creationId xmlns:a16="http://schemas.microsoft.com/office/drawing/2014/main" id="{17AE0A4B-A1D6-E2F7-7D1B-608E5858E10C}"/>
              </a:ext>
            </a:extLst>
          </p:cNvPr>
          <p:cNvSpPr/>
          <p:nvPr/>
        </p:nvSpPr>
        <p:spPr>
          <a:xfrm>
            <a:off x="2530400" y="6338925"/>
            <a:ext cx="916115" cy="269232"/>
          </a:xfrm>
          <a:prstGeom prst="roundRect">
            <a:avLst>
              <a:gd name="adj" fmla="val 16667"/>
            </a:avLst>
          </a:prstGeom>
          <a:solidFill>
            <a:srgbClr val="BEF2C7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 장</a:t>
            </a:r>
            <a:endParaRPr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E8BF5CC-7C99-5A73-970E-62BC81260C94}"/>
              </a:ext>
            </a:extLst>
          </p:cNvPr>
          <p:cNvSpPr/>
          <p:nvPr/>
        </p:nvSpPr>
        <p:spPr>
          <a:xfrm>
            <a:off x="4637198" y="4810330"/>
            <a:ext cx="867863" cy="2252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B3CE64A-CFF8-5A8E-75C2-44AD1B8A5DB1}"/>
              </a:ext>
            </a:extLst>
          </p:cNvPr>
          <p:cNvCxnSpPr>
            <a:cxnSpLocks/>
          </p:cNvCxnSpPr>
          <p:nvPr/>
        </p:nvCxnSpPr>
        <p:spPr>
          <a:xfrm flipV="1">
            <a:off x="5518649" y="4810330"/>
            <a:ext cx="1712575" cy="1126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3949C06-E0EA-895C-5CE0-C6211CA35189}"/>
              </a:ext>
            </a:extLst>
          </p:cNvPr>
          <p:cNvSpPr txBox="1"/>
          <p:nvPr/>
        </p:nvSpPr>
        <p:spPr>
          <a:xfrm>
            <a:off x="7270986" y="4666287"/>
            <a:ext cx="2828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이부분만 입력 가능하게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나머지는 </a:t>
            </a:r>
            <a:r>
              <a:rPr lang="ko-KR" altLang="en-US" dirty="0" err="1"/>
              <a:t>정보성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3391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11775</TotalTime>
  <Words>248</Words>
  <Application>Microsoft Office PowerPoint</Application>
  <PresentationFormat>와이드스크린</PresentationFormat>
  <Paragraphs>40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Noto Sans KR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성열 위</dc:creator>
  <cp:lastModifiedBy>성열 위</cp:lastModifiedBy>
  <cp:revision>14</cp:revision>
  <dcterms:created xsi:type="dcterms:W3CDTF">2024-01-16T11:10:20Z</dcterms:created>
  <dcterms:modified xsi:type="dcterms:W3CDTF">2024-02-15T15:20:18Z</dcterms:modified>
</cp:coreProperties>
</file>