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2" r:id="rId6"/>
    <p:sldId id="263" r:id="rId7"/>
    <p:sldId id="265" r:id="rId8"/>
    <p:sldId id="284" r:id="rId9"/>
    <p:sldId id="266" r:id="rId10"/>
    <p:sldId id="276" r:id="rId11"/>
    <p:sldId id="268" r:id="rId12"/>
    <p:sldId id="269" r:id="rId13"/>
    <p:sldId id="277" r:id="rId14"/>
    <p:sldId id="270" r:id="rId15"/>
    <p:sldId id="278" r:id="rId16"/>
    <p:sldId id="272" r:id="rId17"/>
    <p:sldId id="279" r:id="rId18"/>
    <p:sldId id="283" r:id="rId19"/>
    <p:sldId id="274" r:id="rId20"/>
    <p:sldId id="275" r:id="rId21"/>
    <p:sldId id="280" r:id="rId22"/>
    <p:sldId id="281" r:id="rId23"/>
    <p:sldId id="258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80" autoAdjust="0"/>
  </p:normalViewPr>
  <p:slideViewPr>
    <p:cSldViewPr>
      <p:cViewPr varScale="1">
        <p:scale>
          <a:sx n="102" d="100"/>
          <a:sy n="102" d="100"/>
        </p:scale>
        <p:origin x="926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48" d="100"/>
          <a:sy n="148" d="100"/>
        </p:scale>
        <p:origin x="1373" y="-223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Syntel, Unify, and Worldline are registered trademarks of the Atos group. January 2019. © 2019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7951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Syntel, Unify, and Worldline are registered trademarks of the Atos group. January 2019. © 2019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3188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9093DCF-B2CE-437E-84DF-CE8486889D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296924" y="4652161"/>
            <a:ext cx="5501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37600"/>
            <a:ext cx="1635224" cy="86075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3" y="1487559"/>
            <a:ext cx="8370094" cy="216838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chemeClr val="bg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/>
              <a:t>This is</a:t>
            </a:r>
            <a:br>
              <a:rPr lang="en-US" dirty="0"/>
            </a:br>
            <a:r>
              <a:rPr lang="en-US" dirty="0"/>
              <a:t>the title</a:t>
            </a:r>
            <a:br>
              <a:rPr lang="en-US" dirty="0"/>
            </a:br>
            <a:r>
              <a:rPr lang="en-US" dirty="0"/>
              <a:t>of this PPT</a:t>
            </a: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26-04-2020</a:t>
            </a:r>
          </a:p>
        </p:txBody>
      </p:sp>
    </p:spTree>
    <p:extLst>
      <p:ext uri="{BB962C8B-B14F-4D97-AF65-F5344CB8AC3E}">
        <p14:creationId xmlns:p14="http://schemas.microsoft.com/office/powerpoint/2010/main" val="3742003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" y="1560265"/>
            <a:ext cx="9197784" cy="20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05"/>
            <a:ext cx="9186488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769"/>
            <a:ext cx="9186488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6488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1559341"/>
            <a:ext cx="9166852" cy="20248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0724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9509"/>
            <a:ext cx="9204416" cy="20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769"/>
            <a:ext cx="9204416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939"/>
            <a:ext cx="9204416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04048" y="1995686"/>
            <a:ext cx="403244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0381"/>
            <a:ext cx="9204416" cy="20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8" y="1203598"/>
            <a:ext cx="6516462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800" b="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34015" y="4208250"/>
            <a:ext cx="3689913" cy="6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600" kern="120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Syntel, Unify, and Worldline are registered trademarks of the Atos group. January 2019. © 2019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1150978"/>
            <a:ext cx="8748000" cy="347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29209" y="944932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843558"/>
            <a:ext cx="8748000" cy="3723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2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1534505"/>
            <a:ext cx="9192464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939"/>
            <a:ext cx="9180512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9341"/>
            <a:ext cx="918051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0512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AddCustomFooter#1"/>
          <p:cNvSpPr txBox="1"/>
          <p:nvPr userDrawn="1"/>
        </p:nvSpPr>
        <p:spPr>
          <a:xfrm>
            <a:off x="236700" y="4729862"/>
            <a:ext cx="2034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| dd-mm-</a:t>
            </a:r>
            <a:r>
              <a:rPr lang="en-US" sz="1000" baseline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yyyy</a:t>
            </a:r>
            <a:r>
              <a:rPr lang="en-US" sz="1000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 | © Atos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55" r:id="rId2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ensane/howard_docs" TargetMode="External"/><Relationship Id="rId2" Type="http://schemas.openxmlformats.org/officeDocument/2006/relationships/hyperlink" Target="https://www.youtube.com/watch?v=yN_HvvWI8ug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mailto:blaz.vincetic@atos.n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52" y="1884862"/>
            <a:ext cx="8370094" cy="1373774"/>
          </a:xfrm>
        </p:spPr>
        <p:txBody>
          <a:bodyPr/>
          <a:lstStyle/>
          <a:p>
            <a:r>
              <a:rPr lang="en-US" dirty="0"/>
              <a:t>HOWARD</a:t>
            </a:r>
            <a:br>
              <a:rPr lang="en-US" dirty="0"/>
            </a:br>
            <a:r>
              <a:rPr lang="en-US" sz="3200" dirty="0"/>
              <a:t>Gesture-based triage system</a:t>
            </a:r>
          </a:p>
        </p:txBody>
      </p:sp>
    </p:spTree>
    <p:extLst>
      <p:ext uri="{BB962C8B-B14F-4D97-AF65-F5344CB8AC3E}">
        <p14:creationId xmlns:p14="http://schemas.microsoft.com/office/powerpoint/2010/main" val="252284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F7FF04-4C34-47D9-A659-869986285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33052"/>
            <a:ext cx="4242033" cy="271881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500" dirty="0"/>
              <a:t>Would you like to take a triage questionnaire?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Do you have any of the following symptoms: </a:t>
            </a:r>
          </a:p>
          <a:p>
            <a:pPr lvl="1"/>
            <a:r>
              <a:rPr lang="en-US" sz="1500" dirty="0"/>
              <a:t>Severe breathing difficulties </a:t>
            </a:r>
            <a:br>
              <a:rPr lang="en-US" sz="1500" dirty="0"/>
            </a:br>
            <a:r>
              <a:rPr lang="en-US" sz="1500" dirty="0"/>
              <a:t>(struggle to breathe, speaking slowly)</a:t>
            </a:r>
          </a:p>
          <a:p>
            <a:pPr lvl="1"/>
            <a:r>
              <a:rPr lang="en-US" sz="1500" dirty="0"/>
              <a:t>Feel heavy chest pain</a:t>
            </a:r>
          </a:p>
          <a:p>
            <a:pPr lvl="1"/>
            <a:r>
              <a:rPr lang="en-US" sz="1500" dirty="0"/>
              <a:t>Feel as if you are about to lose consciousness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3A7D70-D18C-4897-84B1-D1CED6412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4510F7-672D-4418-9CC2-422929E2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267494"/>
            <a:ext cx="8748000" cy="576064"/>
          </a:xfrm>
        </p:spPr>
        <p:txBody>
          <a:bodyPr/>
          <a:lstStyle/>
          <a:p>
            <a:r>
              <a:rPr lang="en-US" dirty="0"/>
              <a:t>Types of questions asked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186A0E-3C2A-4ECB-8952-C62B3F9C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29" y="846610"/>
            <a:ext cx="4686959" cy="2643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4C7D2E9-D4F6-475D-A562-D51BABC04CA5}"/>
              </a:ext>
            </a:extLst>
          </p:cNvPr>
          <p:cNvSpPr txBox="1">
            <a:spLocks/>
          </p:cNvSpPr>
          <p:nvPr/>
        </p:nvSpPr>
        <p:spPr>
          <a:xfrm>
            <a:off x="172387" y="3579862"/>
            <a:ext cx="6199813" cy="116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 startAt="3"/>
            </a:pPr>
            <a:r>
              <a:rPr lang="en-US" sz="1500" dirty="0"/>
              <a:t>Have</a:t>
            </a:r>
            <a:r>
              <a:rPr lang="en-US" sz="1400" dirty="0"/>
              <a:t> you been in close contact with someone </a:t>
            </a:r>
            <a:br>
              <a:rPr lang="en-US" sz="1400" dirty="0"/>
            </a:br>
            <a:r>
              <a:rPr lang="en-US" sz="1400" dirty="0"/>
              <a:t>who is confirmed as having Covid-19 in the last 14 days?</a:t>
            </a:r>
          </a:p>
          <a:p>
            <a:pPr marL="342900" indent="-342900">
              <a:buAutoNum type="arabicPeriod" startAt="3"/>
            </a:pPr>
            <a:r>
              <a:rPr lang="en-US" sz="1400" dirty="0"/>
              <a:t>Have you been to a country with confirmed Covid-19 cases?</a:t>
            </a:r>
          </a:p>
        </p:txBody>
      </p:sp>
    </p:spTree>
    <p:extLst>
      <p:ext uri="{BB962C8B-B14F-4D97-AF65-F5344CB8AC3E}">
        <p14:creationId xmlns:p14="http://schemas.microsoft.com/office/powerpoint/2010/main" val="174023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BD0EE5-3827-4665-BD56-DC098A55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is Howard needed?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81E724-6FED-4D1D-9698-2F8A0A667B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45038"/>
            <a:ext cx="444500" cy="215900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998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F7FF04-4C34-47D9-A659-869986285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infection vector, saves nurses and doctors – it’s </a:t>
            </a:r>
            <a:r>
              <a:rPr lang="en-US" b="1" dirty="0"/>
              <a:t>TOUCHLESS</a:t>
            </a:r>
          </a:p>
          <a:p>
            <a:r>
              <a:rPr lang="en-US" dirty="0"/>
              <a:t>Enables self-detection of potentially suspect case patients</a:t>
            </a:r>
          </a:p>
          <a:p>
            <a:r>
              <a:rPr lang="en-US" dirty="0"/>
              <a:t>Moves first line of defense out of protected areas (front-entrance)</a:t>
            </a:r>
          </a:p>
          <a:p>
            <a:r>
              <a:rPr lang="en-US" dirty="0"/>
              <a:t>Sending immediate notifications to medical staff / security</a:t>
            </a:r>
          </a:p>
          <a:p>
            <a:r>
              <a:rPr lang="en-US" dirty="0"/>
              <a:t>Count people entering/exiting area</a:t>
            </a:r>
          </a:p>
          <a:p>
            <a:r>
              <a:rPr lang="en-US" dirty="0"/>
              <a:t>Medical staff gets quick evaluation</a:t>
            </a:r>
          </a:p>
          <a:p>
            <a:r>
              <a:rPr lang="en-US" dirty="0"/>
              <a:t>Suspect case detection assistant </a:t>
            </a:r>
          </a:p>
          <a:p>
            <a:endParaRPr lang="en-US" dirty="0"/>
          </a:p>
          <a:p>
            <a:r>
              <a:rPr lang="en-US" dirty="0"/>
              <a:t>Uses calming design approach</a:t>
            </a:r>
            <a:br>
              <a:rPr lang="en-US" dirty="0"/>
            </a:br>
            <a:r>
              <a:rPr lang="en-US" dirty="0"/>
              <a:t>and directs help immediately</a:t>
            </a:r>
          </a:p>
          <a:p>
            <a:r>
              <a:rPr lang="en-US" dirty="0"/>
              <a:t>Scalable and fast to use by </a:t>
            </a:r>
            <a:br>
              <a:rPr lang="en-US" dirty="0"/>
            </a:br>
            <a:r>
              <a:rPr lang="en-US" dirty="0"/>
              <a:t>thousands daily, 24/7/365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3A7D70-D18C-4897-84B1-D1CED6412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4510F7-672D-4418-9CC2-422929E2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267494"/>
            <a:ext cx="8748000" cy="576064"/>
          </a:xfrm>
        </p:spPr>
        <p:txBody>
          <a:bodyPr/>
          <a:lstStyle/>
          <a:p>
            <a:r>
              <a:rPr lang="en-US" dirty="0"/>
              <a:t>Why does HOWARD helps in crisis?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99679-F2C4-4C02-9105-5EFDD73DE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024" y="2427734"/>
            <a:ext cx="447198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74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A5D928-5B08-464D-8C32-59258FAE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environment it requires?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DC338-51C7-47E5-8580-57E6F3AD8E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45038"/>
            <a:ext cx="444500" cy="215900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6443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F7FF04-4C34-47D9-A659-869986285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8" y="997843"/>
            <a:ext cx="5291616" cy="3474900"/>
          </a:xfrm>
        </p:spPr>
        <p:txBody>
          <a:bodyPr/>
          <a:lstStyle/>
          <a:p>
            <a:r>
              <a:rPr lang="en-US" sz="1400" dirty="0"/>
              <a:t>Various systems</a:t>
            </a:r>
          </a:p>
          <a:p>
            <a:pPr lvl="1"/>
            <a:r>
              <a:rPr lang="en-US" sz="1400" dirty="0"/>
              <a:t>All-in-one machine with screen &amp; audio/video devices</a:t>
            </a:r>
          </a:p>
          <a:p>
            <a:pPr lvl="1"/>
            <a:r>
              <a:rPr lang="en-US" sz="1400" dirty="0"/>
              <a:t>IoT devices used over central backend with multiple displays</a:t>
            </a:r>
          </a:p>
          <a:p>
            <a:pPr lvl="1"/>
            <a:r>
              <a:rPr lang="en-US" sz="1400" dirty="0"/>
              <a:t>In the cloud or on premises</a:t>
            </a:r>
          </a:p>
          <a:p>
            <a:pPr lvl="1"/>
            <a:r>
              <a:rPr lang="en-US" sz="1400" dirty="0"/>
              <a:t>Deployable on mobile devices (perspective)</a:t>
            </a:r>
          </a:p>
          <a:p>
            <a:r>
              <a:rPr lang="en-US" sz="1400" dirty="0"/>
              <a:t>OSS (open source software) with proprietary solution on top</a:t>
            </a:r>
          </a:p>
          <a:p>
            <a:pPr lvl="1"/>
            <a:r>
              <a:rPr lang="en-US" sz="1400" dirty="0"/>
              <a:t>Single and easily distributable package</a:t>
            </a:r>
          </a:p>
          <a:p>
            <a:r>
              <a:rPr lang="en-US" sz="1400" dirty="0"/>
              <a:t>Commodity hardware </a:t>
            </a:r>
          </a:p>
          <a:p>
            <a:pPr lvl="1"/>
            <a:r>
              <a:rPr lang="en-US" sz="1400" dirty="0"/>
              <a:t>machines available in local stores</a:t>
            </a:r>
          </a:p>
          <a:p>
            <a:pPr lvl="1"/>
            <a:r>
              <a:rPr lang="en-US" sz="1400" dirty="0"/>
              <a:t>Micro-systems (raspberry-pi, dedicated edges – perspective)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3A7D70-D18C-4897-84B1-D1CED6412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4510F7-672D-4418-9CC2-422929E2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267494"/>
            <a:ext cx="8748000" cy="576064"/>
          </a:xfrm>
        </p:spPr>
        <p:txBody>
          <a:bodyPr/>
          <a:lstStyle/>
          <a:p>
            <a:r>
              <a:rPr lang="en-US" dirty="0"/>
              <a:t>HOWARD system runs..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5AC0B-15A2-4CD9-BF83-45B69471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84" y="997843"/>
            <a:ext cx="3574636" cy="31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6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D7D196-D7AF-4188-8ED4-862CD0738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12FFEB-095F-4442-BAA0-84BBF7D8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architecture…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CBA584-C053-41D3-B91E-AF3284C36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91519"/>
            <a:ext cx="5256584" cy="356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87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148C04-8462-44DF-87FA-FECF8658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should we stop using it?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CA58EB-C3A6-4D6D-B026-C74CB4A3ED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45038"/>
            <a:ext cx="444500" cy="215900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5431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F92C2-A62D-4688-82D8-DBD568CD6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to stop using it!</a:t>
            </a:r>
          </a:p>
          <a:p>
            <a:r>
              <a:rPr lang="en-US" dirty="0"/>
              <a:t>Howard helps in current crisis but it is also helpful afterwards</a:t>
            </a:r>
          </a:p>
          <a:p>
            <a:r>
              <a:rPr lang="en-US" dirty="0"/>
              <a:t>Howard stores a database for further analyzing </a:t>
            </a:r>
          </a:p>
          <a:p>
            <a:pPr lvl="1"/>
            <a:r>
              <a:rPr lang="en-US" dirty="0"/>
              <a:t>Centralized database for every Howard in the world</a:t>
            </a:r>
          </a:p>
          <a:p>
            <a:r>
              <a:rPr lang="en-US" dirty="0"/>
              <a:t>Howard can change questions asked using campaign management</a:t>
            </a:r>
          </a:p>
          <a:p>
            <a:pPr lvl="1"/>
            <a:r>
              <a:rPr lang="en-US" dirty="0"/>
              <a:t>Counting numbers of people getting in/out </a:t>
            </a:r>
          </a:p>
          <a:p>
            <a:pPr lvl="1"/>
            <a:r>
              <a:rPr lang="en-US" dirty="0"/>
              <a:t>Serve as information / point-of-contact stand</a:t>
            </a:r>
          </a:p>
          <a:p>
            <a:pPr lvl="1"/>
            <a:r>
              <a:rPr lang="en-US" dirty="0"/>
              <a:t>Evaluation of people satisfaction</a:t>
            </a:r>
          </a:p>
          <a:p>
            <a:r>
              <a:rPr lang="en-US" dirty="0"/>
              <a:t>Deployed on any entrance: </a:t>
            </a:r>
          </a:p>
          <a:p>
            <a:pPr lvl="1"/>
            <a:r>
              <a:rPr lang="en-US" dirty="0"/>
              <a:t>Small ambulances, police stations</a:t>
            </a:r>
          </a:p>
          <a:p>
            <a:pPr lvl="1"/>
            <a:r>
              <a:rPr lang="en-US" dirty="0"/>
              <a:t>Galleries, museums, schools &amp; colleges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1C09F7-43B4-480E-9C6B-0839E8270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D89CE6-7FF7-47C1-9D52-B16B6229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267494"/>
            <a:ext cx="8748000" cy="576064"/>
          </a:xfrm>
        </p:spPr>
        <p:txBody>
          <a:bodyPr/>
          <a:lstStyle/>
          <a:p>
            <a:r>
              <a:rPr lang="en-US" dirty="0"/>
              <a:t>WHEN to stop?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4F1C2-A87F-4CD0-BFDD-3889D4911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844" y="2896875"/>
            <a:ext cx="2972966" cy="163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4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FC86D3-B413-413A-A0F4-55AE517D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can find HOWARD?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A959C-556F-4B32-83CB-6B0E96545E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45038"/>
            <a:ext cx="444500" cy="215900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4119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F92C2-A62D-4688-82D8-DBD568CD6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link below for a video </a:t>
            </a:r>
            <a:br>
              <a:rPr lang="en-US" dirty="0"/>
            </a:br>
            <a:r>
              <a:rPr lang="en-US" dirty="0"/>
              <a:t>demonstration pitch</a:t>
            </a:r>
            <a:br>
              <a:rPr lang="en-US" dirty="0"/>
            </a:br>
            <a:r>
              <a:rPr lang="en-US" dirty="0">
                <a:hlinkClick r:id="rId2"/>
              </a:rPr>
              <a:t>Link to the video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Download additional documents in </a:t>
            </a:r>
            <a:br>
              <a:rPr lang="en-US" dirty="0"/>
            </a:br>
            <a:r>
              <a:rPr lang="en-US" dirty="0"/>
              <a:t>the link below</a:t>
            </a:r>
            <a:br>
              <a:rPr lang="en-US" dirty="0"/>
            </a:br>
            <a:r>
              <a:rPr lang="en-US" dirty="0">
                <a:hlinkClick r:id="rId3"/>
              </a:rPr>
              <a:t>Link to repository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HOWARD is available as a delivery on all-in-one machine provided by Atos! </a:t>
            </a:r>
            <a:br>
              <a:rPr lang="en-US" dirty="0"/>
            </a:br>
            <a:r>
              <a:rPr lang="en-US" dirty="0"/>
              <a:t>At this point team is not sharing sources due to policy.</a:t>
            </a:r>
            <a:br>
              <a:rPr lang="en-US" dirty="0"/>
            </a:br>
            <a:r>
              <a:rPr lang="en-US" dirty="0"/>
              <a:t>In order to get further information please contact:</a:t>
            </a:r>
            <a:br>
              <a:rPr lang="en-US" dirty="0"/>
            </a:br>
            <a:r>
              <a:rPr lang="en-US" dirty="0">
                <a:hlinkClick r:id="rId4"/>
              </a:rPr>
              <a:t>blaz.vincetic@atos.net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1C09F7-43B4-480E-9C6B-0839E8270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D89CE6-7FF7-47C1-9D52-B16B6229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267494"/>
            <a:ext cx="8748000" cy="576064"/>
          </a:xfrm>
        </p:spPr>
        <p:txBody>
          <a:bodyPr/>
          <a:lstStyle/>
          <a:p>
            <a:r>
              <a:rPr lang="en-US" dirty="0"/>
              <a:t>WHERE is HOWARD?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512E5-46F0-4D23-85D9-D5E429E2C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1" y="675448"/>
            <a:ext cx="4440718" cy="2491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349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977948-9CA3-4E40-9604-3FD22E671298}"/>
              </a:ext>
            </a:extLst>
          </p:cNvPr>
          <p:cNvSpPr txBox="1">
            <a:spLocks/>
          </p:cNvSpPr>
          <p:nvPr/>
        </p:nvSpPr>
        <p:spPr>
          <a:xfrm>
            <a:off x="2406150" y="608265"/>
            <a:ext cx="4331700" cy="314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HOW AR</a:t>
            </a:r>
            <a:r>
              <a:rPr lang="en-US" sz="2000" b="1" dirty="0"/>
              <a:t>E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/>
              <a:t>YOU TO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  <a:r>
              <a:rPr lang="en-US" sz="2000" b="1" dirty="0"/>
              <a:t>AY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</a:t>
            </a:r>
          </a:p>
          <a:p>
            <a:pPr marL="0" indent="0">
              <a:buNone/>
            </a:pPr>
            <a:b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n-US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Howar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F1A862-44A1-4D71-858D-0562B40D4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723" y="3189412"/>
            <a:ext cx="385687" cy="56781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DA87291-797D-4357-BD79-0B830F233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059582"/>
            <a:ext cx="2190975" cy="22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19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427724"/>
            <a:ext cx="4950000" cy="2288053"/>
          </a:xfrm>
        </p:spPr>
        <p:txBody>
          <a:bodyPr anchor="ctr"/>
          <a:lstStyle/>
          <a:p>
            <a:r>
              <a:rPr lang="en-US" b="0" dirty="0"/>
              <a:t>Thank you</a:t>
            </a:r>
            <a:br>
              <a:rPr lang="en-US" dirty="0"/>
            </a:br>
            <a:br>
              <a:rPr lang="en-US" sz="1400" dirty="0"/>
            </a:br>
            <a:br>
              <a:rPr lang="en-US" sz="1200" dirty="0"/>
            </a:br>
            <a:r>
              <a:rPr lang="en-US" sz="1200" b="0" dirty="0"/>
              <a:t>For more information please contact:</a:t>
            </a:r>
            <a:br>
              <a:rPr lang="en-US" sz="1200" b="0" dirty="0"/>
            </a:br>
            <a:r>
              <a:rPr lang="en-US" sz="1200" dirty="0"/>
              <a:t>M+ 385 91 4215908</a:t>
            </a:r>
            <a:br>
              <a:rPr lang="en-US" sz="1200" dirty="0"/>
            </a:br>
            <a:r>
              <a:rPr lang="en-US" sz="1200" dirty="0"/>
              <a:t>blaz.vincetic@atos.net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0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challenge Howard solves?</a:t>
            </a:r>
          </a:p>
        </p:txBody>
      </p:sp>
    </p:spTree>
    <p:extLst>
      <p:ext uri="{BB962C8B-B14F-4D97-AF65-F5344CB8AC3E}">
        <p14:creationId xmlns:p14="http://schemas.microsoft.com/office/powerpoint/2010/main" val="274082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5A9BE7-7681-4184-92C9-CF9347EFC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patients in the waiting room?</a:t>
            </a:r>
          </a:p>
          <a:p>
            <a:r>
              <a:rPr lang="en-US" dirty="0"/>
              <a:t> </a:t>
            </a:r>
            <a:endParaRPr lang="hr-HR" dirty="0"/>
          </a:p>
          <a:p>
            <a:r>
              <a:rPr lang="en-US" dirty="0"/>
              <a:t>There’s</a:t>
            </a:r>
            <a:r>
              <a:rPr lang="hr-HR" dirty="0"/>
              <a:t> a </a:t>
            </a:r>
            <a:r>
              <a:rPr lang="en-US" dirty="0"/>
              <a:t>chance of irresponsible behavior?</a:t>
            </a:r>
          </a:p>
          <a:p>
            <a:r>
              <a:rPr lang="en-US" dirty="0"/>
              <a:t>What should patients do?</a:t>
            </a:r>
          </a:p>
          <a:p>
            <a:r>
              <a:rPr lang="en-US" dirty="0"/>
              <a:t>How can hospitals protect medical staff, patients and their connections? </a:t>
            </a:r>
          </a:p>
          <a:p>
            <a:endParaRPr lang="en-US" dirty="0"/>
          </a:p>
          <a:p>
            <a:r>
              <a:rPr lang="en-US" dirty="0"/>
              <a:t>Maybe we need </a:t>
            </a:r>
            <a:r>
              <a:rPr lang="en-US" b="1" dirty="0"/>
              <a:t>self-evaluation before entering hospital ?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HOWARD</a:t>
            </a:r>
            <a:r>
              <a:rPr lang="en-US" dirty="0"/>
              <a:t> can help !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CBFF0-FB44-4B7A-B78E-F9E264CC1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25D78-2033-4906-A9A7-4D231D56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267494"/>
            <a:ext cx="7163824" cy="576064"/>
          </a:xfrm>
        </p:spPr>
        <p:txBody>
          <a:bodyPr/>
          <a:lstStyle/>
          <a:p>
            <a:r>
              <a:rPr lang="en-US" dirty="0"/>
              <a:t>The challenge of going to…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E4BB0-0681-4E2C-B670-6A2A382C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362" y="123478"/>
            <a:ext cx="3931929" cy="22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7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CBFF0-FB44-4B7A-B78E-F9E264CC1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25D78-2033-4906-A9A7-4D231D56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267494"/>
            <a:ext cx="7163824" cy="576064"/>
          </a:xfrm>
        </p:spPr>
        <p:txBody>
          <a:bodyPr/>
          <a:lstStyle/>
          <a:p>
            <a:r>
              <a:rPr lang="en-US" dirty="0"/>
              <a:t>The challenge of going to…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E4BB0-0681-4E2C-B670-6A2A382C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362" y="123478"/>
            <a:ext cx="3931929" cy="221171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97286-6A83-4628-B43B-19FDD5D92ED6}"/>
              </a:ext>
            </a:extLst>
          </p:cNvPr>
          <p:cNvSpPr/>
          <p:nvPr/>
        </p:nvSpPr>
        <p:spPr>
          <a:xfrm>
            <a:off x="539552" y="1220581"/>
            <a:ext cx="1584176" cy="1152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 patients in the waiting room?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3B742A-7236-4152-8DBD-DC8388ED1DAD}"/>
              </a:ext>
            </a:extLst>
          </p:cNvPr>
          <p:cNvSpPr/>
          <p:nvPr/>
        </p:nvSpPr>
        <p:spPr>
          <a:xfrm>
            <a:off x="2353872" y="1235325"/>
            <a:ext cx="1966548" cy="1152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  <a:p>
            <a:pPr algn="ctr"/>
            <a:r>
              <a:rPr lang="en-US" dirty="0"/>
              <a:t>can be infected and not know it!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685BF1-F5A3-462F-AE2A-B6CF2D5A6DFD}"/>
              </a:ext>
            </a:extLst>
          </p:cNvPr>
          <p:cNvSpPr/>
          <p:nvPr/>
        </p:nvSpPr>
        <p:spPr>
          <a:xfrm>
            <a:off x="5343078" y="2881727"/>
            <a:ext cx="3398496" cy="1152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can hospitals protect medical staff, patients, their connections, protected/safe areas?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A1F20794-55FB-4B79-82F4-C3F1F5EB519F}"/>
              </a:ext>
            </a:extLst>
          </p:cNvPr>
          <p:cNvSpPr/>
          <p:nvPr/>
        </p:nvSpPr>
        <p:spPr>
          <a:xfrm>
            <a:off x="525572" y="2632291"/>
            <a:ext cx="2952328" cy="127588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 evaluation before entering hospital can help?</a:t>
            </a:r>
            <a:endParaRPr lang="en-US" dirty="0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A7DAFA34-EA6D-4065-AD65-170DDB4D1B22}"/>
              </a:ext>
            </a:extLst>
          </p:cNvPr>
          <p:cNvSpPr/>
          <p:nvPr/>
        </p:nvSpPr>
        <p:spPr>
          <a:xfrm>
            <a:off x="511592" y="3897893"/>
            <a:ext cx="2952328" cy="480713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HOWARD can help</a:t>
            </a:r>
            <a:endParaRPr lang="en-US" dirty="0"/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B84C47F5-4670-4F9A-9E51-87FB9DF99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335188"/>
            <a:ext cx="2190975" cy="22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7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3354B9-FED2-4101-A286-5EB6CC5B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is Howard?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6D1AB-0C36-4D5D-A0DB-8C13F96738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45038"/>
            <a:ext cx="444500" cy="215900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573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5A9BE7-7681-4184-92C9-CF9347EF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90597"/>
            <a:ext cx="8459968" cy="3638304"/>
          </a:xfrm>
        </p:spPr>
        <p:txBody>
          <a:bodyPr/>
          <a:lstStyle/>
          <a:p>
            <a:r>
              <a:rPr lang="en-US" b="1" dirty="0"/>
              <a:t>Interactive screen equipped with camera helps with self-evaluation</a:t>
            </a:r>
          </a:p>
          <a:p>
            <a:pPr lvl="1"/>
            <a:r>
              <a:rPr lang="en-US" dirty="0"/>
              <a:t>Touchless communication – no close contact, infection free</a:t>
            </a:r>
          </a:p>
          <a:p>
            <a:r>
              <a:rPr lang="en-US" dirty="0"/>
              <a:t>Usage is simple:</a:t>
            </a:r>
          </a:p>
          <a:p>
            <a:pPr marL="612900" lvl="1" indent="-342900">
              <a:buFont typeface="+mj-lt"/>
              <a:buAutoNum type="arabicPeriod"/>
            </a:pPr>
            <a:r>
              <a:rPr lang="en-US" dirty="0"/>
              <a:t>Stand in front of screen </a:t>
            </a:r>
          </a:p>
          <a:p>
            <a:pPr marL="612900" lvl="1" indent="-342900">
              <a:buFont typeface="+mj-lt"/>
              <a:buAutoNum type="arabicPeriod"/>
            </a:pPr>
            <a:r>
              <a:rPr lang="en-US" dirty="0"/>
              <a:t>It asks questions and user shows answer by hand</a:t>
            </a:r>
          </a:p>
          <a:p>
            <a:pPr lvl="2"/>
            <a:r>
              <a:rPr lang="en-US" dirty="0"/>
              <a:t>Questions are about health status</a:t>
            </a:r>
          </a:p>
          <a:p>
            <a:pPr lvl="2"/>
            <a:r>
              <a:rPr lang="en-US" dirty="0"/>
              <a:t>Answers are yes/no/not-known(neutral) gestures</a:t>
            </a:r>
          </a:p>
          <a:p>
            <a:r>
              <a:rPr lang="en-US" dirty="0"/>
              <a:t>In case of doubt of positive suspicion of Covid-19</a:t>
            </a:r>
          </a:p>
          <a:p>
            <a:pPr lvl="1"/>
            <a:r>
              <a:rPr lang="en-US" dirty="0"/>
              <a:t>Medical staff comes or present specific instructions</a:t>
            </a:r>
          </a:p>
          <a:p>
            <a:r>
              <a:rPr lang="en-US" dirty="0"/>
              <a:t>Howard is GDPR safe</a:t>
            </a:r>
          </a:p>
          <a:p>
            <a:pPr lvl="1"/>
            <a:r>
              <a:rPr lang="en-US" dirty="0"/>
              <a:t>Detects only gesture, no video or picture is stored</a:t>
            </a:r>
          </a:p>
          <a:p>
            <a:pPr lvl="1"/>
            <a:r>
              <a:rPr lang="en-US" dirty="0"/>
              <a:t>Saving only conclusions (positive/negative doubt for Covid-19)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CBFF0-FB44-4B7A-B78E-F9E264CC1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25D78-2033-4906-A9A7-4D231D56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267494"/>
            <a:ext cx="7163824" cy="576064"/>
          </a:xfrm>
        </p:spPr>
        <p:txBody>
          <a:bodyPr/>
          <a:lstStyle/>
          <a:p>
            <a:r>
              <a:rPr lang="en-US" dirty="0"/>
              <a:t>Howard interactive triage…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FA516-8B6E-4FDE-A126-79EED957F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153" y="2067694"/>
            <a:ext cx="2549351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6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E35CBA-F88B-474D-B352-7A3183C7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is it working?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871122-93A4-4655-A360-0753000362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45038"/>
            <a:ext cx="444500" cy="215900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849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615F64-4C7D-4855-B657-7F3C6484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056" y="1026641"/>
            <a:ext cx="3912244" cy="3599237"/>
          </a:xfrm>
        </p:spPr>
        <p:txBody>
          <a:bodyPr/>
          <a:lstStyle/>
          <a:p>
            <a:r>
              <a:rPr lang="en-US" dirty="0"/>
              <a:t>AI trained model gesture recognition </a:t>
            </a:r>
          </a:p>
          <a:p>
            <a:r>
              <a:rPr lang="en-US" dirty="0"/>
              <a:t>Hand-detection model</a:t>
            </a:r>
          </a:p>
          <a:p>
            <a:r>
              <a:rPr lang="en-US" dirty="0"/>
              <a:t>MongoDB with timestamp, false/true Covid-19 triage answers and end result</a:t>
            </a:r>
          </a:p>
          <a:p>
            <a:r>
              <a:rPr lang="en-US" dirty="0"/>
              <a:t>friendly GUI interface</a:t>
            </a:r>
          </a:p>
          <a:p>
            <a:r>
              <a:rPr lang="en-US" dirty="0"/>
              <a:t>NODE JS gluing all elements of edge solution</a:t>
            </a:r>
          </a:p>
          <a:p>
            <a:r>
              <a:rPr lang="en-US" dirty="0"/>
              <a:t>Backend with Tomcat WS collecting results, providing notifications, comms channel and analytics for administration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05B068-2809-455B-AC9D-8D3AB0588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5235C1-9DDD-4BCE-80A4-34C88FA4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267494"/>
            <a:ext cx="8748000" cy="576064"/>
          </a:xfrm>
        </p:spPr>
        <p:txBody>
          <a:bodyPr/>
          <a:lstStyle/>
          <a:p>
            <a:r>
              <a:rPr lang="en-US" dirty="0"/>
              <a:t>Howard team made this solution using…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C0AB3-8B5E-4059-A54C-3224FC60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36" y="1055818"/>
            <a:ext cx="4423484" cy="331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51128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4.0">
  <a:themeElements>
    <a:clrScheme name="Custom 1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66A1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 V6.potx" id="{F645D406-C5AC-4A51-93E5-2150A0BD63F7}" vid="{C7D54601-45EF-4707-BA0E-361D00A722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057F9398A21459E9B2B37C0FFFCBB" ma:contentTypeVersion="13" ma:contentTypeDescription="Create a new document." ma:contentTypeScope="" ma:versionID="4a3f0a3e2681c3a49eed2e7529f303d9">
  <xsd:schema xmlns:xsd="http://www.w3.org/2001/XMLSchema" xmlns:xs="http://www.w3.org/2001/XMLSchema" xmlns:p="http://schemas.microsoft.com/office/2006/metadata/properties" xmlns:ns3="2bf437ed-d4be-44ce-97e0-c0cae7416480" xmlns:ns4="2e053961-588e-4a2c-9898-f334674b598c" targetNamespace="http://schemas.microsoft.com/office/2006/metadata/properties" ma:root="true" ma:fieldsID="e23d1de98247d4eec9fd492f7fac761e" ns3:_="" ns4:_="">
    <xsd:import namespace="2bf437ed-d4be-44ce-97e0-c0cae7416480"/>
    <xsd:import namespace="2e053961-588e-4a2c-9898-f334674b59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f437ed-d4be-44ce-97e0-c0cae74164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053961-588e-4a2c-9898-f334674b598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8A9CCF-4372-4D0C-A458-63EC4BCEA3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f437ed-d4be-44ce-97e0-c0cae7416480"/>
    <ds:schemaRef ds:uri="2e053961-588e-4a2c-9898-f334674b59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01F9A5-AF3B-4C4B-A65C-0ADEC89E61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CEC2F6-0A34-443B-B06C-6AAD40318395}">
  <ds:schemaRefs>
    <ds:schemaRef ds:uri="http://schemas.microsoft.com/office/2006/documentManagement/types"/>
    <ds:schemaRef ds:uri="http://purl.org/dc/terms/"/>
    <ds:schemaRef ds:uri="2e053961-588e-4a2c-9898-f334674b598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2bf437ed-d4be-44ce-97e0-c0cae741648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548</Words>
  <Application>Microsoft Office PowerPoint</Application>
  <PresentationFormat>On-screen Show (16:9)</PresentationFormat>
  <Paragraphs>118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Lucida Sans Unicode</vt:lpstr>
      <vt:lpstr>Verdana</vt:lpstr>
      <vt:lpstr>Atos v4.0</vt:lpstr>
      <vt:lpstr>HOWARD Gesture-based triage system</vt:lpstr>
      <vt:lpstr>PowerPoint Presentation</vt:lpstr>
      <vt:lpstr>WHAT  challenge Howard solves?</vt:lpstr>
      <vt:lpstr>The challenge of going to…</vt:lpstr>
      <vt:lpstr>The challenge of going to…</vt:lpstr>
      <vt:lpstr>WHO  is Howard? </vt:lpstr>
      <vt:lpstr>Howard interactive triage…</vt:lpstr>
      <vt:lpstr>HOW  is it working?</vt:lpstr>
      <vt:lpstr>Howard team made this solution using…</vt:lpstr>
      <vt:lpstr>Types of questions asked</vt:lpstr>
      <vt:lpstr>WHY  is Howard needed?</vt:lpstr>
      <vt:lpstr>Why does HOWARD helps in crisis?</vt:lpstr>
      <vt:lpstr>WHICH  environment it requires?</vt:lpstr>
      <vt:lpstr>HOWARD system runs..</vt:lpstr>
      <vt:lpstr>Overall architecture…</vt:lpstr>
      <vt:lpstr>WHEN  should we stop using it?</vt:lpstr>
      <vt:lpstr>WHEN to stop?</vt:lpstr>
      <vt:lpstr>WHERE we can find HOWARD?</vt:lpstr>
      <vt:lpstr>WHERE is HOWARD?</vt:lpstr>
      <vt:lpstr>Thank you   For more information please contact: M+ 385 91 4215908 blaz.vincetic@atos.net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HOWARD</dc:title>
  <dc:creator>Konjusak, Elizabeta</dc:creator>
  <cp:lastModifiedBy>Vincetic, Blaž</cp:lastModifiedBy>
  <cp:revision>45</cp:revision>
  <dcterms:created xsi:type="dcterms:W3CDTF">2020-04-23T09:23:39Z</dcterms:created>
  <dcterms:modified xsi:type="dcterms:W3CDTF">2020-04-27T04:43:03Z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elizabeta.konjusak@atos.net</vt:lpwstr>
  </property>
  <property fmtid="{D5CDD505-2E9C-101B-9397-08002B2CF9AE}" pid="5" name="MSIP_Label_112e00b9-34e2-4b26-a577-af1fd0f9f7ee_SetDate">
    <vt:lpwstr>2020-04-23T09:24:13.8004467Z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aa13e961-26d8-4c06-a588-d4cfbdf9e033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elizabeta.konjusak@atos.net</vt:lpwstr>
  </property>
  <property fmtid="{D5CDD505-2E9C-101B-9397-08002B2CF9AE}" pid="13" name="MSIP_Label_e463cba9-5f6c-478d-9329-7b2295e4e8ed_SetDate">
    <vt:lpwstr>2020-04-23T09:24:13.8004467Z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aa13e961-26d8-4c06-a588-d4cfbdf9e033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  <property fmtid="{D5CDD505-2E9C-101B-9397-08002B2CF9AE}" pid="20" name="ContentTypeId">
    <vt:lpwstr>0x010100F65057F9398A21459E9B2B37C0FFFCBB</vt:lpwstr>
  </property>
</Properties>
</file>