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4" r:id="rId3"/>
    <p:sldId id="286" r:id="rId5"/>
    <p:sldId id="265" r:id="rId6"/>
    <p:sldId id="266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72DF8813-6694-49B8-9D6B-F38C946B13B6}">
          <p14:sldIdLst>
            <p14:sldId id="264"/>
            <p14:sldId id="286"/>
            <p14:sldId id="265"/>
            <p14:sldId id="266"/>
          </p14:sldIdLst>
        </p14:section>
        <p14:section name="Untitled Section" id="{48B8C484-CBC6-4081-902F-31276F9CC2F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2" name="Google Shape;42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" name="Google Shape;15;p16" descr="D:\1.PGPBA\01. Marketing\GL High Res Logos\Greatlearning Logo_160915.png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7764145" cy="91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 Selection</a:t>
            </a:r>
            <a:br>
              <a:rPr lang="en-US" b="1"/>
            </a:br>
            <a:endParaRPr lang="en-US" b="1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629920" y="1194435"/>
            <a:ext cx="7937500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0"/>
              </a:buClr>
              <a:buSzPts val="1800"/>
              <a:buFont typeface="Noto Sans Symbols"/>
              <a:buChar char="⮚"/>
            </a:pPr>
            <a:r>
              <a:rPr lang="en-US" sz="2000" b="1" dirty="0">
                <a:solidFill>
                  <a:srgbClr val="0055A0"/>
                </a:solidFill>
              </a:rPr>
              <a:t>Feature selection is the process of reducing the number of input variables when developing a predictive model.</a:t>
            </a:r>
            <a:endParaRPr lang="en-US" sz="2000" b="1" dirty="0">
              <a:solidFill>
                <a:srgbClr val="0055A0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0"/>
              </a:buClr>
              <a:buSzPts val="1800"/>
              <a:buFont typeface="Noto Sans Symbols"/>
              <a:buChar char="⮚"/>
            </a:pPr>
            <a:r>
              <a:rPr lang="en-US" sz="2000" b="1" dirty="0">
                <a:solidFill>
                  <a:srgbClr val="0055A0"/>
                </a:solidFill>
              </a:rPr>
              <a:t>It’s select the most significant features from a dataset.In many cases,feature selection can enhance the performance of a machine learning model as well.</a:t>
            </a:r>
            <a:endParaRPr lang="en-US" sz="2000" b="1" dirty="0">
              <a:solidFill>
                <a:srgbClr val="0055A0"/>
              </a:solidFill>
            </a:endParaRPr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000" dirty="0">
              <a:solidFill>
                <a:srgbClr val="0055A0"/>
              </a:solidFill>
            </a:endParaRPr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solidFill>
                <a:srgbClr val="0055A0"/>
              </a:solidFill>
            </a:endParaRPr>
          </a:p>
        </p:txBody>
      </p:sp>
      <p:pic>
        <p:nvPicPr>
          <p:cNvPr id="4" name="Picture Placeholder 3" descr="fs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522095" y="3208655"/>
            <a:ext cx="5817870" cy="3214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457200"/>
            <a:ext cx="7753985" cy="756920"/>
          </a:xfrm>
        </p:spPr>
        <p:txBody>
          <a:bodyPr/>
          <a:p>
            <a:pPr algn="ctr"/>
            <a:r>
              <a:rPr lang="en-US" b="1" dirty="0">
                <a:sym typeface="+mn-ea"/>
              </a:rPr>
              <a:t>Key features selected are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920" y="1356995"/>
            <a:ext cx="8251190" cy="2124710"/>
          </a:xfrm>
        </p:spPr>
        <p:txBody>
          <a:bodyPr>
            <a:normAutofit fontScale="35000"/>
          </a:bodyPr>
          <a:p>
            <a:pPr marL="571500" indent="-342900">
              <a:buFont typeface="Wingdings" panose="05000000000000000000" charset="0"/>
              <a:buChar char="Ø"/>
            </a:pPr>
            <a:r>
              <a:rPr lang="en-US" sz="5715" dirty="0">
                <a:solidFill>
                  <a:srgbClr val="595959"/>
                </a:solidFill>
                <a:sym typeface="Calibri" panose="020F0502020204030204"/>
              </a:rPr>
              <a:t>The key features include </a:t>
            </a:r>
            <a:r>
              <a:rPr lang="en-US" sz="5715" b="1" i="1" dirty="0">
                <a:solidFill>
                  <a:schemeClr val="accent1"/>
                </a:solidFill>
                <a:sym typeface="Calibri" panose="020F0502020204030204"/>
              </a:rPr>
              <a:t>beneficiary ID, claim procedure ID ,physicians involved and claim diagnosis</a:t>
            </a:r>
            <a:r>
              <a:rPr lang="en-US" sz="5715" dirty="0">
                <a:solidFill>
                  <a:srgbClr val="595959"/>
                </a:solidFill>
                <a:sym typeface="Calibri" panose="020F0502020204030204"/>
              </a:rPr>
              <a:t> and the below plots prove them.</a:t>
            </a:r>
            <a:endParaRPr lang="en-US" sz="5715" dirty="0">
              <a:solidFill>
                <a:srgbClr val="595959"/>
              </a:solidFill>
              <a:sym typeface="Calibri" panose="020F0502020204030204"/>
            </a:endParaRPr>
          </a:p>
          <a:p>
            <a:pPr marL="571500" indent="-342900">
              <a:buFont typeface="Wingdings" panose="05000000000000000000" charset="0"/>
              <a:buChar char="Ø"/>
            </a:pPr>
            <a:r>
              <a:rPr lang="en-US" sz="5715" dirty="0">
                <a:solidFill>
                  <a:schemeClr val="accent1"/>
                </a:solidFill>
                <a:sym typeface="+mn-ea"/>
              </a:rPr>
              <a:t>In below plot, we can say that diagnosis 4019,25000 are top diagnosis codes involved in fraudulent claims.</a:t>
            </a:r>
            <a:endParaRPr sz="5715" b="0" dirty="0">
              <a:solidFill>
                <a:schemeClr val="accent1"/>
              </a:solidFill>
            </a:endParaRPr>
          </a:p>
          <a:p>
            <a:pPr marL="571500" indent="-342900">
              <a:buFont typeface="Wingdings" panose="05000000000000000000" charset="0"/>
              <a:buChar char="Ø"/>
            </a:pPr>
            <a:br>
              <a:rPr lang="en-US" sz="2000" dirty="0">
                <a:solidFill>
                  <a:srgbClr val="595959"/>
                </a:solidFill>
                <a:sym typeface="Calibri" panose="020F0502020204030204"/>
              </a:rPr>
            </a:br>
            <a:endParaRPr sz="2000" dirty="0">
              <a:solidFill>
                <a:srgbClr val="59595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indent="-342900"/>
            <a:endParaRPr lang="en-US" sz="2000" dirty="0">
              <a:solidFill>
                <a:srgbClr val="59595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7" name="Google Shape;177;p8" descr="2021-08-28 (5)"/>
          <p:cNvPicPr preferRelativeResize="0">
            <a:picLocks noGrp="1" noChangeAspect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22325" y="2918460"/>
            <a:ext cx="8208645" cy="36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body" idx="3"/>
          </p:nvPr>
        </p:nvSpPr>
        <p:spPr>
          <a:xfrm>
            <a:off x="606425" y="1447800"/>
            <a:ext cx="7910195" cy="122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b="0" dirty="0">
                <a:solidFill>
                  <a:schemeClr val="accent1"/>
                </a:solidFill>
              </a:rPr>
              <a:t>I</a:t>
            </a:r>
            <a:r>
              <a:rPr lang="en-US" sz="2000" b="0" dirty="0">
                <a:solidFill>
                  <a:schemeClr val="accent1"/>
                </a:solidFill>
              </a:rPr>
              <a:t>n below plot, we can say that Procedure 9904,4019 and 4139 are top procedures involved in these fraudulent claims</a:t>
            </a:r>
            <a:endParaRPr sz="2000" b="0" dirty="0">
              <a:solidFill>
                <a:schemeClr val="accen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0" dirty="0">
              <a:solidFill>
                <a:schemeClr val="accent1"/>
              </a:solidFill>
            </a:endParaRPr>
          </a:p>
        </p:txBody>
      </p:sp>
      <p:pic>
        <p:nvPicPr>
          <p:cNvPr id="178" name="Google Shape;178;p8" descr="2021-08-28 (4)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746760" y="2560955"/>
            <a:ext cx="8234045" cy="40982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37130" y="210185"/>
            <a:ext cx="4198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Claim procedure code 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6700" cy="87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Physicians id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533400" y="2057400"/>
            <a:ext cx="3868420" cy="231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chemeClr val="accent1"/>
                </a:solidFill>
              </a:rPr>
              <a:t>From the plot it can be found that these physicians are only involved in fraudulent claims which proves it to be a significant feature in model building.</a:t>
            </a:r>
            <a:endParaRPr sz="2000">
              <a:solidFill>
                <a:schemeClr val="accen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chemeClr val="accent1"/>
                </a:solidFill>
              </a:rPr>
              <a:t>Attending physician is more involved in fraudulent claim .</a:t>
            </a:r>
            <a:endParaRPr lang="en-US" sz="2000">
              <a:solidFill>
                <a:schemeClr val="accent1"/>
              </a:solidFill>
            </a:endParaRPr>
          </a:p>
        </p:txBody>
      </p:sp>
      <p:pic>
        <p:nvPicPr>
          <p:cNvPr id="185" name="Google Shape;185;p9" descr="2021-08-28 (6)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401820" y="1447800"/>
            <a:ext cx="4488815" cy="471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Presentation</Application>
  <PresentationFormat>On-screen Show (4:3)</PresentationFormat>
  <Paragraphs>24</Paragraphs>
  <Slides>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Calibri</vt:lpstr>
      <vt:lpstr>Wingdings</vt:lpstr>
      <vt:lpstr>Noto Sans Symbols</vt:lpstr>
      <vt:lpstr>Segoe Print</vt:lpstr>
      <vt:lpstr>Microsoft YaHei</vt:lpstr>
      <vt:lpstr>Arial Unicode MS</vt:lpstr>
      <vt:lpstr>Office Theme</vt:lpstr>
      <vt:lpstr>Feature Selection </vt:lpstr>
      <vt:lpstr>PowerPoint 演示文稿</vt:lpstr>
      <vt:lpstr>The key features include beneficiary ID, claim procedure ID ,physicians involved and claim diagnosis and the below plots prove them. </vt:lpstr>
      <vt:lpstr>Physicians id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Beenu sharma</cp:lastModifiedBy>
  <cp:revision>15</cp:revision>
  <dcterms:created xsi:type="dcterms:W3CDTF">2021-08-29T09:07:00Z</dcterms:created>
  <dcterms:modified xsi:type="dcterms:W3CDTF">2021-10-29T15:21:25Z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13BE9502E11A4D95A4738E0F4F95DE04</vt:lpwstr>
  </property>
  <property fmtid="{D5CDD505-2E9C-101B-9397-08002B2CF9AE}" pid="3" name="KSOProductBuildVer">
    <vt:lpwstr>1033-11.2.0.10351</vt:lpwstr>
  </property>
</Properties>
</file>