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9"/>
  </p:notesMasterIdLst>
  <p:handoutMasterIdLst>
    <p:handoutMasterId r:id="rId60"/>
  </p:handoutMasterIdLst>
  <p:sldIdLst>
    <p:sldId id="301" r:id="rId2"/>
    <p:sldId id="302" r:id="rId3"/>
    <p:sldId id="303" r:id="rId4"/>
    <p:sldId id="256" r:id="rId5"/>
    <p:sldId id="305" r:id="rId6"/>
    <p:sldId id="306" r:id="rId7"/>
    <p:sldId id="308" r:id="rId8"/>
    <p:sldId id="307" r:id="rId9"/>
    <p:sldId id="309" r:id="rId10"/>
    <p:sldId id="310" r:id="rId11"/>
    <p:sldId id="311" r:id="rId12"/>
    <p:sldId id="312" r:id="rId13"/>
    <p:sldId id="300" r:id="rId14"/>
    <p:sldId id="313" r:id="rId15"/>
    <p:sldId id="317" r:id="rId16"/>
    <p:sldId id="316" r:id="rId17"/>
    <p:sldId id="315" r:id="rId18"/>
    <p:sldId id="314" r:id="rId19"/>
    <p:sldId id="325" r:id="rId20"/>
    <p:sldId id="258" r:id="rId21"/>
    <p:sldId id="319" r:id="rId22"/>
    <p:sldId id="321" r:id="rId23"/>
    <p:sldId id="318" r:id="rId24"/>
    <p:sldId id="320" r:id="rId25"/>
    <p:sldId id="350" r:id="rId26"/>
    <p:sldId id="343" r:id="rId27"/>
    <p:sldId id="344" r:id="rId28"/>
    <p:sldId id="355" r:id="rId29"/>
    <p:sldId id="356" r:id="rId30"/>
    <p:sldId id="351" r:id="rId31"/>
    <p:sldId id="352" r:id="rId32"/>
    <p:sldId id="322" r:id="rId33"/>
    <p:sldId id="331" r:id="rId34"/>
    <p:sldId id="324" r:id="rId35"/>
    <p:sldId id="326" r:id="rId36"/>
    <p:sldId id="328" r:id="rId37"/>
    <p:sldId id="329" r:id="rId38"/>
    <p:sldId id="330" r:id="rId39"/>
    <p:sldId id="332" r:id="rId40"/>
    <p:sldId id="333" r:id="rId41"/>
    <p:sldId id="338" r:id="rId42"/>
    <p:sldId id="337" r:id="rId43"/>
    <p:sldId id="336" r:id="rId44"/>
    <p:sldId id="339" r:id="rId45"/>
    <p:sldId id="346" r:id="rId46"/>
    <p:sldId id="335" r:id="rId47"/>
    <p:sldId id="347" r:id="rId48"/>
    <p:sldId id="348" r:id="rId49"/>
    <p:sldId id="349" r:id="rId50"/>
    <p:sldId id="341" r:id="rId51"/>
    <p:sldId id="342" r:id="rId52"/>
    <p:sldId id="323" r:id="rId53"/>
    <p:sldId id="327" r:id="rId54"/>
    <p:sldId id="353" r:id="rId55"/>
    <p:sldId id="345" r:id="rId56"/>
    <p:sldId id="354" r:id="rId57"/>
    <p:sldId id="27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B2E6"/>
    <a:srgbClr val="00FF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29" autoAdjust="0"/>
  </p:normalViewPr>
  <p:slideViewPr>
    <p:cSldViewPr snapToGrid="0">
      <p:cViewPr varScale="1">
        <p:scale>
          <a:sx n="99" d="100"/>
          <a:sy n="99" d="100"/>
        </p:scale>
        <p:origin x="90" y="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08C7FBB-41E6-4637-B03C-6305D6D124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6D3F26-66ED-4187-8D4A-77D0D51DE8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E5B-3C62-4A36-AD02-7760E4985E42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376404-1DA1-4664-9BC3-3D0C21322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E6611C-945B-420A-AB2F-A05E40CC9B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AC7AE-559C-4B93-9D36-50706E83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862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337D-F6F1-491F-A929-82505CD5738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80293-025B-4576-B7E8-04A199184A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71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80293-025B-4576-B7E8-04A199184AF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5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式撰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elestia-R1---OverlayContentHD.png">
            <a:extLst>
              <a:ext uri="{FF2B5EF4-FFF2-40B4-BE49-F238E27FC236}">
                <a16:creationId xmlns:a16="http://schemas.microsoft.com/office/drawing/2014/main" id="{92E42103-27D5-487D-9E52-661467886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51A71C0-EAAD-47E1-91A6-2DE0A17A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36" y="490835"/>
            <a:ext cx="10131425" cy="851647"/>
          </a:xfrm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sz="4800" baseline="0">
                <a:ln w="3175" cmpd="sng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Consolas" panose="020B0609020204030204" pitchFamily="49" charset="0"/>
                <a:ea typeface="標楷體" panose="03000509000000000000" pitchFamily="65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F02F12B-3D4F-4331-BF7D-082DCA7EA20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7237" y="1622612"/>
            <a:ext cx="10131425" cy="4625788"/>
          </a:xfrm>
          <a:solidFill>
            <a:srgbClr val="1E1E1E">
              <a:alpha val="80000"/>
            </a:srgbClr>
          </a:solidFill>
          <a:ln>
            <a:noFill/>
          </a:ln>
        </p:spPr>
        <p:txBody>
          <a:bodyPr>
            <a:normAutofit/>
          </a:bodyPr>
          <a:lstStyle>
            <a:lvl1pPr indent="-432000">
              <a:buClr>
                <a:srgbClr val="858585"/>
              </a:buClr>
              <a:buFont typeface="+mj-lt"/>
              <a:buAutoNum type="arabicPeriod"/>
              <a:defRPr sz="2000"/>
            </a:lvl1pPr>
            <a:lvl2pPr>
              <a:buFont typeface="+mj-lt"/>
              <a:buAutoNum type="arabicPeriod"/>
              <a:defRPr/>
            </a:lvl2pPr>
            <a:lvl3pPr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7" name="日期版面配置區 11">
            <a:extLst>
              <a:ext uri="{FF2B5EF4-FFF2-40B4-BE49-F238E27FC236}">
                <a16:creationId xmlns:a16="http://schemas.microsoft.com/office/drawing/2014/main" id="{58E78C33-AC9B-4942-A717-6A2D9E7C71A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331440" y="6331225"/>
            <a:ext cx="1324616" cy="377825"/>
          </a:xfrm>
        </p:spPr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18" name="頁尾版面配置區 12">
            <a:extLst>
              <a:ext uri="{FF2B5EF4-FFF2-40B4-BE49-F238E27FC236}">
                <a16:creationId xmlns:a16="http://schemas.microsoft.com/office/drawing/2014/main" id="{9735CAD1-350F-4A18-8258-230E92302D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43881" y="6331225"/>
            <a:ext cx="5287560" cy="377825"/>
          </a:xfrm>
        </p:spPr>
        <p:txBody>
          <a:bodyPr/>
          <a:lstStyle/>
          <a:p>
            <a:r>
              <a:rPr lang="zh-TW" altLang="en-US" dirty="0"/>
              <a:t>制報人：陳詩恩</a:t>
            </a:r>
          </a:p>
        </p:txBody>
      </p:sp>
      <p:sp>
        <p:nvSpPr>
          <p:cNvPr id="19" name="投影片編號版面配置區 13">
            <a:extLst>
              <a:ext uri="{FF2B5EF4-FFF2-40B4-BE49-F238E27FC236}">
                <a16:creationId xmlns:a16="http://schemas.microsoft.com/office/drawing/2014/main" id="{A4FEABFB-769E-4BD5-A0C4-9D681C79CA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573295" y="6331224"/>
            <a:ext cx="705610" cy="377825"/>
          </a:xfrm>
        </p:spPr>
        <p:txBody>
          <a:bodyPr/>
          <a:lstStyle/>
          <a:p>
            <a:r>
              <a:rPr lang="zh-TW" altLang="en-US" dirty="0"/>
              <a:t>第</a:t>
            </a:r>
            <a:fld id="{4DE55C00-3437-442A-B7E8-1587CB0F0DAA}" type="slidenum">
              <a:rPr lang="zh-TW" altLang="en-US" smtClean="0"/>
              <a:t>‹#›</a:t>
            </a:fld>
            <a:r>
              <a:rPr lang="zh-TW" altLang="en-US" dirty="0"/>
              <a:t>頁</a:t>
            </a:r>
          </a:p>
        </p:txBody>
      </p:sp>
      <p:sp>
        <p:nvSpPr>
          <p:cNvPr id="20" name="日期版面配置區 11">
            <a:extLst>
              <a:ext uri="{FF2B5EF4-FFF2-40B4-BE49-F238E27FC236}">
                <a16:creationId xmlns:a16="http://schemas.microsoft.com/office/drawing/2014/main" id="{FDF9ECAC-0465-43FA-BEB3-FDCC50E66E68}"/>
              </a:ext>
            </a:extLst>
          </p:cNvPr>
          <p:cNvSpPr txBox="1">
            <a:spLocks/>
          </p:cNvSpPr>
          <p:nvPr userDrawn="1"/>
        </p:nvSpPr>
        <p:spPr>
          <a:xfrm>
            <a:off x="8361666" y="6331488"/>
            <a:ext cx="279845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© 2020 </a:t>
            </a:r>
            <a:r>
              <a:rPr lang="zh-TW" altLang="en-US" dirty="0"/>
              <a:t>聖冰如焰</a:t>
            </a:r>
            <a:r>
              <a:rPr lang="en-US" altLang="zh-TW" dirty="0"/>
              <a:t> All Rights Reserved.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11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8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2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6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70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6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49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2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881" y="457240"/>
            <a:ext cx="10131425" cy="927196"/>
          </a:xfrm>
        </p:spPr>
        <p:txBody>
          <a:bodyPr>
            <a:normAutofit/>
          </a:bodyPr>
          <a:lstStyle>
            <a:lvl1pPr algn="ctr">
              <a:defRPr sz="4800" baseline="0">
                <a:ln w="3175" cmpd="sng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28698" y="1492898"/>
            <a:ext cx="10131425" cy="4691161"/>
          </a:xfrm>
        </p:spPr>
        <p:txBody>
          <a:bodyPr anchor="ctr"/>
          <a:lstStyle>
            <a:lvl1pPr indent="-360000"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1pPr>
            <a:lvl2pPr>
              <a:buClrTx/>
              <a:buFont typeface="+mj-lt"/>
              <a:buAutoNum type="arabicPeriod"/>
              <a:defRPr sz="2400" baseline="0">
                <a:latin typeface="Consolas" panose="020B0609020204030204" pitchFamily="49" charset="0"/>
                <a:ea typeface="新細明體" panose="02020500000000000000" pitchFamily="18" charset="-120"/>
              </a:defRPr>
            </a:lvl2pPr>
            <a:lvl3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3pPr>
            <a:lvl4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4pPr>
            <a:lvl5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D80A8CA2-A3A6-4628-AF35-37ECF52C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1440" y="6331225"/>
            <a:ext cx="1324616" cy="377825"/>
          </a:xfrm>
        </p:spPr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E44C903B-10BF-491D-B752-5004B728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881" y="6331225"/>
            <a:ext cx="5287560" cy="377825"/>
          </a:xfrm>
        </p:spPr>
        <p:txBody>
          <a:bodyPr/>
          <a:lstStyle/>
          <a:p>
            <a:r>
              <a:rPr lang="zh-TW" altLang="en-US" dirty="0"/>
              <a:t>制報人：陳詩恩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A968DA2D-E0CA-4C6D-8792-02CDF1C4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3295" y="6331224"/>
            <a:ext cx="705610" cy="377825"/>
          </a:xfrm>
        </p:spPr>
        <p:txBody>
          <a:bodyPr/>
          <a:lstStyle/>
          <a:p>
            <a:r>
              <a:rPr lang="zh-TW" altLang="en-US" dirty="0"/>
              <a:t>第</a:t>
            </a:r>
            <a:fld id="{4DE55C00-3437-442A-B7E8-1587CB0F0DAA}" type="slidenum">
              <a:rPr lang="zh-TW" altLang="en-US" smtClean="0"/>
              <a:t>‹#›</a:t>
            </a:fld>
            <a:r>
              <a:rPr lang="zh-TW" altLang="en-US" dirty="0"/>
              <a:t>頁</a:t>
            </a:r>
          </a:p>
        </p:txBody>
      </p:sp>
      <p:sp>
        <p:nvSpPr>
          <p:cNvPr id="15" name="日期版面配置區 11">
            <a:extLst>
              <a:ext uri="{FF2B5EF4-FFF2-40B4-BE49-F238E27FC236}">
                <a16:creationId xmlns:a16="http://schemas.microsoft.com/office/drawing/2014/main" id="{797512F6-9A9B-4B06-B3BC-7336771FBACF}"/>
              </a:ext>
            </a:extLst>
          </p:cNvPr>
          <p:cNvSpPr txBox="1">
            <a:spLocks/>
          </p:cNvSpPr>
          <p:nvPr userDrawn="1"/>
        </p:nvSpPr>
        <p:spPr>
          <a:xfrm>
            <a:off x="8361666" y="6331488"/>
            <a:ext cx="279845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© 2020 </a:t>
            </a:r>
            <a:r>
              <a:rPr lang="zh-TW" altLang="en-US" dirty="0"/>
              <a:t>聖冰如焰</a:t>
            </a:r>
            <a:r>
              <a:rPr lang="en-US" altLang="zh-TW" dirty="0"/>
              <a:t> All Rights Reserved.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4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3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步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881" y="457240"/>
            <a:ext cx="10131425" cy="927196"/>
          </a:xfrm>
        </p:spPr>
        <p:txBody>
          <a:bodyPr>
            <a:normAutofit/>
          </a:bodyPr>
          <a:lstStyle>
            <a:lvl1pPr algn="ctr">
              <a:defRPr sz="4800" baseline="0">
                <a:ln w="3175" cmpd="sng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8" y="1492898"/>
            <a:ext cx="10131425" cy="4691161"/>
          </a:xfrm>
        </p:spPr>
        <p:txBody>
          <a:bodyPr anchor="ctr"/>
          <a:lstStyle>
            <a:lvl1pPr marL="468000" indent="-576000">
              <a:lnSpc>
                <a:spcPts val="3400"/>
              </a:lnSpc>
              <a:buClr>
                <a:srgbClr val="858585"/>
              </a:buClr>
              <a:buFont typeface="+mj-lt"/>
              <a:buAutoNum type="arabicPeriod"/>
              <a:defRPr sz="2600" baseline="0">
                <a:latin typeface="Consolas" panose="020B0609020204030204" pitchFamily="49" charset="0"/>
                <a:ea typeface="新細明體" panose="02020500000000000000" pitchFamily="18" charset="-120"/>
              </a:defRPr>
            </a:lvl1pPr>
            <a:lvl2pPr defTabSz="540000">
              <a:buClrTx/>
              <a:buFont typeface="+mj-lt"/>
              <a:buAutoNum type="arabicPeriod"/>
              <a:tabLst>
                <a:tab pos="3600000" algn="l"/>
              </a:tabLst>
              <a:defRPr sz="2400" baseline="0">
                <a:latin typeface="Consolas" panose="020B0609020204030204" pitchFamily="49" charset="0"/>
                <a:ea typeface="新細明體" panose="02020500000000000000" pitchFamily="18" charset="-120"/>
              </a:defRPr>
            </a:lvl2pPr>
            <a:lvl3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3pPr>
            <a:lvl4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4pPr>
            <a:lvl5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D80A8CA2-A3A6-4628-AF35-37ECF52C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1440" y="6331225"/>
            <a:ext cx="1324616" cy="377825"/>
          </a:xfrm>
        </p:spPr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E44C903B-10BF-491D-B752-5004B728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881" y="6331225"/>
            <a:ext cx="5287560" cy="377825"/>
          </a:xfrm>
        </p:spPr>
        <p:txBody>
          <a:bodyPr/>
          <a:lstStyle/>
          <a:p>
            <a:r>
              <a:rPr lang="zh-TW" altLang="en-US" dirty="0"/>
              <a:t>制報人：陳詩恩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A968DA2D-E0CA-4C6D-8792-02CDF1C4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3295" y="6331224"/>
            <a:ext cx="705610" cy="377825"/>
          </a:xfrm>
        </p:spPr>
        <p:txBody>
          <a:bodyPr/>
          <a:lstStyle/>
          <a:p>
            <a:r>
              <a:rPr lang="zh-TW" altLang="en-US" dirty="0"/>
              <a:t>第</a:t>
            </a:r>
            <a:fld id="{4DE55C00-3437-442A-B7E8-1587CB0F0DAA}" type="slidenum">
              <a:rPr lang="zh-TW" altLang="en-US" smtClean="0"/>
              <a:t>‹#›</a:t>
            </a:fld>
            <a:r>
              <a:rPr lang="zh-TW" altLang="en-US" dirty="0"/>
              <a:t>頁</a:t>
            </a:r>
          </a:p>
        </p:txBody>
      </p:sp>
      <p:sp>
        <p:nvSpPr>
          <p:cNvPr id="15" name="日期版面配置區 11">
            <a:extLst>
              <a:ext uri="{FF2B5EF4-FFF2-40B4-BE49-F238E27FC236}">
                <a16:creationId xmlns:a16="http://schemas.microsoft.com/office/drawing/2014/main" id="{797512F6-9A9B-4B06-B3BC-7336771FBACF}"/>
              </a:ext>
            </a:extLst>
          </p:cNvPr>
          <p:cNvSpPr txBox="1">
            <a:spLocks/>
          </p:cNvSpPr>
          <p:nvPr userDrawn="1"/>
        </p:nvSpPr>
        <p:spPr>
          <a:xfrm>
            <a:off x="8361666" y="6331488"/>
            <a:ext cx="279845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© 2020 </a:t>
            </a:r>
            <a:r>
              <a:rPr lang="zh-TW" altLang="en-US" dirty="0"/>
              <a:t>聖冰如焰</a:t>
            </a:r>
            <a:r>
              <a:rPr lang="en-US" altLang="zh-TW" dirty="0"/>
              <a:t> All Rights Reserved.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9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開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F4003-2E14-41A8-839C-C11429C4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6" y="1724181"/>
            <a:ext cx="10131425" cy="3409637"/>
          </a:xfrm>
        </p:spPr>
        <p:txBody>
          <a:bodyPr>
            <a:normAutofit/>
          </a:bodyPr>
          <a:lstStyle>
            <a:lvl1pPr>
              <a:defRPr sz="5400">
                <a:ln w="3175" cmpd="sng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>
                  <a:reflection blurRad="6350" stA="60000" endA="900" endPos="58000" dir="5400000" sy="-100000" algn="bl" rotWithShape="0"/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6" name="Picture 6" descr="Celestia-R1---OverlayContentHD.png">
            <a:extLst>
              <a:ext uri="{FF2B5EF4-FFF2-40B4-BE49-F238E27FC236}">
                <a16:creationId xmlns:a16="http://schemas.microsoft.com/office/drawing/2014/main" id="{387E2D73-7BFC-4774-BD48-76A2EA8E0A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" y="0"/>
            <a:ext cx="12188825" cy="6856214"/>
          </a:xfrm>
          <a:prstGeom prst="rect">
            <a:avLst/>
          </a:prstGeom>
        </p:spPr>
      </p:pic>
      <p:sp>
        <p:nvSpPr>
          <p:cNvPr id="17" name="日期版面配置區 11">
            <a:extLst>
              <a:ext uri="{FF2B5EF4-FFF2-40B4-BE49-F238E27FC236}">
                <a16:creationId xmlns:a16="http://schemas.microsoft.com/office/drawing/2014/main" id="{BA5885FE-8A8F-443D-8C65-9B8D3806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1440" y="6331225"/>
            <a:ext cx="1324616" cy="377825"/>
          </a:xfrm>
        </p:spPr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18" name="頁尾版面配置區 12">
            <a:extLst>
              <a:ext uri="{FF2B5EF4-FFF2-40B4-BE49-F238E27FC236}">
                <a16:creationId xmlns:a16="http://schemas.microsoft.com/office/drawing/2014/main" id="{8EE72F08-D27E-4C50-8CDF-F2330EEC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881" y="6331225"/>
            <a:ext cx="5287560" cy="377825"/>
          </a:xfrm>
        </p:spPr>
        <p:txBody>
          <a:bodyPr/>
          <a:lstStyle/>
          <a:p>
            <a:r>
              <a:rPr lang="zh-TW" altLang="en-US" dirty="0"/>
              <a:t>制報人：陳詩恩</a:t>
            </a:r>
          </a:p>
        </p:txBody>
      </p:sp>
      <p:sp>
        <p:nvSpPr>
          <p:cNvPr id="19" name="投影片編號版面配置區 13">
            <a:extLst>
              <a:ext uri="{FF2B5EF4-FFF2-40B4-BE49-F238E27FC236}">
                <a16:creationId xmlns:a16="http://schemas.microsoft.com/office/drawing/2014/main" id="{FCC4B92B-B502-4EAB-8F72-1D5CB17C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3295" y="6331224"/>
            <a:ext cx="705610" cy="377825"/>
          </a:xfrm>
        </p:spPr>
        <p:txBody>
          <a:bodyPr/>
          <a:lstStyle/>
          <a:p>
            <a:r>
              <a:rPr lang="zh-TW" altLang="en-US" dirty="0"/>
              <a:t>第</a:t>
            </a:r>
            <a:fld id="{4DE55C00-3437-442A-B7E8-1587CB0F0DAA}" type="slidenum">
              <a:rPr lang="zh-TW" altLang="en-US" smtClean="0"/>
              <a:t>‹#›</a:t>
            </a:fld>
            <a:r>
              <a:rPr lang="zh-TW" altLang="en-US" dirty="0"/>
              <a:t>頁</a:t>
            </a:r>
          </a:p>
        </p:txBody>
      </p:sp>
      <p:sp>
        <p:nvSpPr>
          <p:cNvPr id="20" name="日期版面配置區 11">
            <a:extLst>
              <a:ext uri="{FF2B5EF4-FFF2-40B4-BE49-F238E27FC236}">
                <a16:creationId xmlns:a16="http://schemas.microsoft.com/office/drawing/2014/main" id="{2CB4FF80-2099-41B2-9A40-DE437765F862}"/>
              </a:ext>
            </a:extLst>
          </p:cNvPr>
          <p:cNvSpPr txBox="1">
            <a:spLocks/>
          </p:cNvSpPr>
          <p:nvPr userDrawn="1"/>
        </p:nvSpPr>
        <p:spPr>
          <a:xfrm>
            <a:off x="8361666" y="6331488"/>
            <a:ext cx="279845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© 2020 </a:t>
            </a:r>
            <a:r>
              <a:rPr lang="zh-TW" altLang="en-US" dirty="0"/>
              <a:t>聖冰如焰</a:t>
            </a:r>
            <a:r>
              <a:rPr lang="en-US" altLang="zh-TW" dirty="0"/>
              <a:t> All Rights Reserved.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5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6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57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4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7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2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98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34" r:id="rId2"/>
    <p:sldLayoutId id="2147483752" r:id="rId3"/>
    <p:sldLayoutId id="2147483751" r:id="rId4"/>
    <p:sldLayoutId id="2147483733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/>
  <p:txStyles>
    <p:titleStyle>
      <a:lvl1pPr algn="ctr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1pPr>
      <a:lvl2pPr marL="971550" indent="-5143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+mj-lt"/>
        <a:buAutoNum type="arabicPeriod"/>
        <a:defRPr sz="20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microsoft.com/zh-tw/software-download/windows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zilla.org/zh-TW/firefox/new/" TargetMode="External"/><Relationship Id="rId5" Type="http://schemas.openxmlformats.org/officeDocument/2006/relationships/hyperlink" Target="https://www.google.com/intl/zh-TW/chrome/" TargetMode="External"/><Relationship Id="rId4" Type="http://schemas.openxmlformats.org/officeDocument/2006/relationships/hyperlink" Target="https://notepad-plus-plus.org/download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JavaScript%20&amp;%20Canvas%20&#22522;&#30990;&#27010;&#24565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F9C1CCED-4AA3-4383-B4FE-67E7C940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4B22A92-ACA5-4C95-92DB-2A3A8CDF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131465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你想體驗一步步成長的樂趣嗎？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你曾夢想自己自製一款遊戲嗎？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你曾因為撰寫程式困難而退縮嗎？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不用害怕，請繼續看下去打開新知識的大門吧！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041F2D-8EB2-4CC9-AA45-9D1A0704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D9FF93-3C44-4CE2-9C23-FD2330B0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FDC869-A08C-475E-9FC0-1B0225FB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5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AE09C-0C41-4EC6-B9CD-3ACA560B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HSLA</a:t>
            </a:r>
            <a:r>
              <a:rPr lang="zh-TW" altLang="en-US" dirty="0"/>
              <a:t>表示法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656FC-6E81-4904-951E-03C83671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HSLA</a:t>
            </a:r>
            <a:r>
              <a:rPr lang="zh-TW" altLang="en-US" dirty="0"/>
              <a:t>用來表示</a:t>
            </a:r>
            <a:r>
              <a:rPr lang="en-US" altLang="zh-TW" dirty="0"/>
              <a:t>H(</a:t>
            </a:r>
            <a:r>
              <a:rPr lang="zh-TW" altLang="en-US" dirty="0"/>
              <a:t>色相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S(</a:t>
            </a:r>
            <a:r>
              <a:rPr lang="zh-TW" altLang="en-US" dirty="0"/>
              <a:t>飽和度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L(</a:t>
            </a:r>
            <a:r>
              <a:rPr lang="zh-TW" altLang="en-US" dirty="0"/>
              <a:t>亮度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A(</a:t>
            </a:r>
            <a:r>
              <a:rPr lang="zh-TW" altLang="en-US" dirty="0"/>
              <a:t>透明度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HSLA</a:t>
            </a:r>
            <a:r>
              <a:rPr lang="zh-TW" altLang="en-US" dirty="0"/>
              <a:t>寫法：</a:t>
            </a:r>
            <a:r>
              <a:rPr lang="en-US" altLang="zh-TW" dirty="0" err="1"/>
              <a:t>hsla</a:t>
            </a:r>
            <a:r>
              <a:rPr lang="en-US" altLang="zh-TW" dirty="0"/>
              <a:t>(0~360,0%~100%,0%~100%,0~1)</a:t>
            </a:r>
          </a:p>
          <a:p>
            <a:endParaRPr lang="en-US" altLang="zh-TW" dirty="0"/>
          </a:p>
          <a:p>
            <a:r>
              <a:rPr lang="zh-TW" altLang="en-US" dirty="0"/>
              <a:t>透明度：</a:t>
            </a:r>
            <a:r>
              <a:rPr lang="en-US" altLang="zh-TW" dirty="0"/>
              <a:t>0</a:t>
            </a:r>
            <a:r>
              <a:rPr lang="zh-TW" altLang="en-US" dirty="0"/>
              <a:t>               </a:t>
            </a:r>
            <a:r>
              <a:rPr lang="en-US" altLang="zh-TW" dirty="0"/>
              <a:t>1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49A00-CFA3-4028-A56E-50511530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62B47-0560-49F8-8F5B-18FE543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3E0E68-33C1-4D7B-830F-E25EDBFA3F20}"/>
              </a:ext>
            </a:extLst>
          </p:cNvPr>
          <p:cNvSpPr/>
          <p:nvPr/>
        </p:nvSpPr>
        <p:spPr>
          <a:xfrm>
            <a:off x="3099828" y="4779204"/>
            <a:ext cx="2878239" cy="37782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AD75E4-3CA1-43DF-B95B-5F2CBA2D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10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36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EDB86-5B32-4022-8679-583EE799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RGB </a:t>
            </a:r>
            <a:r>
              <a:rPr lang="zh-TW" altLang="en-US" dirty="0"/>
              <a:t>顏色亮度變化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BF643-98BF-4E75-9906-4C31526C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180" y="1512250"/>
            <a:ext cx="10131425" cy="4691161"/>
          </a:xfrm>
        </p:spPr>
        <p:txBody>
          <a:bodyPr/>
          <a:lstStyle/>
          <a:p>
            <a:pPr algn="ctr"/>
            <a:r>
              <a:rPr lang="en-US" altLang="zh-TW" dirty="0"/>
              <a:t>RGB</a:t>
            </a:r>
            <a:r>
              <a:rPr lang="zh-TW" altLang="en-US" dirty="0"/>
              <a:t>亮度變化是採用</a:t>
            </a:r>
            <a:r>
              <a:rPr lang="en-US" altLang="zh-TW" dirty="0">
                <a:solidFill>
                  <a:schemeClr val="accent6"/>
                </a:solidFill>
              </a:rPr>
              <a:t>R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00FF00"/>
                </a:solidFill>
              </a:rPr>
              <a:t>G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00B0F0"/>
                </a:solidFill>
              </a:rPr>
              <a:t>B</a:t>
            </a:r>
            <a:r>
              <a:rPr lang="zh-TW" altLang="en-US" dirty="0"/>
              <a:t>等比例增減來變化。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sz="2400" dirty="0"/>
              <a:t>變亮 </a:t>
            </a:r>
            <a:r>
              <a:rPr lang="en-US" altLang="zh-TW" sz="2400" dirty="0"/>
              <a:t>Ex</a:t>
            </a:r>
            <a:r>
              <a:rPr lang="zh-TW" altLang="en-US" sz="2400" dirty="0"/>
              <a:t>：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6"/>
                </a:solidFill>
              </a:rPr>
              <a:t>45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00FF00"/>
                </a:solidFill>
              </a:rPr>
              <a:t>90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00B0F0"/>
                </a:solidFill>
              </a:rPr>
              <a:t>45</a:t>
            </a:r>
            <a:r>
              <a:rPr lang="en-US" altLang="zh-TW" sz="2400" dirty="0"/>
              <a:t>)</a:t>
            </a:r>
          </a:p>
          <a:p>
            <a:pPr marL="457200" lvl="1" indent="0">
              <a:buNone/>
            </a:pPr>
            <a:r>
              <a:rPr lang="en-US" altLang="zh-TW" sz="2000" dirty="0">
                <a:solidFill>
                  <a:schemeClr val="accent6"/>
                </a:solidFill>
              </a:rPr>
              <a:t>R</a:t>
            </a:r>
            <a:r>
              <a:rPr lang="zh-TW" altLang="en-US" sz="2000" dirty="0"/>
              <a:t>變化為</a:t>
            </a:r>
            <a:r>
              <a:rPr lang="en-US" altLang="zh-TW" sz="2000" dirty="0">
                <a:solidFill>
                  <a:schemeClr val="accent6"/>
                </a:solidFill>
              </a:rPr>
              <a:t>45</a:t>
            </a:r>
            <a:r>
              <a:rPr lang="en-US" altLang="zh-TW" sz="2000" dirty="0"/>
              <a:t>+(255-</a:t>
            </a:r>
            <a:r>
              <a:rPr lang="en-US" altLang="zh-TW" sz="2000" dirty="0">
                <a:solidFill>
                  <a:schemeClr val="accent6"/>
                </a:solidFill>
              </a:rPr>
              <a:t>45</a:t>
            </a:r>
            <a:r>
              <a:rPr lang="en-US" altLang="zh-TW" sz="2000" dirty="0"/>
              <a:t>)/255</a:t>
            </a:r>
            <a:r>
              <a:rPr lang="zh-TW" altLang="en-US" sz="2000" dirty="0"/>
              <a:t> * 亮度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>
                <a:solidFill>
                  <a:srgbClr val="00FF00"/>
                </a:solidFill>
              </a:rPr>
              <a:t>G</a:t>
            </a:r>
            <a:r>
              <a:rPr lang="zh-TW" altLang="en-US" sz="2000" dirty="0"/>
              <a:t>變化為</a:t>
            </a:r>
            <a:r>
              <a:rPr lang="en-US" altLang="zh-TW" sz="2000" dirty="0">
                <a:solidFill>
                  <a:srgbClr val="00FF00"/>
                </a:solidFill>
              </a:rPr>
              <a:t>90</a:t>
            </a:r>
            <a:r>
              <a:rPr lang="en-US" altLang="zh-TW" sz="2000" dirty="0"/>
              <a:t>+(255-</a:t>
            </a:r>
            <a:r>
              <a:rPr lang="en-US" altLang="zh-TW" sz="2000" dirty="0">
                <a:solidFill>
                  <a:srgbClr val="00FF00"/>
                </a:solidFill>
              </a:rPr>
              <a:t>90</a:t>
            </a:r>
            <a:r>
              <a:rPr lang="en-US" altLang="zh-TW" sz="2000" dirty="0"/>
              <a:t>)/255</a:t>
            </a:r>
            <a:r>
              <a:rPr lang="zh-TW" altLang="en-US" sz="2000" dirty="0"/>
              <a:t> * 亮度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>
                <a:solidFill>
                  <a:srgbClr val="00B0F0"/>
                </a:solidFill>
              </a:rPr>
              <a:t>B</a:t>
            </a:r>
            <a:r>
              <a:rPr lang="zh-TW" altLang="en-US" sz="2000" dirty="0"/>
              <a:t>變化為</a:t>
            </a:r>
            <a:r>
              <a:rPr lang="en-US" altLang="zh-TW" sz="2000" dirty="0">
                <a:solidFill>
                  <a:srgbClr val="00B0F0"/>
                </a:solidFill>
              </a:rPr>
              <a:t>45</a:t>
            </a:r>
            <a:r>
              <a:rPr lang="en-US" altLang="zh-TW" sz="2000" dirty="0"/>
              <a:t>+(255-</a:t>
            </a:r>
            <a:r>
              <a:rPr lang="en-US" altLang="zh-TW" sz="2000" dirty="0">
                <a:solidFill>
                  <a:srgbClr val="00B0F0"/>
                </a:solidFill>
              </a:rPr>
              <a:t>45</a:t>
            </a:r>
            <a:r>
              <a:rPr lang="en-US" altLang="zh-TW" sz="2000" dirty="0"/>
              <a:t>)/255</a:t>
            </a:r>
            <a:r>
              <a:rPr lang="zh-TW" altLang="en-US" sz="2000" dirty="0"/>
              <a:t> * 亮度</a:t>
            </a:r>
            <a:endParaRPr lang="en-US" altLang="zh-TW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98D5E5-F5B5-4A5D-A8B3-45A80D1E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9487B0-E9B5-4AB0-A836-68809DE3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1810EA-36FB-4C94-8C30-A11BEB42516C}"/>
              </a:ext>
            </a:extLst>
          </p:cNvPr>
          <p:cNvSpPr txBox="1"/>
          <p:nvPr/>
        </p:nvSpPr>
        <p:spPr>
          <a:xfrm>
            <a:off x="6479892" y="3429000"/>
            <a:ext cx="6423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/>
              <a:t>變暗 </a:t>
            </a:r>
            <a:r>
              <a:rPr lang="en-US" altLang="zh-TW" sz="2400" dirty="0"/>
              <a:t>Ex</a:t>
            </a:r>
            <a:r>
              <a:rPr lang="zh-TW" altLang="en-US" sz="2400" dirty="0"/>
              <a:t>：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6"/>
                </a:solidFill>
              </a:rPr>
              <a:t>45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00FF00"/>
                </a:solidFill>
              </a:rPr>
              <a:t>90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00B0F0"/>
                </a:solidFill>
              </a:rPr>
              <a:t>45</a:t>
            </a:r>
            <a:r>
              <a:rPr lang="en-US" altLang="zh-TW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accent6"/>
                </a:solidFill>
              </a:rPr>
              <a:t>R</a:t>
            </a:r>
            <a:r>
              <a:rPr lang="zh-TW" altLang="en-US" sz="2000" dirty="0"/>
              <a:t>變化為</a:t>
            </a:r>
            <a:r>
              <a:rPr lang="en-US" altLang="zh-TW" sz="2000" dirty="0">
                <a:solidFill>
                  <a:schemeClr val="accent6"/>
                </a:solidFill>
              </a:rPr>
              <a:t>45</a:t>
            </a:r>
            <a:r>
              <a:rPr lang="en-US" altLang="zh-TW" sz="2000" dirty="0"/>
              <a:t>-</a:t>
            </a:r>
            <a:r>
              <a:rPr lang="en-US" altLang="zh-TW" sz="2000" dirty="0">
                <a:solidFill>
                  <a:schemeClr val="accent6"/>
                </a:solidFill>
              </a:rPr>
              <a:t>45</a:t>
            </a:r>
            <a:r>
              <a:rPr lang="en-US" altLang="zh-TW" sz="2000" dirty="0"/>
              <a:t>/255</a:t>
            </a:r>
            <a:r>
              <a:rPr lang="zh-TW" altLang="en-US" sz="2000" dirty="0"/>
              <a:t> * 暗度</a:t>
            </a:r>
            <a:endParaRPr lang="en-US" altLang="zh-TW" sz="2000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rgbClr val="00FF00"/>
                </a:solidFill>
              </a:rPr>
              <a:t>G</a:t>
            </a:r>
            <a:r>
              <a:rPr lang="zh-TW" altLang="en-US" sz="2000" dirty="0"/>
              <a:t>變化為</a:t>
            </a:r>
            <a:r>
              <a:rPr lang="en-US" altLang="zh-TW" sz="2000" dirty="0">
                <a:solidFill>
                  <a:srgbClr val="00FF00"/>
                </a:solidFill>
              </a:rPr>
              <a:t>90</a:t>
            </a:r>
            <a:r>
              <a:rPr lang="en-US" altLang="zh-TW" sz="2000" dirty="0"/>
              <a:t>-</a:t>
            </a:r>
            <a:r>
              <a:rPr lang="en-US" altLang="zh-TW" sz="2000" dirty="0">
                <a:solidFill>
                  <a:srgbClr val="00FF00"/>
                </a:solidFill>
              </a:rPr>
              <a:t>90</a:t>
            </a:r>
            <a:r>
              <a:rPr lang="en-US" altLang="zh-TW" sz="2000" dirty="0"/>
              <a:t>/255</a:t>
            </a:r>
            <a:r>
              <a:rPr lang="zh-TW" altLang="en-US" sz="2000" dirty="0"/>
              <a:t> * 暗度</a:t>
            </a:r>
            <a:endParaRPr lang="en-US" altLang="zh-TW" sz="2000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rgbClr val="00B0F0"/>
                </a:solidFill>
              </a:rPr>
              <a:t>B</a:t>
            </a:r>
            <a:r>
              <a:rPr lang="zh-TW" altLang="en-US" sz="2000" dirty="0"/>
              <a:t>變化為</a:t>
            </a:r>
            <a:r>
              <a:rPr lang="en-US" altLang="zh-TW" sz="2000" dirty="0">
                <a:solidFill>
                  <a:srgbClr val="00B0F0"/>
                </a:solidFill>
              </a:rPr>
              <a:t>45</a:t>
            </a:r>
            <a:r>
              <a:rPr lang="en-US" altLang="zh-TW" sz="2000" dirty="0"/>
              <a:t>-</a:t>
            </a:r>
            <a:r>
              <a:rPr lang="en-US" altLang="zh-TW" sz="2000" dirty="0">
                <a:solidFill>
                  <a:srgbClr val="00B0F0"/>
                </a:solidFill>
              </a:rPr>
              <a:t>45</a:t>
            </a:r>
            <a:r>
              <a:rPr lang="en-US" altLang="zh-TW" sz="2000" dirty="0"/>
              <a:t>/255</a:t>
            </a:r>
            <a:r>
              <a:rPr lang="zh-TW" altLang="en-US" sz="2000" dirty="0"/>
              <a:t> * 暗度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5EC0E903-57C1-466F-B49F-2A97AC34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2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06D9D-CFB5-4872-88A3-AA572942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 </a:t>
            </a:r>
            <a:r>
              <a:rPr lang="en-US" altLang="zh-TW" dirty="0"/>
              <a:t>– </a:t>
            </a:r>
            <a:r>
              <a:rPr lang="zh-TW" altLang="en-US" dirty="0"/>
              <a:t>網頁樣式建構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EEF95B-F14B-4A5F-930D-CE4E3F93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EEB219-A50C-4CDA-A6BB-702E836B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88790B-8ABF-4818-BD22-02C130C9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7901C-8971-4330-B51F-5BBCC420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基本網頁建構</a:t>
            </a:r>
          </a:p>
        </p:txBody>
      </p:sp>
      <p:sp>
        <p:nvSpPr>
          <p:cNvPr id="24" name="內容版面配置區 23">
            <a:extLst>
              <a:ext uri="{FF2B5EF4-FFF2-40B4-BE49-F238E27FC236}">
                <a16:creationId xmlns:a16="http://schemas.microsoft.com/office/drawing/2014/main" id="{BB8BD911-35E8-47F7-B919-42E5D7AE5A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808080"/>
                </a:solidFill>
              </a:rPr>
              <a:t>&lt;!</a:t>
            </a:r>
            <a:r>
              <a:rPr lang="en-US" altLang="zh-TW" dirty="0">
                <a:solidFill>
                  <a:srgbClr val="569CD6"/>
                </a:solidFill>
              </a:rPr>
              <a:t>DOCTYPE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9CDCFE"/>
                </a:solidFill>
              </a:rPr>
              <a:t>html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html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head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link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 err="1">
                <a:solidFill>
                  <a:srgbClr val="9CDCFE"/>
                </a:solidFill>
              </a:rPr>
              <a:t>rel</a:t>
            </a:r>
            <a:r>
              <a:rPr lang="en-US" altLang="zh-TW" dirty="0">
                <a:solidFill>
                  <a:srgbClr val="D4D4D4"/>
                </a:solidFill>
              </a:rPr>
              <a:t>=</a:t>
            </a:r>
            <a:r>
              <a:rPr lang="en-US" altLang="zh-TW" dirty="0">
                <a:solidFill>
                  <a:srgbClr val="CE9178"/>
                </a:solidFill>
              </a:rPr>
              <a:t>"stylesheet"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 err="1">
                <a:solidFill>
                  <a:srgbClr val="9CDCFE"/>
                </a:solidFill>
              </a:rPr>
              <a:t>href</a:t>
            </a:r>
            <a:r>
              <a:rPr lang="en-US" altLang="zh-TW" dirty="0">
                <a:solidFill>
                  <a:srgbClr val="D4D4D4"/>
                </a:solidFill>
              </a:rPr>
              <a:t>=</a:t>
            </a:r>
            <a:r>
              <a:rPr lang="en-US" altLang="zh-TW" dirty="0">
                <a:solidFill>
                  <a:srgbClr val="CE9178"/>
                </a:solidFill>
              </a:rPr>
              <a:t>"main.css"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r>
              <a:rPr lang="zh-TW" altLang="en-US" dirty="0">
                <a:solidFill>
                  <a:srgbClr val="808080"/>
                </a:solidFill>
              </a:rPr>
              <a:t> </a:t>
            </a:r>
            <a:r>
              <a:rPr lang="en-US" altLang="zh-TW" dirty="0">
                <a:solidFill>
                  <a:srgbClr val="6A9955"/>
                </a:solidFill>
              </a:rPr>
              <a:t>&lt;!-- </a:t>
            </a:r>
            <a:r>
              <a:rPr lang="en-US" altLang="zh-TW" dirty="0" err="1">
                <a:solidFill>
                  <a:srgbClr val="6A9955"/>
                </a:solidFill>
              </a:rPr>
              <a:t>scr</a:t>
            </a:r>
            <a:r>
              <a:rPr lang="en-US" altLang="zh-TW" dirty="0">
                <a:solidFill>
                  <a:srgbClr val="6A9955"/>
                </a:solidFill>
              </a:rPr>
              <a:t>=</a:t>
            </a:r>
            <a:r>
              <a:rPr lang="en-US" altLang="zh-TW" dirty="0" err="1">
                <a:solidFill>
                  <a:srgbClr val="6A9955"/>
                </a:solidFill>
              </a:rPr>
              <a:t>css</a:t>
            </a:r>
            <a:r>
              <a:rPr lang="zh-TW" altLang="en-US" dirty="0">
                <a:solidFill>
                  <a:srgbClr val="6A9955"/>
                </a:solidFill>
              </a:rPr>
              <a:t>檔案路徑 </a:t>
            </a:r>
            <a:r>
              <a:rPr lang="en-US" altLang="zh-TW" dirty="0">
                <a:solidFill>
                  <a:srgbClr val="6A9955"/>
                </a:solidFill>
              </a:rPr>
              <a:t>--&gt;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title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r>
              <a:rPr lang="zh-TW" altLang="en-US" dirty="0">
                <a:solidFill>
                  <a:srgbClr val="D4D4D4"/>
                </a:solidFill>
              </a:rPr>
              <a:t>俄羅斯方塊</a:t>
            </a:r>
            <a:r>
              <a:rPr lang="en-US" altLang="zh-TW" dirty="0">
                <a:solidFill>
                  <a:srgbClr val="808080"/>
                </a:solidFill>
              </a:rPr>
              <a:t>&lt;/</a:t>
            </a:r>
            <a:r>
              <a:rPr lang="en-US" altLang="zh-TW" dirty="0">
                <a:solidFill>
                  <a:srgbClr val="569CD6"/>
                </a:solidFill>
              </a:rPr>
              <a:t>title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6A9955"/>
                </a:solidFill>
              </a:rPr>
              <a:t>&lt;!-- </a:t>
            </a:r>
            <a:r>
              <a:rPr lang="zh-TW" altLang="en-US" dirty="0">
                <a:solidFill>
                  <a:srgbClr val="6A9955"/>
                </a:solidFill>
              </a:rPr>
              <a:t>網頁</a:t>
            </a:r>
            <a:r>
              <a:rPr lang="en-US" altLang="zh-TW" dirty="0">
                <a:solidFill>
                  <a:srgbClr val="6A9955"/>
                </a:solidFill>
              </a:rPr>
              <a:t>Title</a:t>
            </a:r>
            <a:r>
              <a:rPr lang="zh-TW" altLang="en-US" dirty="0">
                <a:solidFill>
                  <a:srgbClr val="6A9955"/>
                </a:solidFill>
              </a:rPr>
              <a:t>顯示文字 </a:t>
            </a:r>
            <a:r>
              <a:rPr lang="en-US" altLang="zh-TW" dirty="0">
                <a:solidFill>
                  <a:srgbClr val="6A9955"/>
                </a:solidFill>
              </a:rPr>
              <a:t>--&gt;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808080"/>
                </a:solidFill>
              </a:rPr>
              <a:t>&lt;/</a:t>
            </a:r>
            <a:r>
              <a:rPr lang="en-US" altLang="zh-TW" dirty="0">
                <a:solidFill>
                  <a:srgbClr val="569CD6"/>
                </a:solidFill>
              </a:rPr>
              <a:t>head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body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canvas</a:t>
            </a:r>
            <a:r>
              <a:rPr lang="en-US" altLang="zh-TW" dirty="0">
                <a:solidFill>
                  <a:srgbClr val="9CDCFE"/>
                </a:solidFill>
              </a:rPr>
              <a:t> id</a:t>
            </a:r>
            <a:r>
              <a:rPr lang="en-US" altLang="zh-TW" dirty="0">
                <a:solidFill>
                  <a:srgbClr val="D4D4D4"/>
                </a:solidFill>
              </a:rPr>
              <a:t>=</a:t>
            </a:r>
            <a:r>
              <a:rPr lang="en-US" altLang="zh-TW" dirty="0">
                <a:solidFill>
                  <a:srgbClr val="CE9178"/>
                </a:solidFill>
              </a:rPr>
              <a:t>"canvas"</a:t>
            </a:r>
            <a:r>
              <a:rPr lang="en-US" altLang="zh-TW" dirty="0">
                <a:solidFill>
                  <a:srgbClr val="808080"/>
                </a:solidFill>
              </a:rPr>
              <a:t>&gt;&lt;/</a:t>
            </a:r>
            <a:r>
              <a:rPr lang="en-US" altLang="zh-TW" dirty="0">
                <a:solidFill>
                  <a:srgbClr val="569CD6"/>
                </a:solidFill>
              </a:rPr>
              <a:t>canvas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6A9955"/>
                </a:solidFill>
              </a:rPr>
              <a:t>&lt;!-- </a:t>
            </a:r>
            <a:r>
              <a:rPr lang="zh-TW" altLang="en-US" dirty="0">
                <a:solidFill>
                  <a:srgbClr val="6A9955"/>
                </a:solidFill>
              </a:rPr>
              <a:t>生成</a:t>
            </a:r>
            <a:r>
              <a:rPr lang="en-US" altLang="zh-TW" dirty="0">
                <a:solidFill>
                  <a:srgbClr val="6A9955"/>
                </a:solidFill>
              </a:rPr>
              <a:t>Canvas --&gt;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script</a:t>
            </a:r>
            <a:r>
              <a:rPr lang="en-US" altLang="zh-TW" dirty="0">
                <a:solidFill>
                  <a:srgbClr val="9CDCFE"/>
                </a:solidFill>
              </a:rPr>
              <a:t> </a:t>
            </a:r>
            <a:r>
              <a:rPr lang="en-US" altLang="zh-TW" dirty="0" err="1">
                <a:solidFill>
                  <a:srgbClr val="9CDCFE"/>
                </a:solidFill>
              </a:rPr>
              <a:t>src</a:t>
            </a:r>
            <a:r>
              <a:rPr lang="en-US" altLang="zh-TW" dirty="0">
                <a:solidFill>
                  <a:srgbClr val="D4D4D4"/>
                </a:solidFill>
              </a:rPr>
              <a:t>=</a:t>
            </a:r>
            <a:r>
              <a:rPr lang="en-US" altLang="zh-TW" dirty="0">
                <a:solidFill>
                  <a:srgbClr val="CE9178"/>
                </a:solidFill>
              </a:rPr>
              <a:t>"main.js"</a:t>
            </a:r>
            <a:r>
              <a:rPr lang="en-US" altLang="zh-TW" dirty="0">
                <a:solidFill>
                  <a:srgbClr val="808080"/>
                </a:solidFill>
              </a:rPr>
              <a:t>&gt;&lt;/</a:t>
            </a:r>
            <a:r>
              <a:rPr lang="en-US" altLang="zh-TW" dirty="0">
                <a:solidFill>
                  <a:srgbClr val="569CD6"/>
                </a:solidFill>
              </a:rPr>
              <a:t>script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6A9955"/>
                </a:solidFill>
              </a:rPr>
              <a:t>&lt;!-- </a:t>
            </a:r>
            <a:r>
              <a:rPr lang="en-US" altLang="zh-TW" dirty="0" err="1">
                <a:solidFill>
                  <a:srgbClr val="6A9955"/>
                </a:solidFill>
              </a:rPr>
              <a:t>scr</a:t>
            </a:r>
            <a:r>
              <a:rPr lang="en-US" altLang="zh-TW" dirty="0">
                <a:solidFill>
                  <a:srgbClr val="6A9955"/>
                </a:solidFill>
              </a:rPr>
              <a:t>=</a:t>
            </a:r>
            <a:r>
              <a:rPr lang="en-US" altLang="zh-TW" dirty="0" err="1">
                <a:solidFill>
                  <a:srgbClr val="6A9955"/>
                </a:solidFill>
              </a:rPr>
              <a:t>js</a:t>
            </a:r>
            <a:r>
              <a:rPr lang="zh-TW" altLang="en-US" dirty="0">
                <a:solidFill>
                  <a:srgbClr val="6A9955"/>
                </a:solidFill>
              </a:rPr>
              <a:t>檔案路徑 </a:t>
            </a:r>
            <a:r>
              <a:rPr lang="en-US" altLang="zh-TW" dirty="0">
                <a:solidFill>
                  <a:srgbClr val="6A9955"/>
                </a:solidFill>
              </a:rPr>
              <a:t>--&gt;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808080"/>
                </a:solidFill>
              </a:rPr>
              <a:t>&lt;/</a:t>
            </a:r>
            <a:r>
              <a:rPr lang="en-US" altLang="zh-TW" dirty="0">
                <a:solidFill>
                  <a:srgbClr val="569CD6"/>
                </a:solidFill>
              </a:rPr>
              <a:t>body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808080"/>
                </a:solidFill>
              </a:rPr>
              <a:t>&lt;/</a:t>
            </a:r>
            <a:r>
              <a:rPr lang="en-US" altLang="zh-TW" dirty="0">
                <a:solidFill>
                  <a:srgbClr val="569CD6"/>
                </a:solidFill>
              </a:rPr>
              <a:t>html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191AE-7DFC-4E24-A07F-AACD5DB02E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9B918-CE3C-40B3-AA13-AFAD81239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A54390-3F57-41BC-9AB0-79A6DE1C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98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8BF58-A115-4448-BD6E-3645B976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基本網頁樣式</a:t>
            </a:r>
            <a:r>
              <a:rPr lang="en-US" altLang="zh-TW" dirty="0"/>
              <a:t>(CSS)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A4C53-E9D5-4326-85F1-772A757728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網頁高度全螢幕 *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網頁寬度全螢幕 *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網頁</a:t>
            </a:r>
            <a:r>
              <a:rPr lang="zh-TW" altLang="en-US" dirty="0">
                <a:solidFill>
                  <a:srgbClr val="6A9955"/>
                </a:solidFill>
              </a:rPr>
              <a:t>無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邊界 *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darkslategrey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背景顏色設置 *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zh-TW" dirty="0">
                <a:solidFill>
                  <a:srgbClr val="D4D4D4"/>
                </a:solidFill>
              </a:rPr>
              <a:t>; </a:t>
            </a:r>
            <a:r>
              <a:rPr lang="en-US" altLang="zh-TW" dirty="0">
                <a:solidFill>
                  <a:srgbClr val="6A9955"/>
                </a:solidFill>
              </a:rPr>
              <a:t>/* </a:t>
            </a:r>
            <a:r>
              <a:rPr lang="zh-TW" altLang="en-US" dirty="0">
                <a:solidFill>
                  <a:srgbClr val="6A9955"/>
                </a:solidFill>
              </a:rPr>
              <a:t>畫布設定絕對位置 *</a:t>
            </a:r>
            <a:r>
              <a:rPr lang="en-US" altLang="zh-TW" dirty="0">
                <a:solidFill>
                  <a:srgbClr val="6A9955"/>
                </a:solidFill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畫布置中 *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Font typeface="+mj-lt"/>
              <a:buAutoNum type="arabicPeriod" startAt="9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Font typeface="+mj-lt"/>
              <a:buAutoNum type="arabicPeriod" startAt="9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Font typeface="+mj-lt"/>
              <a:buAutoNum type="arabicPeriod" startAt="9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 </a:t>
            </a:r>
            <a:r>
              <a:rPr lang="zh-TW" altLang="en-US" dirty="0">
                <a:solidFill>
                  <a:srgbClr val="6A9955"/>
                </a:solidFill>
              </a:rPr>
              <a:t>背景顏色設置 *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D8C971-3553-42D5-A68C-3FC3FB1CF21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E5DE57-C094-4749-AC63-0158823935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A9EC3B-9B74-40B4-A2B6-F5C538C0A8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14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788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40BCA-F90C-4EFA-AE95-7CDEB030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第三章 </a:t>
            </a:r>
            <a:r>
              <a:rPr lang="en-US" altLang="zh-TW" dirty="0"/>
              <a:t>– </a:t>
            </a:r>
            <a:r>
              <a:rPr lang="zh-TW" altLang="en-US" dirty="0"/>
              <a:t>基本方塊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7A4737-F92F-4D19-B06A-E4879EA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6AEEC1-AE82-4E80-B936-578D2659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026E52-FD45-4B02-A40E-1863132D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15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9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251DE7F-3FC3-494A-A7C0-74D61B14F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72573"/>
              </p:ext>
            </p:extLst>
          </p:nvPr>
        </p:nvGraphicFramePr>
        <p:xfrm>
          <a:off x="3448261" y="2224059"/>
          <a:ext cx="478800" cy="38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800">
                  <a:extLst>
                    <a:ext uri="{9D8B030D-6E8A-4147-A177-3AD203B41FA5}">
                      <a16:colId xmlns:a16="http://schemas.microsoft.com/office/drawing/2014/main" val="258565834"/>
                    </a:ext>
                  </a:extLst>
                </a:gridCol>
              </a:tblGrid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60477426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27689587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02100444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76151793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50540597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09875379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59572627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13705547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40B3B31-BA92-4281-843A-2F22811E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方塊顏色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42D75-A51A-4142-A60E-8788C957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r>
              <a:rPr lang="en-US" altLang="zh-TW" dirty="0"/>
              <a:t>8</a:t>
            </a:r>
            <a:r>
              <a:rPr lang="zh-TW" altLang="en-US" dirty="0"/>
              <a:t>種方塊與黑色背景，每種方塊各有各自的顏色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T </a:t>
            </a:r>
            <a:r>
              <a:rPr lang="zh-TW" altLang="en-US" dirty="0"/>
              <a:t> 紫色</a:t>
            </a:r>
            <a:r>
              <a:rPr lang="en-US" altLang="zh-TW" dirty="0"/>
              <a:t>			RGB(145,0,188)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O</a:t>
            </a:r>
            <a:r>
              <a:rPr lang="zh-TW" altLang="en-US" dirty="0"/>
              <a:t>  黃色</a:t>
            </a:r>
            <a:r>
              <a:rPr lang="en-US" altLang="zh-TW" dirty="0"/>
              <a:t>			RGB(236,208,50)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J</a:t>
            </a:r>
            <a:r>
              <a:rPr lang="zh-TW" altLang="en-US" dirty="0"/>
              <a:t>  藍色</a:t>
            </a:r>
            <a:r>
              <a:rPr lang="en-US" altLang="zh-TW" dirty="0"/>
              <a:t>			RGB(0,85,254)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L</a:t>
            </a:r>
            <a:r>
              <a:rPr lang="zh-TW" altLang="en-US" dirty="0"/>
              <a:t>  橘色</a:t>
            </a:r>
            <a:r>
              <a:rPr lang="en-US" altLang="zh-TW" dirty="0"/>
              <a:t>			RGB(255,165,0)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S</a:t>
            </a:r>
            <a:r>
              <a:rPr lang="zh-TW" altLang="en-US" dirty="0"/>
              <a:t>  綠色</a:t>
            </a:r>
            <a:r>
              <a:rPr lang="en-US" altLang="zh-TW" dirty="0"/>
              <a:t>			RGB(140,190,0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I</a:t>
            </a:r>
            <a:r>
              <a:rPr lang="zh-TW" altLang="en-US" dirty="0"/>
              <a:t>  青色</a:t>
            </a:r>
            <a:r>
              <a:rPr lang="en-US" altLang="zh-TW" dirty="0"/>
              <a:t>			RGB(30,220,220)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Z</a:t>
            </a:r>
            <a:r>
              <a:rPr lang="zh-TW" altLang="en-US" dirty="0"/>
              <a:t>  紅色</a:t>
            </a:r>
            <a:r>
              <a:rPr lang="en-US" altLang="zh-TW" dirty="0"/>
              <a:t>			RGB(205,92,92)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邊 灰色</a:t>
            </a:r>
            <a:r>
              <a:rPr lang="en-US" altLang="zh-TW" dirty="0"/>
              <a:t>			RGB(160,160,160)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339112-7E8C-4D4F-8DFB-ED7BF32F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BB475-F0C5-4761-A995-69CACA98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制報人：陳詩恩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2E24F-C15E-4E33-B25F-F313B71D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fld id="{4DE55C00-3437-442A-B7E8-1587CB0F0DAA}" type="slidenum">
              <a:rPr lang="zh-TW" altLang="en-US" smtClean="0"/>
              <a:t>16</a:t>
            </a:fld>
            <a:r>
              <a:rPr lang="zh-TW" altLang="en-US" dirty="0"/>
              <a:t>頁</a:t>
            </a:r>
          </a:p>
        </p:txBody>
      </p:sp>
    </p:spTree>
    <p:extLst>
      <p:ext uri="{BB962C8B-B14F-4D97-AF65-F5344CB8AC3E}">
        <p14:creationId xmlns:p14="http://schemas.microsoft.com/office/powerpoint/2010/main" val="283724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16FC1-E988-4C98-BFFF-C4B7F1A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方塊大小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4F8E8-B8A6-4106-8C58-6FBF08451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492898"/>
            <a:ext cx="5210176" cy="4691161"/>
          </a:xfrm>
        </p:spPr>
        <p:txBody>
          <a:bodyPr/>
          <a:lstStyle/>
          <a:p>
            <a:r>
              <a:rPr lang="zh-TW" altLang="en-US" dirty="0"/>
              <a:t>本次製做每個方塊都是以</a:t>
            </a:r>
            <a:r>
              <a:rPr lang="en-US" altLang="zh-TW" dirty="0"/>
              <a:t>40px * 40px</a:t>
            </a:r>
            <a:r>
              <a:rPr lang="zh-TW" altLang="en-US" dirty="0"/>
              <a:t>大小組成。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3640B-BA5B-4F87-8221-E282702C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87723D-64C2-4C2C-83EC-C3EEE607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B435E-5CC2-4585-BBBC-F8B249FD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17</a:t>
            </a:fld>
            <a:r>
              <a:rPr lang="zh-TW" altLang="en-US"/>
              <a:t>頁</a:t>
            </a:r>
            <a:endParaRPr lang="zh-TW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3F8542-1BE5-49D7-8841-AED0AB27F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75" y="2626470"/>
            <a:ext cx="273600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4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12E57-73A2-4672-87CD-A9A028E4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第四章 </a:t>
            </a:r>
            <a:r>
              <a:rPr lang="en-US" altLang="zh-TW" dirty="0"/>
              <a:t>–</a:t>
            </a:r>
            <a:r>
              <a:rPr lang="zh-TW" altLang="en-US" dirty="0"/>
              <a:t> 地圖構置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1EA243-2833-4204-AFE6-1BC6EA5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C5ABA2-E2E2-4321-A37E-064A32E6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48205B-B9A3-4D4D-9E8F-AA28E6A8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18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77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2BD29-C1C7-40EC-9E18-AF2EE275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地圖基本性質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EDF07-779D-42FD-B1B0-46D5C7D5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地圖大小</a:t>
            </a:r>
            <a:r>
              <a:rPr lang="en-US" altLang="zh-TW" dirty="0"/>
              <a:t>(</a:t>
            </a:r>
            <a:r>
              <a:rPr lang="zh-TW" altLang="en-US" dirty="0"/>
              <a:t>寬度、高度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方塊顏色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方塊大小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365DF2-FFDB-4848-A0AB-BE1EF1AB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17A753-3DCE-4824-97C3-6321A29A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7249FA-6EB9-4E9E-B466-63874C6D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19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75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30A2A-EF70-43FF-8B9A-0045B412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前製作業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E9168-5C74-49A0-A289-0E379334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作業系統：</a:t>
            </a:r>
            <a:r>
              <a:rPr lang="en-US" altLang="zh-TW" dirty="0">
                <a:hlinkClick r:id="rId2"/>
              </a:rPr>
              <a:t>Windows</a:t>
            </a:r>
            <a:r>
              <a:rPr lang="zh-TW" altLang="en-US" dirty="0"/>
              <a:t>、</a:t>
            </a:r>
            <a:r>
              <a:rPr lang="en-US" altLang="zh-TW" dirty="0"/>
              <a:t>MAC</a:t>
            </a:r>
            <a:r>
              <a:rPr lang="zh-TW" altLang="en-US" dirty="0"/>
              <a:t>。本次作業系統以</a:t>
            </a:r>
            <a:r>
              <a:rPr lang="en-US" altLang="zh-TW" dirty="0"/>
              <a:t>Windows</a:t>
            </a:r>
            <a:r>
              <a:rPr lang="zh-TW" altLang="en-US" dirty="0"/>
              <a:t>為主。</a:t>
            </a: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下載開發軟體：</a:t>
            </a:r>
            <a:r>
              <a:rPr lang="en-US" altLang="zh-TW" dirty="0" err="1">
                <a:hlinkClick r:id="rId3"/>
              </a:rPr>
              <a:t>VScode</a:t>
            </a:r>
            <a:r>
              <a:rPr lang="zh-TW" altLang="en-US" dirty="0"/>
              <a:t>、</a:t>
            </a:r>
            <a:r>
              <a:rPr lang="en-US" altLang="zh-TW" b="0" i="0" dirty="0">
                <a:effectLst/>
                <a:latin typeface="arial" panose="020B0604020202020204" pitchFamily="34" charset="0"/>
                <a:hlinkClick r:id="rId4"/>
              </a:rPr>
              <a:t>Notepad++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。</a:t>
            </a:r>
            <a:r>
              <a:rPr lang="zh-TW" altLang="en-US" dirty="0">
                <a:latin typeface="arial" panose="020B0604020202020204" pitchFamily="34" charset="0"/>
              </a:rPr>
              <a:t>本次開發軟體以</a:t>
            </a:r>
            <a:r>
              <a:rPr lang="en-US" altLang="zh-TW" dirty="0">
                <a:latin typeface="arial" panose="020B0604020202020204" pitchFamily="34" charset="0"/>
              </a:rPr>
              <a:t>			</a:t>
            </a:r>
            <a:r>
              <a:rPr lang="zh-TW" altLang="en-US" dirty="0"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</a:rPr>
              <a:t>VScode</a:t>
            </a:r>
            <a:r>
              <a:rPr lang="zh-TW" altLang="en-US" dirty="0">
                <a:latin typeface="arial" panose="020B0604020202020204" pitchFamily="34" charset="0"/>
              </a:rPr>
              <a:t>為主。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40100" indent="-514350">
              <a:buFont typeface="+mj-lt"/>
              <a:buAutoNum type="arabicPeriod"/>
            </a:pPr>
            <a:endParaRPr lang="en-US" altLang="zh-TW" dirty="0">
              <a:latin typeface="arial" panose="020B0604020202020204" pitchFamily="34" charset="0"/>
            </a:endParaRPr>
          </a:p>
          <a:p>
            <a:pPr marL="440100" indent="-514350">
              <a:buFont typeface="+mj-lt"/>
              <a:buAutoNum type="arabicPeriod"/>
            </a:pPr>
            <a:r>
              <a:rPr lang="zh-TW" altLang="en-US" dirty="0">
                <a:latin typeface="arial" panose="020B0604020202020204" pitchFamily="34" charset="0"/>
              </a:rPr>
              <a:t>瀏覽器環境</a:t>
            </a:r>
            <a:r>
              <a:rPr lang="en-US" altLang="zh-TW" dirty="0">
                <a:latin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</a:rPr>
              <a:t>現今大部分都以支援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  <a:r>
              <a:rPr lang="zh-TW" altLang="en-US" dirty="0">
                <a:latin typeface="arial" panose="020B0604020202020204" pitchFamily="34" charset="0"/>
              </a:rPr>
              <a:t>：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Edge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effectLst/>
                <a:latin typeface="arial" panose="020B0604020202020204" pitchFamily="34" charset="0"/>
                <a:hlinkClick r:id="rId5"/>
              </a:rPr>
              <a:t>Chrome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、     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	  	 </a:t>
            </a:r>
            <a:r>
              <a:rPr lang="en-US" altLang="zh-TW" b="0" i="0" dirty="0">
                <a:effectLst/>
                <a:latin typeface="arial" panose="020B0604020202020204" pitchFamily="34" charset="0"/>
                <a:hlinkClick r:id="rId6"/>
              </a:rPr>
              <a:t>Firefox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。本次開發以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Chrome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為主。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56D1E-A419-46B7-8648-21601C66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E1DD6-C828-456B-A8E2-060DB1D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43D5D4-3546-4895-9D8A-6C07BD9F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8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8145BFB2-084B-46BE-890A-C9EBB20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遊戲介面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FEAFD959-92FF-4F5A-A609-FCD2E0F6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492898"/>
            <a:ext cx="7415506" cy="4691161"/>
          </a:xfrm>
        </p:spPr>
        <p:txBody>
          <a:bodyPr/>
          <a:lstStyle/>
          <a:p>
            <a:r>
              <a:rPr lang="zh-TW" altLang="en-US" dirty="0"/>
              <a:t>俄羅斯方塊是內部</a:t>
            </a:r>
            <a:r>
              <a:rPr lang="en-US" altLang="zh-TW" dirty="0">
                <a:solidFill>
                  <a:schemeClr val="accent6"/>
                </a:solidFill>
              </a:rPr>
              <a:t>10</a:t>
            </a:r>
            <a:r>
              <a:rPr lang="zh-TW" altLang="en-US" dirty="0"/>
              <a:t>*</a:t>
            </a:r>
            <a:r>
              <a:rPr lang="en-US" altLang="zh-TW" dirty="0">
                <a:solidFill>
                  <a:schemeClr val="accent6"/>
                </a:solidFill>
              </a:rPr>
              <a:t>20</a:t>
            </a:r>
            <a:r>
              <a:rPr lang="zh-TW" altLang="en-US" dirty="0"/>
              <a:t>的矩形介面，加上邊框變成</a:t>
            </a:r>
            <a:r>
              <a:rPr lang="en-US" altLang="zh-TW" dirty="0">
                <a:solidFill>
                  <a:schemeClr val="accent6"/>
                </a:solidFill>
              </a:rPr>
              <a:t>12</a:t>
            </a:r>
            <a:r>
              <a:rPr lang="en-US" altLang="zh-TW" dirty="0"/>
              <a:t>*</a:t>
            </a:r>
            <a:r>
              <a:rPr lang="en-US" altLang="zh-TW" dirty="0">
                <a:solidFill>
                  <a:schemeClr val="accent6"/>
                </a:solidFill>
              </a:rPr>
              <a:t>22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可以使用陣列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F0"/>
                </a:solidFill>
              </a:rPr>
              <a:t>Array</a:t>
            </a:r>
            <a:r>
              <a:rPr lang="en-US" altLang="zh-TW" dirty="0"/>
              <a:t>)</a:t>
            </a:r>
            <a:r>
              <a:rPr lang="zh-TW" altLang="en-US" dirty="0"/>
              <a:t>建立整張地圖，在陣列裡放入數字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92D050"/>
                </a:solidFill>
              </a:rPr>
              <a:t>0</a:t>
            </a:r>
            <a:r>
              <a:rPr lang="en-US" altLang="zh-TW" dirty="0"/>
              <a:t>~</a:t>
            </a:r>
            <a:r>
              <a:rPr lang="en-US" altLang="zh-TW" dirty="0">
                <a:solidFill>
                  <a:srgbClr val="92D050"/>
                </a:solidFill>
              </a:rPr>
              <a:t>9</a:t>
            </a:r>
            <a:r>
              <a:rPr lang="en-US" altLang="zh-TW" dirty="0"/>
              <a:t>)</a:t>
            </a:r>
            <a:r>
              <a:rPr lang="zh-TW" altLang="en-US" dirty="0"/>
              <a:t>來表示該區的顏色。</a:t>
            </a:r>
            <a:endParaRPr lang="en-US" altLang="zh-TW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BDF44A-3715-4277-A08F-0508F6BC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6AF274-A49A-41A3-82AD-4E35F38A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C3C1CE-9E00-4764-BE55-354B3ABB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pPr/>
              <a:t>20</a:t>
            </a:fld>
            <a:r>
              <a:rPr lang="zh-TW" altLang="en-US"/>
              <a:t>頁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D1E1AB7-7C79-4FC2-8E6F-0FF997FE73D3}"/>
              </a:ext>
            </a:extLst>
          </p:cNvPr>
          <p:cNvSpPr txBox="1"/>
          <p:nvPr/>
        </p:nvSpPr>
        <p:spPr>
          <a:xfrm>
            <a:off x="4884420" y="2979420"/>
            <a:ext cx="9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9CC3B17A-6747-4DCA-B148-F71A474EA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30" y="1695771"/>
            <a:ext cx="2720896" cy="42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94F5A-0C8C-428C-AD8C-07266601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建構基礎陣列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1A297B-3FC6-462D-98E2-2641BC7E5F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569CD6"/>
                </a:solidFill>
              </a:rPr>
              <a:t>let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9CDCFE"/>
                </a:solidFill>
              </a:rPr>
              <a:t>color</a:t>
            </a:r>
            <a:r>
              <a:rPr lang="en-US" altLang="zh-TW" dirty="0">
                <a:solidFill>
                  <a:srgbClr val="D4D4D4"/>
                </a:solidFill>
              </a:rPr>
              <a:t> = [[</a:t>
            </a:r>
            <a:r>
              <a:rPr lang="en-US" altLang="zh-TW" dirty="0">
                <a:solidFill>
                  <a:srgbClr val="B5CEA8"/>
                </a:solidFill>
              </a:rPr>
              <a:t>64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  <a:r>
              <a:rPr lang="en-US" altLang="zh-TW" dirty="0">
                <a:solidFill>
                  <a:srgbClr val="B5CEA8"/>
                </a:solidFill>
              </a:rPr>
              <a:t>64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  <a:r>
              <a:rPr lang="en-US" altLang="zh-TW" dirty="0">
                <a:solidFill>
                  <a:srgbClr val="B5CEA8"/>
                </a:solidFill>
              </a:rPr>
              <a:t>64</a:t>
            </a:r>
            <a:r>
              <a:rPr lang="en-US" altLang="zh-TW" dirty="0">
                <a:solidFill>
                  <a:srgbClr val="D4D4D4"/>
                </a:solidFill>
              </a:rPr>
              <a:t>],[</a:t>
            </a:r>
            <a:r>
              <a:rPr lang="en-US" altLang="zh-TW" dirty="0">
                <a:solidFill>
                  <a:srgbClr val="B5CEA8"/>
                </a:solidFill>
              </a:rPr>
              <a:t>145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  <a:r>
              <a:rPr lang="en-US" altLang="zh-TW" dirty="0">
                <a:solidFill>
                  <a:srgbClr val="B5CEA8"/>
                </a:solidFill>
              </a:rPr>
              <a:t>0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  <a:r>
              <a:rPr lang="en-US" altLang="zh-TW" dirty="0">
                <a:solidFill>
                  <a:srgbClr val="B5CEA8"/>
                </a:solidFill>
              </a:rPr>
              <a:t>188</a:t>
            </a:r>
            <a:r>
              <a:rPr lang="en-US" altLang="zh-TW" dirty="0">
                <a:solidFill>
                  <a:srgbClr val="D4D4D4"/>
                </a:solidFill>
              </a:rPr>
              <a:t>],[</a:t>
            </a:r>
            <a:r>
              <a:rPr lang="en-US" altLang="zh-TW" dirty="0">
                <a:solidFill>
                  <a:srgbClr val="B5CEA8"/>
                </a:solidFill>
              </a:rPr>
              <a:t>236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  <a:r>
              <a:rPr lang="en-US" altLang="zh-TW" dirty="0">
                <a:solidFill>
                  <a:srgbClr val="B5CEA8"/>
                </a:solidFill>
              </a:rPr>
              <a:t>208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  <a:r>
              <a:rPr lang="en-US" altLang="zh-TW" dirty="0">
                <a:solidFill>
                  <a:srgbClr val="B5CEA8"/>
                </a:solidFill>
              </a:rPr>
              <a:t>50</a:t>
            </a:r>
            <a:r>
              <a:rPr lang="en-US" altLang="zh-TW" dirty="0">
                <a:solidFill>
                  <a:srgbClr val="D4D4D4"/>
                </a:solidFill>
              </a:rPr>
              <a:t>]…];</a:t>
            </a:r>
            <a:r>
              <a:rPr lang="zh-TW" altLang="en-US" dirty="0">
                <a:solidFill>
                  <a:srgbClr val="D4D4D4"/>
                </a:solidFill>
              </a:rPr>
              <a:t> 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顏色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s-ES" altLang="zh-TW" dirty="0">
                <a:solidFill>
                  <a:srgbClr val="569CD6"/>
                </a:solidFill>
              </a:rPr>
              <a:t>let</a:t>
            </a:r>
            <a:r>
              <a:rPr lang="es-ES" altLang="zh-TW" dirty="0">
                <a:solidFill>
                  <a:srgbClr val="D4D4D4"/>
                </a:solidFill>
              </a:rPr>
              <a:t> </a:t>
            </a:r>
            <a:r>
              <a:rPr lang="es-ES" altLang="zh-TW" dirty="0">
                <a:solidFill>
                  <a:srgbClr val="9CDCFE"/>
                </a:solidFill>
              </a:rPr>
              <a:t>map</a:t>
            </a:r>
            <a:r>
              <a:rPr lang="es-ES" altLang="zh-TW" dirty="0">
                <a:solidFill>
                  <a:srgbClr val="D4D4D4"/>
                </a:solidFill>
              </a:rPr>
              <a:t> = [];</a:t>
            </a:r>
            <a:r>
              <a:rPr lang="zh-TW" altLang="en-US" dirty="0">
                <a:solidFill>
                  <a:srgbClr val="D4D4D4"/>
                </a:solidFill>
              </a:rPr>
              <a:t> 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地圖</a:t>
            </a:r>
            <a:endParaRPr lang="en-US" altLang="zh-TW" dirty="0">
              <a:solidFill>
                <a:srgbClr val="6A9955"/>
              </a:solidFill>
            </a:endParaRPr>
          </a:p>
          <a:p>
            <a:r>
              <a:rPr lang="en-US" altLang="zh-TW" dirty="0">
                <a:solidFill>
                  <a:srgbClr val="569CD6"/>
                </a:solidFill>
              </a:rPr>
              <a:t>let</a:t>
            </a:r>
            <a:r>
              <a:rPr lang="zh-TW" altLang="en-US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9CDCFE"/>
                </a:solidFill>
              </a:rPr>
              <a:t>screen</a:t>
            </a:r>
            <a:r>
              <a:rPr lang="zh-TW" altLang="en-US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D4D4D4"/>
                </a:solidFill>
              </a:rPr>
              <a:t>= {</a:t>
            </a: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9CDCFE"/>
                </a:solidFill>
              </a:rPr>
              <a:t>x: </a:t>
            </a:r>
            <a:r>
              <a:rPr lang="en-US" altLang="zh-TW" dirty="0">
                <a:solidFill>
                  <a:srgbClr val="B5CEA8"/>
                </a:solidFill>
              </a:rPr>
              <a:t>12</a:t>
            </a:r>
            <a:r>
              <a:rPr lang="en-US" altLang="zh-TW" dirty="0">
                <a:solidFill>
                  <a:srgbClr val="D4D4D4"/>
                </a:solidFill>
              </a:rPr>
              <a:t>,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遊戲方塊</a:t>
            </a:r>
            <a:r>
              <a:rPr lang="en-US" altLang="zh-TW" dirty="0">
                <a:solidFill>
                  <a:srgbClr val="6A9955"/>
                </a:solidFill>
              </a:rPr>
              <a:t>(</a:t>
            </a:r>
            <a:r>
              <a:rPr lang="zh-TW" altLang="en-US" dirty="0">
                <a:solidFill>
                  <a:srgbClr val="6A9955"/>
                </a:solidFill>
              </a:rPr>
              <a:t>寬</a:t>
            </a:r>
            <a:r>
              <a:rPr lang="en-US" altLang="zh-TW" dirty="0">
                <a:solidFill>
                  <a:srgbClr val="6A9955"/>
                </a:solidFill>
              </a:rPr>
              <a:t>)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zh-TW" altLang="en-US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9CDCFE"/>
                </a:solidFill>
              </a:rPr>
              <a:t>y: </a:t>
            </a:r>
            <a:r>
              <a:rPr lang="en-US" altLang="zh-TW" dirty="0">
                <a:solidFill>
                  <a:srgbClr val="B5CEA8"/>
                </a:solidFill>
              </a:rPr>
              <a:t>22</a:t>
            </a:r>
            <a:r>
              <a:rPr lang="en-US" altLang="zh-TW" dirty="0">
                <a:solidFill>
                  <a:srgbClr val="D4D4D4"/>
                </a:solidFill>
              </a:rPr>
              <a:t>,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遊戲方塊</a:t>
            </a:r>
            <a:r>
              <a:rPr lang="en-US" altLang="zh-TW" dirty="0">
                <a:solidFill>
                  <a:srgbClr val="6A9955"/>
                </a:solidFill>
              </a:rPr>
              <a:t>(</a:t>
            </a:r>
            <a:r>
              <a:rPr lang="zh-TW" altLang="en-US" dirty="0">
                <a:solidFill>
                  <a:srgbClr val="6A9955"/>
                </a:solidFill>
              </a:rPr>
              <a:t>高</a:t>
            </a:r>
            <a:r>
              <a:rPr lang="en-US" altLang="zh-TW" dirty="0">
                <a:solidFill>
                  <a:srgbClr val="6A9955"/>
                </a:solidFill>
              </a:rPr>
              <a:t>)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zh-TW" altLang="en-US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9CDCFE"/>
                </a:solidFill>
              </a:rPr>
              <a:t>span: </a:t>
            </a:r>
            <a:r>
              <a:rPr lang="en-US" altLang="zh-TW" dirty="0">
                <a:solidFill>
                  <a:srgbClr val="B5CEA8"/>
                </a:solidFill>
              </a:rPr>
              <a:t>40</a:t>
            </a:r>
            <a:r>
              <a:rPr lang="zh-TW" altLang="en-US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遊戲方塊大小 </a:t>
            </a:r>
            <a:r>
              <a:rPr lang="en-US" altLang="zh-TW" dirty="0">
                <a:solidFill>
                  <a:srgbClr val="6A9955"/>
                </a:solidFill>
              </a:rPr>
              <a:t>40 * 40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};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5E2202-D701-43DC-BE65-84B7FB8303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397FBA-A989-4F41-AF18-93E17523CA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8AD1EF-0D09-4F2A-9A09-FBCFF41970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32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1BA4D-BE66-4ADE-9153-EC54CC0B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建構方塊陣列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6BB71-3C69-470C-BCA8-BAF6C317E1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zh-TW" alt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空氣</a:t>
            </a:r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sz="2400" dirty="0">
                <a:solidFill>
                  <a:srgbClr val="B5CEA8"/>
                </a:solidFill>
              </a:rPr>
              <a:t>1</a:t>
            </a:r>
            <a:r>
              <a:rPr lang="en-US" altLang="zh-TW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~9</a:t>
            </a:r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zh-TW" altLang="en-US" sz="2400" dirty="0">
                <a:solidFill>
                  <a:srgbClr val="9CDCFE"/>
                </a:solidFill>
              </a:rPr>
              <a:t>各自顏</a:t>
            </a:r>
            <a:r>
              <a:rPr lang="zh-TW" alt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色</a:t>
            </a:r>
            <a:endParaRPr lang="da-DK" altLang="zh-TW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da-DK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[[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]],</a:t>
            </a:r>
          </a:p>
          <a:p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[[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dirty="0">
                <a:solidFill>
                  <a:srgbClr val="D4D4D4"/>
                </a:solidFill>
              </a:rPr>
              <a:t>…</a:t>
            </a:r>
          </a:p>
          <a:p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da-DK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4978B7-8E66-4ED6-8117-2669353B94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9BB62-A8DF-4455-ADBE-7F978BD110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07FF46-C2CD-4CEA-B2A4-86EEE2B942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22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5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87F5B-0D2A-4668-AABA-0CFFB05B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D2F72D-E496-4890-A401-279267B302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zh-TW" alt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黑色</a:t>
            </a:r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zh-TW" alt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灰色 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(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可自行調整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)</a:t>
            </a:r>
            <a:endParaRPr lang="zh-TW" alt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s-E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E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[];</a:t>
            </a:r>
            <a:r>
              <a:rPr lang="zh-TW" altLang="en-US" dirty="0">
                <a:solidFill>
                  <a:srgbClr val="D4D4D4"/>
                </a:solidFill>
              </a:rPr>
              <a:t> 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成為二維陣列</a:t>
            </a:r>
            <a:endParaRPr lang="es-E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E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dirty="0">
                <a:solidFill>
                  <a:srgbClr val="D4D4D4"/>
                </a:solidFill>
              </a:rPr>
              <a:t> 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內部黑色</a:t>
            </a:r>
            <a:endParaRPr lang="es-E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dirty="0">
                <a:solidFill>
                  <a:srgbClr val="D4D4D4"/>
                </a:solidFill>
              </a:rPr>
              <a:t> 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邊框</a:t>
            </a:r>
            <a:endParaRPr lang="es-E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CC82B3-B29A-4728-8A84-476EA6EDD2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8EF603-A88C-4A7F-987E-8227508303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4F4D2A-6DA5-4D2E-B2C4-AA3967C527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23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2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86BE2-136C-4B63-AF34-4F3AFF1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099F22-C8FE-48D6-B99B-E3A56602CF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7238" y="1622612"/>
            <a:ext cx="8204388" cy="462578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2400" dirty="0"/>
              <a:t>使用迴圈來跑</a:t>
            </a:r>
            <a:r>
              <a:rPr lang="en-US" altLang="zh-TW" sz="2400" dirty="0"/>
              <a:t>map(</a:t>
            </a:r>
            <a:r>
              <a:rPr lang="zh-TW" altLang="en-US" sz="2400" dirty="0"/>
              <a:t>地圖</a:t>
            </a:r>
            <a:r>
              <a:rPr lang="en-US" altLang="zh-TW" sz="2400" dirty="0"/>
              <a:t>)</a:t>
            </a:r>
            <a:r>
              <a:rPr lang="zh-TW" altLang="en-US" sz="2400" dirty="0"/>
              <a:t>，為每一格上色。</a:t>
            </a:r>
            <a:endParaRPr lang="en-US" altLang="zh-TW" sz="2400" b="0" dirty="0">
              <a:effectLst/>
            </a:endParaRPr>
          </a:p>
          <a:p>
            <a:endParaRPr lang="en-US" altLang="zh-TW" dirty="0">
              <a:solidFill>
                <a:srgbClr val="4FC1FF"/>
              </a:solidFill>
            </a:endParaRPr>
          </a:p>
          <a:p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zh-TW" altLang="en-US" dirty="0">
                <a:solidFill>
                  <a:srgbClr val="CE9178"/>
                </a:solidFill>
              </a:rPr>
              <a:t> </a:t>
            </a:r>
            <a:r>
              <a:rPr lang="en-US" altLang="zh-TW" dirty="0">
                <a:solidFill>
                  <a:srgbClr val="CE9178"/>
                </a:solidFill>
              </a:rPr>
              <a:t>'</a:t>
            </a:r>
            <a:r>
              <a:rPr lang="zh-TW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繪製</a:t>
            </a:r>
            <a:r>
              <a:rPr lang="zh-TW" altLang="en-US" dirty="0">
                <a:solidFill>
                  <a:srgbClr val="9CDCFE"/>
                </a:solidFill>
              </a:rPr>
              <a:t>的</a:t>
            </a:r>
            <a:r>
              <a:rPr lang="zh-TW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顏色</a:t>
            </a:r>
            <a:r>
              <a:rPr lang="en-US" altLang="zh-TW" dirty="0">
                <a:solidFill>
                  <a:srgbClr val="CE9178"/>
                </a:solidFill>
              </a:rPr>
              <a:t>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繪製位置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zh-TW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繪製位置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zh-TW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寬度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TW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高度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025A72-01EC-43A6-8450-621E73CFC6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8C57C-C3E5-4362-8323-F274BE2BD0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900AEB-BE71-41FB-8CA4-AC1B17B125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24</a:t>
            </a:fld>
            <a:r>
              <a:rPr lang="zh-TW" altLang="en-US"/>
              <a:t>頁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B7F4579-1322-4AC6-9AEE-C90389DA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207" y="2068606"/>
            <a:ext cx="2032375" cy="37338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5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8110D-366F-482F-87F6-929ABED7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第七章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GUI</a:t>
            </a:r>
            <a:r>
              <a:rPr lang="zh-TW" altLang="en-US" dirty="0"/>
              <a:t>介面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B89E5C-8CE3-4524-A81F-EDFEE3A6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E935C4-7131-4315-AC8C-40B65D91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ABE725-E103-4C78-AF52-FAF1E4F2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25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54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介面概要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F49A6-9648-41A3-87F1-D2AB18E9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資訊介面通常放置於遊戲畫面右側</a:t>
            </a:r>
            <a:endParaRPr lang="en-US" altLang="zh-TW" dirty="0"/>
          </a:p>
          <a:p>
            <a:r>
              <a:rPr lang="zh-TW" altLang="en-US" dirty="0"/>
              <a:t>內部排版可自由新增、刪除、更動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26</a:t>
            </a:fld>
            <a:r>
              <a:rPr lang="zh-TW" altLang="en-US"/>
              <a:t>頁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02CD701-1DB5-43BE-9A81-2B9E8EB6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90" y="1384436"/>
            <a:ext cx="2222270" cy="48889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41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介面顯示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27</a:t>
            </a:fld>
            <a:r>
              <a:rPr lang="zh-TW" altLang="en-US"/>
              <a:t>頁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C8386A-587E-4BE1-BF00-6B314BFC4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44" y="1512298"/>
            <a:ext cx="3624912" cy="46910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465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2E098-658A-4338-8F99-714509E0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第八章 </a:t>
            </a:r>
            <a:r>
              <a:rPr lang="en-US" altLang="zh-TW" dirty="0"/>
              <a:t>–</a:t>
            </a:r>
            <a:r>
              <a:rPr lang="zh-TW" altLang="en-US" dirty="0"/>
              <a:t> 陣列址轉值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BBDD57-2B0C-46E5-B441-B87F17ED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7728DA-9BCC-4C55-BF64-B7146734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1D1332-7A3C-46D7-B9CB-FAE502A7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28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588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06662-79C7-49F7-ABD1-8DAFBD00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陣列址轉值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09E0C-7BFB-4CB6-880F-DCD82A5CB2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7237" y="1622612"/>
            <a:ext cx="10131425" cy="4625788"/>
          </a:xfrm>
        </p:spPr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陣列轉為字串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字串轉為陣列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D54C92-825E-4B32-9150-414BFB69C5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CD675-5839-4814-A94B-11D8B7EAAB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D912CF-BE2A-410D-A42E-E2074DB8AA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29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582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EF303-07AA-4B27-93C4-5E63081A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本次會使用的程式語言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271657-F0E8-4D41-9256-CF9A1C08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403" y="2241061"/>
            <a:ext cx="5554981" cy="364913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非常基本的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</a:p>
          <a:p>
            <a:endParaRPr lang="en-US" altLang="zh-TW" dirty="0"/>
          </a:p>
          <a:p>
            <a:r>
              <a:rPr lang="zh-TW" altLang="en-US" dirty="0"/>
              <a:t> 些許的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</a:p>
          <a:p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 與</a:t>
            </a:r>
            <a:r>
              <a:rPr lang="en-US" altLang="zh-TW" dirty="0"/>
              <a:t>Canvas</a:t>
            </a:r>
            <a:r>
              <a:rPr lang="zh-TW" altLang="en-US" dirty="0"/>
              <a:t>互動的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CDD56-3955-4544-952C-FED6679E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F9E061-6007-46E6-95CC-B6F321E6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7431A2-4F40-4356-BB18-26D5917C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89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47498-A147-4BB7-9ED6-E27567F4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第九章 </a:t>
            </a:r>
            <a:r>
              <a:rPr lang="en-US" altLang="zh-TW" dirty="0"/>
              <a:t>–</a:t>
            </a:r>
            <a:r>
              <a:rPr lang="zh-TW" altLang="en-US" dirty="0"/>
              <a:t> 分數繪製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8A77B7-746B-41D2-9643-E1442529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8A5D66-E4A3-448C-9B75-6818F742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CE7061-1850-4A71-81A1-534C8409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30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277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D6221-B5DC-45EF-87D4-1A632FE9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F1120-8DDE-466B-9637-4776F0AD44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6A9955"/>
                </a:solidFill>
              </a:rPr>
              <a:t>//</a:t>
            </a:r>
            <a:r>
              <a:rPr lang="zh-TW" altLang="en-US" dirty="0">
                <a:solidFill>
                  <a:srgbClr val="6A9955"/>
                </a:solidFill>
              </a:rPr>
              <a:t>區塊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 err="1">
                <a:solidFill>
                  <a:srgbClr val="4FC1FF"/>
                </a:solidFill>
              </a:rPr>
              <a:t>ctx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9CDCFE"/>
                </a:solidFill>
              </a:rPr>
              <a:t>fillStyle</a:t>
            </a:r>
            <a:r>
              <a:rPr lang="en-US" altLang="zh-TW" dirty="0">
                <a:solidFill>
                  <a:srgbClr val="D4D4D4"/>
                </a:solidFill>
              </a:rPr>
              <a:t> = </a:t>
            </a:r>
            <a:r>
              <a:rPr lang="en-US" altLang="zh-TW" dirty="0">
                <a:solidFill>
                  <a:srgbClr val="CE9178"/>
                </a:solidFill>
              </a:rPr>
              <a:t>'</a:t>
            </a:r>
            <a:r>
              <a:rPr lang="en-US" altLang="zh-TW" dirty="0" err="1">
                <a:solidFill>
                  <a:srgbClr val="CE9178"/>
                </a:solidFill>
              </a:rPr>
              <a:t>rgb</a:t>
            </a:r>
            <a:r>
              <a:rPr lang="en-US" altLang="zh-TW" dirty="0">
                <a:solidFill>
                  <a:srgbClr val="CE9178"/>
                </a:solidFill>
              </a:rPr>
              <a:t>(96, 226, 225)'</a:t>
            </a:r>
            <a:r>
              <a:rPr lang="en-US" altLang="zh-TW" dirty="0">
                <a:solidFill>
                  <a:srgbClr val="D4D4D4"/>
                </a:solidFill>
              </a:rPr>
              <a:t>;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背景顏色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 err="1">
                <a:solidFill>
                  <a:srgbClr val="4FC1FF"/>
                </a:solidFill>
              </a:rPr>
              <a:t>ctx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9CDCFE"/>
                </a:solidFill>
              </a:rPr>
              <a:t>shadowColor</a:t>
            </a:r>
            <a:r>
              <a:rPr lang="en-US" altLang="zh-TW" dirty="0">
                <a:solidFill>
                  <a:srgbClr val="D4D4D4"/>
                </a:solidFill>
              </a:rPr>
              <a:t> = </a:t>
            </a:r>
            <a:r>
              <a:rPr lang="en-US" altLang="zh-TW" dirty="0">
                <a:solidFill>
                  <a:srgbClr val="CE9178"/>
                </a:solidFill>
              </a:rPr>
              <a:t>'</a:t>
            </a:r>
            <a:r>
              <a:rPr lang="en-US" altLang="zh-TW" dirty="0" err="1">
                <a:solidFill>
                  <a:srgbClr val="CE9178"/>
                </a:solidFill>
              </a:rPr>
              <a:t>rgb</a:t>
            </a:r>
            <a:r>
              <a:rPr lang="en-US" altLang="zh-TW" dirty="0">
                <a:solidFill>
                  <a:srgbClr val="CE9178"/>
                </a:solidFill>
              </a:rPr>
              <a:t>(96, 236, 255)'</a:t>
            </a:r>
            <a:r>
              <a:rPr lang="en-US" altLang="zh-TW" dirty="0">
                <a:solidFill>
                  <a:srgbClr val="D4D4D4"/>
                </a:solidFill>
              </a:rPr>
              <a:t>;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背景發光顏色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 err="1">
                <a:solidFill>
                  <a:srgbClr val="4FC1FF"/>
                </a:solidFill>
              </a:rPr>
              <a:t>ctx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9CDCFE"/>
                </a:solidFill>
              </a:rPr>
              <a:t>shadowBlur</a:t>
            </a:r>
            <a:r>
              <a:rPr lang="en-US" altLang="zh-TW" dirty="0">
                <a:solidFill>
                  <a:srgbClr val="D4D4D4"/>
                </a:solidFill>
              </a:rPr>
              <a:t> = </a:t>
            </a:r>
            <a:r>
              <a:rPr lang="en-US" altLang="zh-TW" dirty="0">
                <a:solidFill>
                  <a:srgbClr val="B5CEA8"/>
                </a:solidFill>
              </a:rPr>
              <a:t>20</a:t>
            </a:r>
            <a:r>
              <a:rPr lang="en-US" altLang="zh-TW" dirty="0">
                <a:solidFill>
                  <a:srgbClr val="D4D4D4"/>
                </a:solidFill>
              </a:rPr>
              <a:t>;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背景發光範圍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6A9955"/>
                </a:solidFill>
              </a:rPr>
              <a:t>//</a:t>
            </a:r>
            <a:r>
              <a:rPr lang="zh-TW" altLang="en-US" dirty="0">
                <a:solidFill>
                  <a:srgbClr val="6A9955"/>
                </a:solidFill>
              </a:rPr>
              <a:t>文字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 err="1">
                <a:solidFill>
                  <a:srgbClr val="4FC1FF"/>
                </a:solidFill>
              </a:rPr>
              <a:t>ctx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9CDCFE"/>
                </a:solidFill>
              </a:rPr>
              <a:t>font</a:t>
            </a:r>
            <a:r>
              <a:rPr lang="en-US" altLang="zh-TW" dirty="0">
                <a:solidFill>
                  <a:srgbClr val="D4D4D4"/>
                </a:solidFill>
              </a:rPr>
              <a:t> = </a:t>
            </a:r>
            <a:r>
              <a:rPr lang="en-US" altLang="zh-TW" dirty="0">
                <a:solidFill>
                  <a:srgbClr val="CE9178"/>
                </a:solidFill>
              </a:rPr>
              <a:t>'40px Arial'</a:t>
            </a:r>
            <a:r>
              <a:rPr lang="en-US" altLang="zh-TW" dirty="0">
                <a:solidFill>
                  <a:srgbClr val="D4D4D4"/>
                </a:solidFill>
              </a:rPr>
              <a:t>;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文字大小 字型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 err="1">
                <a:solidFill>
                  <a:srgbClr val="4FC1FF"/>
                </a:solidFill>
              </a:rPr>
              <a:t>ctx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9CDCFE"/>
                </a:solidFill>
              </a:rPr>
              <a:t>fillStyle</a:t>
            </a:r>
            <a:r>
              <a:rPr lang="en-US" altLang="zh-TW" dirty="0">
                <a:solidFill>
                  <a:srgbClr val="D4D4D4"/>
                </a:solidFill>
              </a:rPr>
              <a:t> = </a:t>
            </a:r>
            <a:r>
              <a:rPr lang="en-US" altLang="zh-TW" dirty="0">
                <a:solidFill>
                  <a:srgbClr val="CE9178"/>
                </a:solidFill>
              </a:rPr>
              <a:t>'</a:t>
            </a:r>
            <a:r>
              <a:rPr lang="en-US" altLang="zh-TW" dirty="0" err="1">
                <a:solidFill>
                  <a:srgbClr val="CE9178"/>
                </a:solidFill>
              </a:rPr>
              <a:t>rgb</a:t>
            </a:r>
            <a:r>
              <a:rPr lang="en-US" altLang="zh-TW" dirty="0">
                <a:solidFill>
                  <a:srgbClr val="CE9178"/>
                </a:solidFill>
              </a:rPr>
              <a:t>(0, 50, 255)'</a:t>
            </a:r>
            <a:r>
              <a:rPr lang="en-US" altLang="zh-TW" dirty="0">
                <a:solidFill>
                  <a:srgbClr val="D4D4D4"/>
                </a:solidFill>
              </a:rPr>
              <a:t>;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文字顏色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 err="1">
                <a:solidFill>
                  <a:srgbClr val="4FC1FF"/>
                </a:solidFill>
              </a:rPr>
              <a:t>ctx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9CDCFE"/>
                </a:solidFill>
              </a:rPr>
              <a:t>textAlign</a:t>
            </a:r>
            <a:r>
              <a:rPr lang="en-US" altLang="zh-TW" dirty="0">
                <a:solidFill>
                  <a:srgbClr val="D4D4D4"/>
                </a:solidFill>
              </a:rPr>
              <a:t> = </a:t>
            </a:r>
            <a:r>
              <a:rPr lang="en-US" altLang="zh-TW" dirty="0">
                <a:solidFill>
                  <a:srgbClr val="CE9178"/>
                </a:solidFill>
              </a:rPr>
              <a:t>'right'</a:t>
            </a:r>
            <a:r>
              <a:rPr lang="en-US" altLang="zh-TW" dirty="0">
                <a:solidFill>
                  <a:srgbClr val="D4D4D4"/>
                </a:solidFill>
              </a:rPr>
              <a:t>;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文字對齊</a:t>
            </a:r>
            <a:r>
              <a:rPr lang="en-US" altLang="zh-TW" dirty="0">
                <a:solidFill>
                  <a:srgbClr val="6A9955"/>
                </a:solidFill>
              </a:rPr>
              <a:t>(</a:t>
            </a:r>
            <a:r>
              <a:rPr lang="zh-TW" altLang="en-US" dirty="0">
                <a:solidFill>
                  <a:srgbClr val="6A9955"/>
                </a:solidFill>
              </a:rPr>
              <a:t>垂直</a:t>
            </a:r>
            <a:r>
              <a:rPr lang="en-US" altLang="zh-TW" dirty="0">
                <a:solidFill>
                  <a:srgbClr val="6A9955"/>
                </a:solidFill>
              </a:rPr>
              <a:t>)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 err="1">
                <a:solidFill>
                  <a:srgbClr val="4FC1FF"/>
                </a:solidFill>
              </a:rPr>
              <a:t>ctx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9CDCFE"/>
                </a:solidFill>
              </a:rPr>
              <a:t>textBaseline</a:t>
            </a:r>
            <a:r>
              <a:rPr lang="en-US" altLang="zh-TW" dirty="0">
                <a:solidFill>
                  <a:srgbClr val="D4D4D4"/>
                </a:solidFill>
              </a:rPr>
              <a:t> = </a:t>
            </a:r>
            <a:r>
              <a:rPr lang="en-US" altLang="zh-TW" dirty="0">
                <a:solidFill>
                  <a:srgbClr val="CE9178"/>
                </a:solidFill>
              </a:rPr>
              <a:t>'middle'</a:t>
            </a:r>
            <a:r>
              <a:rPr lang="en-US" altLang="zh-TW" dirty="0">
                <a:solidFill>
                  <a:srgbClr val="D4D4D4"/>
                </a:solidFill>
              </a:rPr>
              <a:t>;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文字對齊</a:t>
            </a:r>
            <a:r>
              <a:rPr lang="en-US" altLang="zh-TW" dirty="0">
                <a:solidFill>
                  <a:srgbClr val="6A9955"/>
                </a:solidFill>
              </a:rPr>
              <a:t>(</a:t>
            </a:r>
            <a:r>
              <a:rPr lang="zh-TW" altLang="en-US" dirty="0">
                <a:solidFill>
                  <a:srgbClr val="6A9955"/>
                </a:solidFill>
              </a:rPr>
              <a:t>水平</a:t>
            </a:r>
            <a:r>
              <a:rPr lang="en-US" altLang="zh-TW" dirty="0">
                <a:solidFill>
                  <a:srgbClr val="6A9955"/>
                </a:solidFill>
              </a:rPr>
              <a:t>)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 err="1">
                <a:solidFill>
                  <a:srgbClr val="4FC1FF"/>
                </a:solidFill>
              </a:rPr>
              <a:t>ctx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fillText</a:t>
            </a:r>
            <a:r>
              <a:rPr lang="en-US" altLang="zh-TW" dirty="0">
                <a:solidFill>
                  <a:srgbClr val="D4D4D4"/>
                </a:solidFill>
              </a:rPr>
              <a:t>(</a:t>
            </a:r>
            <a:r>
              <a:rPr lang="en-US" altLang="zh-TW" dirty="0">
                <a:solidFill>
                  <a:srgbClr val="CE9178"/>
                </a:solidFill>
              </a:rPr>
              <a:t>'Text'</a:t>
            </a:r>
            <a:r>
              <a:rPr lang="en-US" altLang="zh-TW" dirty="0">
                <a:solidFill>
                  <a:srgbClr val="D4D4D4"/>
                </a:solidFill>
              </a:rPr>
              <a:t>, </a:t>
            </a:r>
            <a:r>
              <a:rPr lang="en-US" altLang="zh-TW" dirty="0">
                <a:solidFill>
                  <a:srgbClr val="4FC1FF"/>
                </a:solidFill>
              </a:rPr>
              <a:t>X</a:t>
            </a:r>
            <a:r>
              <a:rPr lang="en-US" altLang="zh-TW" dirty="0">
                <a:solidFill>
                  <a:srgbClr val="D4D4D4"/>
                </a:solidFill>
              </a:rPr>
              <a:t>, </a:t>
            </a:r>
            <a:r>
              <a:rPr lang="en-US" altLang="zh-TW" dirty="0">
                <a:solidFill>
                  <a:srgbClr val="4FC1FF"/>
                </a:solidFill>
              </a:rPr>
              <a:t>Y</a:t>
            </a:r>
            <a:r>
              <a:rPr lang="en-US" altLang="zh-TW" dirty="0">
                <a:solidFill>
                  <a:srgbClr val="D4D4D4"/>
                </a:solidFill>
              </a:rPr>
              <a:t>);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繪製文字</a:t>
            </a:r>
            <a:endParaRPr lang="zh-TW" altLang="en-US" dirty="0">
              <a:solidFill>
                <a:srgbClr val="D4D4D4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D29AA9-9494-4567-A26B-4E9BFBE47E0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7D4C5D-68D0-4D91-A8B3-EC61F8D890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C6A94-82C0-4C15-8F7B-E693DD913A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65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2D604-F5EA-4AFD-AFC8-7FD66971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第十章 </a:t>
            </a:r>
            <a:r>
              <a:rPr lang="en-US" altLang="zh-TW" dirty="0"/>
              <a:t>–</a:t>
            </a:r>
            <a:r>
              <a:rPr lang="zh-TW" altLang="en-US" dirty="0"/>
              <a:t> 建構玩家</a:t>
            </a:r>
            <a:r>
              <a:rPr lang="en-US" altLang="zh-TW" dirty="0"/>
              <a:t>(</a:t>
            </a:r>
            <a:r>
              <a:rPr lang="zh-TW" altLang="en-US" dirty="0"/>
              <a:t>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128BDF-6EDD-45AC-B6A4-BF35A453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1CB6E9-B1D9-4418-A36A-59816510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651C7D-175E-470E-83EA-39187AE8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32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37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9F422-1017-428D-ADEF-C3C39ECD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結構化的意義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673FE2-055A-4623-AE9B-7C457016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將繁雜程式切成小塊部分，有助於日後</a:t>
            </a:r>
            <a:r>
              <a:rPr lang="en-US" altLang="zh-TW" dirty="0"/>
              <a:t>Debug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修改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內容可更容易被閱讀、解析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D485DD-0B42-443B-AD5F-A270BB6F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BF71D3-119A-43F5-AEA1-E122FEFE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0270B7-0380-4146-8934-5C06128A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33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327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94DD6-4143-4D8D-BAB3-F4564F6A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玩家的基礎屬性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94BA5-9DC6-432A-8F7F-98012792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位置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軸</a:t>
            </a: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現在的方塊、類型</a:t>
            </a: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下一個掉落的方塊</a:t>
            </a: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暫存的方塊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D05C4B-9CF6-44C9-B235-1936535A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2E243B-3950-4184-A654-E74BEBA2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F5F3A8-1E26-4896-B367-98D30831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34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4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8B8BA-BE2D-419D-A442-0D7A795A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玩家內建函式</a:t>
            </a:r>
            <a:r>
              <a:rPr lang="en-US" altLang="zh-TW" dirty="0"/>
              <a:t>(</a:t>
            </a:r>
            <a:r>
              <a:rPr lang="zh-TW" altLang="en-US" dirty="0"/>
              <a:t>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DC4D8-E416-410D-A56E-BF56DF58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400" dirty="0"/>
              <a:t>初始化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方塊更新</a:t>
            </a:r>
            <a:r>
              <a:rPr lang="en-US" altLang="zh-TW" sz="2400" dirty="0"/>
              <a:t>(</a:t>
            </a:r>
            <a:r>
              <a:rPr lang="zh-TW" altLang="en-US" sz="2400" dirty="0"/>
              <a:t>初始方塊、下個方塊</a:t>
            </a:r>
            <a:r>
              <a:rPr lang="en-US" altLang="zh-TW" sz="2400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/>
              <a:t>繪出自我方塊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碰撞檢查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方塊掉落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分數紀錄</a:t>
            </a:r>
            <a:r>
              <a:rPr lang="en-US" altLang="zh-TW" sz="2400" dirty="0"/>
              <a:t>(</a:t>
            </a:r>
            <a:r>
              <a:rPr lang="zh-TW" altLang="en-US" sz="2400" dirty="0"/>
              <a:t>消除滿行方塊</a:t>
            </a:r>
            <a:r>
              <a:rPr lang="en-US" altLang="zh-TW" sz="2400" dirty="0"/>
              <a:t>&amp;</a:t>
            </a:r>
            <a:r>
              <a:rPr lang="zh-TW" altLang="en-US" sz="2400" dirty="0"/>
              <a:t>增加積分</a:t>
            </a:r>
            <a:r>
              <a:rPr lang="en-US" altLang="zh-TW" sz="2400" dirty="0"/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3833AF-0CAE-47E2-BC95-7BC8C1A6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294B1C-7561-4470-9D79-3F8C7014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E3BBB6-DD94-42DA-946A-EAB43D9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pPr/>
              <a:t>35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0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EC7C1-B086-4411-93A8-84EE5DC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806668E-5788-4C5C-81BC-678055AD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生成初始方塊</a:t>
            </a:r>
            <a:r>
              <a:rPr lang="en-US" altLang="zh-TW" dirty="0"/>
              <a:t>&amp;</a:t>
            </a:r>
            <a:r>
              <a:rPr lang="zh-TW" altLang="en-US" dirty="0"/>
              <a:t>下個方塊</a:t>
            </a:r>
            <a:endParaRPr lang="en-US" altLang="zh-TW" dirty="0"/>
          </a:p>
          <a:p>
            <a:r>
              <a:rPr lang="zh-TW" altLang="en-US" sz="2800" dirty="0"/>
              <a:t>積分</a:t>
            </a:r>
            <a:r>
              <a:rPr lang="zh-TW" altLang="en-US" dirty="0"/>
              <a:t>歸 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X</a:t>
            </a:r>
            <a:r>
              <a:rPr lang="zh-TW" altLang="en-US" dirty="0"/>
              <a:t>軸置中、</a:t>
            </a:r>
            <a:r>
              <a:rPr lang="en-US" altLang="zh-TW" dirty="0"/>
              <a:t>Y</a:t>
            </a:r>
            <a:r>
              <a:rPr lang="zh-TW" altLang="en-US" dirty="0"/>
              <a:t>軸置頂</a:t>
            </a:r>
            <a:endParaRPr lang="en-US" altLang="zh-TW" dirty="0"/>
          </a:p>
          <a:p>
            <a:r>
              <a:rPr lang="zh-TW" altLang="en-US" dirty="0"/>
              <a:t>暫存塊清除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8A0E63-2418-4679-893C-45409F22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79289C-C07F-4361-BD0D-5A96F33C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EE6239-C1D7-410C-81EB-A37B1117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36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2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266CF-E0EB-44C1-ACA9-30BD0BA6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方塊更新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AAB1B-5B2C-46DD-86A3-96689EEA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F0"/>
                </a:solidFill>
              </a:rPr>
              <a:t>初始方塊</a:t>
            </a:r>
            <a:r>
              <a:rPr lang="zh-TW" altLang="en-US" dirty="0"/>
              <a:t>換成</a:t>
            </a:r>
            <a:r>
              <a:rPr lang="zh-TW" altLang="en-US" dirty="0">
                <a:solidFill>
                  <a:srgbClr val="00B0F0"/>
                </a:solidFill>
              </a:rPr>
              <a:t>下個方塊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zh-TW" altLang="en-US" dirty="0">
                <a:solidFill>
                  <a:srgbClr val="00B0F0"/>
                </a:solidFill>
              </a:rPr>
              <a:t>檢查</a:t>
            </a:r>
            <a:r>
              <a:rPr lang="zh-TW" altLang="en-US" dirty="0"/>
              <a:t>是否可以繪出</a:t>
            </a:r>
            <a:r>
              <a:rPr lang="zh-TW" altLang="en-US" dirty="0">
                <a:solidFill>
                  <a:srgbClr val="00B0F0"/>
                </a:solidFill>
              </a:rPr>
              <a:t>初始方塊</a:t>
            </a:r>
            <a:r>
              <a:rPr lang="zh-TW" altLang="en-US" dirty="0"/>
              <a:t>，若無法則遊戲失敗</a:t>
            </a:r>
            <a:endParaRPr lang="en-US" altLang="zh-TW" dirty="0"/>
          </a:p>
          <a:p>
            <a:r>
              <a:rPr lang="zh-TW" altLang="en-US" dirty="0">
                <a:solidFill>
                  <a:srgbClr val="00B0F0"/>
                </a:solidFill>
              </a:rPr>
              <a:t>下個方塊</a:t>
            </a:r>
            <a:r>
              <a:rPr lang="zh-TW" altLang="en-US" dirty="0"/>
              <a:t>更新</a:t>
            </a:r>
            <a:r>
              <a:rPr lang="zh-TW" altLang="en-US" dirty="0">
                <a:solidFill>
                  <a:srgbClr val="00B0F0"/>
                </a:solidFill>
              </a:rPr>
              <a:t>隨機方塊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>
                <a:solidFill>
                  <a:srgbClr val="00B0F0"/>
                </a:solidFill>
              </a:rPr>
              <a:t>X </a:t>
            </a:r>
            <a:r>
              <a:rPr lang="zh-TW" altLang="en-US" dirty="0"/>
              <a:t>軸置中、</a:t>
            </a:r>
            <a:r>
              <a:rPr lang="en-US" altLang="zh-TW" dirty="0">
                <a:solidFill>
                  <a:srgbClr val="00B0F0"/>
                </a:solidFill>
              </a:rPr>
              <a:t>Y </a:t>
            </a:r>
            <a:r>
              <a:rPr lang="zh-TW" altLang="en-US" dirty="0"/>
              <a:t>軸置頂</a:t>
            </a:r>
            <a:endParaRPr lang="en-US" altLang="zh-TW" dirty="0">
              <a:solidFill>
                <a:srgbClr val="00B0F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9EBDB0-F187-4407-9983-0965DD40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EB1AA-5B1E-4638-8A55-7BDD77EF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CF5AE5-CB2C-4999-93DE-3E0F385A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37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3B976-B056-4AEC-815A-CEC0E52C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繪出自我方塊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9C93BC-EC84-4936-A187-693B765B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先呼叫自己影子磚函式</a:t>
            </a:r>
            <a:endParaRPr lang="en-US" altLang="zh-TW" dirty="0"/>
          </a:p>
          <a:p>
            <a:r>
              <a:rPr lang="zh-TW" altLang="en-US" dirty="0"/>
              <a:t>與繪製地圖方式雷同，但</a:t>
            </a:r>
            <a:r>
              <a:rPr lang="en-US" altLang="zh-TW" dirty="0"/>
              <a:t>0(</a:t>
            </a:r>
            <a:r>
              <a:rPr lang="zh-TW" altLang="en-US" dirty="0">
                <a:solidFill>
                  <a:srgbClr val="00B0F0"/>
                </a:solidFill>
              </a:rPr>
              <a:t>空氣</a:t>
            </a:r>
            <a:r>
              <a:rPr lang="en-US" altLang="zh-TW" dirty="0"/>
              <a:t>)</a:t>
            </a:r>
            <a:r>
              <a:rPr lang="zh-TW" altLang="en-US" dirty="0"/>
              <a:t>不需繪製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A620B6-A8FE-4C0F-B8B2-643C7BA7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2CC636-8014-4241-9BCB-DE84EE03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D0F17-87A6-4996-8DC4-BB741C77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38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184E7-CA40-481E-B11C-6BCDDD25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碰撞檢查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E47A46-5939-4A65-806F-E2B4621C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傳入 </a:t>
            </a:r>
            <a:r>
              <a:rPr lang="en-US" altLang="zh-TW" dirty="0"/>
              <a:t>X</a:t>
            </a:r>
            <a:r>
              <a:rPr lang="zh-TW" altLang="en-US" dirty="0"/>
              <a:t> 、 </a:t>
            </a:r>
            <a:r>
              <a:rPr lang="en-US" altLang="zh-TW" dirty="0"/>
              <a:t>Y</a:t>
            </a:r>
            <a:r>
              <a:rPr lang="zh-TW" altLang="en-US" dirty="0"/>
              <a:t> 來進行處理移動後是否碰撞。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zh-TW" altLang="en-US" dirty="0">
                <a:solidFill>
                  <a:srgbClr val="00B0F0"/>
                </a:solidFill>
              </a:rPr>
              <a:t>自身位置</a:t>
            </a:r>
            <a:r>
              <a:rPr lang="en-US" altLang="zh-TW" dirty="0"/>
              <a:t>+</a:t>
            </a:r>
            <a:r>
              <a:rPr lang="zh-TW" altLang="en-US" dirty="0">
                <a:solidFill>
                  <a:srgbClr val="00B0F0"/>
                </a:solidFill>
              </a:rPr>
              <a:t>傳入位置</a:t>
            </a:r>
            <a:r>
              <a:rPr lang="en-US" altLang="zh-TW" dirty="0"/>
              <a:t>=</a:t>
            </a:r>
            <a:r>
              <a:rPr lang="zh-TW" altLang="en-US" dirty="0">
                <a:solidFill>
                  <a:srgbClr val="00B0F0"/>
                </a:solidFill>
              </a:rPr>
              <a:t>移動後位置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zh-TW" altLang="en-US" dirty="0"/>
              <a:t>如果</a:t>
            </a:r>
            <a:r>
              <a:rPr lang="zh-TW" altLang="en-US" dirty="0">
                <a:solidFill>
                  <a:srgbClr val="00B0F0"/>
                </a:solidFill>
              </a:rPr>
              <a:t>移動後位置</a:t>
            </a:r>
            <a:r>
              <a:rPr lang="zh-TW" altLang="en-US" dirty="0"/>
              <a:t>有方塊，地圖也有方塊，表示方塊碰撞回傳</a:t>
            </a:r>
            <a:r>
              <a:rPr lang="en-US" altLang="zh-TW" dirty="0">
                <a:solidFill>
                  <a:srgbClr val="00B0F0"/>
                </a:solidFill>
              </a:rPr>
              <a:t>Boolean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84787-B045-4960-A366-361B6DE9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ED21BC-6FF8-4752-AD80-84F39A8F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EA4FBA-503B-4914-87AB-56884A2D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39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10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13919E5-97BE-40EE-9758-07537D3C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一步步自製俄羅斯方塊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00B74E4-16CA-4D3A-923D-28E3CC46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59153"/>
            <a:ext cx="6213349" cy="3823650"/>
          </a:xfrm>
        </p:spPr>
        <p:txBody>
          <a:bodyPr/>
          <a:lstStyle/>
          <a:p>
            <a:pPr marL="0" indent="0" algn="just">
              <a:buNone/>
            </a:pPr>
            <a:r>
              <a:rPr lang="zh-TW" altLang="en-US" dirty="0"/>
              <a:t>本篇的教學將會把製成步驟切成</a:t>
            </a:r>
            <a:r>
              <a:rPr lang="en-US" altLang="zh-TW" dirty="0"/>
              <a:t>20</a:t>
            </a:r>
            <a:r>
              <a:rPr lang="zh-TW" altLang="en-US" dirty="0"/>
              <a:t>章節，只要學過基礎的程式語言，便可輕鬆上手，如過對於程式語言沒有基礎觀念者，可以看我上一篇的</a:t>
            </a:r>
            <a:r>
              <a:rPr lang="en-US" altLang="zh-TW" dirty="0">
                <a:solidFill>
                  <a:srgbClr val="FF0000"/>
                </a:solidFill>
                <a:hlinkClick r:id="rId3" action="ppaction://hlinkpres?slideindex=1&amp;slidetitle="/>
              </a:rPr>
              <a:t>&lt;&lt;</a:t>
            </a:r>
            <a:r>
              <a:rPr lang="en-US" altLang="zh-TW" dirty="0" err="1">
                <a:solidFill>
                  <a:srgbClr val="FF0000"/>
                </a:solidFill>
                <a:hlinkClick r:id="rId3" action="ppaction://hlinkpres?slideindex=1&amp;slidetitle="/>
              </a:rPr>
              <a:t>JavaScript&amp;Canvas</a:t>
            </a:r>
            <a:r>
              <a:rPr lang="zh-TW" altLang="en-US" dirty="0">
                <a:solidFill>
                  <a:srgbClr val="FF0000"/>
                </a:solidFill>
                <a:hlinkClick r:id="rId3" action="ppaction://hlinkpres?slideindex=1&amp;slidetitle="/>
              </a:rPr>
              <a:t>基礎概念</a:t>
            </a:r>
            <a:r>
              <a:rPr lang="en-US" altLang="zh-TW" dirty="0">
                <a:solidFill>
                  <a:srgbClr val="FF0000"/>
                </a:solidFill>
                <a:hlinkClick r:id="rId3" action="ppaction://hlinkpres?slideindex=1&amp;slidetitle="/>
              </a:rPr>
              <a:t>&gt;&gt;</a:t>
            </a:r>
            <a:r>
              <a:rPr lang="zh-TW" altLang="en-US" dirty="0"/>
              <a:t>。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C3DBB70E-1521-44DF-B26C-CBA27E7F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282B2144-5869-4D0F-8060-55B93A0F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9F66C5AC-EEB4-4A16-BEF2-C410D7CD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158" y="2433627"/>
            <a:ext cx="2954478" cy="38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2F9DF3F-D0CD-4803-86F9-8BCDB446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61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8A0F8-AB78-4720-804F-94587241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方塊掉落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A243B-3578-4E72-BA7B-07111540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b="1" dirty="0">
                <a:solidFill>
                  <a:srgbClr val="FF0000"/>
                </a:solidFill>
              </a:rPr>
              <a:t>碰撞檢查</a:t>
            </a:r>
            <a:endParaRPr lang="en-US" altLang="zh-TW" dirty="0"/>
          </a:p>
          <a:p>
            <a:pPr marL="685800" lvl="2" indent="0">
              <a:buNone/>
            </a:pPr>
            <a:r>
              <a:rPr lang="zh-TW" altLang="en-US" sz="2000" dirty="0">
                <a:solidFill>
                  <a:srgbClr val="00B0F0"/>
                </a:solidFill>
              </a:rPr>
              <a:t>有碰撞：</a:t>
            </a:r>
            <a:r>
              <a:rPr lang="zh-TW" altLang="en-US" sz="2000" dirty="0"/>
              <a:t>先使用</a:t>
            </a:r>
            <a:r>
              <a:rPr lang="zh-TW" altLang="en-US" sz="2000" b="1" dirty="0">
                <a:solidFill>
                  <a:srgbClr val="FF0000"/>
                </a:solidFill>
              </a:rPr>
              <a:t>方塊更新</a:t>
            </a:r>
            <a:r>
              <a:rPr lang="zh-TW" altLang="en-US" sz="2000" b="1" dirty="0"/>
              <a:t>，接者把</a:t>
            </a:r>
            <a:r>
              <a:rPr lang="zh-TW" altLang="en-US" sz="2000" dirty="0">
                <a:solidFill>
                  <a:srgbClr val="00B0F0"/>
                </a:solidFill>
              </a:rPr>
              <a:t>初始方塊</a:t>
            </a:r>
            <a:r>
              <a:rPr lang="zh-TW" altLang="en-US" sz="2000" dirty="0"/>
              <a:t>放入地圖中再使用</a:t>
            </a:r>
            <a:r>
              <a:rPr lang="zh-TW" altLang="en-US" sz="2000" b="1" dirty="0">
                <a:solidFill>
                  <a:srgbClr val="FF0000"/>
                </a:solidFill>
              </a:rPr>
              <a:t>分數紀錄</a:t>
            </a:r>
            <a:r>
              <a:rPr lang="zh-TW" altLang="en-US" sz="2000" b="1" dirty="0"/>
              <a:t>更改分數</a:t>
            </a:r>
            <a:endParaRPr lang="en-US" altLang="zh-TW" sz="2000" b="1" dirty="0"/>
          </a:p>
          <a:p>
            <a:pPr marL="685800" lvl="2" indent="0">
              <a:buNone/>
            </a:pPr>
            <a:r>
              <a:rPr lang="zh-TW" altLang="en-US" sz="2000" dirty="0">
                <a:solidFill>
                  <a:srgbClr val="00B0F0"/>
                </a:solidFill>
              </a:rPr>
              <a:t>無碰撞：</a:t>
            </a:r>
            <a:r>
              <a:rPr lang="zh-TW" altLang="en-US" sz="2000" dirty="0"/>
              <a:t>使自身</a:t>
            </a:r>
            <a:r>
              <a:rPr lang="en-US" altLang="zh-TW" sz="2000" dirty="0">
                <a:solidFill>
                  <a:srgbClr val="00B0F0"/>
                </a:solidFill>
              </a:rPr>
              <a:t>Y</a:t>
            </a:r>
            <a:r>
              <a:rPr lang="zh-TW" altLang="en-US" sz="2000" dirty="0">
                <a:solidFill>
                  <a:srgbClr val="00B0F0"/>
                </a:solidFill>
              </a:rPr>
              <a:t>軸增加</a:t>
            </a:r>
            <a:endParaRPr lang="en-US" altLang="zh-TW" sz="2000" dirty="0">
              <a:solidFill>
                <a:srgbClr val="00B0F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77496F-1DFF-4113-9FF8-9D133E94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84A117-8246-46A1-A7EA-EEF05F59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AD3148-2441-4F9F-973F-6F9C922C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40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18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05531-AB5E-420E-84EA-0B311EF0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分數紀錄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37A4B-576D-44FC-8E84-D3CB5000A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檢查是否有滿行方塊，若有採用</a:t>
            </a:r>
            <a:r>
              <a:rPr lang="zh-TW" altLang="en-US" b="1" dirty="0">
                <a:solidFill>
                  <a:srgbClr val="FF0000"/>
                </a:solidFill>
              </a:rPr>
              <a:t>分行交換</a:t>
            </a:r>
            <a:endParaRPr lang="en-US" altLang="zh-TW" b="1" dirty="0"/>
          </a:p>
          <a:p>
            <a:r>
              <a:rPr lang="zh-TW" altLang="en-US" dirty="0"/>
              <a:t>每消一行紀錄行數，一次最多四行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sz="2000" dirty="0">
                <a:solidFill>
                  <a:srgbClr val="92D050"/>
                </a:solidFill>
              </a:rPr>
              <a:t>1</a:t>
            </a:r>
            <a:r>
              <a:rPr lang="zh-TW" altLang="en-US" sz="2000" dirty="0"/>
              <a:t>行：</a:t>
            </a:r>
            <a:r>
              <a:rPr lang="en-US" altLang="zh-TW" sz="2000" dirty="0">
                <a:solidFill>
                  <a:srgbClr val="92D050"/>
                </a:solidFill>
              </a:rPr>
              <a:t>40</a:t>
            </a:r>
          </a:p>
          <a:p>
            <a:pPr marL="914400" lvl="2" indent="0">
              <a:buNone/>
            </a:pPr>
            <a:r>
              <a:rPr lang="en-US" altLang="zh-TW" sz="2000" dirty="0">
                <a:solidFill>
                  <a:srgbClr val="92D050"/>
                </a:solidFill>
              </a:rPr>
              <a:t>2</a:t>
            </a:r>
            <a:r>
              <a:rPr lang="zh-TW" altLang="en-US" sz="2000" dirty="0"/>
              <a:t>行：</a:t>
            </a:r>
            <a:r>
              <a:rPr lang="en-US" altLang="zh-TW" sz="2000" dirty="0">
                <a:solidFill>
                  <a:srgbClr val="92D050"/>
                </a:solidFill>
              </a:rPr>
              <a:t>100</a:t>
            </a:r>
          </a:p>
          <a:p>
            <a:pPr marL="914400" lvl="2" indent="0">
              <a:buNone/>
            </a:pPr>
            <a:r>
              <a:rPr lang="en-US" altLang="zh-TW" sz="2000" dirty="0">
                <a:solidFill>
                  <a:srgbClr val="92D050"/>
                </a:solidFill>
              </a:rPr>
              <a:t>3</a:t>
            </a:r>
            <a:r>
              <a:rPr lang="zh-TW" altLang="en-US" sz="2000" dirty="0"/>
              <a:t>行：</a:t>
            </a:r>
            <a:r>
              <a:rPr lang="en-US" altLang="zh-TW" sz="2000" dirty="0">
                <a:solidFill>
                  <a:srgbClr val="92D050"/>
                </a:solidFill>
              </a:rPr>
              <a:t>300</a:t>
            </a:r>
          </a:p>
          <a:p>
            <a:pPr marL="914400" lvl="2" indent="0">
              <a:buNone/>
            </a:pPr>
            <a:r>
              <a:rPr lang="en-US" altLang="zh-TW" sz="2000" dirty="0">
                <a:solidFill>
                  <a:srgbClr val="92D050"/>
                </a:solidFill>
              </a:rPr>
              <a:t>4</a:t>
            </a:r>
            <a:r>
              <a:rPr lang="zh-TW" altLang="en-US" sz="2000" dirty="0"/>
              <a:t>行：</a:t>
            </a:r>
            <a:r>
              <a:rPr lang="en-US" altLang="zh-TW" sz="2000" dirty="0">
                <a:solidFill>
                  <a:srgbClr val="92D050"/>
                </a:solidFill>
              </a:rPr>
              <a:t>1200</a:t>
            </a:r>
            <a:endParaRPr lang="zh-TW" altLang="en-US" sz="2000" dirty="0">
              <a:solidFill>
                <a:srgbClr val="92D05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BF729-B3FB-401C-ABA4-23537018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BC4994-C3E1-4860-B8C9-856CF3E8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85603D-3239-447B-A734-26D7E1A1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2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58ECE-ED29-456F-B081-74C5533C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分行交換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31BE41-433F-4124-B14C-4A8A5A0D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53062A-2B8A-4C07-84BB-898F3338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5437B0-3D9E-4F76-8963-30CFDC34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C243A4-23FD-4708-AF87-6095806C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42</a:t>
            </a:fld>
            <a:r>
              <a:rPr lang="zh-TW" altLang="en-US"/>
              <a:t>頁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3CE67CE1-548A-4435-984A-778FFD41B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95" y="1678478"/>
            <a:ext cx="2356362" cy="432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12881DF-94E7-4CB8-AAC1-7E3D7146F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630" y="1678478"/>
            <a:ext cx="2356365" cy="43200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B8119229-B973-4395-B82E-40CD72C5F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568" y="1678478"/>
            <a:ext cx="2356364" cy="4320000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CAEF69AC-5402-4B05-8C26-F8D1FC609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505" y="1678478"/>
            <a:ext cx="2356364" cy="4320000"/>
          </a:xfrm>
          <a:prstGeom prst="rect">
            <a:avLst/>
          </a:prstGeom>
        </p:spPr>
      </p:pic>
      <p:sp>
        <p:nvSpPr>
          <p:cNvPr id="37" name="箭號: 弧形下彎 36">
            <a:extLst>
              <a:ext uri="{FF2B5EF4-FFF2-40B4-BE49-F238E27FC236}">
                <a16:creationId xmlns:a16="http://schemas.microsoft.com/office/drawing/2014/main" id="{6B129AD0-CE6D-4C9F-B517-4196D8D8222F}"/>
              </a:ext>
            </a:extLst>
          </p:cNvPr>
          <p:cNvSpPr/>
          <p:nvPr/>
        </p:nvSpPr>
        <p:spPr>
          <a:xfrm>
            <a:off x="1993978" y="1492897"/>
            <a:ext cx="2227811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箭號: 弧形下彎 38">
            <a:extLst>
              <a:ext uri="{FF2B5EF4-FFF2-40B4-BE49-F238E27FC236}">
                <a16:creationId xmlns:a16="http://schemas.microsoft.com/office/drawing/2014/main" id="{9B402E85-4EB7-430B-99CC-5D68462C3255}"/>
              </a:ext>
            </a:extLst>
          </p:cNvPr>
          <p:cNvSpPr/>
          <p:nvPr/>
        </p:nvSpPr>
        <p:spPr>
          <a:xfrm>
            <a:off x="4852463" y="1345732"/>
            <a:ext cx="2227811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箭號: 弧形下彎 40">
            <a:extLst>
              <a:ext uri="{FF2B5EF4-FFF2-40B4-BE49-F238E27FC236}">
                <a16:creationId xmlns:a16="http://schemas.microsoft.com/office/drawing/2014/main" id="{A90ED34E-B4CB-49F2-873B-DCF4FCC8D7C7}"/>
              </a:ext>
            </a:extLst>
          </p:cNvPr>
          <p:cNvSpPr/>
          <p:nvPr/>
        </p:nvSpPr>
        <p:spPr>
          <a:xfrm>
            <a:off x="7700400" y="1180001"/>
            <a:ext cx="2227811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3" name="箭號: 弧形下彎 42">
            <a:extLst>
              <a:ext uri="{FF2B5EF4-FFF2-40B4-BE49-F238E27FC236}">
                <a16:creationId xmlns:a16="http://schemas.microsoft.com/office/drawing/2014/main" id="{52E61C76-772C-44CA-9CF0-8522BC3C5425}"/>
              </a:ext>
            </a:extLst>
          </p:cNvPr>
          <p:cNvSpPr/>
          <p:nvPr/>
        </p:nvSpPr>
        <p:spPr>
          <a:xfrm>
            <a:off x="7729979" y="1272792"/>
            <a:ext cx="2227811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箭號: 弧形下彎 44">
            <a:extLst>
              <a:ext uri="{FF2B5EF4-FFF2-40B4-BE49-F238E27FC236}">
                <a16:creationId xmlns:a16="http://schemas.microsoft.com/office/drawing/2014/main" id="{9BE9F65D-1288-430F-9419-2E689A314986}"/>
              </a:ext>
            </a:extLst>
          </p:cNvPr>
          <p:cNvSpPr/>
          <p:nvPr/>
        </p:nvSpPr>
        <p:spPr>
          <a:xfrm>
            <a:off x="7735662" y="1431104"/>
            <a:ext cx="2227811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00B05A77-1CF6-4934-A213-3E492EA8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15" y="1749740"/>
            <a:ext cx="2356364" cy="4320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D227587-F48B-4F0A-82C1-E7AB3C67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分行交換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ED60B7-EAB0-4541-B86A-1D6F0A11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35C2F7-47C5-41BF-8553-83581DAD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E775B6-873E-4053-80A1-8E091E2D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43</a:t>
            </a:fld>
            <a:r>
              <a:rPr lang="zh-TW" altLang="en-US"/>
              <a:t>頁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07F29EF-8F7D-47EE-966E-755B14342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81" y="1697830"/>
            <a:ext cx="2356372" cy="432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B02CD80-4F81-4305-9ACF-1026DB046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942" y="1697830"/>
            <a:ext cx="2356364" cy="4320000"/>
          </a:xfrm>
          <a:prstGeom prst="rect">
            <a:avLst/>
          </a:prstGeom>
        </p:spPr>
      </p:pic>
      <p:sp>
        <p:nvSpPr>
          <p:cNvPr id="14" name="箭號: 弧形下彎 13">
            <a:extLst>
              <a:ext uri="{FF2B5EF4-FFF2-40B4-BE49-F238E27FC236}">
                <a16:creationId xmlns:a16="http://schemas.microsoft.com/office/drawing/2014/main" id="{62A8160B-8714-4072-92A2-0B284B21CC4B}"/>
              </a:ext>
            </a:extLst>
          </p:cNvPr>
          <p:cNvSpPr/>
          <p:nvPr/>
        </p:nvSpPr>
        <p:spPr>
          <a:xfrm>
            <a:off x="2816938" y="1749740"/>
            <a:ext cx="3134975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弧形下彎 15">
            <a:extLst>
              <a:ext uri="{FF2B5EF4-FFF2-40B4-BE49-F238E27FC236}">
                <a16:creationId xmlns:a16="http://schemas.microsoft.com/office/drawing/2014/main" id="{BCF5B9CE-E107-43CB-A9DB-93817BC154E5}"/>
              </a:ext>
            </a:extLst>
          </p:cNvPr>
          <p:cNvSpPr/>
          <p:nvPr/>
        </p:nvSpPr>
        <p:spPr>
          <a:xfrm>
            <a:off x="6862149" y="1700107"/>
            <a:ext cx="3134975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弧形下彎 17">
            <a:extLst>
              <a:ext uri="{FF2B5EF4-FFF2-40B4-BE49-F238E27FC236}">
                <a16:creationId xmlns:a16="http://schemas.microsoft.com/office/drawing/2014/main" id="{6E13C3D3-AC1E-4A8E-989C-63A0135E6167}"/>
              </a:ext>
            </a:extLst>
          </p:cNvPr>
          <p:cNvSpPr/>
          <p:nvPr/>
        </p:nvSpPr>
        <p:spPr>
          <a:xfrm>
            <a:off x="6862149" y="2000656"/>
            <a:ext cx="3134975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箭號: 弧形下彎 19">
            <a:extLst>
              <a:ext uri="{FF2B5EF4-FFF2-40B4-BE49-F238E27FC236}">
                <a16:creationId xmlns:a16="http://schemas.microsoft.com/office/drawing/2014/main" id="{1E57401C-84E5-4CAB-835F-8C6D11F6BECF}"/>
              </a:ext>
            </a:extLst>
          </p:cNvPr>
          <p:cNvSpPr/>
          <p:nvPr/>
        </p:nvSpPr>
        <p:spPr>
          <a:xfrm>
            <a:off x="6862148" y="2314050"/>
            <a:ext cx="3134975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8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4F950-90D8-4F87-A717-B6CDEF5B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第十一章 </a:t>
            </a:r>
            <a:r>
              <a:rPr lang="en-US" altLang="zh-TW" dirty="0"/>
              <a:t>–</a:t>
            </a:r>
            <a:r>
              <a:rPr lang="zh-TW" altLang="en-US" dirty="0"/>
              <a:t> 建構玩家</a:t>
            </a:r>
            <a:r>
              <a:rPr lang="en-US" altLang="zh-TW" dirty="0"/>
              <a:t>(</a:t>
            </a:r>
            <a:r>
              <a:rPr lang="zh-TW" altLang="en-US" dirty="0"/>
              <a:t>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A50940-FDE6-418C-A46A-4B8F4917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8E2150-D886-406F-BAA0-B5868A2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4FE975-C757-4E32-A71C-F515A67F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44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96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8B8BA-BE2D-419D-A442-0D7A795A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玩家內建函式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DC4D8-E416-410D-A56E-BF56DF58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400" dirty="0"/>
              <a:t>左右移動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轉換方向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繪出影子磚</a:t>
            </a:r>
            <a:r>
              <a:rPr lang="en-US" altLang="zh-TW" sz="2400" dirty="0"/>
              <a:t>(</a:t>
            </a:r>
            <a:r>
              <a:rPr lang="zh-TW" altLang="en-US" sz="2400" dirty="0"/>
              <a:t>掉落的位置</a:t>
            </a:r>
            <a:r>
              <a:rPr lang="en-US" altLang="zh-TW" sz="2400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/>
              <a:t>切換暫存塊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遊戲失敗</a:t>
            </a:r>
            <a:endParaRPr lang="en-US" altLang="zh-TW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3833AF-0CAE-47E2-BC95-7BC8C1A6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294B1C-7561-4470-9D79-3F8C7014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E3BBB6-DD94-42DA-946A-EAB43D9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pPr/>
              <a:t>45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9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B602E-0E55-4476-803E-F8F3E2EC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左右移動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8114D-17D6-4564-B149-B799C775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採用</a:t>
            </a:r>
            <a:r>
              <a:rPr lang="en-US" altLang="zh-TW" dirty="0">
                <a:solidFill>
                  <a:srgbClr val="00B0F0"/>
                </a:solidFill>
              </a:rPr>
              <a:t>window</a:t>
            </a:r>
            <a:r>
              <a:rPr lang="zh-TW" altLang="en-US" dirty="0">
                <a:solidFill>
                  <a:srgbClr val="00B0F0"/>
                </a:solidFill>
              </a:rPr>
              <a:t>監聽</a:t>
            </a:r>
            <a:r>
              <a:rPr lang="zh-TW" altLang="en-US" dirty="0"/>
              <a:t>，用傳回的值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F0"/>
                </a:solidFill>
              </a:rPr>
              <a:t>key</a:t>
            </a:r>
            <a:r>
              <a:rPr lang="en-US" altLang="zh-TW" dirty="0"/>
              <a:t>)</a:t>
            </a:r>
            <a:r>
              <a:rPr lang="zh-TW" altLang="en-US" dirty="0"/>
              <a:t>來判斷</a:t>
            </a:r>
            <a:r>
              <a:rPr lang="zh-TW" altLang="en-US" b="1" dirty="0">
                <a:solidFill>
                  <a:srgbClr val="FF0000"/>
                </a:solidFill>
              </a:rPr>
              <a:t>移動方向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FF0000"/>
                </a:solidFill>
              </a:rPr>
              <a:t>旋轉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FF0000"/>
                </a:solidFill>
              </a:rPr>
              <a:t>下降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B0F0"/>
                </a:solidFill>
              </a:rPr>
              <a:t>快速掉落</a:t>
            </a:r>
            <a:endParaRPr lang="en-US" altLang="zh-TW" dirty="0">
              <a:solidFill>
                <a:srgbClr val="00B0F0"/>
              </a:solidFill>
            </a:endParaRPr>
          </a:p>
          <a:p>
            <a:pPr algn="just"/>
            <a:r>
              <a:rPr lang="zh-TW" altLang="en-US" b="1" dirty="0">
                <a:solidFill>
                  <a:srgbClr val="FF0000"/>
                </a:solidFill>
              </a:rPr>
              <a:t>移動方向</a:t>
            </a:r>
            <a:r>
              <a:rPr lang="zh-TW" altLang="en-US" dirty="0"/>
              <a:t>更動自身</a:t>
            </a:r>
            <a:r>
              <a:rPr lang="en-US" altLang="zh-TW" dirty="0"/>
              <a:t>X</a:t>
            </a:r>
            <a:r>
              <a:rPr lang="zh-TW" altLang="en-US" dirty="0"/>
              <a:t>值</a:t>
            </a:r>
            <a:endParaRPr lang="en-US" altLang="zh-TW" dirty="0"/>
          </a:p>
          <a:p>
            <a:pPr algn="just"/>
            <a:r>
              <a:rPr lang="zh-TW" altLang="en-US" dirty="0"/>
              <a:t>旋轉呼叫自身</a:t>
            </a:r>
            <a:r>
              <a:rPr lang="zh-TW" altLang="en-US" b="1" dirty="0">
                <a:solidFill>
                  <a:srgbClr val="FF0000"/>
                </a:solidFill>
              </a:rPr>
              <a:t>旋轉函式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下降呼叫自身</a:t>
            </a:r>
            <a:r>
              <a:rPr lang="zh-TW" altLang="en-US" b="1" dirty="0">
                <a:solidFill>
                  <a:srgbClr val="FF0000"/>
                </a:solidFill>
              </a:rPr>
              <a:t>掉落函式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>
                <a:solidFill>
                  <a:srgbClr val="00B0F0"/>
                </a:solidFill>
              </a:rPr>
              <a:t>快速掉落</a:t>
            </a:r>
            <a:r>
              <a:rPr lang="zh-TW" altLang="en-US" dirty="0"/>
              <a:t>配合自身</a:t>
            </a:r>
            <a:r>
              <a:rPr lang="zh-TW" altLang="en-US" b="1" dirty="0">
                <a:solidFill>
                  <a:srgbClr val="FF0000"/>
                </a:solidFill>
              </a:rPr>
              <a:t>碰撞函式</a:t>
            </a:r>
            <a:r>
              <a:rPr lang="zh-TW" altLang="en-US" dirty="0"/>
              <a:t>來檢查可以放到最底的位置，並寫入地圖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48173-7AFB-4C85-8689-C07AFC9A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C0078F-A6F1-4989-809B-8DCA1A9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529A2C-3AE2-43CF-9D6D-BC14BC45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46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95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轉換方向</a:t>
            </a:r>
            <a:r>
              <a:rPr lang="en-US" altLang="zh-TW" sz="4800" dirty="0"/>
              <a:t>(</a:t>
            </a:r>
            <a:r>
              <a:rPr lang="zh-TW" altLang="en-US" sz="4800" dirty="0"/>
              <a:t>一</a:t>
            </a:r>
            <a:r>
              <a:rPr lang="en-US" altLang="zh-TW" sz="4800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F49A6-9648-41A3-87F1-D2AB18E9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 軸長度互換</a:t>
            </a:r>
            <a:endParaRPr lang="en-US" altLang="zh-TW" dirty="0"/>
          </a:p>
          <a:p>
            <a:r>
              <a:rPr lang="zh-TW" altLang="en-US" dirty="0"/>
              <a:t>方塊中的數字轉換</a:t>
            </a:r>
            <a:endParaRPr lang="en-US" altLang="zh-TW" dirty="0"/>
          </a:p>
          <a:p>
            <a:r>
              <a:rPr lang="zh-TW" altLang="en-US" dirty="0"/>
              <a:t>檢查旋轉後是否會碰撞到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sz="2000" dirty="0">
                <a:solidFill>
                  <a:srgbClr val="00B0F0"/>
                </a:solidFill>
              </a:rPr>
              <a:t>是</a:t>
            </a:r>
            <a:r>
              <a:rPr lang="zh-TW" altLang="en-US" sz="2000" dirty="0"/>
              <a:t>：不進行旋轉</a:t>
            </a:r>
            <a:endParaRPr lang="en-US" altLang="zh-TW" sz="2000" dirty="0"/>
          </a:p>
          <a:p>
            <a:pPr marL="914400" lvl="2" indent="0">
              <a:buNone/>
            </a:pPr>
            <a:r>
              <a:rPr lang="zh-TW" altLang="en-US" sz="2000" dirty="0">
                <a:solidFill>
                  <a:srgbClr val="00B0F0"/>
                </a:solidFill>
              </a:rPr>
              <a:t>否</a:t>
            </a:r>
            <a:r>
              <a:rPr lang="zh-TW" altLang="en-US" sz="2000" dirty="0"/>
              <a:t>：進行選轉</a:t>
            </a:r>
            <a:endParaRPr lang="en-US" altLang="zh-TW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6055" y="6331224"/>
            <a:ext cx="622849" cy="377825"/>
          </a:xfrm>
        </p:spPr>
        <p:txBody>
          <a:bodyPr/>
          <a:lstStyle/>
          <a:p>
            <a:r>
              <a:rPr lang="zh-TW" altLang="en-US" dirty="0"/>
              <a:t>第</a:t>
            </a:r>
            <a:fld id="{4DE55C00-3437-442A-B7E8-1587CB0F0DAA}" type="slidenum">
              <a:rPr lang="zh-TW" altLang="en-US" smtClean="0"/>
              <a:t>47</a:t>
            </a:fld>
            <a:r>
              <a:rPr lang="zh-TW" altLang="en-US" dirty="0"/>
              <a:t>頁</a:t>
            </a:r>
          </a:p>
        </p:txBody>
      </p:sp>
    </p:spTree>
    <p:extLst>
      <p:ext uri="{BB962C8B-B14F-4D97-AF65-F5344CB8AC3E}">
        <p14:creationId xmlns:p14="http://schemas.microsoft.com/office/powerpoint/2010/main" val="9327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轉換方向</a:t>
            </a:r>
            <a:r>
              <a:rPr lang="en-US" altLang="zh-TW" sz="4800" dirty="0"/>
              <a:t>(</a:t>
            </a:r>
            <a:r>
              <a:rPr lang="zh-TW" altLang="en-US" sz="4800" dirty="0"/>
              <a:t>二</a:t>
            </a:r>
            <a:r>
              <a:rPr lang="en-US" altLang="zh-TW" sz="4800" dirty="0"/>
              <a:t>)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5698BE12-E35D-41BB-844D-93082199A1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92285" y="1617888"/>
          <a:ext cx="21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277157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7128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4465703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794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0837927"/>
                  </a:ext>
                </a:extLst>
              </a:tr>
            </a:tbl>
          </a:graphicData>
        </a:graphic>
      </p:graphicFrame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85377FD2-1149-4134-A760-FCE0CFFA5E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026476"/>
              </p:ext>
            </p:extLst>
          </p:nvPr>
        </p:nvGraphicFramePr>
        <p:xfrm>
          <a:off x="8452285" y="4225331"/>
          <a:ext cx="144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277157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71286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17335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44794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37927"/>
                  </a:ext>
                </a:extLst>
              </a:tr>
            </a:tbl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48</a:t>
            </a:fld>
            <a:r>
              <a:rPr lang="zh-TW" altLang="en-US"/>
              <a:t>頁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3F90A5-020C-417C-B5E9-4F157AC353D8}"/>
              </a:ext>
            </a:extLst>
          </p:cNvPr>
          <p:cNvSpPr txBox="1"/>
          <p:nvPr/>
        </p:nvSpPr>
        <p:spPr>
          <a:xfrm>
            <a:off x="1428724" y="1855609"/>
            <a:ext cx="6401865" cy="400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68000" indent="-57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58585"/>
              </a:buClr>
              <a:buSzPct val="100000"/>
              <a:buFont typeface="+mj-lt"/>
              <a:buAutoNum type="arabicPeriod"/>
              <a:defRPr sz="2400" cap="none" baseline="0">
                <a:effectLst/>
                <a:latin typeface="Consolas" panose="020B0609020204030204" pitchFamily="49" charset="0"/>
                <a:ea typeface="新細明體" panose="02020500000000000000" pitchFamily="18" charset="-120"/>
              </a:defRPr>
            </a:lvl1pPr>
            <a:lvl2pPr marL="971550" indent="-514350" defTabSz="5400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lt"/>
              <a:buAutoNum type="arabicPeriod"/>
              <a:tabLst>
                <a:tab pos="3600000" algn="l"/>
              </a:tabLst>
              <a:defRPr sz="2400" cap="none" baseline="0">
                <a:effectLst/>
                <a:latin typeface="Consolas" panose="020B0609020204030204" pitchFamily="49" charset="0"/>
                <a:ea typeface="新細明體" panose="02020500000000000000" pitchFamily="18" charset="-120"/>
              </a:defRPr>
            </a:lvl2pPr>
            <a:lvl3pPr marL="1200150" indent="-28575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Wingdings" panose="05000000000000000000" pitchFamily="2" charset="2"/>
              <a:buChar char="l"/>
              <a:defRPr sz="2800" cap="none" baseline="0">
                <a:effectLst/>
                <a:latin typeface="Consolas" panose="020B0609020204030204" pitchFamily="49" charset="0"/>
                <a:ea typeface="新細明體" panose="02020500000000000000" pitchFamily="18" charset="-120"/>
              </a:defRPr>
            </a:lvl3pPr>
            <a:lvl4pPr marL="1543050" indent="-17145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Wingdings" panose="05000000000000000000" pitchFamily="2" charset="2"/>
              <a:buChar char="l"/>
              <a:defRPr sz="2800" cap="none" baseline="0">
                <a:effectLst/>
                <a:latin typeface="Consolas" panose="020B0609020204030204" pitchFamily="49" charset="0"/>
                <a:ea typeface="新細明體" panose="02020500000000000000" pitchFamily="18" charset="-120"/>
              </a:defRPr>
            </a:lvl4pPr>
            <a:lvl5pPr marL="2000250" indent="-17145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Wingdings" panose="05000000000000000000" pitchFamily="2" charset="2"/>
              <a:buChar char="l"/>
              <a:defRPr sz="2800" cap="none" baseline="0">
                <a:effectLst/>
                <a:latin typeface="Consolas" panose="020B0609020204030204" pitchFamily="49" charset="0"/>
                <a:ea typeface="新細明體" panose="02020500000000000000" pitchFamily="18" charset="-120"/>
              </a:defRPr>
            </a:lvl5pPr>
            <a:lvl6pPr marL="25146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6pPr>
            <a:lvl7pPr marL="29718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7pPr>
            <a:lvl8pPr marL="34290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8pPr>
            <a:lvl9pPr marL="38862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旋轉後的方塊</a:t>
            </a:r>
            <a:r>
              <a:rPr lang="en-US" altLang="zh-TW" dirty="0">
                <a:solidFill>
                  <a:srgbClr val="00B0F0"/>
                </a:solidFill>
              </a:rPr>
              <a:t>Y</a:t>
            </a:r>
            <a:r>
              <a:rPr lang="zh-TW" altLang="en-US" dirty="0">
                <a:solidFill>
                  <a:srgbClr val="00B0F0"/>
                </a:solidFill>
              </a:rPr>
              <a:t>軸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FF00"/>
                </a:solidFill>
              </a:rPr>
              <a:t>0</a:t>
            </a:r>
            <a:r>
              <a:rPr lang="en-US" altLang="zh-TW" dirty="0"/>
              <a:t>)</a:t>
            </a:r>
            <a:r>
              <a:rPr lang="zh-TW" altLang="en-US" dirty="0"/>
              <a:t>是原方塊的</a:t>
            </a:r>
            <a:r>
              <a:rPr lang="en-US" altLang="zh-TW" dirty="0">
                <a:solidFill>
                  <a:srgbClr val="00B0F0"/>
                </a:solidFill>
              </a:rPr>
              <a:t>X</a:t>
            </a:r>
            <a:r>
              <a:rPr lang="zh-TW" altLang="en-US" dirty="0">
                <a:solidFill>
                  <a:srgbClr val="00B0F0"/>
                </a:solidFill>
              </a:rPr>
              <a:t>軸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FF00"/>
                </a:solidFill>
              </a:rPr>
              <a:t>0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旋轉後的方塊</a:t>
            </a:r>
            <a:r>
              <a:rPr lang="en-US" altLang="zh-TW" dirty="0">
                <a:solidFill>
                  <a:srgbClr val="00B0F0"/>
                </a:solidFill>
              </a:rPr>
              <a:t>X</a:t>
            </a:r>
            <a:r>
              <a:rPr lang="zh-TW" altLang="en-US" dirty="0">
                <a:solidFill>
                  <a:srgbClr val="00B0F0"/>
                </a:solidFill>
              </a:rPr>
              <a:t>軸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FF00"/>
                </a:solidFill>
              </a:rPr>
              <a:t>0</a:t>
            </a:r>
            <a:r>
              <a:rPr lang="en-US" altLang="zh-TW" dirty="0"/>
              <a:t>)</a:t>
            </a:r>
            <a:r>
              <a:rPr lang="zh-TW" altLang="en-US" dirty="0"/>
              <a:t>是原方塊的</a:t>
            </a:r>
            <a:r>
              <a:rPr lang="en-US" altLang="zh-TW" dirty="0">
                <a:solidFill>
                  <a:srgbClr val="00B0F0"/>
                </a:solidFill>
              </a:rPr>
              <a:t>Y</a:t>
            </a:r>
            <a:r>
              <a:rPr lang="zh-TW" altLang="en-US" dirty="0">
                <a:solidFill>
                  <a:srgbClr val="00B0F0"/>
                </a:solidFill>
              </a:rPr>
              <a:t>軸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FF00"/>
                </a:solidFill>
              </a:rPr>
              <a:t>1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旋轉方向為順時鐘旋轉</a:t>
            </a:r>
            <a:r>
              <a:rPr lang="en-US" altLang="zh-TW" dirty="0">
                <a:solidFill>
                  <a:srgbClr val="00FF00"/>
                </a:solidFill>
              </a:rPr>
              <a:t>90</a:t>
            </a:r>
            <a:r>
              <a:rPr lang="en-US" altLang="zh-TW" sz="3600" dirty="0">
                <a:solidFill>
                  <a:srgbClr val="00FF00"/>
                </a:solidFill>
              </a:rPr>
              <a:t>°</a:t>
            </a:r>
            <a:endParaRPr lang="en-US" altLang="zh-TW" dirty="0">
              <a:solidFill>
                <a:srgbClr val="00FF00"/>
              </a:solidFill>
            </a:endParaRPr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C4A5349A-6E99-4ABF-8F74-F0F3D1709FF2}"/>
              </a:ext>
            </a:extLst>
          </p:cNvPr>
          <p:cNvSpPr/>
          <p:nvPr/>
        </p:nvSpPr>
        <p:spPr>
          <a:xfrm>
            <a:off x="8741669" y="3200785"/>
            <a:ext cx="861232" cy="88164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影子磚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F49A6-9648-41A3-87F1-D2AB18E9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492898"/>
            <a:ext cx="6793578" cy="4691161"/>
          </a:xfrm>
        </p:spPr>
        <p:txBody>
          <a:bodyPr/>
          <a:lstStyle/>
          <a:p>
            <a:pPr marL="0" indent="0" algn="just" hangingPunct="0">
              <a:buNone/>
            </a:pPr>
            <a:r>
              <a:rPr lang="zh-TW" altLang="en-US" dirty="0"/>
              <a:t>影子磚生成方式與</a:t>
            </a:r>
            <a:r>
              <a:rPr lang="zh-TW" altLang="en-US" dirty="0">
                <a:solidFill>
                  <a:srgbClr val="00B0F0"/>
                </a:solidFill>
              </a:rPr>
              <a:t>快速掉落</a:t>
            </a:r>
            <a:r>
              <a:rPr lang="zh-TW" altLang="en-US" dirty="0"/>
              <a:t>處理方式一樣，不同的是方快碰到底部時</a:t>
            </a:r>
            <a:r>
              <a:rPr lang="zh-TW" altLang="en-US" dirty="0">
                <a:solidFill>
                  <a:srgbClr val="00B0F0"/>
                </a:solidFill>
              </a:rPr>
              <a:t>不寫入</a:t>
            </a:r>
            <a:r>
              <a:rPr lang="en-US" altLang="zh-TW" dirty="0">
                <a:solidFill>
                  <a:srgbClr val="00B0F0"/>
                </a:solidFill>
              </a:rPr>
              <a:t>map</a:t>
            </a:r>
            <a:r>
              <a:rPr lang="zh-TW" altLang="en-US" dirty="0"/>
              <a:t>而是</a:t>
            </a:r>
            <a:r>
              <a:rPr lang="zh-TW" altLang="en-US" dirty="0">
                <a:solidFill>
                  <a:srgbClr val="00B0F0"/>
                </a:solidFill>
              </a:rPr>
              <a:t>繪製邊框</a:t>
            </a:r>
            <a:r>
              <a:rPr lang="zh-TW" altLang="en-US" dirty="0"/>
              <a:t>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49</a:t>
            </a:fld>
            <a:r>
              <a:rPr lang="zh-TW" altLang="en-US"/>
              <a:t>頁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8FD94EE-46A8-45DC-B9ED-BEC0C4E4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446" y="1760758"/>
            <a:ext cx="2266604" cy="41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D6212-392A-4A31-8675-317FE949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第一章 </a:t>
            </a:r>
            <a:r>
              <a:rPr lang="en-US" altLang="zh-TW" dirty="0"/>
              <a:t>–</a:t>
            </a:r>
            <a:r>
              <a:rPr lang="zh-TW" altLang="en-US" dirty="0"/>
              <a:t> 基礎色彩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930557-5C4C-40C3-B4EF-B1D22305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75B5E-2107-40CA-A9F1-52DF6256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4BA97FA-022D-46EF-AAD7-1D6FC15C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26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切換暫存塊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F49A6-9648-41A3-87F1-D2AB18E9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預設健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F0"/>
                </a:solidFill>
              </a:rPr>
              <a:t>Shift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檢查暫存區是否擁有方塊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sz="2000" dirty="0"/>
              <a:t>有：</a:t>
            </a:r>
            <a:r>
              <a:rPr lang="zh-TW" altLang="en-US" sz="2000" dirty="0">
                <a:solidFill>
                  <a:srgbClr val="00B0F0"/>
                </a:solidFill>
              </a:rPr>
              <a:t>初始方塊</a:t>
            </a:r>
            <a:r>
              <a:rPr lang="zh-TW" altLang="en-US" sz="2000" dirty="0"/>
              <a:t>與</a:t>
            </a:r>
            <a:r>
              <a:rPr lang="zh-TW" altLang="en-US" sz="2000" dirty="0">
                <a:solidFill>
                  <a:srgbClr val="00B0F0"/>
                </a:solidFill>
              </a:rPr>
              <a:t>暫存方塊</a:t>
            </a:r>
            <a:r>
              <a:rPr lang="zh-TW" altLang="en-US" sz="2000" dirty="0"/>
              <a:t>調換</a:t>
            </a:r>
            <a:endParaRPr lang="en-US" altLang="zh-TW" sz="2000" dirty="0"/>
          </a:p>
          <a:p>
            <a:pPr marL="914400" lvl="2" indent="0">
              <a:buNone/>
            </a:pPr>
            <a:r>
              <a:rPr lang="zh-TW" altLang="en-US" sz="2000" dirty="0"/>
              <a:t>無：</a:t>
            </a:r>
            <a:r>
              <a:rPr lang="zh-TW" altLang="en-US" sz="2000" dirty="0">
                <a:solidFill>
                  <a:srgbClr val="00B0F0"/>
                </a:solidFill>
              </a:rPr>
              <a:t>暫存方塊</a:t>
            </a:r>
            <a:r>
              <a:rPr lang="zh-TW" altLang="en-US" sz="2000" dirty="0"/>
              <a:t>放入</a:t>
            </a:r>
            <a:r>
              <a:rPr lang="zh-TW" altLang="en-US" sz="2000" dirty="0">
                <a:solidFill>
                  <a:srgbClr val="00B0F0"/>
                </a:solidFill>
              </a:rPr>
              <a:t>初始方塊</a:t>
            </a:r>
            <a:r>
              <a:rPr lang="zh-TW" altLang="en-US" sz="2000" dirty="0"/>
              <a:t>，</a:t>
            </a:r>
            <a:r>
              <a:rPr lang="zh-TW" altLang="en-US" sz="2000" dirty="0">
                <a:solidFill>
                  <a:srgbClr val="00B0F0"/>
                </a:solidFill>
              </a:rPr>
              <a:t>初始方塊</a:t>
            </a:r>
            <a:r>
              <a:rPr lang="zh-TW" altLang="en-US" sz="2000" dirty="0"/>
              <a:t>與</a:t>
            </a:r>
            <a:r>
              <a:rPr lang="zh-TW" altLang="en-US" sz="2000" dirty="0">
                <a:solidFill>
                  <a:srgbClr val="00B0F0"/>
                </a:solidFill>
              </a:rPr>
              <a:t>下個方塊</a:t>
            </a:r>
            <a:r>
              <a:rPr lang="zh-TW" altLang="en-US" sz="2000" dirty="0"/>
              <a:t>互換，</a:t>
            </a:r>
            <a:r>
              <a:rPr lang="zh-TW" altLang="en-US" sz="2000" dirty="0">
                <a:solidFill>
                  <a:srgbClr val="00B0F0"/>
                </a:solidFill>
              </a:rPr>
              <a:t>下個方塊</a:t>
            </a:r>
            <a:r>
              <a:rPr lang="zh-TW" altLang="en-US" sz="2000" dirty="0"/>
              <a:t>刷新</a:t>
            </a:r>
            <a:endParaRPr lang="en-US" altLang="zh-TW" dirty="0"/>
          </a:p>
          <a:p>
            <a:r>
              <a:rPr lang="en-US" altLang="zh-TW" dirty="0"/>
              <a:t>Y</a:t>
            </a:r>
            <a:r>
              <a:rPr lang="zh-TW" altLang="en-US" dirty="0"/>
              <a:t>軸至頂、</a:t>
            </a:r>
            <a:r>
              <a:rPr lang="en-US" altLang="zh-TW" dirty="0"/>
              <a:t>X</a:t>
            </a:r>
            <a:r>
              <a:rPr lang="zh-TW" altLang="en-US" dirty="0"/>
              <a:t>軸至中</a:t>
            </a:r>
            <a:endParaRPr lang="en-US" altLang="zh-TW" dirty="0"/>
          </a:p>
          <a:p>
            <a:r>
              <a:rPr lang="zh-TW" altLang="en-US" dirty="0"/>
              <a:t>使用變數檢查此次掉落是否已使用，若以使用則不進行交換動作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50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49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遊戲失敗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F49A6-9648-41A3-87F1-D2AB18E9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顯示失敗畫面</a:t>
            </a:r>
            <a:endParaRPr lang="en-US" altLang="zh-TW" sz="2800" dirty="0"/>
          </a:p>
          <a:p>
            <a:r>
              <a:rPr lang="zh-TW" altLang="en-US" sz="2800" dirty="0"/>
              <a:t>進行資料統計</a:t>
            </a:r>
            <a:endParaRPr lang="en-US" altLang="zh-TW" sz="2800" dirty="0"/>
          </a:p>
          <a:p>
            <a:r>
              <a:rPr lang="zh-TW" altLang="en-US" sz="2800" dirty="0"/>
              <a:t>所有變數回歸初始值</a:t>
            </a:r>
            <a:endParaRPr lang="en-US" altLang="zh-TW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53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4C064-8D8E-4C44-9508-34940F1E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C36281-777C-46E0-8D41-2680AA5B25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569CD6"/>
                </a:solidFill>
              </a:rPr>
              <a:t>class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4EC9B0"/>
                </a:solidFill>
              </a:rPr>
              <a:t>Name</a:t>
            </a:r>
            <a:r>
              <a:rPr lang="zh-TW" altLang="en-US" dirty="0">
                <a:solidFill>
                  <a:srgbClr val="4EC9B0"/>
                </a:solidFill>
              </a:rPr>
              <a:t> </a:t>
            </a:r>
            <a:r>
              <a:rPr lang="en-US" altLang="zh-TW" dirty="0">
                <a:solidFill>
                  <a:srgbClr val="D4D4D4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569CD6"/>
                </a:solidFill>
              </a:rPr>
              <a:t>constructor</a:t>
            </a:r>
            <a:r>
              <a:rPr lang="en-US" altLang="zh-TW" dirty="0">
                <a:solidFill>
                  <a:srgbClr val="D4D4D4"/>
                </a:solidFill>
              </a:rPr>
              <a:t>(</a:t>
            </a:r>
            <a:r>
              <a:rPr lang="en-US" altLang="zh-TW" dirty="0" err="1">
                <a:solidFill>
                  <a:srgbClr val="9CDCFE"/>
                </a:solidFill>
              </a:rPr>
              <a:t>args</a:t>
            </a:r>
            <a:r>
              <a:rPr lang="en-US" altLang="zh-TW" dirty="0">
                <a:solidFill>
                  <a:srgbClr val="D4D4D4"/>
                </a:solidFill>
              </a:rPr>
              <a:t>) {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en-US" altLang="zh-TW" dirty="0" err="1">
                <a:solidFill>
                  <a:srgbClr val="6A9955"/>
                </a:solidFill>
              </a:rPr>
              <a:t>args</a:t>
            </a:r>
            <a:r>
              <a:rPr lang="en-US" altLang="zh-TW" dirty="0">
                <a:solidFill>
                  <a:srgbClr val="6A9955"/>
                </a:solidFill>
              </a:rPr>
              <a:t> = </a:t>
            </a:r>
            <a:r>
              <a:rPr lang="zh-TW" altLang="en-US" dirty="0">
                <a:solidFill>
                  <a:srgbClr val="6A9955"/>
                </a:solidFill>
              </a:rPr>
              <a:t>傳進來的值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zh-TW" altLang="en-US" dirty="0">
                <a:solidFill>
                  <a:srgbClr val="D4D4D4"/>
                </a:solidFill>
              </a:rPr>
              <a:t>        </a:t>
            </a:r>
            <a:r>
              <a:rPr lang="en-US" altLang="zh-TW" dirty="0">
                <a:solidFill>
                  <a:srgbClr val="569CD6"/>
                </a:solidFill>
              </a:rPr>
              <a:t>let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9CDCFE"/>
                </a:solidFill>
              </a:rPr>
              <a:t>def</a:t>
            </a:r>
            <a:r>
              <a:rPr lang="en-US" altLang="zh-TW" dirty="0">
                <a:solidFill>
                  <a:srgbClr val="D4D4D4"/>
                </a:solidFill>
              </a:rPr>
              <a:t> = {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原有的值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zh-TW" altLang="en-US" dirty="0">
                <a:solidFill>
                  <a:srgbClr val="D4D4D4"/>
                </a:solidFill>
              </a:rPr>
              <a:t>            </a:t>
            </a:r>
            <a:r>
              <a:rPr lang="en-US" altLang="zh-TW" dirty="0">
                <a:solidFill>
                  <a:srgbClr val="9CDCFE"/>
                </a:solidFill>
              </a:rPr>
              <a:t>x: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B5CEA8"/>
                </a:solidFill>
              </a:rPr>
              <a:t>10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</a:rPr>
              <a:t>            </a:t>
            </a:r>
            <a:r>
              <a:rPr lang="en-US" altLang="zh-TW" dirty="0">
                <a:solidFill>
                  <a:srgbClr val="9CDCFE"/>
                </a:solidFill>
              </a:rPr>
              <a:t>y: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B5CEA8"/>
                </a:solidFill>
              </a:rPr>
              <a:t>2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        }</a:t>
            </a:r>
          </a:p>
          <a:p>
            <a:r>
              <a:rPr lang="en-US" altLang="zh-TW" dirty="0">
                <a:solidFill>
                  <a:srgbClr val="D4D4D4"/>
                </a:solidFill>
              </a:rPr>
              <a:t>        </a:t>
            </a:r>
            <a:r>
              <a:rPr lang="en-US" altLang="zh-TW" dirty="0" err="1">
                <a:solidFill>
                  <a:srgbClr val="4EC9B0"/>
                </a:solidFill>
              </a:rPr>
              <a:t>Object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assign</a:t>
            </a:r>
            <a:r>
              <a:rPr lang="en-US" altLang="zh-TW" dirty="0">
                <a:solidFill>
                  <a:srgbClr val="D4D4D4"/>
                </a:solidFill>
              </a:rPr>
              <a:t>(</a:t>
            </a:r>
            <a:r>
              <a:rPr lang="en-US" altLang="zh-TW" dirty="0" err="1">
                <a:solidFill>
                  <a:srgbClr val="9CDCFE"/>
                </a:solidFill>
              </a:rPr>
              <a:t>def</a:t>
            </a:r>
            <a:r>
              <a:rPr lang="en-US" altLang="zh-TW" dirty="0" err="1">
                <a:solidFill>
                  <a:srgbClr val="D4D4D4"/>
                </a:solidFill>
              </a:rPr>
              <a:t>,</a:t>
            </a:r>
            <a:r>
              <a:rPr lang="en-US" altLang="zh-TW" dirty="0" err="1">
                <a:solidFill>
                  <a:srgbClr val="9CDCFE"/>
                </a:solidFill>
              </a:rPr>
              <a:t>args</a:t>
            </a:r>
            <a:r>
              <a:rPr lang="en-US" altLang="zh-TW" dirty="0">
                <a:solidFill>
                  <a:srgbClr val="D4D4D4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D4D4D4"/>
                </a:solidFill>
              </a:rPr>
              <a:t>        </a:t>
            </a:r>
            <a:r>
              <a:rPr lang="en-US" altLang="zh-TW" dirty="0" err="1">
                <a:solidFill>
                  <a:srgbClr val="4EC9B0"/>
                </a:solidFill>
              </a:rPr>
              <a:t>Object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assign</a:t>
            </a:r>
            <a:r>
              <a:rPr lang="en-US" altLang="zh-TW" dirty="0">
                <a:solidFill>
                  <a:srgbClr val="D4D4D4"/>
                </a:solidFill>
              </a:rPr>
              <a:t>(</a:t>
            </a:r>
            <a:r>
              <a:rPr lang="en-US" altLang="zh-TW" dirty="0" err="1">
                <a:solidFill>
                  <a:srgbClr val="569CD6"/>
                </a:solidFill>
              </a:rPr>
              <a:t>this</a:t>
            </a:r>
            <a:r>
              <a:rPr lang="en-US" altLang="zh-TW" dirty="0" err="1">
                <a:solidFill>
                  <a:srgbClr val="D4D4D4"/>
                </a:solidFill>
              </a:rPr>
              <a:t>,</a:t>
            </a:r>
            <a:r>
              <a:rPr lang="en-US" altLang="zh-TW" dirty="0" err="1">
                <a:solidFill>
                  <a:srgbClr val="9CDCFE"/>
                </a:solidFill>
              </a:rPr>
              <a:t>def</a:t>
            </a:r>
            <a:r>
              <a:rPr lang="en-US" altLang="zh-TW" dirty="0">
                <a:solidFill>
                  <a:srgbClr val="D4D4D4"/>
                </a:solidFill>
              </a:rPr>
              <a:t>); </a:t>
            </a:r>
            <a:r>
              <a:rPr lang="en-US" altLang="zh-TW" dirty="0">
                <a:solidFill>
                  <a:srgbClr val="6A9955"/>
                </a:solidFill>
              </a:rPr>
              <a:t>// this = </a:t>
            </a:r>
            <a:r>
              <a:rPr lang="zh-TW" altLang="en-US" dirty="0">
                <a:solidFill>
                  <a:srgbClr val="6A9955"/>
                </a:solidFill>
              </a:rPr>
              <a:t>自己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zh-TW" altLang="en-US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D4D4D4"/>
                </a:solidFill>
              </a:rPr>
              <a:t>}</a:t>
            </a: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DCDCAA"/>
                </a:solidFill>
              </a:rPr>
              <a:t>do</a:t>
            </a:r>
            <a:r>
              <a:rPr lang="en-US" altLang="zh-TW" dirty="0">
                <a:solidFill>
                  <a:srgbClr val="D4D4D4"/>
                </a:solidFill>
              </a:rPr>
              <a:t>() {}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呼叫自己的函式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}</a:t>
            </a:r>
          </a:p>
          <a:p>
            <a:r>
              <a:rPr lang="en-US" altLang="zh-TW" dirty="0">
                <a:solidFill>
                  <a:srgbClr val="569CD6"/>
                </a:solidFill>
              </a:rPr>
              <a:t>let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9CDCFE"/>
                </a:solidFill>
              </a:rPr>
              <a:t>name</a:t>
            </a:r>
            <a:r>
              <a:rPr lang="en-US" altLang="zh-TW" dirty="0">
                <a:solidFill>
                  <a:srgbClr val="D4D4D4"/>
                </a:solidFill>
              </a:rPr>
              <a:t> = </a:t>
            </a:r>
            <a:r>
              <a:rPr lang="en-US" altLang="zh-TW" dirty="0">
                <a:solidFill>
                  <a:srgbClr val="569CD6"/>
                </a:solidFill>
              </a:rPr>
              <a:t>new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4EC9B0"/>
                </a:solidFill>
              </a:rPr>
              <a:t>Name</a:t>
            </a:r>
            <a:r>
              <a:rPr lang="en-US" altLang="zh-TW" dirty="0">
                <a:solidFill>
                  <a:srgbClr val="D4D4D4"/>
                </a:solidFill>
              </a:rPr>
              <a:t>({</a:t>
            </a:r>
            <a:r>
              <a:rPr lang="zh-TW" altLang="en-US" dirty="0">
                <a:solidFill>
                  <a:srgbClr val="9CDCFE"/>
                </a:solidFill>
              </a:rPr>
              <a:t>傳值</a:t>
            </a:r>
            <a:r>
              <a:rPr lang="en-US" altLang="zh-TW" dirty="0">
                <a:solidFill>
                  <a:srgbClr val="D4D4D4"/>
                </a:solidFill>
              </a:rPr>
              <a:t>});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A2F87-B864-403E-A9DA-5FDB4193B6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DA5B37-6428-46C7-8EF5-4817A8F677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4B0C4D-A56E-47E1-AF7D-C52972DC27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52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26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337D7-459D-412E-844B-C29B6BB1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隨機函式最小值</a:t>
            </a:r>
            <a:r>
              <a:rPr lang="en-US" altLang="zh-TW" dirty="0"/>
              <a:t>~</a:t>
            </a:r>
            <a:r>
              <a:rPr lang="zh-TW" altLang="en-US" dirty="0"/>
              <a:t>最大值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99F87-265E-4BA8-9481-33073E5F90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// 5 ~ 10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的隨機數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569CD6"/>
                </a:solidFill>
              </a:rPr>
              <a:t>let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9CDCFE"/>
                </a:solidFill>
              </a:rPr>
              <a:t>max</a:t>
            </a:r>
            <a:r>
              <a:rPr lang="en-US" altLang="zh-TW" dirty="0">
                <a:solidFill>
                  <a:srgbClr val="D4D4D4"/>
                </a:solidFill>
              </a:rPr>
              <a:t> = </a:t>
            </a:r>
            <a:r>
              <a:rPr lang="en-US" altLang="zh-TW" dirty="0">
                <a:solidFill>
                  <a:srgbClr val="B5CEA8"/>
                </a:solidFill>
              </a:rPr>
              <a:t>10</a:t>
            </a:r>
            <a:r>
              <a:rPr lang="en-US" altLang="zh-TW" dirty="0">
                <a:solidFill>
                  <a:srgbClr val="D4D4D4"/>
                </a:solidFill>
              </a:rPr>
              <a:t>, </a:t>
            </a:r>
            <a:r>
              <a:rPr lang="en-US" altLang="zh-TW" dirty="0">
                <a:solidFill>
                  <a:srgbClr val="9CDCFE"/>
                </a:solidFill>
              </a:rPr>
              <a:t>min</a:t>
            </a:r>
            <a:r>
              <a:rPr lang="en-US" altLang="zh-TW" dirty="0">
                <a:solidFill>
                  <a:srgbClr val="D4D4D4"/>
                </a:solidFill>
              </a:rPr>
              <a:t> = </a:t>
            </a:r>
            <a:r>
              <a:rPr lang="en-US" altLang="zh-TW" dirty="0">
                <a:solidFill>
                  <a:srgbClr val="B5CEA8"/>
                </a:solidFill>
              </a:rPr>
              <a:t>5</a:t>
            </a:r>
            <a:r>
              <a:rPr lang="en-US" altLang="zh-TW" dirty="0">
                <a:solidFill>
                  <a:srgbClr val="D4D4D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B5CEA8"/>
                </a:solidFill>
              </a:rPr>
              <a:t>0</a:t>
            </a:r>
            <a:r>
              <a:rPr lang="en-US" altLang="zh-TW" dirty="0">
                <a:solidFill>
                  <a:srgbClr val="D4D4D4"/>
                </a:solidFill>
              </a:rPr>
              <a:t> &lt;= </a:t>
            </a:r>
            <a:r>
              <a:rPr lang="en-US" altLang="zh-TW" dirty="0" err="1">
                <a:solidFill>
                  <a:srgbClr val="9CDCFE"/>
                </a:solidFill>
              </a:rPr>
              <a:t>Math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random</a:t>
            </a:r>
            <a:r>
              <a:rPr lang="en-US" altLang="zh-TW" dirty="0">
                <a:solidFill>
                  <a:srgbClr val="D4D4D4"/>
                </a:solidFill>
              </a:rPr>
              <a:t>() &lt; </a:t>
            </a:r>
            <a:r>
              <a:rPr lang="en-US" altLang="zh-TW" dirty="0">
                <a:solidFill>
                  <a:srgbClr val="B5CEA8"/>
                </a:solidFill>
              </a:rPr>
              <a:t>1</a:t>
            </a:r>
            <a:endParaRPr lang="en-US" altLang="zh-TW" dirty="0">
              <a:solidFill>
                <a:srgbClr val="D4D4D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B5CEA8"/>
                </a:solidFill>
              </a:rPr>
              <a:t>0</a:t>
            </a:r>
            <a:r>
              <a:rPr lang="en-US" altLang="zh-TW" dirty="0">
                <a:solidFill>
                  <a:srgbClr val="D4D4D4"/>
                </a:solidFill>
              </a:rPr>
              <a:t> &lt;= </a:t>
            </a:r>
            <a:r>
              <a:rPr lang="en-US" altLang="zh-TW" dirty="0" err="1">
                <a:solidFill>
                  <a:srgbClr val="9CDCFE"/>
                </a:solidFill>
              </a:rPr>
              <a:t>Math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random</a:t>
            </a:r>
            <a:r>
              <a:rPr lang="en-US" altLang="zh-TW" dirty="0">
                <a:solidFill>
                  <a:srgbClr val="D4D4D4"/>
                </a:solidFill>
              </a:rPr>
              <a:t>() * (</a:t>
            </a:r>
            <a:r>
              <a:rPr lang="en-US" altLang="zh-TW" dirty="0">
                <a:solidFill>
                  <a:srgbClr val="9CDCFE"/>
                </a:solidFill>
              </a:rPr>
              <a:t>max</a:t>
            </a:r>
            <a:r>
              <a:rPr lang="en-US" altLang="zh-TW" dirty="0">
                <a:solidFill>
                  <a:srgbClr val="D4D4D4"/>
                </a:solidFill>
              </a:rPr>
              <a:t> - </a:t>
            </a:r>
            <a:r>
              <a:rPr lang="en-US" altLang="zh-TW" dirty="0">
                <a:solidFill>
                  <a:srgbClr val="9CDCFE"/>
                </a:solidFill>
              </a:rPr>
              <a:t>min</a:t>
            </a:r>
            <a:r>
              <a:rPr lang="en-US" altLang="zh-TW" dirty="0">
                <a:solidFill>
                  <a:srgbClr val="D4D4D4"/>
                </a:solidFill>
              </a:rPr>
              <a:t> +</a:t>
            </a:r>
            <a:r>
              <a:rPr lang="en-US" altLang="zh-TW" dirty="0">
                <a:solidFill>
                  <a:srgbClr val="B5CEA8"/>
                </a:solidFill>
              </a:rPr>
              <a:t>1</a:t>
            </a:r>
            <a:r>
              <a:rPr lang="en-US" altLang="zh-TW" dirty="0">
                <a:solidFill>
                  <a:srgbClr val="D4D4D4"/>
                </a:solidFill>
              </a:rPr>
              <a:t>) &lt; </a:t>
            </a:r>
            <a:r>
              <a:rPr lang="en-US" altLang="zh-TW" dirty="0">
                <a:solidFill>
                  <a:srgbClr val="B5CEA8"/>
                </a:solidFill>
              </a:rPr>
              <a:t>6</a:t>
            </a:r>
            <a:endParaRPr lang="en-US" altLang="zh-TW" dirty="0">
              <a:solidFill>
                <a:srgbClr val="D4D4D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B5CEA8"/>
                </a:solidFill>
              </a:rPr>
              <a:t>0</a:t>
            </a:r>
            <a:r>
              <a:rPr lang="en-US" altLang="zh-TW" dirty="0">
                <a:solidFill>
                  <a:srgbClr val="D4D4D4"/>
                </a:solidFill>
              </a:rPr>
              <a:t> &lt;= </a:t>
            </a:r>
            <a:r>
              <a:rPr lang="en-US" altLang="zh-TW" dirty="0" err="1">
                <a:solidFill>
                  <a:srgbClr val="9CDCFE"/>
                </a:solidFill>
              </a:rPr>
              <a:t>Math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floor</a:t>
            </a:r>
            <a:r>
              <a:rPr lang="en-US" altLang="zh-TW" dirty="0">
                <a:solidFill>
                  <a:srgbClr val="D4D4D4"/>
                </a:solidFill>
              </a:rPr>
              <a:t>(</a:t>
            </a:r>
            <a:r>
              <a:rPr lang="en-US" altLang="zh-TW" dirty="0" err="1">
                <a:solidFill>
                  <a:srgbClr val="9CDCFE"/>
                </a:solidFill>
              </a:rPr>
              <a:t>Math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random</a:t>
            </a:r>
            <a:r>
              <a:rPr lang="en-US" altLang="zh-TW" dirty="0">
                <a:solidFill>
                  <a:srgbClr val="D4D4D4"/>
                </a:solidFill>
              </a:rPr>
              <a:t>() * (</a:t>
            </a:r>
            <a:r>
              <a:rPr lang="en-US" altLang="zh-TW" dirty="0">
                <a:solidFill>
                  <a:srgbClr val="9CDCFE"/>
                </a:solidFill>
              </a:rPr>
              <a:t>max</a:t>
            </a:r>
            <a:r>
              <a:rPr lang="en-US" altLang="zh-TW" dirty="0">
                <a:solidFill>
                  <a:srgbClr val="D4D4D4"/>
                </a:solidFill>
              </a:rPr>
              <a:t> - </a:t>
            </a:r>
            <a:r>
              <a:rPr lang="en-US" altLang="zh-TW" dirty="0">
                <a:solidFill>
                  <a:srgbClr val="9CDCFE"/>
                </a:solidFill>
              </a:rPr>
              <a:t>min</a:t>
            </a:r>
            <a:r>
              <a:rPr lang="en-US" altLang="zh-TW" dirty="0">
                <a:solidFill>
                  <a:srgbClr val="D4D4D4"/>
                </a:solidFill>
              </a:rPr>
              <a:t> + </a:t>
            </a:r>
            <a:r>
              <a:rPr lang="en-US" altLang="zh-TW" dirty="0">
                <a:solidFill>
                  <a:srgbClr val="B5CEA8"/>
                </a:solidFill>
              </a:rPr>
              <a:t>1</a:t>
            </a:r>
            <a:r>
              <a:rPr lang="en-US" altLang="zh-TW" dirty="0">
                <a:solidFill>
                  <a:srgbClr val="D4D4D4"/>
                </a:solidFill>
              </a:rPr>
              <a:t>)) &lt;= </a:t>
            </a:r>
            <a:r>
              <a:rPr lang="en-US" altLang="zh-TW" dirty="0">
                <a:solidFill>
                  <a:srgbClr val="B5CEA8"/>
                </a:solidFill>
              </a:rPr>
              <a:t>5</a:t>
            </a:r>
            <a:endParaRPr lang="en-US" altLang="zh-TW" dirty="0">
              <a:solidFill>
                <a:srgbClr val="D4D4D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B5CEA8"/>
                </a:solidFill>
              </a:rPr>
              <a:t>5</a:t>
            </a:r>
            <a:r>
              <a:rPr lang="en-US" altLang="zh-TW" dirty="0">
                <a:solidFill>
                  <a:srgbClr val="D4D4D4"/>
                </a:solidFill>
              </a:rPr>
              <a:t> &lt;= </a:t>
            </a:r>
            <a:r>
              <a:rPr lang="en-US" altLang="zh-TW" dirty="0" err="1">
                <a:solidFill>
                  <a:srgbClr val="9CDCFE"/>
                </a:solidFill>
              </a:rPr>
              <a:t>Math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floor</a:t>
            </a:r>
            <a:r>
              <a:rPr lang="en-US" altLang="zh-TW" dirty="0">
                <a:solidFill>
                  <a:srgbClr val="D4D4D4"/>
                </a:solidFill>
              </a:rPr>
              <a:t>(</a:t>
            </a:r>
            <a:r>
              <a:rPr lang="en-US" altLang="zh-TW" dirty="0" err="1">
                <a:solidFill>
                  <a:srgbClr val="9CDCFE"/>
                </a:solidFill>
              </a:rPr>
              <a:t>Math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random</a:t>
            </a:r>
            <a:r>
              <a:rPr lang="en-US" altLang="zh-TW" dirty="0">
                <a:solidFill>
                  <a:srgbClr val="D4D4D4"/>
                </a:solidFill>
              </a:rPr>
              <a:t>() * (</a:t>
            </a:r>
            <a:r>
              <a:rPr lang="en-US" altLang="zh-TW" dirty="0">
                <a:solidFill>
                  <a:srgbClr val="9CDCFE"/>
                </a:solidFill>
              </a:rPr>
              <a:t>max</a:t>
            </a:r>
            <a:r>
              <a:rPr lang="en-US" altLang="zh-TW" dirty="0">
                <a:solidFill>
                  <a:srgbClr val="D4D4D4"/>
                </a:solidFill>
              </a:rPr>
              <a:t> - </a:t>
            </a:r>
            <a:r>
              <a:rPr lang="en-US" altLang="zh-TW" dirty="0">
                <a:solidFill>
                  <a:srgbClr val="9CDCFE"/>
                </a:solidFill>
              </a:rPr>
              <a:t>min</a:t>
            </a:r>
            <a:r>
              <a:rPr lang="en-US" altLang="zh-TW" dirty="0">
                <a:solidFill>
                  <a:srgbClr val="D4D4D4"/>
                </a:solidFill>
              </a:rPr>
              <a:t> + </a:t>
            </a:r>
            <a:r>
              <a:rPr lang="en-US" altLang="zh-TW" dirty="0">
                <a:solidFill>
                  <a:srgbClr val="B5CEA8"/>
                </a:solidFill>
              </a:rPr>
              <a:t>1</a:t>
            </a:r>
            <a:r>
              <a:rPr lang="en-US" altLang="zh-TW" dirty="0">
                <a:solidFill>
                  <a:srgbClr val="D4D4D4"/>
                </a:solidFill>
              </a:rPr>
              <a:t>)) + </a:t>
            </a:r>
            <a:r>
              <a:rPr lang="en-US" altLang="zh-TW" dirty="0">
                <a:solidFill>
                  <a:srgbClr val="B5CEA8"/>
                </a:solidFill>
              </a:rPr>
              <a:t>5</a:t>
            </a:r>
            <a:r>
              <a:rPr lang="en-US" altLang="zh-TW" dirty="0">
                <a:solidFill>
                  <a:srgbClr val="D4D4D4"/>
                </a:solidFill>
              </a:rPr>
              <a:t> &lt;= </a:t>
            </a:r>
            <a:r>
              <a:rPr lang="en-US" altLang="zh-TW" dirty="0">
                <a:solidFill>
                  <a:srgbClr val="B5CEA8"/>
                </a:solidFill>
              </a:rPr>
              <a:t>10</a:t>
            </a:r>
            <a:endParaRPr lang="en-US" altLang="zh-TW" dirty="0">
              <a:solidFill>
                <a:srgbClr val="D4D4D4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E2C28-94AF-4A7D-B0DF-13C9D48679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3A93F-CAC7-420C-B526-D2AF46F725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ACA9AB-271D-46E2-A5A1-33D831272E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53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90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0AAA3-0222-43C3-858A-39A19A5C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第十二章 </a:t>
            </a:r>
            <a:r>
              <a:rPr lang="en-US" altLang="zh-TW" dirty="0"/>
              <a:t>–</a:t>
            </a:r>
            <a:r>
              <a:rPr lang="zh-TW" altLang="en-US" dirty="0"/>
              <a:t> 方塊陰影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640E9C8-0CFA-4B05-8A13-9173EFBA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F5CF19-006B-4CBE-9D42-6D6D9751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9A8674-654F-4D43-8085-D51786FE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54</a:t>
            </a:fld>
            <a:r>
              <a:rPr lang="zh-TW" altLang="en-US"/>
              <a:t>頁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B65ED30-69A7-4743-9AE0-0B02D46351BF}"/>
              </a:ext>
            </a:extLst>
          </p:cNvPr>
          <p:cNvSpPr txBox="1">
            <a:spLocks/>
          </p:cNvSpPr>
          <p:nvPr/>
        </p:nvSpPr>
        <p:spPr>
          <a:xfrm>
            <a:off x="667609" y="1724181"/>
            <a:ext cx="10131425" cy="34096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tx1"/>
                </a:solidFill>
                <a:effectLst>
                  <a:reflection blurRad="6350" stA="60000" endA="900" endPos="58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1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陰影切線角</a:t>
            </a:r>
            <a:r>
              <a:rPr lang="en-US" altLang="zh-TW" dirty="0"/>
              <a:t>&amp;</a:t>
            </a:r>
            <a:r>
              <a:rPr lang="zh-TW" altLang="en-US" dirty="0"/>
              <a:t>位置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55</a:t>
            </a:fld>
            <a:r>
              <a:rPr lang="zh-TW" altLang="en-US"/>
              <a:t>頁</a:t>
            </a: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61F8C14F-255C-4AE5-9459-835129D11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881" y="1492250"/>
            <a:ext cx="4691063" cy="4691063"/>
          </a:xfrm>
        </p:spPr>
      </p:pic>
    </p:spTree>
    <p:extLst>
      <p:ext uri="{BB962C8B-B14F-4D97-AF65-F5344CB8AC3E}">
        <p14:creationId xmlns:p14="http://schemas.microsoft.com/office/powerpoint/2010/main" val="365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4EF07-979E-4885-B345-86DE2E1A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陰影繪製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BEEC4-FD7D-4C00-A6F1-9ED2F3AD53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7237" y="1622612"/>
            <a:ext cx="6668819" cy="4625788"/>
          </a:xfrm>
        </p:spPr>
        <p:txBody>
          <a:bodyPr/>
          <a:lstStyle/>
          <a:p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beginPath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開始繪圖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(1)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(2)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(3)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(4)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塗色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closePath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結束繪圖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D5AB4-7DA7-4DFE-82FE-97D46810F1A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905B28-2313-4638-ABBA-4E140FCF55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096E6E-7DCD-442B-8D51-9FDA84B50D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56</a:t>
            </a:fld>
            <a:r>
              <a:rPr lang="zh-TW" altLang="en-US"/>
              <a:t>頁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7C1E84-F2EC-49D8-9C4E-F298AF10A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315" y="2124305"/>
            <a:ext cx="3628434" cy="36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C485A-41AB-4939-B49F-1E581B83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F6291-036F-4C4B-B52B-AC95027D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7E42BF-2807-468A-8D5A-6AC0DEEE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DAC95B-8A48-44F8-97F6-CB7923D4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425160-13C3-4D4C-8165-ED492A00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57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352FB-23D3-4EFE-BCCF-CBE14EC7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基本顏色表示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FC9A3-D5F1-47BB-A214-7288F1E9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244" y="2056591"/>
            <a:ext cx="9106879" cy="4127468"/>
          </a:xfrm>
        </p:spPr>
        <p:txBody>
          <a:bodyPr>
            <a:normAutofit/>
          </a:bodyPr>
          <a:lstStyle/>
          <a:p>
            <a:r>
              <a:rPr lang="zh-TW" altLang="en-US" dirty="0"/>
              <a:t>如果要對</a:t>
            </a:r>
            <a:r>
              <a:rPr lang="en-US" altLang="zh-TW" dirty="0"/>
              <a:t>Canvas</a:t>
            </a:r>
            <a:r>
              <a:rPr lang="zh-TW" altLang="en-US" dirty="0"/>
              <a:t>指定顏色，可以使用以下四種方法</a:t>
            </a:r>
            <a:endParaRPr lang="en-US" altLang="zh-TW" dirty="0"/>
          </a:p>
          <a:p>
            <a:pPr marL="1125900" lvl="1"/>
            <a:r>
              <a:rPr lang="zh-TW" altLang="en-US" dirty="0"/>
              <a:t>純文字表示法</a:t>
            </a:r>
            <a:endParaRPr lang="en-US" altLang="zh-TW" dirty="0"/>
          </a:p>
          <a:p>
            <a:pPr marL="1125900" lvl="1"/>
            <a:r>
              <a:rPr lang="en-US" altLang="zh-TW" dirty="0"/>
              <a:t>RGBA</a:t>
            </a:r>
            <a:r>
              <a:rPr lang="zh-TW" altLang="en-US" dirty="0"/>
              <a:t>表示法</a:t>
            </a:r>
            <a:endParaRPr lang="en-US" altLang="zh-TW" dirty="0"/>
          </a:p>
          <a:p>
            <a:pPr marL="1125900" lvl="1"/>
            <a:r>
              <a:rPr lang="en-US" altLang="zh-TW" dirty="0"/>
              <a:t>16</a:t>
            </a:r>
            <a:r>
              <a:rPr lang="zh-TW" altLang="en-US" dirty="0"/>
              <a:t>進制表示法</a:t>
            </a:r>
            <a:endParaRPr lang="en-US" altLang="zh-TW" dirty="0">
              <a:solidFill>
                <a:srgbClr val="00FF00"/>
              </a:solidFill>
            </a:endParaRPr>
          </a:p>
          <a:p>
            <a:pPr marL="1125900" lvl="1"/>
            <a:r>
              <a:rPr lang="en-US" altLang="zh-TW" dirty="0"/>
              <a:t>HSLA</a:t>
            </a:r>
            <a:r>
              <a:rPr lang="zh-TW" altLang="en-US" dirty="0"/>
              <a:t>表示法</a:t>
            </a:r>
          </a:p>
          <a:p>
            <a:endParaRPr lang="en-US" altLang="zh-TW" dirty="0"/>
          </a:p>
          <a:p>
            <a:r>
              <a:rPr lang="zh-TW" altLang="en-US" dirty="0"/>
              <a:t>透明度可省略不寫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29A0B-8018-4452-A9DD-16007D50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77C825-22C0-4229-BFEF-FEBB8A92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685246-A891-4AF5-8088-1C3F6992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6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2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AE09C-0C41-4EC6-B9CD-3ACA560B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純文字表示法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656FC-6E81-4904-951E-03C836715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073" y="1492898"/>
            <a:ext cx="9126050" cy="4691161"/>
          </a:xfrm>
        </p:spPr>
        <p:txBody>
          <a:bodyPr/>
          <a:lstStyle/>
          <a:p>
            <a:r>
              <a:rPr lang="zh-TW" altLang="en-US" dirty="0"/>
              <a:t>純文字表示是最為直覺的顏色表示法</a:t>
            </a:r>
            <a:endParaRPr lang="en-US" altLang="zh-TW" dirty="0"/>
          </a:p>
          <a:p>
            <a:pPr lvl="1"/>
            <a:r>
              <a:rPr lang="en-US" altLang="zh-TW" dirty="0"/>
              <a:t>Red(</a:t>
            </a:r>
            <a:r>
              <a:rPr lang="zh-TW" altLang="en-US" dirty="0">
                <a:solidFill>
                  <a:schemeClr val="accent6"/>
                </a:solidFill>
              </a:rPr>
              <a:t>紅色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Green(</a:t>
            </a:r>
            <a:r>
              <a:rPr lang="zh-TW" altLang="en-US" dirty="0">
                <a:solidFill>
                  <a:srgbClr val="00FF00"/>
                </a:solidFill>
              </a:rPr>
              <a:t>綠色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Blue(</a:t>
            </a:r>
            <a:r>
              <a:rPr lang="zh-TW" altLang="en-US" dirty="0">
                <a:solidFill>
                  <a:srgbClr val="00B0F0"/>
                </a:solidFill>
              </a:rPr>
              <a:t>藍色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Yellow(</a:t>
            </a:r>
            <a:r>
              <a:rPr lang="zh-TW" altLang="en-US" dirty="0">
                <a:solidFill>
                  <a:srgbClr val="FFFF00"/>
                </a:solidFill>
              </a:rPr>
              <a:t>黃色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Purple(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紫色</a:t>
            </a:r>
            <a:r>
              <a:rPr lang="en-US" altLang="zh-TW" dirty="0"/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49A00-CFA3-4028-A56E-50511530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62B47-0560-49F8-8F5B-18FE543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77BD92-AA08-4D73-91B2-EE772B91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7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1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AE09C-0C41-4EC6-B9CD-3ACA560B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RgBA</a:t>
            </a:r>
            <a:r>
              <a:rPr lang="zh-TW" altLang="en-US" dirty="0"/>
              <a:t>表示法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656FC-6E81-4904-951E-03C836715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8" y="1688841"/>
            <a:ext cx="10131425" cy="4495218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altLang="zh-TW" sz="3200" dirty="0"/>
              <a:t>RGBA</a:t>
            </a:r>
            <a:r>
              <a:rPr lang="zh-TW" altLang="en-US" sz="3200" dirty="0"/>
              <a:t>為本篇討論重點</a:t>
            </a:r>
            <a:endParaRPr lang="en-US" altLang="zh-TW" sz="32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dirty="0"/>
              <a:t>RGBA</a:t>
            </a:r>
            <a:r>
              <a:rPr lang="zh-TW" altLang="en-US" dirty="0"/>
              <a:t>用來表示</a:t>
            </a:r>
            <a:r>
              <a:rPr lang="en-US" altLang="zh-TW" dirty="0"/>
              <a:t>Red(</a:t>
            </a:r>
            <a:r>
              <a:rPr lang="zh-TW" altLang="en-US" dirty="0">
                <a:solidFill>
                  <a:schemeClr val="accent6"/>
                </a:solidFill>
              </a:rPr>
              <a:t>紅色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Green(</a:t>
            </a:r>
            <a:r>
              <a:rPr lang="zh-TW" altLang="en-US" dirty="0">
                <a:solidFill>
                  <a:srgbClr val="00FF00"/>
                </a:solidFill>
              </a:rPr>
              <a:t>綠色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Blue(</a:t>
            </a:r>
            <a:r>
              <a:rPr lang="zh-TW" altLang="en-US" dirty="0">
                <a:solidFill>
                  <a:srgbClr val="00B0F0"/>
                </a:solidFill>
              </a:rPr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Alpha(</a:t>
            </a:r>
            <a:r>
              <a:rPr lang="zh-TW" altLang="en-US" dirty="0"/>
              <a:t>作用於透明色彩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dirty="0"/>
              <a:t>RGBA</a:t>
            </a:r>
            <a:r>
              <a:rPr lang="zh-TW" altLang="en-US" dirty="0"/>
              <a:t>色彩表示式採用</a:t>
            </a:r>
            <a:r>
              <a:rPr lang="zh-TW" altLang="en-US" b="1" dirty="0"/>
              <a:t>加法制</a:t>
            </a:r>
            <a:r>
              <a:rPr lang="zh-TW" altLang="en-US" dirty="0"/>
              <a:t>，</a:t>
            </a:r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 err="1">
                <a:solidFill>
                  <a:schemeClr val="accent6"/>
                </a:solidFill>
              </a:rPr>
              <a:t>rgba</a:t>
            </a:r>
            <a:r>
              <a:rPr lang="en-US" altLang="zh-TW" dirty="0">
                <a:solidFill>
                  <a:schemeClr val="accent6"/>
                </a:solidFill>
              </a:rPr>
              <a:t>(255,0,0,1)</a:t>
            </a:r>
            <a:r>
              <a:rPr lang="zh-TW" altLang="en-US" dirty="0"/>
              <a:t>，表示</a:t>
            </a:r>
            <a:r>
              <a:rPr lang="en-US" altLang="zh-TW" dirty="0">
                <a:solidFill>
                  <a:schemeClr val="accent6"/>
                </a:solidFill>
              </a:rPr>
              <a:t>255</a:t>
            </a:r>
            <a:r>
              <a:rPr lang="zh-TW" altLang="en-US" dirty="0">
                <a:solidFill>
                  <a:schemeClr val="accent6"/>
                </a:solidFill>
              </a:rPr>
              <a:t>份</a:t>
            </a:r>
            <a:r>
              <a:rPr lang="zh-TW" altLang="en-US" dirty="0"/>
              <a:t>的紅色混和</a:t>
            </a:r>
            <a:r>
              <a:rPr lang="en-US" altLang="zh-TW" dirty="0">
                <a:solidFill>
                  <a:srgbClr val="00FF00"/>
                </a:solidFill>
              </a:rPr>
              <a:t>0</a:t>
            </a:r>
            <a:r>
              <a:rPr lang="zh-TW" altLang="en-US" dirty="0">
                <a:solidFill>
                  <a:srgbClr val="00FF00"/>
                </a:solidFill>
              </a:rPr>
              <a:t>份</a:t>
            </a:r>
            <a:r>
              <a:rPr lang="zh-TW" altLang="en-US" dirty="0"/>
              <a:t>的綠色與</a:t>
            </a:r>
            <a:r>
              <a:rPr lang="en-US" altLang="zh-TW" dirty="0">
                <a:solidFill>
                  <a:srgbClr val="00B0F0"/>
                </a:solidFill>
              </a:rPr>
              <a:t>0</a:t>
            </a:r>
            <a:r>
              <a:rPr lang="zh-TW" altLang="en-US" dirty="0">
                <a:solidFill>
                  <a:srgbClr val="00B0F0"/>
                </a:solidFill>
              </a:rPr>
              <a:t>份</a:t>
            </a:r>
            <a:r>
              <a:rPr lang="zh-TW" altLang="en-US" dirty="0"/>
              <a:t>的藍色。</a:t>
            </a:r>
            <a:endParaRPr lang="en-US" altLang="zh-TW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dirty="0"/>
              <a:t>透明度：</a:t>
            </a:r>
            <a:r>
              <a:rPr lang="en-US" altLang="zh-TW" dirty="0"/>
              <a:t>0</a:t>
            </a:r>
            <a:r>
              <a:rPr lang="zh-TW" altLang="en-US" dirty="0"/>
              <a:t>               </a:t>
            </a:r>
            <a:r>
              <a:rPr lang="en-US" altLang="zh-TW" dirty="0"/>
              <a:t>1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49A00-CFA3-4028-A56E-50511530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62B47-0560-49F8-8F5B-18FE543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959DB-A38B-48D1-A823-1FE5AA8527FF}"/>
              </a:ext>
            </a:extLst>
          </p:cNvPr>
          <p:cNvSpPr/>
          <p:nvPr/>
        </p:nvSpPr>
        <p:spPr>
          <a:xfrm>
            <a:off x="3121343" y="5661331"/>
            <a:ext cx="2878239" cy="37782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5AEB75-5B21-4F45-930D-3CD12AEB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8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01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AE09C-0C41-4EC6-B9CD-3ACA560B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16</a:t>
            </a:r>
            <a:r>
              <a:rPr lang="zh-TW" altLang="en-US" dirty="0"/>
              <a:t>進制表示法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656FC-6E81-4904-951E-03C83671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16</a:t>
            </a:r>
            <a:r>
              <a:rPr lang="zh-TW" altLang="en-US" dirty="0"/>
              <a:t>進制表示 </a:t>
            </a:r>
            <a:r>
              <a:rPr lang="en-US" altLang="zh-TW" dirty="0"/>
              <a:t>#</a:t>
            </a:r>
            <a:r>
              <a:rPr lang="en-US" altLang="zh-TW" dirty="0">
                <a:solidFill>
                  <a:schemeClr val="accent6"/>
                </a:solidFill>
              </a:rPr>
              <a:t>FF</a:t>
            </a:r>
            <a:r>
              <a:rPr lang="en-US" altLang="zh-TW" dirty="0">
                <a:solidFill>
                  <a:srgbClr val="00FF00"/>
                </a:solidFill>
              </a:rPr>
              <a:t>FF</a:t>
            </a:r>
            <a:r>
              <a:rPr lang="en-US" altLang="zh-TW" dirty="0">
                <a:solidFill>
                  <a:srgbClr val="00B0F0"/>
                </a:solidFill>
              </a:rPr>
              <a:t>FF</a:t>
            </a:r>
            <a:r>
              <a:rPr lang="en-US" altLang="zh-TW" dirty="0">
                <a:solidFill>
                  <a:srgbClr val="FFFFFF"/>
                </a:solidFill>
              </a:rPr>
              <a:t>FF</a:t>
            </a:r>
            <a:r>
              <a:rPr lang="zh-TW" altLang="en-US" dirty="0"/>
              <a:t>，每個以</a:t>
            </a:r>
            <a:r>
              <a:rPr lang="en-US" altLang="zh-TW" dirty="0"/>
              <a:t>0~F(15)</a:t>
            </a:r>
            <a:r>
              <a:rPr lang="zh-TW" altLang="en-US" dirty="0"/>
              <a:t>表示，分別為</a:t>
            </a:r>
            <a:r>
              <a:rPr lang="en-US" altLang="zh-TW" dirty="0"/>
              <a:t>:</a:t>
            </a:r>
            <a:r>
              <a:rPr lang="zh-TW" altLang="en-US" dirty="0"/>
              <a:t>紅色、綠色、藍色、透明，使用加法制。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每種顏色佔</a:t>
            </a:r>
            <a:r>
              <a:rPr lang="en-US" altLang="zh-TW" dirty="0"/>
              <a:t>2</a:t>
            </a:r>
            <a:r>
              <a:rPr lang="zh-TW" altLang="en-US" dirty="0"/>
              <a:t>格，表示每種顏色有</a:t>
            </a:r>
            <a:r>
              <a:rPr lang="en-US" altLang="zh-TW" dirty="0"/>
              <a:t>255</a:t>
            </a:r>
            <a:r>
              <a:rPr lang="zh-TW" altLang="en-US" dirty="0"/>
              <a:t>種變化，與</a:t>
            </a:r>
            <a:r>
              <a:rPr lang="en-US" altLang="zh-TW" dirty="0"/>
              <a:t>RGBA</a:t>
            </a:r>
            <a:r>
              <a:rPr lang="zh-TW" altLang="en-US" dirty="0"/>
              <a:t>一樣。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透明度：</a:t>
            </a:r>
            <a:r>
              <a:rPr lang="en-US" altLang="zh-TW" dirty="0"/>
              <a:t>00</a:t>
            </a:r>
            <a:r>
              <a:rPr lang="zh-TW" altLang="en-US" dirty="0"/>
              <a:t>               </a:t>
            </a:r>
            <a:r>
              <a:rPr lang="en-US" altLang="zh-TW" dirty="0"/>
              <a:t>FF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49A00-CFA3-4028-A56E-50511530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62B47-0560-49F8-8F5B-18FE543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0BB751-96EB-4505-8E7F-FDE8F62BE902}"/>
              </a:ext>
            </a:extLst>
          </p:cNvPr>
          <p:cNvSpPr/>
          <p:nvPr/>
        </p:nvSpPr>
        <p:spPr>
          <a:xfrm>
            <a:off x="3298624" y="4977946"/>
            <a:ext cx="2878239" cy="37782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DD1B00-9F80-47C7-93A8-75A19027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9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33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自訂 1">
      <a:majorFont>
        <a:latin typeface="Consolas"/>
        <a:ea typeface="新細明體"/>
        <a:cs typeface=""/>
      </a:majorFont>
      <a:minorFont>
        <a:latin typeface="Consolas"/>
        <a:ea typeface="新細明體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1091</TotalTime>
  <Words>2874</Words>
  <Application>Microsoft Office PowerPoint</Application>
  <PresentationFormat>寬螢幕</PresentationFormat>
  <Paragraphs>470</Paragraphs>
  <Slides>57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3" baseType="lpstr">
      <vt:lpstr>Arial</vt:lpstr>
      <vt:lpstr>Arial</vt:lpstr>
      <vt:lpstr>Calibri</vt:lpstr>
      <vt:lpstr>Consolas</vt:lpstr>
      <vt:lpstr>Wingdings</vt:lpstr>
      <vt:lpstr>天體</vt:lpstr>
      <vt:lpstr>前言</vt:lpstr>
      <vt:lpstr>前製作業</vt:lpstr>
      <vt:lpstr>本次會使用的程式語言</vt:lpstr>
      <vt:lpstr>一步步自製俄羅斯方塊</vt:lpstr>
      <vt:lpstr>第一章 – 基礎色彩</vt:lpstr>
      <vt:lpstr>基本顏色表示</vt:lpstr>
      <vt:lpstr>純文字表示法</vt:lpstr>
      <vt:lpstr>RgBA表示法</vt:lpstr>
      <vt:lpstr>16進制表示法</vt:lpstr>
      <vt:lpstr>HSLA表示法</vt:lpstr>
      <vt:lpstr>RGB 顏色亮度變化</vt:lpstr>
      <vt:lpstr>第二章 – 網頁樣式建構</vt:lpstr>
      <vt:lpstr>基本網頁建構</vt:lpstr>
      <vt:lpstr>基本網頁樣式(CSS)</vt:lpstr>
      <vt:lpstr>第三章 – 基本方塊</vt:lpstr>
      <vt:lpstr>方塊顏色</vt:lpstr>
      <vt:lpstr>方塊大小</vt:lpstr>
      <vt:lpstr>第四章 – 地圖構置</vt:lpstr>
      <vt:lpstr>地圖基本性質</vt:lpstr>
      <vt:lpstr>遊戲介面</vt:lpstr>
      <vt:lpstr>建構基礎陣列</vt:lpstr>
      <vt:lpstr>建構方塊陣列</vt:lpstr>
      <vt:lpstr>地圖陣列</vt:lpstr>
      <vt:lpstr>上色</vt:lpstr>
      <vt:lpstr>第七章 – GUI介面</vt:lpstr>
      <vt:lpstr>GUI介面概要</vt:lpstr>
      <vt:lpstr>介面顯示</vt:lpstr>
      <vt:lpstr>第八章 – 陣列址轉值</vt:lpstr>
      <vt:lpstr>陣列址轉值</vt:lpstr>
      <vt:lpstr>第九章 – 分數繪製</vt:lpstr>
      <vt:lpstr>使用函式</vt:lpstr>
      <vt:lpstr>第十章 – 建構玩家(上)</vt:lpstr>
      <vt:lpstr>結構化的意義</vt:lpstr>
      <vt:lpstr>玩家的基礎屬性</vt:lpstr>
      <vt:lpstr>玩家內建函式(上)</vt:lpstr>
      <vt:lpstr>初始化</vt:lpstr>
      <vt:lpstr>方塊更新</vt:lpstr>
      <vt:lpstr>繪出自我方塊</vt:lpstr>
      <vt:lpstr>碰撞檢查</vt:lpstr>
      <vt:lpstr>方塊掉落</vt:lpstr>
      <vt:lpstr>分數紀錄</vt:lpstr>
      <vt:lpstr>分行交換(一)</vt:lpstr>
      <vt:lpstr>分行交換(二)</vt:lpstr>
      <vt:lpstr>第十一章 – 建構玩家(下)</vt:lpstr>
      <vt:lpstr>玩家內建函式</vt:lpstr>
      <vt:lpstr>左右移動</vt:lpstr>
      <vt:lpstr>轉換方向(一)</vt:lpstr>
      <vt:lpstr>轉換方向(二)</vt:lpstr>
      <vt:lpstr>影子磚</vt:lpstr>
      <vt:lpstr>切換暫存塊</vt:lpstr>
      <vt:lpstr>遊戲失敗</vt:lpstr>
      <vt:lpstr>宣告物件導向</vt:lpstr>
      <vt:lpstr>隨機函式最小值~最大值(包含)</vt:lpstr>
      <vt:lpstr>第十二章 – 方塊陰影</vt:lpstr>
      <vt:lpstr>陰影切線角&amp;位置</vt:lpstr>
      <vt:lpstr>陰影繪製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 Been</dc:creator>
  <cp:lastModifiedBy>Yan Been</cp:lastModifiedBy>
  <cp:revision>78</cp:revision>
  <dcterms:created xsi:type="dcterms:W3CDTF">2020-10-25T02:14:40Z</dcterms:created>
  <dcterms:modified xsi:type="dcterms:W3CDTF">2020-11-03T07:53:09Z</dcterms:modified>
</cp:coreProperties>
</file>