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91" r:id="rId18"/>
    <p:sldId id="289" r:id="rId19"/>
    <p:sldId id="290" r:id="rId20"/>
    <p:sldId id="266" r:id="rId21"/>
    <p:sldId id="268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67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353" autoAdjust="0"/>
  </p:normalViewPr>
  <p:slideViewPr>
    <p:cSldViewPr snapToGrid="0">
      <p:cViewPr varScale="1">
        <p:scale>
          <a:sx n="103" d="100"/>
          <a:sy n="103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69524-6C28-498C-8FF7-3FA8395B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29DC2-0752-4A4E-99ED-870F02EF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06F3D-63B7-4A4F-BBA4-0CA87CC7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42181-BB27-4810-83C4-D740FFB0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74E331-A6B5-4EA6-98B9-DF12AD56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11CC8-CAD9-4AB4-8A3E-1FE7F6A6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524C82-8A29-43E7-8234-CB55CE42F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9AC08-F590-4253-B4A3-74CFEAE1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21D93-B96A-41D4-ACB8-31B46980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FCE4D-BF3C-41D3-A9C7-4D35F21E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7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3E99D8-6ABF-4DFF-A686-F37055989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076D0D-05EF-4C67-B432-5C9A1C5F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1362A-331A-4590-A149-AB9AAA64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DE62D-127B-49D2-ABFB-AE1BE83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330803-5903-457B-8EA0-B7CAF5A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5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E5268-A55B-403A-B180-55153687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E4DDB-E932-4E87-8D8C-22F5A46D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buFont typeface="Wingdings" panose="05000000000000000000" pitchFamily="2" charset="2"/>
              <a:buChar char="l"/>
              <a:defRPr sz="28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buFont typeface="Wingdings" panose="05000000000000000000" pitchFamily="2" charset="2"/>
              <a:buChar char="l"/>
              <a:defRPr sz="3200" baseline="0"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>
              <a:buFont typeface="Wingdings" panose="05000000000000000000" pitchFamily="2" charset="2"/>
              <a:buChar char="l"/>
              <a:defRPr/>
            </a:lvl6pPr>
          </a:lstStyle>
          <a:p>
            <a:pPr lvl="1"/>
            <a:r>
              <a:rPr lang="zh-TW" altLang="en-US" dirty="0"/>
              <a:t>按一下以編輯母片文字樣式</a:t>
            </a:r>
          </a:p>
          <a:p>
            <a:pPr lvl="2"/>
            <a:r>
              <a:rPr lang="zh-TW" altLang="en-US" dirty="0"/>
              <a:t>第二層</a:t>
            </a:r>
          </a:p>
          <a:p>
            <a:pPr lvl="3"/>
            <a:r>
              <a:rPr lang="zh-TW" altLang="en-US" dirty="0"/>
              <a:t>第三層</a:t>
            </a:r>
          </a:p>
          <a:p>
            <a:pPr lvl="4"/>
            <a:r>
              <a:rPr lang="zh-TW" altLang="en-US" dirty="0"/>
              <a:t>第四層</a:t>
            </a:r>
          </a:p>
          <a:p>
            <a:pPr lvl="5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9B7453-B910-4F15-9009-93843FBC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62C5EF-AF70-4415-A833-9626C999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082A9-5EED-4AE1-8A88-EECFC463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10EE-000D-4457-B8F2-ED11524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8C8902-61B5-47C8-86A9-EBA1EBBA5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398C6-33E9-441C-A017-81546828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9C7542-3C3C-4075-A2AC-8173D7E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FE544F-CCB7-4B2D-A968-DD87987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4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D1937-EB22-4DBE-B499-5A77F85F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A58A4-6478-488F-8022-68ECC083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5BCD9C-E7E4-48C6-8A22-AC7E1F25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D92684-E874-4E01-8A49-40CEA97B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828DA-C6D3-4314-80E3-86EE321A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D90A74-457B-4AE7-A0E6-F7A949EB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80FC6-A87E-410D-A7F1-21CC8BE6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4320C9-D1DE-423F-B3DF-688F306E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D2EE1-1C9F-4B5E-B8D2-089AB3BD6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16852A-8A78-4723-A823-69617F85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FA13D4-2676-4A26-851D-FBC81D39A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C22A10-8DDD-42D0-A1F5-45D4CD6F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8F03B9-4320-4C2B-B710-24B1C5BA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0911FC-BF10-4423-9A97-F8327E93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5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440B1-2B12-4FCE-9D47-1B2B367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C6BFC7-AB69-40B2-94D3-22F0516C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8A2A0F-7FE1-4F78-ABEB-318076D9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B19F8F-9864-4F03-B7FB-5FBF07EA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1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BE0B34-58C5-4025-9E76-86AD7301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C4B965-2AC0-4C56-B21A-20709114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958E84-3C78-4EDD-9EB9-67C0BB15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623F0-D41D-4386-AF9E-5BE0F6F0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32FB3-300E-4F4E-9458-F56BAF16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FA431F-9F12-4F6F-A1A0-FEE3BD071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217339-73F6-49FB-8E89-A4F59D67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38B06-5479-4466-A1AC-240DCDF8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76B2FB-403D-4DF6-9968-D99FDA0C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53577-3355-4DF3-ADBC-017001AE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D46DFA-3928-43F5-A338-07F30EC40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9383F7-C409-4044-84A8-91CE7DFE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BC8324-C755-4043-BC5B-441EAE1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8162C4-38B3-40BF-8B82-814251E3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F10E5E-02CE-46C9-A943-4F986AA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3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C94942-071E-4C5F-B720-7111809A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4A9457-D6A1-4F4C-ABD9-93CF4B13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dirty="0"/>
              <a:t>  按一下以編輯母片文字樣式</a:t>
            </a:r>
          </a:p>
          <a:p>
            <a:pPr lvl="1"/>
            <a:r>
              <a:rPr lang="zh-TW" altLang="en-US" dirty="0"/>
              <a:t>  第二層</a:t>
            </a:r>
          </a:p>
          <a:p>
            <a:pPr lvl="2"/>
            <a:r>
              <a:rPr lang="zh-TW" altLang="en-US" dirty="0"/>
              <a:t>  第三層</a:t>
            </a:r>
          </a:p>
          <a:p>
            <a:pPr lvl="3"/>
            <a:r>
              <a:rPr lang="zh-TW" altLang="en-US" dirty="0"/>
              <a:t>  第四層</a:t>
            </a:r>
          </a:p>
          <a:p>
            <a:pPr lvl="4"/>
            <a:r>
              <a:rPr lang="zh-TW" altLang="en-US" dirty="0"/>
              <a:t>  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055E8F-AFAA-4218-8B5C-89947E1D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15EB-9603-4396-9651-D4838FCBDE5A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D0B42-9646-49AD-8575-8540D6C0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F7E8E-CD27-4FD6-8984-D88230202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BD4C-3C63-4D3F-B1FE-AF8E3FD538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63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8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API/CanvasRenderingContext2D/sav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hackmd.io/gXGXV89pR7GdTQdGEsHaZQ?bo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zh-TW/docs/Web/API/Canvas_API/Tutoria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66DD-5AEF-438B-A327-C52E3E29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4514"/>
            <a:ext cx="10515600" cy="2448971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俄羅斯方塊</a:t>
            </a:r>
            <a:b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80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(JavaScript - Canvas)</a:t>
            </a:r>
            <a:endParaRPr lang="zh-TW" altLang="en-US" sz="80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18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路徑圖形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路徑開始與封閉： </a:t>
            </a:r>
            <a:r>
              <a:rPr lang="en-US" altLang="zh-TW" dirty="0" err="1"/>
              <a:t>beginPath</a:t>
            </a:r>
            <a:r>
              <a:rPr lang="en-US" altLang="zh-TW" dirty="0"/>
              <a:t>() / </a:t>
            </a:r>
            <a:r>
              <a:rPr lang="en-US" altLang="zh-TW" dirty="0" err="1"/>
              <a:t>closePath</a:t>
            </a:r>
            <a:r>
              <a:rPr lang="en-US" altLang="zh-TW" dirty="0"/>
              <a:t> ()</a:t>
            </a:r>
          </a:p>
          <a:p>
            <a:endParaRPr lang="en-US" altLang="zh-TW" dirty="0"/>
          </a:p>
          <a:p>
            <a:r>
              <a:rPr lang="zh-TW" altLang="en-US" dirty="0"/>
              <a:t>設定移動與移置線條：</a:t>
            </a:r>
            <a:r>
              <a:rPr lang="en-US" altLang="zh-TW" dirty="0" err="1"/>
              <a:t>moveTo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/ </a:t>
            </a:r>
            <a:r>
              <a:rPr lang="en-US" altLang="zh-TW" dirty="0" err="1"/>
              <a:t>lineTo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指定線條 </a:t>
            </a:r>
            <a:r>
              <a:rPr lang="en-US" altLang="zh-TW" dirty="0"/>
              <a:t>/</a:t>
            </a:r>
            <a:r>
              <a:rPr lang="zh-TW" altLang="en-US" dirty="0"/>
              <a:t> 圖形顏色：</a:t>
            </a:r>
            <a:r>
              <a:rPr lang="en-US" altLang="zh-TW" dirty="0" err="1"/>
              <a:t>fillStyle</a:t>
            </a:r>
            <a:r>
              <a:rPr lang="en-US" altLang="zh-TW" dirty="0"/>
              <a:t> / </a:t>
            </a:r>
            <a:r>
              <a:rPr lang="en-US" altLang="zh-TW" dirty="0" err="1"/>
              <a:t>lineStyle</a:t>
            </a:r>
            <a:r>
              <a:rPr lang="en-US" altLang="zh-TW" dirty="0"/>
              <a:t> / </a:t>
            </a:r>
            <a:r>
              <a:rPr lang="en-US" altLang="zh-TW" dirty="0" err="1"/>
              <a:t>strokeStyle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最後路徑繪製</a:t>
            </a:r>
            <a:r>
              <a:rPr lang="en-US" altLang="zh-TW" dirty="0"/>
              <a:t>(</a:t>
            </a:r>
            <a:r>
              <a:rPr lang="zh-TW" altLang="en-US" dirty="0"/>
              <a:t>連結到起點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stroke() / fill()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旋轉 </a:t>
            </a:r>
            <a:r>
              <a:rPr lang="en-US" altLang="zh-TW" dirty="0"/>
              <a:t>&amp;</a:t>
            </a:r>
            <a:r>
              <a:rPr lang="zh-TW" altLang="en-US" dirty="0"/>
              <a:t> 移動 </a:t>
            </a:r>
            <a:r>
              <a:rPr lang="en-US" altLang="zh-TW" dirty="0"/>
              <a:t>Canvas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079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ranslate(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x,y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lvl="1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移動畫布原點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pPr lvl="1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rotate(deg)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1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= PI / 180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90</a:t>
            </a:r>
            <a:r>
              <a:rPr lang="en-US" altLang="zh-TW" sz="2800" dirty="0"/>
              <a:t> °</a:t>
            </a:r>
            <a:r>
              <a:rPr lang="en-US" altLang="zh-TW" sz="2800" dirty="0">
                <a:latin typeface="Consolas" panose="020B0609020204030204" pitchFamily="49" charset="0"/>
              </a:rPr>
              <a:t> = PI / 180 * 90</a:t>
            </a:r>
          </a:p>
          <a:p>
            <a:pPr lvl="1">
              <a:buNone/>
            </a:pPr>
            <a:r>
              <a:rPr lang="en-US" altLang="zh-TW" sz="2800" dirty="0">
                <a:latin typeface="Consolas" panose="020B0609020204030204" pitchFamily="49" charset="0"/>
              </a:rPr>
              <a:t>    = PI / 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230829-817C-454E-88E9-AC0922E429BA}"/>
              </a:ext>
            </a:extLst>
          </p:cNvPr>
          <p:cNvSpPr/>
          <p:nvPr/>
        </p:nvSpPr>
        <p:spPr>
          <a:xfrm>
            <a:off x="6676427" y="3006756"/>
            <a:ext cx="3025133" cy="20559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5E0FC9DE-A63C-4894-86E4-C8E8F95A153E}"/>
              </a:ext>
            </a:extLst>
          </p:cNvPr>
          <p:cNvSpPr/>
          <p:nvPr/>
        </p:nvSpPr>
        <p:spPr>
          <a:xfrm>
            <a:off x="6594425" y="293739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52EB1F-2897-41B1-919E-2E41ACFA92EB}"/>
              </a:ext>
            </a:extLst>
          </p:cNvPr>
          <p:cNvSpPr txBox="1"/>
          <p:nvPr/>
        </p:nvSpPr>
        <p:spPr>
          <a:xfrm>
            <a:off x="5530416" y="2385086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(0 , 0)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B947E4B-D495-4954-870D-455D4133AB69}"/>
              </a:ext>
            </a:extLst>
          </p:cNvPr>
          <p:cNvSpPr/>
          <p:nvPr/>
        </p:nvSpPr>
        <p:spPr>
          <a:xfrm>
            <a:off x="7796697" y="42054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BBCCAA4-9553-47C7-B7B5-BDCC5FA338D0}"/>
              </a:ext>
            </a:extLst>
          </p:cNvPr>
          <p:cNvSpPr/>
          <p:nvPr/>
        </p:nvSpPr>
        <p:spPr>
          <a:xfrm>
            <a:off x="6794849" y="2916561"/>
            <a:ext cx="1043585" cy="180000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>
                <a:shade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5CA9513-5AB7-49F0-9F38-F0D554C2563F}"/>
              </a:ext>
            </a:extLst>
          </p:cNvPr>
          <p:cNvSpPr txBox="1"/>
          <p:nvPr/>
        </p:nvSpPr>
        <p:spPr>
          <a:xfrm>
            <a:off x="7029691" y="2378835"/>
            <a:ext cx="374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AB19C8BA-0E0E-4F06-B112-76803F49D579}"/>
              </a:ext>
            </a:extLst>
          </p:cNvPr>
          <p:cNvSpPr/>
          <p:nvPr/>
        </p:nvSpPr>
        <p:spPr>
          <a:xfrm rot="5400000">
            <a:off x="7367252" y="3538293"/>
            <a:ext cx="1051504" cy="1799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24E00FB-4EAE-46E2-B801-E3A2B680DE6D}"/>
              </a:ext>
            </a:extLst>
          </p:cNvPr>
          <p:cNvSpPr txBox="1"/>
          <p:nvPr/>
        </p:nvSpPr>
        <p:spPr>
          <a:xfrm>
            <a:off x="7918493" y="3351916"/>
            <a:ext cx="38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y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3EE126-3395-4423-81BB-C1A67119ACD0}"/>
              </a:ext>
            </a:extLst>
          </p:cNvPr>
          <p:cNvSpPr txBox="1"/>
          <p:nvPr/>
        </p:nvSpPr>
        <p:spPr>
          <a:xfrm>
            <a:off x="8051329" y="4045002"/>
            <a:ext cx="1236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(x , y)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畫布狀態保存與提取</a:t>
            </a:r>
            <a:endParaRPr lang="zh-TW" altLang="en-US" sz="13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save() </a:t>
            </a:r>
          </a:p>
          <a:p>
            <a:pPr lvl="1">
              <a:buNone/>
            </a:pPr>
            <a:r>
              <a:rPr lang="zh-TW" altLang="en-US" sz="2400" dirty="0"/>
              <a:t>儲存當下</a:t>
            </a:r>
            <a:r>
              <a:rPr lang="en-US" altLang="zh-TW" sz="2400" dirty="0"/>
              <a:t>Canvas</a:t>
            </a:r>
            <a:r>
              <a:rPr lang="zh-TW" altLang="en-US" sz="2400" dirty="0">
                <a:hlinkClick r:id="rId2"/>
              </a:rPr>
              <a:t>設定</a:t>
            </a:r>
            <a:endParaRPr lang="en-US" altLang="zh-TW" sz="2400" dirty="0"/>
          </a:p>
          <a:p>
            <a:endParaRPr lang="en-US" altLang="zh-TW" dirty="0"/>
          </a:p>
          <a:p>
            <a:r>
              <a:rPr lang="en-US" altLang="zh-TW" dirty="0"/>
              <a:t>restore()</a:t>
            </a:r>
          </a:p>
          <a:p>
            <a:pPr lvl="1">
              <a:buNone/>
            </a:pPr>
            <a:r>
              <a:rPr lang="zh-TW" altLang="en-US" sz="2400" dirty="0"/>
              <a:t>回復最新儲存的</a:t>
            </a:r>
            <a:r>
              <a:rPr lang="zh-TW" altLang="en-US" sz="2400" dirty="0">
                <a:hlinkClick r:id="rId2"/>
              </a:rPr>
              <a:t>設定</a:t>
            </a:r>
            <a:endParaRPr lang="en-US" altLang="zh-TW" sz="2400" dirty="0"/>
          </a:p>
          <a:p>
            <a:pPr lvl="1">
              <a:buNone/>
            </a:pPr>
            <a:endParaRPr lang="en-US" altLang="zh-TW" sz="2800" dirty="0"/>
          </a:p>
          <a:p>
            <a:pPr>
              <a:buNone/>
            </a:pPr>
            <a:r>
              <a:rPr lang="zh-TW" altLang="en-US" sz="2800" dirty="0"/>
              <a:t>儲存方式 </a:t>
            </a:r>
            <a:r>
              <a:rPr lang="en-US" altLang="zh-TW" sz="2800" dirty="0"/>
              <a:t>–</a:t>
            </a:r>
            <a:r>
              <a:rPr lang="zh-TW" altLang="en-US" sz="2800" dirty="0"/>
              <a:t> 先進後出</a:t>
            </a:r>
            <a:r>
              <a:rPr lang="en-US" altLang="zh-TW" sz="2800" dirty="0"/>
              <a:t>(Stack)</a:t>
            </a:r>
          </a:p>
        </p:txBody>
      </p:sp>
    </p:spTree>
    <p:extLst>
      <p:ext uri="{BB962C8B-B14F-4D97-AF65-F5344CB8AC3E}">
        <p14:creationId xmlns:p14="http://schemas.microsoft.com/office/powerpoint/2010/main" val="364638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繪製方塊 實例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3C6056B-889C-4122-AB24-197137BB7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3143" y="1753675"/>
            <a:ext cx="5085714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三大結構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B344E0A-32BF-4164-91DF-FF5FD524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764" y="1690688"/>
            <a:ext cx="6492472" cy="4351338"/>
          </a:xfrm>
          <a:ln>
            <a:noFill/>
          </a:ln>
          <a:effectLst>
            <a:outerShdw blurRad="127000" dist="38100" dir="2700000" algn="ctr">
              <a:srgbClr val="000000">
                <a:alpha val="47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translucentPowder"/>
        </p:spPr>
      </p:pic>
    </p:spTree>
    <p:extLst>
      <p:ext uri="{BB962C8B-B14F-4D97-AF65-F5344CB8AC3E}">
        <p14:creationId xmlns:p14="http://schemas.microsoft.com/office/powerpoint/2010/main" val="14383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6CDCC9EA-6F10-4BEB-AE23-3BCFB9AA0504}"/>
              </a:ext>
            </a:extLst>
          </p:cNvPr>
          <p:cNvSpPr txBox="1">
            <a:spLocks/>
          </p:cNvSpPr>
          <p:nvPr/>
        </p:nvSpPr>
        <p:spPr>
          <a:xfrm>
            <a:off x="838200" y="2204514"/>
            <a:ext cx="10515600" cy="244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defRPr>
            </a:lvl1pPr>
          </a:lstStyle>
          <a:p>
            <a:r>
              <a:rPr lang="en-US" altLang="zh-TW" sz="10000" dirty="0"/>
              <a:t>JavaScript</a:t>
            </a:r>
            <a:endParaRPr lang="zh-TW" altLang="en-US" sz="10000" dirty="0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D1AE57A-C5A8-4BF4-953C-9335D065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4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</a:t>
            </a:r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TW" altLang="en-US" dirty="0"/>
              <a:t> 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變數宣告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= [];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陣列宣告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= {}; </a:t>
            </a:r>
            <a:r>
              <a:rPr lang="zh-TW" altLang="en-US" sz="2400" b="0" i="0" dirty="0">
                <a:effectLst/>
                <a:latin typeface="Roboto"/>
              </a:rPr>
              <a:t>物件宣</a:t>
            </a:r>
            <a:r>
              <a:rPr lang="zh-TW" altLang="en-US" sz="2400" dirty="0">
                <a:latin typeface="Roboto"/>
              </a:rPr>
              <a:t>告</a:t>
            </a:r>
            <a:endParaRPr lang="en-US" altLang="zh-TW" sz="2400" dirty="0"/>
          </a:p>
          <a:p>
            <a:r>
              <a:rPr lang="zh-TW" altLang="en-US" dirty="0"/>
              <a:t> 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/>
              <a:t>取得</a:t>
            </a:r>
            <a:r>
              <a:rPr lang="en-US" altLang="zh-TW" sz="2400" dirty="0"/>
              <a:t>1970</a:t>
            </a:r>
            <a:r>
              <a:rPr lang="zh-TW" altLang="en-US" sz="2400" dirty="0"/>
              <a:t>年至現在時間</a:t>
            </a:r>
            <a:r>
              <a:rPr lang="en-US" altLang="zh-TW" sz="2400" dirty="0"/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ms</a:t>
            </a:r>
            <a:r>
              <a:rPr lang="en-US" altLang="zh-TW" sz="2400" dirty="0"/>
              <a:t>)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){}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基本</a:t>
            </a:r>
            <a:r>
              <a:rPr lang="en-US" altLang="zh-TW" sz="2400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zh-TW" altLang="en-US" sz="2400" dirty="0">
                <a:latin typeface="Consolas" panose="020B0609020204030204" pitchFamily="49" charset="0"/>
              </a:rPr>
              <a:t>宣告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輸出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變數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陣列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物件</a:t>
            </a:r>
            <a:r>
              <a:rPr lang="en-US" altLang="zh-TW" sz="2400" dirty="0">
                <a:latin typeface="Consolas" panose="020B0609020204030204" pitchFamily="49" charset="0"/>
              </a:rPr>
              <a:t>…</a:t>
            </a:r>
            <a:r>
              <a:rPr lang="zh-TW" altLang="en-US" sz="2400" dirty="0">
                <a:latin typeface="Consolas" panose="020B0609020204030204" pitchFamily="49" charset="0"/>
              </a:rPr>
              <a:t>的值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2400" dirty="0">
                <a:latin typeface="Consolas" panose="020B0609020204030204" pitchFamily="49" charset="0"/>
              </a:rPr>
              <a:t>把</a:t>
            </a:r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zh-TW" altLang="en-US" sz="2400" dirty="0">
                <a:latin typeface="Consolas" panose="020B0609020204030204" pitchFamily="49" charset="0"/>
              </a:rPr>
              <a:t>的屬性替換</a:t>
            </a:r>
            <a:r>
              <a:rPr lang="en-US" altLang="zh-TW" sz="2400" dirty="0">
                <a:latin typeface="Consolas" panose="020B0609020204030204" pitchFamily="49" charset="0"/>
              </a:rPr>
              <a:t>/</a:t>
            </a:r>
            <a:r>
              <a:rPr lang="zh-TW" altLang="en-US" sz="2400" dirty="0">
                <a:latin typeface="Consolas" panose="020B0609020204030204" pitchFamily="49" charset="0"/>
              </a:rPr>
              <a:t>加入</a:t>
            </a:r>
            <a:r>
              <a:rPr lang="en-US" altLang="zh-TW" sz="2400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zh-TW" altLang="en-US" sz="2400" dirty="0">
                <a:latin typeface="Consolas" panose="020B0609020204030204" pitchFamily="49" charset="0"/>
              </a:rPr>
              <a:t>之中</a:t>
            </a:r>
            <a:endParaRPr lang="en-US" altLang="zh-TW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5975A-120E-4B2F-BB63-BAFCCFFB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</a:t>
            </a:r>
            <a:r>
              <a:rPr lang="zh-TW" altLang="en-US" dirty="0"/>
              <a:t>數學函示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824F2C-06B0-4182-8D53-EA7064E6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6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69B3A-806B-4D17-B0DA-BFE3E094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 - Array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17344-4932-4DFD-940E-E4014EC2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1524000"/>
            <a:ext cx="11463867" cy="46529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]; 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索引值從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開始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取得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長度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判斷是否有該數值 傳回</a:t>
            </a: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True/False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跑每一個值，不傳回值</a:t>
            </a: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});</a:t>
            </a:r>
          </a:p>
          <a:p>
            <a:pPr lvl="1">
              <a:buNone/>
            </a:pPr>
            <a:r>
              <a:rPr lang="en-US" altLang="zh-TW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TW" altLang="en-US" sz="2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跑每一個值，傳回值</a:t>
            </a:r>
          </a:p>
        </p:txBody>
      </p:sp>
    </p:spTree>
    <p:extLst>
      <p:ext uri="{BB962C8B-B14F-4D97-AF65-F5344CB8AC3E}">
        <p14:creationId xmlns:p14="http://schemas.microsoft.com/office/powerpoint/2010/main" val="16712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3ACF8-BE8D-41B2-8192-43F42009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 </a:t>
            </a:r>
            <a:r>
              <a:rPr lang="en-US" altLang="zh-TW" dirty="0"/>
              <a:t>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C6013-FCE7-48A9-88C4-C55DEAA62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19" y="1684920"/>
            <a:ext cx="5552621" cy="480795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age: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sex: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 }</a:t>
            </a:r>
            <a:endParaRPr lang="en-US" altLang="zh-TW" b="0" dirty="0">
              <a:solidFill>
                <a:srgbClr val="FFC000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++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    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   name: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'Avery’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})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6A181B8-2BC8-4BC3-8426-D86239B4D169}"/>
              </a:ext>
            </a:extLst>
          </p:cNvPr>
          <p:cNvSpPr/>
          <p:nvPr/>
        </p:nvSpPr>
        <p:spPr>
          <a:xfrm>
            <a:off x="6047923" y="3590812"/>
            <a:ext cx="1388446" cy="701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80207EB-F311-45C0-8C8C-6423CACD3E75}"/>
              </a:ext>
            </a:extLst>
          </p:cNvPr>
          <p:cNvSpPr txBox="1">
            <a:spLocks/>
          </p:cNvSpPr>
          <p:nvPr/>
        </p:nvSpPr>
        <p:spPr>
          <a:xfrm>
            <a:off x="7524752" y="2526956"/>
            <a:ext cx="4446424" cy="28289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 {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sex: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 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Avery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79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24564712-9231-4D13-B1CE-4B5D45C6CA9B}"/>
              </a:ext>
            </a:extLst>
          </p:cNvPr>
          <p:cNvSpPr txBox="1">
            <a:spLocks/>
          </p:cNvSpPr>
          <p:nvPr/>
        </p:nvSpPr>
        <p:spPr>
          <a:xfrm>
            <a:off x="838200" y="2204514"/>
            <a:ext cx="10515600" cy="2448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j-cs"/>
              </a:defRPr>
            </a:lvl1pPr>
          </a:lstStyle>
          <a:p>
            <a:r>
              <a:rPr lang="en-US" altLang="zh-TW" sz="10000" dirty="0"/>
              <a:t>Canvas</a:t>
            </a:r>
            <a:endParaRPr lang="zh-TW" altLang="en-US" sz="10000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FFE67A41-51A6-41FA-A3BB-C63F3F01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8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時間函數（非同步）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825625"/>
            <a:ext cx="11740243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每</a:t>
            </a:r>
            <a:r>
              <a:rPr lang="en-US" altLang="zh-TW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不須加上括號。循環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sz="28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每</a:t>
            </a:r>
            <a:r>
              <a:rPr lang="en-US" altLang="zh-TW" sz="2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的時間，執行一次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不須加上括號。單次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requestAnimationFrame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zh-TW" altLang="en-US" sz="2400" b="0" dirty="0">
                <a:effectLst/>
                <a:latin typeface="Consolas" panose="020B0609020204030204" pitchFamily="49" charset="0"/>
              </a:rPr>
              <a:t>呼叫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；</a:t>
            </a:r>
            <a:r>
              <a:rPr lang="en-US" altLang="zh-TW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不須加上括號。不會造成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over stack</a:t>
            </a:r>
            <a:r>
              <a:rPr lang="zh-TW" altLang="en-US" sz="2800" b="0" dirty="0">
                <a:effectLst/>
                <a:latin typeface="Consolas" panose="020B0609020204030204" pitchFamily="49" charset="0"/>
              </a:rPr>
              <a:t>。</a:t>
            </a:r>
            <a:endParaRPr lang="en-US" altLang="zh-TW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監聽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任一按鍵壓下時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keyup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{});</a:t>
            </a:r>
          </a:p>
          <a:p>
            <a:pPr marL="457200" lvl="1" indent="0">
              <a:buNone/>
            </a:pPr>
            <a:r>
              <a:rPr lang="zh-TW" altLang="en-US" sz="2400" dirty="0">
                <a:latin typeface="Consolas" panose="020B0609020204030204" pitchFamily="49" charset="0"/>
              </a:rPr>
              <a:t>任一按鍵抬起時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</a:t>
            </a:r>
            <a:r>
              <a:rPr lang="zh-TW" altLang="en-US" dirty="0"/>
              <a:t> 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	==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===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判斷式比較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傳回</a:t>
            </a:r>
            <a:r>
              <a:rPr lang="en-US" altLang="zh-TW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===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; 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傳回</a:t>
            </a:r>
            <a:r>
              <a:rPr lang="en-US" altLang="zh-TW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Array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[40];  </a:t>
            </a:r>
            <a:r>
              <a:rPr lang="en-US" altLang="zh-TW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Get </a:t>
            </a:r>
            <a:r>
              <a:rPr lang="en-US" altLang="zh-TW" sz="2800" b="0" dirty="0">
                <a:effectLst/>
                <a:latin typeface="Consolas" panose="020B0609020204030204" pitchFamily="49" charset="0"/>
              </a:rPr>
              <a:t>===</a:t>
            </a:r>
            <a:r>
              <a:rPr lang="zh-TW" altLang="en-US" sz="28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undefinde</a:t>
            </a:r>
            <a:endParaRPr lang="en-US" altLang="zh-TW" sz="2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與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功能一樣，表示字串</a:t>
            </a:r>
          </a:p>
          <a:p>
            <a:endParaRPr lang="en-US" altLang="zh-TW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0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38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6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1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AF0B-F610-4447-AF6C-715571FA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Canvas </a:t>
            </a:r>
            <a:r>
              <a:rPr lang="zh-TW" altLang="en-US" dirty="0"/>
              <a:t>基礎性質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24D050-ADA2-46DA-968A-7813AD8B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720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可以自由繪製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可以控制每個像素的顏色與屬性</a:t>
            </a: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2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擁有高度自由性</a:t>
            </a:r>
          </a:p>
        </p:txBody>
      </p:sp>
    </p:spTree>
    <p:extLst>
      <p:ext uri="{BB962C8B-B14F-4D97-AF65-F5344CB8AC3E}">
        <p14:creationId xmlns:p14="http://schemas.microsoft.com/office/powerpoint/2010/main" val="328562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4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8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4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8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1825625"/>
            <a:ext cx="11919856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hlinkClick r:id="rId2"/>
              </a:rPr>
              <a:t>六角學院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W3schools</a:t>
            </a:r>
            <a:r>
              <a:rPr lang="zh-TW" altLang="en-US" sz="2400" dirty="0">
                <a:hlinkClick r:id="rId3"/>
              </a:rPr>
              <a:t>學院</a:t>
            </a:r>
            <a:endParaRPr lang="en-US" altLang="zh-TW" sz="2400" dirty="0"/>
          </a:p>
          <a:p>
            <a:endParaRPr lang="en-US" altLang="zh-TW" sz="2400" dirty="0">
              <a:hlinkClick r:id="rId3"/>
            </a:endParaRPr>
          </a:p>
          <a:p>
            <a:r>
              <a:rPr lang="en-US" altLang="zh-TW" sz="2400" dirty="0">
                <a:hlinkClick r:id="rId4"/>
              </a:rPr>
              <a:t>Canvas </a:t>
            </a:r>
            <a:r>
              <a:rPr lang="zh-TW" altLang="en-US" sz="2400" dirty="0">
                <a:hlinkClick r:id="rId4"/>
              </a:rPr>
              <a:t>教學文件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009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2A59E-491F-456D-B6CF-236535FD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可以做到甚麼？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ED2872-96C8-4BCC-8CB5-A7924093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繪製圖形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物驗導向開發 </a:t>
            </a:r>
            <a:r>
              <a:rPr lang="en-US" altLang="zh-TW" dirty="0"/>
              <a:t>(Class)</a:t>
            </a:r>
          </a:p>
          <a:p>
            <a:endParaRPr lang="en-US" altLang="zh-TW" dirty="0"/>
          </a:p>
          <a:p>
            <a:r>
              <a:rPr lang="zh-TW" altLang="en-US" dirty="0"/>
              <a:t>向量繪圖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操作像素</a:t>
            </a:r>
          </a:p>
        </p:txBody>
      </p:sp>
    </p:spTree>
    <p:extLst>
      <p:ext uri="{BB962C8B-B14F-4D97-AF65-F5344CB8AC3E}">
        <p14:creationId xmlns:p14="http://schemas.microsoft.com/office/powerpoint/2010/main" val="30311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位置關係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B74C1F-39F6-4406-997D-76FF5912A0FB}"/>
              </a:ext>
            </a:extLst>
          </p:cNvPr>
          <p:cNvSpPr/>
          <p:nvPr/>
        </p:nvSpPr>
        <p:spPr>
          <a:xfrm>
            <a:off x="2929618" y="2838364"/>
            <a:ext cx="6332764" cy="29644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>
                <a:solidFill>
                  <a:srgbClr val="FF0000"/>
                </a:solidFill>
              </a:rPr>
              <a:t>Canvas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F9724D54-86A0-4FA4-861F-25A0F7422266}"/>
              </a:ext>
            </a:extLst>
          </p:cNvPr>
          <p:cNvSpPr/>
          <p:nvPr/>
        </p:nvSpPr>
        <p:spPr>
          <a:xfrm>
            <a:off x="2929618" y="2572715"/>
            <a:ext cx="6332764" cy="16345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D16B6D-E9C6-440D-B04B-FE10F8ED142D}"/>
              </a:ext>
            </a:extLst>
          </p:cNvPr>
          <p:cNvSpPr txBox="1"/>
          <p:nvPr/>
        </p:nvSpPr>
        <p:spPr>
          <a:xfrm>
            <a:off x="5622471" y="1946556"/>
            <a:ext cx="206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X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1" name="箭號: 上-下雙向 10">
            <a:extLst>
              <a:ext uri="{FF2B5EF4-FFF2-40B4-BE49-F238E27FC236}">
                <a16:creationId xmlns:a16="http://schemas.microsoft.com/office/drawing/2014/main" id="{7E92EC93-5FCC-4F4A-9DA3-7D6BBF76EFE8}"/>
              </a:ext>
            </a:extLst>
          </p:cNvPr>
          <p:cNvSpPr/>
          <p:nvPr/>
        </p:nvSpPr>
        <p:spPr>
          <a:xfrm>
            <a:off x="9393010" y="2787267"/>
            <a:ext cx="142875" cy="306662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1B97C9-E41F-4A1D-A2AB-333626DA9ED1}"/>
              </a:ext>
            </a:extLst>
          </p:cNvPr>
          <p:cNvSpPr txBox="1"/>
          <p:nvPr/>
        </p:nvSpPr>
        <p:spPr>
          <a:xfrm>
            <a:off x="9666513" y="3658859"/>
            <a:ext cx="604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Y</a:t>
            </a:r>
            <a:r>
              <a:rPr lang="zh-TW" altLang="en-US" sz="4000" dirty="0">
                <a:solidFill>
                  <a:srgbClr val="FF0000"/>
                </a:solidFill>
              </a:rPr>
              <a:t> 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D965B3B-544B-49F2-BB1B-7A3F04C17B02}"/>
              </a:ext>
            </a:extLst>
          </p:cNvPr>
          <p:cNvSpPr txBox="1"/>
          <p:nvPr/>
        </p:nvSpPr>
        <p:spPr>
          <a:xfrm>
            <a:off x="9575345" y="1876233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(X , Y)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B742AE9-9A19-4B10-B757-FF28BBB09EFF}"/>
              </a:ext>
            </a:extLst>
          </p:cNvPr>
          <p:cNvSpPr/>
          <p:nvPr/>
        </p:nvSpPr>
        <p:spPr>
          <a:xfrm>
            <a:off x="2628004" y="255873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65D6442-6C70-4DD0-A7A6-9EEE0575155E}"/>
              </a:ext>
            </a:extLst>
          </p:cNvPr>
          <p:cNvSpPr/>
          <p:nvPr/>
        </p:nvSpPr>
        <p:spPr>
          <a:xfrm>
            <a:off x="9393010" y="2484170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BF39FB-41F0-4D94-BD58-BB3A34962081}"/>
              </a:ext>
            </a:extLst>
          </p:cNvPr>
          <p:cNvSpPr txBox="1"/>
          <p:nvPr/>
        </p:nvSpPr>
        <p:spPr>
          <a:xfrm>
            <a:off x="1306467" y="1877430"/>
            <a:ext cx="1518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rgbClr val="FF0000"/>
                </a:solidFill>
              </a:rPr>
              <a:t>(0 , 0)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6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旋轉角度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C922B2-6880-45AD-9793-A22F8A31638B}"/>
              </a:ext>
            </a:extLst>
          </p:cNvPr>
          <p:cNvGrpSpPr/>
          <p:nvPr/>
        </p:nvGrpSpPr>
        <p:grpSpPr>
          <a:xfrm>
            <a:off x="2373085" y="2071396"/>
            <a:ext cx="7445830" cy="4786604"/>
            <a:chOff x="1043472" y="2671678"/>
            <a:chExt cx="7445830" cy="47866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7A98A68-6B04-4B45-A64B-10D6FE57C122}"/>
                </a:ext>
              </a:extLst>
            </p:cNvPr>
            <p:cNvSpPr/>
            <p:nvPr/>
          </p:nvSpPr>
          <p:spPr>
            <a:xfrm>
              <a:off x="3702698" y="2671681"/>
              <a:ext cx="4786604" cy="2659225"/>
            </a:xfrm>
            <a:prstGeom prst="rect">
              <a:avLst/>
            </a:prstGeom>
            <a:solidFill>
              <a:schemeClr val="tx1">
                <a:alpha val="3922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C7EF1F-8AD9-436E-B5F1-3EC26AACFB98}"/>
                </a:ext>
              </a:extLst>
            </p:cNvPr>
            <p:cNvSpPr/>
            <p:nvPr/>
          </p:nvSpPr>
          <p:spPr>
            <a:xfrm rot="2104988">
              <a:off x="2505011" y="3805699"/>
              <a:ext cx="4786604" cy="2659225"/>
            </a:xfrm>
            <a:prstGeom prst="rect">
              <a:avLst/>
            </a:prstGeom>
            <a:solidFill>
              <a:srgbClr val="4472C4">
                <a:alpha val="3294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45°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EED7F8-3879-4165-8429-DBFF9D89B154}"/>
                </a:ext>
              </a:extLst>
            </p:cNvPr>
            <p:cNvSpPr/>
            <p:nvPr/>
          </p:nvSpPr>
          <p:spPr>
            <a:xfrm rot="5400000">
              <a:off x="-20217" y="3735367"/>
              <a:ext cx="4786604" cy="2659225"/>
            </a:xfrm>
            <a:prstGeom prst="rect">
              <a:avLst/>
            </a:prstGeom>
            <a:solidFill>
              <a:srgbClr val="4472C4">
                <a:alpha val="6902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zh-TW" altLang="en-US" sz="4000" dirty="0">
                  <a:solidFill>
                    <a:schemeClr val="accent1">
                      <a:lumMod val="50000"/>
                    </a:schemeClr>
                  </a:solidFill>
                </a:rPr>
                <a:t>旋轉</a:t>
              </a:r>
              <a:r>
                <a:rPr lang="en-US" altLang="zh-TW" sz="4000" dirty="0">
                  <a:solidFill>
                    <a:schemeClr val="accent1">
                      <a:lumMod val="50000"/>
                    </a:schemeClr>
                  </a:solidFill>
                </a:rPr>
                <a:t>90°</a:t>
              </a:r>
              <a:endParaRPr lang="zh-TW" altLang="en-US" sz="4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7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</a:t>
            </a:r>
            <a:r>
              <a:rPr lang="en-US" altLang="zh-TW" dirty="0"/>
              <a:t>&amp;</a:t>
            </a:r>
            <a:r>
              <a:rPr lang="zh-TW" altLang="en-US" dirty="0"/>
              <a:t>取得</a:t>
            </a:r>
            <a:r>
              <a:rPr lang="en-US" altLang="zh-TW" dirty="0"/>
              <a:t>canvas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A4CF3A-AB4B-4F82-9D45-F79C77A0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81" y="2020341"/>
            <a:ext cx="929523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Ctx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Canvas</a:t>
            </a:r>
            <a:r>
              <a:rPr lang="zh-TW" altLang="en-US" dirty="0"/>
              <a:t> 差別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F49493-1015-440A-9B94-BB21AFF9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39457"/>
              </p:ext>
            </p:extLst>
          </p:nvPr>
        </p:nvGraphicFramePr>
        <p:xfrm>
          <a:off x="2694878" y="2348610"/>
          <a:ext cx="6802244" cy="303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122">
                  <a:extLst>
                    <a:ext uri="{9D8B030D-6E8A-4147-A177-3AD203B41FA5}">
                      <a16:colId xmlns:a16="http://schemas.microsoft.com/office/drawing/2014/main" val="271544496"/>
                    </a:ext>
                  </a:extLst>
                </a:gridCol>
                <a:gridCol w="3401122">
                  <a:extLst>
                    <a:ext uri="{9D8B030D-6E8A-4147-A177-3AD203B41FA5}">
                      <a16:colId xmlns:a16="http://schemas.microsoft.com/office/drawing/2014/main" val="2462097065"/>
                    </a:ext>
                  </a:extLst>
                </a:gridCol>
              </a:tblGrid>
              <a:tr h="72329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CTX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endParaRPr lang="zh-TW" altLang="en-US" sz="3200" baseline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9581521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aseline="0" dirty="0"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8240052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控制內部繪製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控制整體畫布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8407318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像素，向量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寬度，高度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25829373"/>
                  </a:ext>
                </a:extLst>
              </a:tr>
              <a:tr h="5509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Canvas</a:t>
                      </a:r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中的位置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aseline="0" dirty="0"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瀏覽器中的位置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7137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8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4B34E-1C85-44B9-9FC8-6D52C0D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Canvas </a:t>
            </a:r>
            <a:r>
              <a:rPr lang="zh-TW" altLang="en-US" dirty="0"/>
              <a:t>基礎圖形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313323-E799-45AA-B2AA-CD525683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fillRect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矩行填滿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strokeRect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繪製矩行邊框</a:t>
            </a:r>
            <a:endParaRPr lang="en-US" altLang="zh-TW" sz="2400" dirty="0"/>
          </a:p>
          <a:p>
            <a:pPr lvl="1">
              <a:buNone/>
            </a:pPr>
            <a:endParaRPr lang="en-US" altLang="zh-TW" sz="2400" dirty="0"/>
          </a:p>
          <a:p>
            <a:r>
              <a:rPr lang="en-US" altLang="zh-TW" dirty="0" err="1"/>
              <a:t>clearRect</a:t>
            </a:r>
            <a:r>
              <a:rPr lang="en-US" altLang="zh-TW" dirty="0"/>
              <a:t>(</a:t>
            </a:r>
            <a:r>
              <a:rPr lang="en-US" altLang="zh-TW" dirty="0" err="1"/>
              <a:t>x,y,w,h</a:t>
            </a:r>
            <a:r>
              <a:rPr lang="en-US" altLang="zh-TW" dirty="0"/>
              <a:t>)</a:t>
            </a:r>
          </a:p>
          <a:p>
            <a:pPr lvl="1">
              <a:buNone/>
            </a:pPr>
            <a:r>
              <a:rPr lang="zh-TW" altLang="en-US" sz="2400" dirty="0"/>
              <a:t>清除矩形</a:t>
            </a:r>
            <a:endParaRPr lang="en-US" altLang="zh-TW" sz="24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7C916D-1C5E-418A-BDCA-0DECDC588B4B}"/>
              </a:ext>
            </a:extLst>
          </p:cNvPr>
          <p:cNvGrpSpPr/>
          <p:nvPr/>
        </p:nvGrpSpPr>
        <p:grpSpPr>
          <a:xfrm>
            <a:off x="6096000" y="2068425"/>
            <a:ext cx="2870291" cy="3077325"/>
            <a:chOff x="8932543" y="1577772"/>
            <a:chExt cx="2870291" cy="30773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42B494B-FADE-4E4E-BD15-F420F34C09F1}"/>
                </a:ext>
              </a:extLst>
            </p:cNvPr>
            <p:cNvSpPr/>
            <p:nvPr/>
          </p:nvSpPr>
          <p:spPr>
            <a:xfrm>
              <a:off x="8932543" y="2495096"/>
              <a:ext cx="216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左-右雙向 5">
              <a:extLst>
                <a:ext uri="{FF2B5EF4-FFF2-40B4-BE49-F238E27FC236}">
                  <a16:creationId xmlns:a16="http://schemas.microsoft.com/office/drawing/2014/main" id="{FB3B27E0-82B7-4145-8B81-7797ABC0A8D4}"/>
                </a:ext>
              </a:extLst>
            </p:cNvPr>
            <p:cNvSpPr/>
            <p:nvPr/>
          </p:nvSpPr>
          <p:spPr>
            <a:xfrm>
              <a:off x="8932543" y="2170281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1DBF14-3043-483F-9B62-F5E5BFA2F07B}"/>
                </a:ext>
              </a:extLst>
            </p:cNvPr>
            <p:cNvSpPr txBox="1"/>
            <p:nvPr/>
          </p:nvSpPr>
          <p:spPr>
            <a:xfrm>
              <a:off x="9744481" y="1577772"/>
              <a:ext cx="536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w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sp>
          <p:nvSpPr>
            <p:cNvPr id="12" name="箭號: 左-右雙向 11">
              <a:extLst>
                <a:ext uri="{FF2B5EF4-FFF2-40B4-BE49-F238E27FC236}">
                  <a16:creationId xmlns:a16="http://schemas.microsoft.com/office/drawing/2014/main" id="{6A16FCF8-EA97-44D0-978B-D1120C345339}"/>
                </a:ext>
              </a:extLst>
            </p:cNvPr>
            <p:cNvSpPr/>
            <p:nvPr/>
          </p:nvSpPr>
          <p:spPr>
            <a:xfrm rot="5400000">
              <a:off x="10273799" y="3459719"/>
              <a:ext cx="2160000" cy="230755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F73B626-5243-4209-AF62-014485F85A25}"/>
                </a:ext>
              </a:extLst>
            </p:cNvPr>
            <p:cNvSpPr txBox="1"/>
            <p:nvPr/>
          </p:nvSpPr>
          <p:spPr>
            <a:xfrm>
              <a:off x="11427276" y="3221153"/>
              <a:ext cx="3755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solidFill>
                    <a:srgbClr val="FF0000"/>
                  </a:solidFill>
                </a:rPr>
                <a:t>h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2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298</TotalTime>
  <Words>794</Words>
  <Application>Microsoft Office PowerPoint</Application>
  <PresentationFormat>寬螢幕</PresentationFormat>
  <Paragraphs>150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Roboto</vt:lpstr>
      <vt:lpstr>Arial</vt:lpstr>
      <vt:lpstr>Consolas</vt:lpstr>
      <vt:lpstr>Times New Roman</vt:lpstr>
      <vt:lpstr>Wingdings</vt:lpstr>
      <vt:lpstr>Office 佈景主題</vt:lpstr>
      <vt:lpstr>俄羅斯方塊 (JavaScript - Canvas)</vt:lpstr>
      <vt:lpstr>PowerPoint 簡報</vt:lpstr>
      <vt:lpstr>Canvas 基礎性質</vt:lpstr>
      <vt:lpstr>Canvas 可以做到甚麼？</vt:lpstr>
      <vt:lpstr>Canvas 位置關係</vt:lpstr>
      <vt:lpstr>Canvas 旋轉角度</vt:lpstr>
      <vt:lpstr>宣告&amp;取得canvas</vt:lpstr>
      <vt:lpstr>Ctx 與 Canvas 差別</vt:lpstr>
      <vt:lpstr>Canvas 基礎圖形</vt:lpstr>
      <vt:lpstr>路徑圖形</vt:lpstr>
      <vt:lpstr>旋轉 &amp; 移動 Canvas</vt:lpstr>
      <vt:lpstr>畫布狀態保存與提取</vt:lpstr>
      <vt:lpstr>繪製方塊 實例</vt:lpstr>
      <vt:lpstr>三大結構</vt:lpstr>
      <vt:lpstr>PowerPoint 簡報</vt:lpstr>
      <vt:lpstr>基本JavaScript</vt:lpstr>
      <vt:lpstr>JS 數學函示</vt:lpstr>
      <vt:lpstr>JS - Array</vt:lpstr>
      <vt:lpstr>物件導向 Class</vt:lpstr>
      <vt:lpstr>JS 時間函數（非同步）</vt:lpstr>
      <vt:lpstr>Windows 監聽</vt:lpstr>
      <vt:lpstr>JS 注意事項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資料參考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 Been</dc:creator>
  <cp:lastModifiedBy>Yan Been</cp:lastModifiedBy>
  <cp:revision>27</cp:revision>
  <dcterms:created xsi:type="dcterms:W3CDTF">2020-10-22T12:34:28Z</dcterms:created>
  <dcterms:modified xsi:type="dcterms:W3CDTF">2020-10-23T05:09:48Z</dcterms:modified>
</cp:coreProperties>
</file>