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58" r:id="rId5"/>
    <p:sldId id="270" r:id="rId6"/>
    <p:sldId id="260" r:id="rId7"/>
    <p:sldId id="261" r:id="rId8"/>
    <p:sldId id="262" r:id="rId9"/>
    <p:sldId id="271" r:id="rId10"/>
    <p:sldId id="263" r:id="rId11"/>
    <p:sldId id="274" r:id="rId12"/>
    <p:sldId id="264" r:id="rId13"/>
    <p:sldId id="272" r:id="rId14"/>
    <p:sldId id="265" r:id="rId15"/>
    <p:sldId id="273" r:id="rId16"/>
    <p:sldId id="275" r:id="rId17"/>
    <p:sldId id="266" r:id="rId18"/>
    <p:sldId id="259"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7" autoAdjust="0"/>
    <p:restoredTop sz="94660"/>
  </p:normalViewPr>
  <p:slideViewPr>
    <p:cSldViewPr snapToGrid="0">
      <p:cViewPr varScale="1">
        <p:scale>
          <a:sx n="89" d="100"/>
          <a:sy n="89" d="100"/>
        </p:scale>
        <p:origin x="-38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C8A80-6CD1-41E0-B025-A161A208AD4D}"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229180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C8A80-6CD1-41E0-B025-A161A208AD4D}"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403244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C8A80-6CD1-41E0-B025-A161A208AD4D}"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2520957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Content_2">
    <p:spTree>
      <p:nvGrpSpPr>
        <p:cNvPr id="1" name=""/>
        <p:cNvGrpSpPr/>
        <p:nvPr/>
      </p:nvGrpSpPr>
      <p:grpSpPr>
        <a:xfrm>
          <a:off x="0" y="0"/>
          <a:ext cx="0" cy="0"/>
          <a:chOff x="0" y="0"/>
          <a:chExt cx="0" cy="0"/>
        </a:xfrm>
      </p:grpSpPr>
      <p:sp>
        <p:nvSpPr>
          <p:cNvPr id="10" name="Title 9"/>
          <p:cNvSpPr>
            <a:spLocks noGrp="1"/>
          </p:cNvSpPr>
          <p:nvPr>
            <p:ph type="title"/>
          </p:nvPr>
        </p:nvSpPr>
        <p:spPr>
          <a:xfrm>
            <a:off x="398323" y="513638"/>
            <a:ext cx="10379406" cy="549270"/>
          </a:xfrm>
        </p:spPr>
        <p:txBody>
          <a:bodyPr/>
          <a:lstStyle/>
          <a:p>
            <a:r>
              <a:rPr lang="en-US" smtClean="0"/>
              <a:t>Click to edit Master title style</a:t>
            </a:r>
            <a:endParaRPr lang="en-US"/>
          </a:p>
        </p:txBody>
      </p:sp>
      <p:sp>
        <p:nvSpPr>
          <p:cNvPr id="11" name="Rectangle 10"/>
          <p:cNvSpPr/>
          <p:nvPr/>
        </p:nvSpPr>
        <p:spPr>
          <a:xfrm flipV="1">
            <a:off x="277292" y="1013887"/>
            <a:ext cx="11626960" cy="45719"/>
          </a:xfrm>
          <a:prstGeom prst="rect">
            <a:avLst/>
          </a:prstGeom>
          <a:gradFill flip="none" rotWithShape="1">
            <a:gsLst>
              <a:gs pos="0">
                <a:srgbClr val="00ACE1"/>
              </a:gs>
              <a:gs pos="100000">
                <a:srgbClr val="B36CD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1"/>
          </p:nvPr>
        </p:nvSpPr>
        <p:spPr/>
        <p:txBody>
          <a:bodyPr/>
          <a:lstStyle/>
          <a:p>
            <a:fld id="{16E88135-998C-2449-89D9-C5FB8E6B4CE4}" type="slidenum">
              <a:rPr lang="en-US" smtClean="0"/>
              <a:t>‹#›</a:t>
            </a:fld>
            <a:endParaRPr lang="en-US"/>
          </a:p>
        </p:txBody>
      </p:sp>
      <p:sp>
        <p:nvSpPr>
          <p:cNvPr id="12" name="Text Placeholder 5"/>
          <p:cNvSpPr>
            <a:spLocks noGrp="1"/>
          </p:cNvSpPr>
          <p:nvPr>
            <p:ph type="body" sz="quarter" idx="14"/>
          </p:nvPr>
        </p:nvSpPr>
        <p:spPr>
          <a:xfrm>
            <a:off x="398323" y="1550678"/>
            <a:ext cx="11209908" cy="4547258"/>
          </a:xfrm>
        </p:spPr>
        <p:txBody>
          <a:bodyPr/>
          <a:lstStyle>
            <a:lvl1pPr>
              <a:lnSpc>
                <a:spcPct val="150000"/>
              </a:lnSpc>
              <a:buClr>
                <a:srgbClr val="00ACE1"/>
              </a:buClr>
              <a:defRPr sz="1600"/>
            </a:lvl1pPr>
            <a:lvl2pPr marL="534988" indent="-260350">
              <a:lnSpc>
                <a:spcPct val="150000"/>
              </a:lnSpc>
              <a:buClr>
                <a:srgbClr val="00ACE1"/>
              </a:buClr>
              <a:tabLst/>
              <a:defRPr sz="1400"/>
            </a:lvl2pPr>
            <a:lvl3pPr marL="809625" indent="-228600">
              <a:lnSpc>
                <a:spcPct val="150000"/>
              </a:lnSpc>
              <a:buClr>
                <a:srgbClr val="00ACE1"/>
              </a:buClr>
              <a:tabLst/>
              <a:defRPr sz="1200"/>
            </a:lvl3pPr>
            <a:lvl4pPr marL="1023938" indent="-214313">
              <a:lnSpc>
                <a:spcPct val="150000"/>
              </a:lnSpc>
              <a:buClr>
                <a:srgbClr val="00ACE1"/>
              </a:buClr>
              <a:tabLst/>
              <a:defRPr sz="1200"/>
            </a:lvl4pPr>
            <a:lvl5pPr marL="1254125" indent="-184150">
              <a:lnSpc>
                <a:spcPct val="150000"/>
              </a:lnSpc>
              <a:buClr>
                <a:srgbClr val="00ACE1"/>
              </a:buClr>
              <a:tabLst/>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9"/>
          <p:cNvSpPr>
            <a:spLocks noGrp="1"/>
          </p:cNvSpPr>
          <p:nvPr>
            <p:ph type="ftr" sz="quarter" idx="3"/>
          </p:nvPr>
        </p:nvSpPr>
        <p:spPr>
          <a:xfrm>
            <a:off x="188012" y="6610588"/>
            <a:ext cx="8147605" cy="236241"/>
          </a:xfrm>
          <a:prstGeom prst="rect">
            <a:avLst/>
          </a:prstGeom>
        </p:spPr>
        <p:txBody>
          <a:bodyPr/>
          <a:lstStyle>
            <a:lvl1pPr>
              <a:defRPr lang="en-GB" sz="800" b="1" i="0" u="none" strike="noStrike" baseline="0" smtClean="0">
                <a:solidFill>
                  <a:schemeClr val="bg1">
                    <a:lumMod val="85000"/>
                  </a:schemeClr>
                </a:solidFill>
              </a:defRPr>
            </a:lvl1pPr>
          </a:lstStyle>
          <a:p>
            <a:endParaRPr lang="en-US"/>
          </a:p>
        </p:txBody>
      </p:sp>
    </p:spTree>
    <p:extLst>
      <p:ext uri="{BB962C8B-B14F-4D97-AF65-F5344CB8AC3E}">
        <p14:creationId xmlns:p14="http://schemas.microsoft.com/office/powerpoint/2010/main" val="2069656172"/>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C8A80-6CD1-41E0-B025-A161A208AD4D}"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183029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C8A80-6CD1-41E0-B025-A161A208AD4D}" type="datetimeFigureOut">
              <a:rPr lang="en-US" smtClean="0"/>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366243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C8A80-6CD1-41E0-B025-A161A208AD4D}" type="datetimeFigureOut">
              <a:rPr lang="en-US" smtClean="0"/>
              <a:t>3/17/2018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316478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C8A80-6CD1-41E0-B025-A161A208AD4D}" type="datetimeFigureOut">
              <a:rPr lang="en-US" smtClean="0"/>
              <a:t>3/17/2018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423307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C8A80-6CD1-41E0-B025-A161A208AD4D}" type="datetimeFigureOut">
              <a:rPr lang="en-US" smtClean="0"/>
              <a:t>3/17/2018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194592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C8A80-6CD1-41E0-B025-A161A208AD4D}" type="datetimeFigureOut">
              <a:rPr lang="en-US" smtClean="0"/>
              <a:t>3/17/2018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252193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C8A80-6CD1-41E0-B025-A161A208AD4D}" type="datetimeFigureOut">
              <a:rPr lang="en-US" smtClean="0"/>
              <a:t>3/17/2018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209470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C8A80-6CD1-41E0-B025-A161A208AD4D}" type="datetimeFigureOut">
              <a:rPr lang="en-US" smtClean="0"/>
              <a:t>3/17/2018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EC646-C0FE-4BC4-A326-9A5B38EF05E9}" type="slidenum">
              <a:rPr lang="en-US" smtClean="0"/>
              <a:t>‹#›</a:t>
            </a:fld>
            <a:endParaRPr lang="en-US"/>
          </a:p>
        </p:txBody>
      </p:sp>
    </p:spTree>
    <p:extLst>
      <p:ext uri="{BB962C8B-B14F-4D97-AF65-F5344CB8AC3E}">
        <p14:creationId xmlns:p14="http://schemas.microsoft.com/office/powerpoint/2010/main" val="392967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C8A80-6CD1-41E0-B025-A161A208AD4D}" type="datetimeFigureOut">
              <a:rPr lang="en-US" smtClean="0"/>
              <a:t>3/17/2018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EC646-C0FE-4BC4-A326-9A5B38EF05E9}" type="slidenum">
              <a:rPr lang="en-US" smtClean="0"/>
              <a:t>‹#›</a:t>
            </a:fld>
            <a:endParaRPr lang="en-US"/>
          </a:p>
        </p:txBody>
      </p:sp>
    </p:spTree>
    <p:extLst>
      <p:ext uri="{BB962C8B-B14F-4D97-AF65-F5344CB8AC3E}">
        <p14:creationId xmlns:p14="http://schemas.microsoft.com/office/powerpoint/2010/main" val="3566979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mailto:baskarrao.dandlamudi@outlook.com" TargetMode="External"/><Relationship Id="rId2" Type="http://schemas.openxmlformats.org/officeDocument/2006/relationships/hyperlink" Target="https://www.linkedin.com/in/baskarrao-dandlamudi" TargetMode="Externa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hyperlink" Target="https://baskarrao.wordpres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mailto:baskarrao.dandlamudi@outlook.com" TargetMode="External"/><Relationship Id="rId2" Type="http://schemas.openxmlformats.org/officeDocument/2006/relationships/hyperlink" Target="https://www.linkedin.com/in/baskarrao-dandlamudi" TargetMode="Externa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hyperlink" Target="https://github.com/baskar3078/testazurefunctions" TargetMode="External"/><Relationship Id="rId4" Type="http://schemas.openxmlformats.org/officeDocument/2006/relationships/hyperlink" Target="http://www.compunne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000">
              <a:schemeClr val="accent1">
                <a:lumMod val="5000"/>
                <a:lumOff val="95000"/>
              </a:schemeClr>
            </a:gs>
            <a:gs pos="74000">
              <a:schemeClr val="accent1">
                <a:lumMod val="45000"/>
                <a:lumOff val="55000"/>
              </a:schemeClr>
            </a:gs>
            <a:gs pos="91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4950" y="1581150"/>
            <a:ext cx="9144000" cy="1073150"/>
          </a:xfrm>
        </p:spPr>
        <p:txBody>
          <a:bodyPr/>
          <a:lstStyle/>
          <a:p>
            <a:r>
              <a:rPr lang="en-US" dirty="0" smtClean="0"/>
              <a:t>Server Less Computing</a:t>
            </a:r>
            <a:endParaRPr lang="en-US" dirty="0"/>
          </a:p>
        </p:txBody>
      </p:sp>
      <p:grpSp>
        <p:nvGrpSpPr>
          <p:cNvPr id="9" name="Group 8"/>
          <p:cNvGrpSpPr/>
          <p:nvPr/>
        </p:nvGrpSpPr>
        <p:grpSpPr>
          <a:xfrm>
            <a:off x="1504950" y="3286239"/>
            <a:ext cx="9148764" cy="1428750"/>
            <a:chOff x="2690811" y="3267189"/>
            <a:chExt cx="9148764" cy="1428750"/>
          </a:xfrm>
        </p:grpSpPr>
        <p:grpSp>
          <p:nvGrpSpPr>
            <p:cNvPr id="7" name="Group 6"/>
            <p:cNvGrpSpPr/>
            <p:nvPr/>
          </p:nvGrpSpPr>
          <p:grpSpPr>
            <a:xfrm>
              <a:off x="2690811" y="3267189"/>
              <a:ext cx="6772277" cy="1428750"/>
              <a:chOff x="923925" y="3781539"/>
              <a:chExt cx="6772277" cy="1428750"/>
            </a:xfrm>
          </p:grpSpPr>
          <p:pic>
            <p:nvPicPr>
              <p:cNvPr id="4" name="Picture 3"/>
              <p:cNvPicPr>
                <a:picLocks noChangeAspect="1"/>
              </p:cNvPicPr>
              <p:nvPr/>
            </p:nvPicPr>
            <p:blipFill>
              <a:blip r:embed="rId2"/>
              <a:stretch>
                <a:fillRect/>
              </a:stretch>
            </p:blipFill>
            <p:spPr>
              <a:xfrm>
                <a:off x="923925" y="3781539"/>
                <a:ext cx="1914526" cy="1428750"/>
              </a:xfrm>
              <a:prstGeom prst="rect">
                <a:avLst/>
              </a:prstGeom>
            </p:spPr>
          </p:pic>
          <p:pic>
            <p:nvPicPr>
              <p:cNvPr id="5" name="Picture 4"/>
              <p:cNvPicPr>
                <a:picLocks noChangeAspect="1"/>
              </p:cNvPicPr>
              <p:nvPr/>
            </p:nvPicPr>
            <p:blipFill>
              <a:blip r:embed="rId3"/>
              <a:stretch>
                <a:fillRect/>
              </a:stretch>
            </p:blipFill>
            <p:spPr>
              <a:xfrm>
                <a:off x="3457576" y="3781540"/>
                <a:ext cx="1914526" cy="1428749"/>
              </a:xfrm>
              <a:prstGeom prst="rect">
                <a:avLst/>
              </a:prstGeom>
            </p:spPr>
          </p:pic>
          <p:pic>
            <p:nvPicPr>
              <p:cNvPr id="6" name="Picture 5"/>
              <p:cNvPicPr>
                <a:picLocks noChangeAspect="1"/>
              </p:cNvPicPr>
              <p:nvPr/>
            </p:nvPicPr>
            <p:blipFill>
              <a:blip r:embed="rId4"/>
              <a:stretch>
                <a:fillRect/>
              </a:stretch>
            </p:blipFill>
            <p:spPr>
              <a:xfrm>
                <a:off x="5781676" y="3781539"/>
                <a:ext cx="1914526" cy="1428750"/>
              </a:xfrm>
              <a:prstGeom prst="rect">
                <a:avLst/>
              </a:prstGeom>
            </p:spPr>
          </p:pic>
        </p:grpSp>
        <p:pic>
          <p:nvPicPr>
            <p:cNvPr id="8" name="Picture 7"/>
            <p:cNvPicPr>
              <a:picLocks noChangeAspect="1"/>
            </p:cNvPicPr>
            <p:nvPr/>
          </p:nvPicPr>
          <p:blipFill>
            <a:blip r:embed="rId5"/>
            <a:stretch>
              <a:fillRect/>
            </a:stretch>
          </p:blipFill>
          <p:spPr>
            <a:xfrm>
              <a:off x="9872662" y="3267189"/>
              <a:ext cx="1966913" cy="1428750"/>
            </a:xfrm>
            <a:prstGeom prst="rect">
              <a:avLst/>
            </a:prstGeom>
          </p:spPr>
        </p:pic>
      </p:grpSp>
    </p:spTree>
    <p:extLst>
      <p:ext uri="{BB962C8B-B14F-4D97-AF65-F5344CB8AC3E}">
        <p14:creationId xmlns:p14="http://schemas.microsoft.com/office/powerpoint/2010/main" val="882028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Functions Walkthrough-Azure Portal</a:t>
            </a:r>
            <a:endParaRPr lang="en-US" dirty="0"/>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smtClean="0">
              <a:latin typeface="Gotham Book" charset="0"/>
              <a:ea typeface="Gotham Book" charset="0"/>
              <a:cs typeface="Gotham Book" charset="0"/>
            </a:endParaRPr>
          </a:p>
          <a:p>
            <a:pPr>
              <a:lnSpc>
                <a:spcPct val="100000"/>
              </a:lnSpc>
            </a:pPr>
            <a:r>
              <a:rPr lang="en-US" sz="1800" dirty="0">
                <a:latin typeface="Gotham Book" charset="0"/>
                <a:ea typeface="Gotham Book" charset="0"/>
                <a:cs typeface="Gotham Book" charset="0"/>
              </a:rPr>
              <a:t>C</a:t>
            </a:r>
            <a:r>
              <a:rPr lang="en-US" sz="1800" dirty="0" smtClean="0">
                <a:latin typeface="Gotham Book" charset="0"/>
                <a:ea typeface="Gotham Book" charset="0"/>
                <a:cs typeface="Gotham Book" charset="0"/>
              </a:rPr>
              <a:t>reate an Http Trigger Function </a:t>
            </a:r>
          </a:p>
          <a:p>
            <a:pPr>
              <a:lnSpc>
                <a:spcPct val="100000"/>
              </a:lnSpc>
            </a:pPr>
            <a:r>
              <a:rPr lang="en-US" sz="1800" dirty="0" smtClean="0">
                <a:latin typeface="Gotham Book" charset="0"/>
                <a:ea typeface="Gotham Book" charset="0"/>
                <a:cs typeface="Gotham Book" charset="0"/>
              </a:rPr>
              <a:t>Accept order through HttpRequest </a:t>
            </a:r>
          </a:p>
          <a:p>
            <a:pPr>
              <a:lnSpc>
                <a:spcPct val="100000"/>
              </a:lnSpc>
            </a:pPr>
            <a:r>
              <a:rPr lang="en-US" sz="1800" dirty="0" smtClean="0">
                <a:latin typeface="Gotham Book" charset="0"/>
                <a:ea typeface="Gotham Book" charset="0"/>
                <a:cs typeface="Gotham Book" charset="0"/>
              </a:rPr>
              <a:t>Process the request and add an item to </a:t>
            </a:r>
            <a:r>
              <a:rPr lang="en-US" sz="1800" dirty="0">
                <a:latin typeface="Gotham Book" charset="0"/>
                <a:ea typeface="Gotham Book" charset="0"/>
                <a:cs typeface="Gotham Book" charset="0"/>
              </a:rPr>
              <a:t>A</a:t>
            </a:r>
            <a:r>
              <a:rPr lang="en-US" sz="1800" dirty="0" smtClean="0">
                <a:latin typeface="Gotham Book" charset="0"/>
                <a:ea typeface="Gotham Book" charset="0"/>
                <a:cs typeface="Gotham Book" charset="0"/>
              </a:rPr>
              <a:t>zure Queue</a:t>
            </a:r>
          </a:p>
          <a:p>
            <a:pPr>
              <a:lnSpc>
                <a:spcPct val="100000"/>
              </a:lnSpc>
            </a:pPr>
            <a:r>
              <a:rPr lang="en-US" sz="1800" dirty="0" smtClean="0">
                <a:latin typeface="Gotham Book" charset="0"/>
                <a:ea typeface="Gotham Book" charset="0"/>
                <a:cs typeface="Gotham Book" charset="0"/>
              </a:rPr>
              <a:t>Create an Queue Trigger Function</a:t>
            </a:r>
          </a:p>
          <a:p>
            <a:pPr>
              <a:lnSpc>
                <a:spcPct val="100000"/>
              </a:lnSpc>
            </a:pPr>
            <a:r>
              <a:rPr lang="en-US" sz="1800" dirty="0" smtClean="0">
                <a:latin typeface="Gotham Book" charset="0"/>
                <a:ea typeface="Gotham Book" charset="0"/>
                <a:cs typeface="Gotham Book" charset="0"/>
              </a:rPr>
              <a:t>Save Processed Orders to Processed Orders Queue</a:t>
            </a:r>
          </a:p>
          <a:p>
            <a:pPr>
              <a:lnSpc>
                <a:spcPct val="100000"/>
              </a:lnSpc>
            </a:pPr>
            <a:r>
              <a:rPr lang="en-US" sz="1800" dirty="0" smtClean="0">
                <a:latin typeface="Gotham Book" charset="0"/>
                <a:ea typeface="Gotham Book" charset="0"/>
                <a:cs typeface="Gotham Book" charset="0"/>
              </a:rPr>
              <a:t>Create an Timer Trigger Function</a:t>
            </a:r>
          </a:p>
          <a:p>
            <a:pPr>
              <a:lnSpc>
                <a:spcPct val="100000"/>
              </a:lnSpc>
            </a:pPr>
            <a:r>
              <a:rPr lang="en-US" sz="1800" dirty="0" smtClean="0">
                <a:latin typeface="Gotham Book" charset="0"/>
                <a:ea typeface="Gotham Book" charset="0"/>
                <a:cs typeface="Gotham Book" charset="0"/>
              </a:rPr>
              <a:t>Send an </a:t>
            </a:r>
            <a:r>
              <a:rPr lang="en-US" sz="1800" dirty="0">
                <a:latin typeface="Gotham Book" charset="0"/>
                <a:ea typeface="Gotham Book" charset="0"/>
                <a:cs typeface="Gotham Book" charset="0"/>
              </a:rPr>
              <a:t>O</a:t>
            </a:r>
            <a:r>
              <a:rPr lang="en-US" sz="1800" dirty="0" smtClean="0">
                <a:latin typeface="Gotham Book" charset="0"/>
                <a:ea typeface="Gotham Book" charset="0"/>
                <a:cs typeface="Gotham Book" charset="0"/>
              </a:rPr>
              <a:t>rder </a:t>
            </a:r>
            <a:r>
              <a:rPr lang="en-US" sz="1800" dirty="0">
                <a:latin typeface="Gotham Book" charset="0"/>
                <a:ea typeface="Gotham Book" charset="0"/>
                <a:cs typeface="Gotham Book" charset="0"/>
              </a:rPr>
              <a:t>C</a:t>
            </a:r>
            <a:r>
              <a:rPr lang="en-US" sz="1800" dirty="0" smtClean="0">
                <a:latin typeface="Gotham Book" charset="0"/>
                <a:ea typeface="Gotham Book" charset="0"/>
                <a:cs typeface="Gotham Book" charset="0"/>
              </a:rPr>
              <a:t>onfirmation Email</a:t>
            </a:r>
          </a:p>
          <a:p>
            <a:pPr>
              <a:lnSpc>
                <a:spcPct val="100000"/>
              </a:lnSpc>
            </a:pPr>
            <a:endParaRPr lang="en-US" sz="1800" dirty="0" smtClean="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7" name="Picture 6"/>
          <p:cNvPicPr>
            <a:picLocks noChangeAspect="1"/>
          </p:cNvPicPr>
          <p:nvPr/>
        </p:nvPicPr>
        <p:blipFill>
          <a:blip r:embed="rId2"/>
          <a:stretch>
            <a:fillRect/>
          </a:stretch>
        </p:blipFill>
        <p:spPr>
          <a:xfrm>
            <a:off x="9362194" y="1330313"/>
            <a:ext cx="1362421" cy="1037127"/>
          </a:xfrm>
          <a:prstGeom prst="rect">
            <a:avLst/>
          </a:prstGeom>
        </p:spPr>
      </p:pic>
      <p:pic>
        <p:nvPicPr>
          <p:cNvPr id="2" name="Picture 1"/>
          <p:cNvPicPr>
            <a:picLocks noChangeAspect="1"/>
          </p:cNvPicPr>
          <p:nvPr/>
        </p:nvPicPr>
        <p:blipFill>
          <a:blip r:embed="rId3"/>
          <a:stretch>
            <a:fillRect/>
          </a:stretch>
        </p:blipFill>
        <p:spPr>
          <a:xfrm>
            <a:off x="6542805" y="2538026"/>
            <a:ext cx="4181810" cy="3463529"/>
          </a:xfrm>
          <a:prstGeom prst="rect">
            <a:avLst/>
          </a:prstGeom>
        </p:spPr>
      </p:pic>
    </p:spTree>
    <p:extLst>
      <p:ext uri="{BB962C8B-B14F-4D97-AF65-F5344CB8AC3E}">
        <p14:creationId xmlns:p14="http://schemas.microsoft.com/office/powerpoint/2010/main" val="35878056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Function Proxies-Azure Portal</a:t>
            </a:r>
            <a:endParaRPr lang="en-US" dirty="0"/>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smtClean="0">
              <a:latin typeface="Gotham Book" charset="0"/>
              <a:ea typeface="Gotham Book" charset="0"/>
              <a:cs typeface="Gotham Book" charset="0"/>
            </a:endParaRPr>
          </a:p>
          <a:p>
            <a:pPr>
              <a:lnSpc>
                <a:spcPct val="100000"/>
              </a:lnSpc>
            </a:pPr>
            <a:r>
              <a:rPr lang="en-US" sz="1800" dirty="0">
                <a:latin typeface="Gotham Book" charset="0"/>
                <a:ea typeface="Gotham Book" charset="0"/>
                <a:cs typeface="Gotham Book" charset="0"/>
              </a:rPr>
              <a:t>C</a:t>
            </a:r>
            <a:r>
              <a:rPr lang="en-US" sz="1800" dirty="0" smtClean="0">
                <a:latin typeface="Gotham Book" charset="0"/>
                <a:ea typeface="Gotham Book" charset="0"/>
                <a:cs typeface="Gotham Book" charset="0"/>
              </a:rPr>
              <a:t>reate an Azure Function Proxy</a:t>
            </a:r>
          </a:p>
          <a:p>
            <a:pPr>
              <a:lnSpc>
                <a:spcPct val="100000"/>
              </a:lnSpc>
            </a:pPr>
            <a:r>
              <a:rPr lang="en-US" sz="1800" dirty="0" smtClean="0">
                <a:latin typeface="Gotham Book" charset="0"/>
                <a:ea typeface="Gotham Book" charset="0"/>
                <a:cs typeface="Gotham Book" charset="0"/>
              </a:rPr>
              <a:t>Define proxy route</a:t>
            </a:r>
          </a:p>
          <a:p>
            <a:pPr>
              <a:lnSpc>
                <a:spcPct val="100000"/>
              </a:lnSpc>
            </a:pPr>
            <a:r>
              <a:rPr lang="en-US" sz="1800" dirty="0" smtClean="0">
                <a:latin typeface="Gotham Book" charset="0"/>
                <a:ea typeface="Gotham Book" charset="0"/>
                <a:cs typeface="Gotham Book" charset="0"/>
              </a:rPr>
              <a:t>Configure Back End </a:t>
            </a:r>
            <a:r>
              <a:rPr lang="en-US" sz="1800" dirty="0" err="1" smtClean="0">
                <a:latin typeface="Gotham Book" charset="0"/>
                <a:ea typeface="Gotham Book" charset="0"/>
                <a:cs typeface="Gotham Book" charset="0"/>
              </a:rPr>
              <a:t>url</a:t>
            </a:r>
            <a:endParaRPr lang="en-US" sz="1800" dirty="0" smtClean="0">
              <a:latin typeface="Gotham Book" charset="0"/>
              <a:ea typeface="Gotham Book" charset="0"/>
              <a:cs typeface="Gotham Book" charset="0"/>
            </a:endParaRPr>
          </a:p>
          <a:p>
            <a:pPr>
              <a:lnSpc>
                <a:spcPct val="100000"/>
              </a:lnSpc>
            </a:pPr>
            <a:r>
              <a:rPr lang="en-US" sz="1800" dirty="0" smtClean="0">
                <a:latin typeface="Gotham Book" charset="0"/>
                <a:ea typeface="Gotham Book" charset="0"/>
                <a:cs typeface="Gotham Book" charset="0"/>
              </a:rPr>
              <a:t>Test the function proxy</a:t>
            </a:r>
          </a:p>
          <a:p>
            <a:pPr>
              <a:lnSpc>
                <a:spcPct val="100000"/>
              </a:lnSpc>
            </a:pPr>
            <a:endParaRPr lang="en-US" sz="1800" dirty="0" smtClean="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7" name="Picture 6"/>
          <p:cNvPicPr>
            <a:picLocks noChangeAspect="1"/>
          </p:cNvPicPr>
          <p:nvPr/>
        </p:nvPicPr>
        <p:blipFill>
          <a:blip r:embed="rId2"/>
          <a:stretch>
            <a:fillRect/>
          </a:stretch>
        </p:blipFill>
        <p:spPr>
          <a:xfrm>
            <a:off x="9958377" y="1283580"/>
            <a:ext cx="1109002" cy="844215"/>
          </a:xfrm>
          <a:prstGeom prst="rect">
            <a:avLst/>
          </a:prstGeom>
        </p:spPr>
      </p:pic>
      <p:pic>
        <p:nvPicPr>
          <p:cNvPr id="8" name="Picture 7"/>
          <p:cNvPicPr>
            <a:picLocks noChangeAspect="1"/>
          </p:cNvPicPr>
          <p:nvPr/>
        </p:nvPicPr>
        <p:blipFill>
          <a:blip r:embed="rId3"/>
          <a:stretch>
            <a:fillRect/>
          </a:stretch>
        </p:blipFill>
        <p:spPr>
          <a:xfrm>
            <a:off x="3314029" y="2127795"/>
            <a:ext cx="7753350" cy="3895725"/>
          </a:xfrm>
          <a:prstGeom prst="rect">
            <a:avLst/>
          </a:prstGeom>
        </p:spPr>
      </p:pic>
    </p:spTree>
    <p:extLst>
      <p:ext uri="{BB962C8B-B14F-4D97-AF65-F5344CB8AC3E}">
        <p14:creationId xmlns:p14="http://schemas.microsoft.com/office/powerpoint/2010/main" val="5343984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Functions </a:t>
            </a:r>
            <a:r>
              <a:rPr lang="en-US" dirty="0" smtClean="0"/>
              <a:t>Walkthrough-Using Kudu</a:t>
            </a:r>
            <a:endParaRPr lang="en-US" dirty="0"/>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a:latin typeface="Gotham Book" charset="0"/>
                <a:ea typeface="Gotham Book" charset="0"/>
                <a:cs typeface="Gotham Book" charset="0"/>
              </a:rPr>
              <a:t>Below </a:t>
            </a:r>
            <a:r>
              <a:rPr lang="en-US" sz="2000" dirty="0" err="1">
                <a:latin typeface="Gotham Book" charset="0"/>
                <a:ea typeface="Gotham Book" charset="0"/>
                <a:cs typeface="Gotham Book" charset="0"/>
              </a:rPr>
              <a:t>url</a:t>
            </a:r>
            <a:r>
              <a:rPr lang="en-US" sz="2000" dirty="0">
                <a:latin typeface="Gotham Book" charset="0"/>
                <a:ea typeface="Gotham Book" charset="0"/>
                <a:cs typeface="Gotham Book" charset="0"/>
              </a:rPr>
              <a:t> can  be used to launch kudu explorer</a:t>
            </a:r>
          </a:p>
          <a:p>
            <a:pPr marL="0" indent="0">
              <a:lnSpc>
                <a:spcPct val="100000"/>
              </a:lnSpc>
              <a:buNone/>
            </a:pPr>
            <a:r>
              <a:rPr lang="en-US" sz="2000" dirty="0"/>
              <a:t>     </a:t>
            </a:r>
            <a:r>
              <a:rPr lang="en-US" sz="2800" b="1" dirty="0"/>
              <a:t>https://functionappname.scm.azurewebsites.net</a:t>
            </a:r>
            <a:endParaRPr lang="en-US" sz="2800" b="1" dirty="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Kudu can be used to update settings and upload the files.</a:t>
            </a:r>
          </a:p>
          <a:p>
            <a:pPr>
              <a:lnSpc>
                <a:spcPct val="100000"/>
              </a:lnSpc>
            </a:pPr>
            <a:r>
              <a:rPr lang="en-US" sz="2000" dirty="0" smtClean="0">
                <a:latin typeface="Gotham Book" charset="0"/>
                <a:ea typeface="Gotham Book" charset="0"/>
                <a:cs typeface="Gotham Book" charset="0"/>
              </a:rPr>
              <a:t>Example – updating settings to update </a:t>
            </a:r>
            <a:r>
              <a:rPr lang="en-US" sz="2000" dirty="0" err="1" smtClean="0">
                <a:latin typeface="Gotham Book" charset="0"/>
                <a:ea typeface="Gotham Book" charset="0"/>
                <a:cs typeface="Gotham Book" charset="0"/>
              </a:rPr>
              <a:t>Nuget</a:t>
            </a:r>
            <a:r>
              <a:rPr lang="en-US" sz="2000" dirty="0" smtClean="0">
                <a:latin typeface="Gotham Book" charset="0"/>
                <a:ea typeface="Gotham Book" charset="0"/>
                <a:cs typeface="Gotham Book" charset="0"/>
              </a:rPr>
              <a:t> Packages.</a:t>
            </a: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2" name="Picture 1"/>
          <p:cNvPicPr>
            <a:picLocks noChangeAspect="1"/>
          </p:cNvPicPr>
          <p:nvPr/>
        </p:nvPicPr>
        <p:blipFill>
          <a:blip r:embed="rId2"/>
          <a:stretch>
            <a:fillRect/>
          </a:stretch>
        </p:blipFill>
        <p:spPr>
          <a:xfrm>
            <a:off x="4089177" y="2595630"/>
            <a:ext cx="7181850" cy="1866900"/>
          </a:xfrm>
          <a:prstGeom prst="rect">
            <a:avLst/>
          </a:prstGeom>
        </p:spPr>
      </p:pic>
    </p:spTree>
    <p:extLst>
      <p:ext uri="{BB962C8B-B14F-4D97-AF65-F5344CB8AC3E}">
        <p14:creationId xmlns:p14="http://schemas.microsoft.com/office/powerpoint/2010/main" val="5570400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Functions </a:t>
            </a:r>
            <a:r>
              <a:rPr lang="en-US" dirty="0" smtClean="0"/>
              <a:t>Walkthrough-Using Kudu</a:t>
            </a:r>
            <a:endParaRPr lang="en-US" dirty="0"/>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Navigate </a:t>
            </a:r>
            <a:r>
              <a:rPr lang="en-US" sz="2000" dirty="0">
                <a:latin typeface="Gotham Book" charset="0"/>
                <a:ea typeface="Gotham Book" charset="0"/>
                <a:cs typeface="Gotham Book" charset="0"/>
              </a:rPr>
              <a:t>to Debug Console and select cmd</a:t>
            </a:r>
            <a:r>
              <a:rPr lang="en-US" sz="2000" dirty="0" smtClean="0">
                <a:latin typeface="Gotham Book" charset="0"/>
                <a:ea typeface="Gotham Book" charset="0"/>
                <a:cs typeface="Gotham Book" charset="0"/>
              </a:rPr>
              <a:t>.</a:t>
            </a:r>
          </a:p>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a:latin typeface="Gotham Book" charset="0"/>
                <a:ea typeface="Gotham Book" charset="0"/>
                <a:cs typeface="Gotham Book" charset="0"/>
              </a:rPr>
              <a:t> A command line tool will be enabled. </a:t>
            </a: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Using </a:t>
            </a:r>
            <a:r>
              <a:rPr lang="en-US" sz="2000" dirty="0">
                <a:latin typeface="Gotham Book" charset="0"/>
                <a:ea typeface="Gotham Book" charset="0"/>
                <a:cs typeface="Gotham Book" charset="0"/>
              </a:rPr>
              <a:t>the command line tool, </a:t>
            </a:r>
            <a:endParaRPr lang="en-US" sz="2000" dirty="0" smtClean="0">
              <a:latin typeface="Gotham Book" charset="0"/>
              <a:ea typeface="Gotham Book" charset="0"/>
              <a:cs typeface="Gotham Book" charset="0"/>
            </a:endParaRPr>
          </a:p>
          <a:p>
            <a:pPr marL="0" indent="0">
              <a:lnSpc>
                <a:spcPct val="100000"/>
              </a:lnSpc>
              <a:buNone/>
            </a:pPr>
            <a:r>
              <a:rPr lang="en-US" sz="2000" dirty="0" smtClean="0">
                <a:latin typeface="Gotham Book" charset="0"/>
                <a:ea typeface="Gotham Book" charset="0"/>
                <a:cs typeface="Gotham Book" charset="0"/>
              </a:rPr>
              <a:t>    we </a:t>
            </a:r>
            <a:r>
              <a:rPr lang="en-US" sz="2000" dirty="0">
                <a:latin typeface="Gotham Book" charset="0"/>
                <a:ea typeface="Gotham Book" charset="0"/>
                <a:cs typeface="Gotham Book" charset="0"/>
              </a:rPr>
              <a:t>can navigate to the folder </a:t>
            </a:r>
            <a:r>
              <a:rPr lang="en-US" sz="2000" dirty="0" smtClean="0">
                <a:latin typeface="Gotham Book" charset="0"/>
                <a:ea typeface="Gotham Book" charset="0"/>
                <a:cs typeface="Gotham Book" charset="0"/>
              </a:rPr>
              <a:t>pertaining</a:t>
            </a:r>
          </a:p>
          <a:p>
            <a:pPr marL="0" indent="0">
              <a:lnSpc>
                <a:spcPct val="100000"/>
              </a:lnSpc>
              <a:buNone/>
            </a:pPr>
            <a:r>
              <a:rPr lang="en-US" sz="2000" dirty="0" smtClean="0">
                <a:latin typeface="Gotham Book" charset="0"/>
                <a:ea typeface="Gotham Book" charset="0"/>
                <a:cs typeface="Gotham Book" charset="0"/>
              </a:rPr>
              <a:t>    </a:t>
            </a:r>
            <a:r>
              <a:rPr lang="en-US" sz="2000" dirty="0">
                <a:latin typeface="Gotham Book" charset="0"/>
                <a:ea typeface="Gotham Book" charset="0"/>
                <a:cs typeface="Gotham Book" charset="0"/>
              </a:rPr>
              <a:t>to the above function. Function will be present inside </a:t>
            </a:r>
            <a:r>
              <a:rPr lang="en-US" sz="2000" dirty="0" err="1">
                <a:latin typeface="Gotham Book" charset="0"/>
                <a:ea typeface="Gotham Book" charset="0"/>
                <a:cs typeface="Gotham Book" charset="0"/>
              </a:rPr>
              <a:t>wwwroot</a:t>
            </a:r>
            <a:r>
              <a:rPr lang="en-US" sz="2000" dirty="0">
                <a:latin typeface="Gotham Book" charset="0"/>
                <a:ea typeface="Gotham Book" charset="0"/>
                <a:cs typeface="Gotham Book" charset="0"/>
              </a:rPr>
              <a:t>.</a:t>
            </a:r>
          </a:p>
          <a:p>
            <a:pPr>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7" name="Picture 6"/>
          <p:cNvPicPr>
            <a:picLocks noChangeAspect="1"/>
          </p:cNvPicPr>
          <p:nvPr/>
        </p:nvPicPr>
        <p:blipFill>
          <a:blip r:embed="rId2"/>
          <a:stretch>
            <a:fillRect/>
          </a:stretch>
        </p:blipFill>
        <p:spPr>
          <a:xfrm>
            <a:off x="6003277" y="1500901"/>
            <a:ext cx="5362575" cy="2867025"/>
          </a:xfrm>
          <a:prstGeom prst="rect">
            <a:avLst/>
          </a:prstGeom>
        </p:spPr>
      </p:pic>
    </p:spTree>
    <p:extLst>
      <p:ext uri="{BB962C8B-B14F-4D97-AF65-F5344CB8AC3E}">
        <p14:creationId xmlns:p14="http://schemas.microsoft.com/office/powerpoint/2010/main" val="506587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Functions </a:t>
            </a:r>
            <a:r>
              <a:rPr lang="en-US" dirty="0" smtClean="0"/>
              <a:t>Walkthrough-Visual Studio 2017</a:t>
            </a:r>
            <a:endParaRPr lang="en-US" dirty="0"/>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a:normAutofit lnSpcReduction="10000"/>
          </a:bodyPr>
          <a:lstStyle/>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Create a function using Visual Studio 2017</a:t>
            </a:r>
          </a:p>
          <a:p>
            <a:pPr>
              <a:lnSpc>
                <a:spcPct val="100000"/>
              </a:lnSpc>
            </a:pPr>
            <a:r>
              <a:rPr lang="en-US" sz="2000" dirty="0">
                <a:latin typeface="Gotham Book" charset="0"/>
                <a:ea typeface="Gotham Book" charset="0"/>
                <a:cs typeface="Gotham Book" charset="0"/>
              </a:rPr>
              <a:t>Debug a function using Visual Studio 2017</a:t>
            </a:r>
          </a:p>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First time debug might take time as </a:t>
            </a:r>
          </a:p>
          <a:p>
            <a:pPr marL="0" indent="0">
              <a:lnSpc>
                <a:spcPct val="100000"/>
              </a:lnSpc>
              <a:buNone/>
            </a:pPr>
            <a:r>
              <a:rPr lang="en-US" sz="2000" dirty="0">
                <a:latin typeface="Gotham Book" charset="0"/>
                <a:ea typeface="Gotham Book" charset="0"/>
                <a:cs typeface="Gotham Book" charset="0"/>
              </a:rPr>
              <a:t> </a:t>
            </a:r>
            <a:r>
              <a:rPr lang="en-US" sz="2000" dirty="0" smtClean="0">
                <a:latin typeface="Gotham Book" charset="0"/>
                <a:ea typeface="Gotham Book" charset="0"/>
                <a:cs typeface="Gotham Book" charset="0"/>
              </a:rPr>
              <a:t>  Visual Studio will download Azure CLI tools</a:t>
            </a: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After </a:t>
            </a:r>
            <a:r>
              <a:rPr lang="en-US" sz="2000" dirty="0">
                <a:latin typeface="Gotham Book" charset="0"/>
                <a:ea typeface="Gotham Book" charset="0"/>
                <a:cs typeface="Gotham Book" charset="0"/>
              </a:rPr>
              <a:t>you install or upgrade to Visual Studio 2017 version 15.3, you must manually update the Visual Studio 2017 tools for Azure Functions. You can update the tools from the Tools menu under Extensions and Updates... &gt; Updates &gt; Visual Studio Marketplace &gt; Azure Functions and Web Jobs Tools &gt; Update.</a:t>
            </a:r>
          </a:p>
          <a:p>
            <a:pPr marL="0" indent="0">
              <a:lnSpc>
                <a:spcPct val="100000"/>
              </a:lnSpc>
              <a:buNone/>
            </a:pPr>
            <a:r>
              <a:rPr lang="en-US" sz="2000" dirty="0" smtClean="0">
                <a:latin typeface="Gotham Book" charset="0"/>
                <a:ea typeface="Gotham Book" charset="0"/>
                <a:cs typeface="Gotham Book" charset="0"/>
              </a:rPr>
              <a:t> </a:t>
            </a:r>
          </a:p>
          <a:p>
            <a:pPr marL="0" indent="0">
              <a:lnSpc>
                <a:spcPct val="100000"/>
              </a:lnSpc>
              <a:buNone/>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2" name="Picture 1"/>
          <p:cNvPicPr>
            <a:picLocks noChangeAspect="1"/>
          </p:cNvPicPr>
          <p:nvPr/>
        </p:nvPicPr>
        <p:blipFill>
          <a:blip r:embed="rId2"/>
          <a:stretch>
            <a:fillRect/>
          </a:stretch>
        </p:blipFill>
        <p:spPr>
          <a:xfrm>
            <a:off x="5721417" y="1262129"/>
            <a:ext cx="5056312" cy="2949263"/>
          </a:xfrm>
          <a:prstGeom prst="rect">
            <a:avLst/>
          </a:prstGeom>
        </p:spPr>
      </p:pic>
    </p:spTree>
    <p:extLst>
      <p:ext uri="{BB962C8B-B14F-4D97-AF65-F5344CB8AC3E}">
        <p14:creationId xmlns:p14="http://schemas.microsoft.com/office/powerpoint/2010/main" val="10996724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Functions </a:t>
            </a:r>
            <a:r>
              <a:rPr lang="en-US" dirty="0" smtClean="0"/>
              <a:t>Walkthrough-Visual Studio 2017</a:t>
            </a:r>
            <a:endParaRPr lang="en-US" dirty="0"/>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Publish a function using Visual Studio 2017</a:t>
            </a:r>
          </a:p>
          <a:p>
            <a:pPr marL="0" indent="0">
              <a:lnSpc>
                <a:spcPct val="100000"/>
              </a:lnSpc>
              <a:buNone/>
            </a:pPr>
            <a:r>
              <a:rPr lang="en-US" sz="2000" dirty="0">
                <a:latin typeface="Gotham Book" charset="0"/>
                <a:ea typeface="Gotham Book" charset="0"/>
                <a:cs typeface="Gotham Book" charset="0"/>
              </a:rPr>
              <a:t> </a:t>
            </a:r>
            <a:r>
              <a:rPr lang="en-US" sz="2000" dirty="0" smtClean="0">
                <a:latin typeface="Gotham Book" charset="0"/>
                <a:ea typeface="Gotham Book" charset="0"/>
                <a:cs typeface="Gotham Book" charset="0"/>
              </a:rPr>
              <a:t>     </a:t>
            </a:r>
          </a:p>
          <a:p>
            <a:pPr marL="0" indent="0">
              <a:lnSpc>
                <a:spcPct val="100000"/>
              </a:lnSpc>
              <a:buNone/>
            </a:pPr>
            <a:endParaRPr lang="en-US" sz="2000" dirty="0">
              <a:latin typeface="Gotham Book" charset="0"/>
              <a:ea typeface="Gotham Book" charset="0"/>
              <a:cs typeface="Gotham Book" charset="0"/>
            </a:endParaRPr>
          </a:p>
          <a:p>
            <a:pPr marL="0" indent="0">
              <a:lnSpc>
                <a:spcPct val="100000"/>
              </a:lnSpc>
              <a:buNone/>
            </a:pPr>
            <a:endParaRPr lang="en-US" sz="2000" dirty="0" smtClean="0">
              <a:latin typeface="Gotham Book" charset="0"/>
              <a:ea typeface="Gotham Book" charset="0"/>
              <a:cs typeface="Gotham Book" charset="0"/>
            </a:endParaRPr>
          </a:p>
          <a:p>
            <a:pPr marL="0" indent="0">
              <a:lnSpc>
                <a:spcPct val="100000"/>
              </a:lnSpc>
              <a:buNone/>
            </a:pPr>
            <a:endParaRPr lang="en-US" sz="2000" dirty="0">
              <a:latin typeface="Gotham Book" charset="0"/>
              <a:ea typeface="Gotham Book" charset="0"/>
              <a:cs typeface="Gotham Book" charset="0"/>
            </a:endParaRPr>
          </a:p>
          <a:p>
            <a:pPr marL="0" indent="0">
              <a:lnSpc>
                <a:spcPct val="100000"/>
              </a:lnSpc>
              <a:buNone/>
            </a:pPr>
            <a:endParaRPr lang="en-US" sz="2000" dirty="0" smtClean="0">
              <a:latin typeface="Gotham Book" charset="0"/>
              <a:ea typeface="Gotham Book" charset="0"/>
              <a:cs typeface="Gotham Book" charset="0"/>
            </a:endParaRPr>
          </a:p>
          <a:p>
            <a:pPr marL="0" indent="0">
              <a:lnSpc>
                <a:spcPct val="100000"/>
              </a:lnSpc>
              <a:buNone/>
            </a:pPr>
            <a:endParaRPr lang="en-US" sz="2000" dirty="0">
              <a:latin typeface="Gotham Book" charset="0"/>
              <a:ea typeface="Gotham Book" charset="0"/>
              <a:cs typeface="Gotham Book" charset="0"/>
            </a:endParaRPr>
          </a:p>
          <a:p>
            <a:pPr marL="0" indent="0">
              <a:lnSpc>
                <a:spcPct val="100000"/>
              </a:lnSpc>
              <a:buNone/>
            </a:pPr>
            <a:r>
              <a:rPr lang="en-US" sz="2000" dirty="0" smtClean="0">
                <a:latin typeface="Gotham Book" charset="0"/>
                <a:ea typeface="Gotham Book" charset="0"/>
                <a:cs typeface="Gotham Book" charset="0"/>
              </a:rPr>
              <a:t>If we publish a function to an existing function app, it is possible that the function settings will be overridden to read only mode. These can be updated in Function app settings in azure portal to make the function in read/write mode in order to use azure portal for development.</a:t>
            </a:r>
          </a:p>
          <a:p>
            <a:pPr marL="0" indent="0">
              <a:lnSpc>
                <a:spcPct val="100000"/>
              </a:lnSpc>
              <a:buNone/>
            </a:pPr>
            <a:r>
              <a:rPr lang="en-US" sz="2000" dirty="0">
                <a:latin typeface="Gotham Book" charset="0"/>
                <a:ea typeface="Gotham Book" charset="0"/>
                <a:cs typeface="Gotham Book" charset="0"/>
              </a:rPr>
              <a:t> </a:t>
            </a:r>
            <a:r>
              <a:rPr lang="en-US" sz="2000" dirty="0" smtClean="0">
                <a:latin typeface="Gotham Book" charset="0"/>
                <a:ea typeface="Gotham Book" charset="0"/>
                <a:cs typeface="Gotham Book" charset="0"/>
              </a:rPr>
              <a:t>      </a:t>
            </a:r>
          </a:p>
          <a:p>
            <a:pPr marL="0" indent="0">
              <a:lnSpc>
                <a:spcPct val="100000"/>
              </a:lnSpc>
              <a:buNone/>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4" name="Picture 3"/>
          <p:cNvPicPr>
            <a:picLocks noChangeAspect="1"/>
          </p:cNvPicPr>
          <p:nvPr/>
        </p:nvPicPr>
        <p:blipFill>
          <a:blip r:embed="rId2"/>
          <a:stretch>
            <a:fillRect/>
          </a:stretch>
        </p:blipFill>
        <p:spPr>
          <a:xfrm>
            <a:off x="497378" y="1949472"/>
            <a:ext cx="5324475" cy="2635407"/>
          </a:xfrm>
          <a:prstGeom prst="rect">
            <a:avLst/>
          </a:prstGeom>
        </p:spPr>
      </p:pic>
      <p:pic>
        <p:nvPicPr>
          <p:cNvPr id="7" name="Picture 6"/>
          <p:cNvPicPr>
            <a:picLocks noChangeAspect="1"/>
          </p:cNvPicPr>
          <p:nvPr/>
        </p:nvPicPr>
        <p:blipFill>
          <a:blip r:embed="rId3"/>
          <a:stretch>
            <a:fillRect/>
          </a:stretch>
        </p:blipFill>
        <p:spPr>
          <a:xfrm>
            <a:off x="6310504" y="1300876"/>
            <a:ext cx="4467225" cy="3267075"/>
          </a:xfrm>
          <a:prstGeom prst="rect">
            <a:avLst/>
          </a:prstGeom>
        </p:spPr>
      </p:pic>
    </p:spTree>
    <p:extLst>
      <p:ext uri="{BB962C8B-B14F-4D97-AF65-F5344CB8AC3E}">
        <p14:creationId xmlns:p14="http://schemas.microsoft.com/office/powerpoint/2010/main" val="12062005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Durable Functions</a:t>
            </a:r>
            <a:endParaRPr lang="en-US" dirty="0"/>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Durable Functions are still in preview mode.</a:t>
            </a:r>
          </a:p>
          <a:p>
            <a:pPr>
              <a:lnSpc>
                <a:spcPct val="100000"/>
              </a:lnSpc>
            </a:pPr>
            <a:r>
              <a:rPr lang="en-US" sz="2000" dirty="0" smtClean="0">
                <a:latin typeface="Gotham Book" charset="0"/>
                <a:ea typeface="Gotham Book" charset="0"/>
                <a:cs typeface="Gotham Book" charset="0"/>
              </a:rPr>
              <a:t>They support the development of </a:t>
            </a:r>
            <a:r>
              <a:rPr lang="en-US" sz="2000" dirty="0" err="1" smtClean="0">
                <a:latin typeface="Gotham Book" charset="0"/>
                <a:ea typeface="Gotham Book" charset="0"/>
                <a:cs typeface="Gotham Book" charset="0"/>
              </a:rPr>
              <a:t>stateful</a:t>
            </a:r>
            <a:r>
              <a:rPr lang="en-US" sz="2000" dirty="0" smtClean="0">
                <a:latin typeface="Gotham Book" charset="0"/>
                <a:ea typeface="Gotham Book" charset="0"/>
                <a:cs typeface="Gotham Book" charset="0"/>
              </a:rPr>
              <a:t> functions.</a:t>
            </a:r>
          </a:p>
          <a:p>
            <a:pPr>
              <a:lnSpc>
                <a:spcPct val="100000"/>
              </a:lnSpc>
            </a:pPr>
            <a:r>
              <a:rPr lang="en-US" sz="2000" dirty="0" smtClean="0">
                <a:latin typeface="Gotham Book" charset="0"/>
                <a:ea typeface="Gotham Book" charset="0"/>
                <a:cs typeface="Gotham Book" charset="0"/>
              </a:rPr>
              <a:t>The following patterns are recommended for Durable Functions</a:t>
            </a:r>
          </a:p>
          <a:p>
            <a:pPr marL="0" indent="0">
              <a:lnSpc>
                <a:spcPct val="100000"/>
              </a:lnSpc>
              <a:buNone/>
            </a:pPr>
            <a:r>
              <a:rPr lang="en-US" sz="2000" dirty="0" smtClean="0">
                <a:latin typeface="Gotham Book" charset="0"/>
                <a:ea typeface="Gotham Book" charset="0"/>
                <a:cs typeface="Gotham Book" charset="0"/>
              </a:rPr>
              <a:t>    Function Chaining</a:t>
            </a:r>
          </a:p>
          <a:p>
            <a:pPr marL="0" indent="0">
              <a:lnSpc>
                <a:spcPct val="100000"/>
              </a:lnSpc>
              <a:buNone/>
            </a:pPr>
            <a:r>
              <a:rPr lang="en-US" sz="2000" dirty="0" smtClean="0">
                <a:latin typeface="Gotham Book" charset="0"/>
                <a:ea typeface="Gotham Book" charset="0"/>
                <a:cs typeface="Gotham Book" charset="0"/>
              </a:rPr>
              <a:t>    Fan Out and Fan In Pattern</a:t>
            </a:r>
          </a:p>
          <a:p>
            <a:pPr marL="0" indent="0">
              <a:lnSpc>
                <a:spcPct val="100000"/>
              </a:lnSpc>
              <a:buNone/>
            </a:pPr>
            <a:r>
              <a:rPr lang="en-US" sz="2000" dirty="0" smtClean="0">
                <a:latin typeface="Gotham Book" charset="0"/>
                <a:ea typeface="Gotham Book" charset="0"/>
                <a:cs typeface="Gotham Book" charset="0"/>
              </a:rPr>
              <a:t>    </a:t>
            </a:r>
            <a:r>
              <a:rPr lang="en-US" sz="2000" dirty="0" err="1" smtClean="0">
                <a:latin typeface="Gotham Book" charset="0"/>
                <a:ea typeface="Gotham Book" charset="0"/>
                <a:cs typeface="Gotham Book" charset="0"/>
              </a:rPr>
              <a:t>Async</a:t>
            </a:r>
            <a:r>
              <a:rPr lang="en-US" sz="2000" dirty="0" smtClean="0">
                <a:latin typeface="Gotham Book" charset="0"/>
                <a:ea typeface="Gotham Book" charset="0"/>
                <a:cs typeface="Gotham Book" charset="0"/>
              </a:rPr>
              <a:t> Http API and Monitoring</a:t>
            </a:r>
          </a:p>
          <a:p>
            <a:pPr marL="0" indent="0">
              <a:lnSpc>
                <a:spcPct val="100000"/>
              </a:lnSpc>
              <a:buNone/>
            </a:pPr>
            <a:r>
              <a:rPr lang="en-US" sz="2000" dirty="0">
                <a:latin typeface="Gotham Book" charset="0"/>
                <a:ea typeface="Gotham Book" charset="0"/>
                <a:cs typeface="Gotham Book" charset="0"/>
              </a:rPr>
              <a:t> </a:t>
            </a:r>
            <a:r>
              <a:rPr lang="en-US" sz="2000" dirty="0" smtClean="0">
                <a:latin typeface="Gotham Book" charset="0"/>
                <a:ea typeface="Gotham Book" charset="0"/>
                <a:cs typeface="Gotham Book" charset="0"/>
              </a:rPr>
              <a:t>   Human Interaction.</a:t>
            </a:r>
          </a:p>
          <a:p>
            <a:pPr>
              <a:lnSpc>
                <a:spcPct val="100000"/>
              </a:lnSpc>
            </a:pPr>
            <a:r>
              <a:rPr lang="en-US" sz="2000" dirty="0">
                <a:latin typeface="Gotham Book" charset="0"/>
                <a:ea typeface="Gotham Book" charset="0"/>
                <a:cs typeface="Gotham Book" charset="0"/>
              </a:rPr>
              <a:t>Durable Functions are implemented using code workflows.</a:t>
            </a: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marL="0" indent="0">
              <a:lnSpc>
                <a:spcPct val="100000"/>
              </a:lnSpc>
              <a:buNone/>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spTree>
    <p:extLst>
      <p:ext uri="{BB962C8B-B14F-4D97-AF65-F5344CB8AC3E}">
        <p14:creationId xmlns:p14="http://schemas.microsoft.com/office/powerpoint/2010/main" val="30433042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Key Points to Observe</a:t>
            </a:r>
            <a:endParaRPr lang="en-US" dirty="0"/>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In azure portal , all the bindings are declared through orchestration or Integrate tab.</a:t>
            </a:r>
          </a:p>
          <a:p>
            <a:pPr>
              <a:lnSpc>
                <a:spcPct val="100000"/>
              </a:lnSpc>
            </a:pPr>
            <a:r>
              <a:rPr lang="en-US" sz="2000" dirty="0" smtClean="0">
                <a:latin typeface="Gotham Book" charset="0"/>
                <a:ea typeface="Gotham Book" charset="0"/>
                <a:cs typeface="Gotham Book" charset="0"/>
              </a:rPr>
              <a:t>Function developed from Visual Studio does not have the integrate tab options in portal.</a:t>
            </a:r>
          </a:p>
          <a:p>
            <a:pPr>
              <a:lnSpc>
                <a:spcPct val="100000"/>
              </a:lnSpc>
            </a:pPr>
            <a:r>
              <a:rPr lang="en-US" sz="2000" dirty="0" smtClean="0">
                <a:latin typeface="Gotham Book" charset="0"/>
                <a:ea typeface="Gotham Book" charset="0"/>
                <a:cs typeface="Gotham Book" charset="0"/>
              </a:rPr>
              <a:t>The method signatures are different in portal and visual studio. </a:t>
            </a:r>
            <a:r>
              <a:rPr lang="en-US" sz="2000" dirty="0" err="1" smtClean="0">
                <a:latin typeface="Gotham Book" charset="0"/>
                <a:ea typeface="Gotham Book" charset="0"/>
                <a:cs typeface="Gotham Book" charset="0"/>
              </a:rPr>
              <a:t>VisualStudio</a:t>
            </a:r>
            <a:r>
              <a:rPr lang="en-US" sz="2000" dirty="0" smtClean="0">
                <a:latin typeface="Gotham Book" charset="0"/>
                <a:ea typeface="Gotham Book" charset="0"/>
                <a:cs typeface="Gotham Book" charset="0"/>
              </a:rPr>
              <a:t> it is required  to provide the signature attributes.</a:t>
            </a:r>
          </a:p>
          <a:p>
            <a:pPr>
              <a:lnSpc>
                <a:spcPct val="100000"/>
              </a:lnSpc>
            </a:pPr>
            <a:r>
              <a:rPr lang="en-US" sz="2000" dirty="0" smtClean="0">
                <a:latin typeface="Gotham Book" charset="0"/>
                <a:ea typeface="Gotham Book" charset="0"/>
                <a:cs typeface="Gotham Book" charset="0"/>
              </a:rPr>
              <a:t>When we use a Queue Trigger or any event based triggers until the function does not exit gracefully , function will keep on trying to execute the event repeatedly.</a:t>
            </a:r>
          </a:p>
          <a:p>
            <a:pPr>
              <a:lnSpc>
                <a:spcPct val="100000"/>
              </a:lnSpc>
            </a:pPr>
            <a:r>
              <a:rPr lang="en-US" sz="2000" dirty="0" smtClean="0">
                <a:latin typeface="Gotham Book" charset="0"/>
                <a:ea typeface="Gotham Book" charset="0"/>
                <a:cs typeface="Gotham Book" charset="0"/>
              </a:rPr>
              <a:t>As of today Function Proxies and Deployment Slots are </a:t>
            </a:r>
            <a:r>
              <a:rPr lang="en-US" sz="2000" smtClean="0">
                <a:latin typeface="Gotham Book" charset="0"/>
                <a:ea typeface="Gotham Book" charset="0"/>
                <a:cs typeface="Gotham Book" charset="0"/>
              </a:rPr>
              <a:t>in Preview Mode.</a:t>
            </a: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marL="0" indent="0">
              <a:lnSpc>
                <a:spcPct val="100000"/>
              </a:lnSpc>
              <a:buNone/>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spTree>
    <p:extLst>
      <p:ext uri="{BB962C8B-B14F-4D97-AF65-F5344CB8AC3E}">
        <p14:creationId xmlns:p14="http://schemas.microsoft.com/office/powerpoint/2010/main" val="29064329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Server Less Computing - Limitations</a:t>
            </a:r>
            <a:endParaRPr lang="en-US" dirty="0"/>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marL="0" indent="0">
              <a:lnSpc>
                <a:spcPct val="100000"/>
              </a:lnSpc>
              <a:buNone/>
            </a:pPr>
            <a:endParaRPr lang="en-US" sz="2000" dirty="0" smtClean="0">
              <a:latin typeface="Gotham Book" charset="0"/>
              <a:ea typeface="Gotham Book" charset="0"/>
              <a:cs typeface="Gotham Book" charset="0"/>
            </a:endParaRPr>
          </a:p>
          <a:p>
            <a:pPr marL="0" indent="0">
              <a:lnSpc>
                <a:spcPct val="100000"/>
              </a:lnSpc>
              <a:buNone/>
            </a:pPr>
            <a:r>
              <a:rPr lang="en-US" sz="2000" dirty="0" smtClean="0">
                <a:latin typeface="Gotham Book" charset="0"/>
                <a:ea typeface="Gotham Book" charset="0"/>
                <a:cs typeface="Gotham Book" charset="0"/>
              </a:rPr>
              <a:t>Below are some disadvantages</a:t>
            </a:r>
          </a:p>
          <a:p>
            <a:pPr>
              <a:lnSpc>
                <a:spcPct val="100000"/>
              </a:lnSpc>
            </a:pPr>
            <a:r>
              <a:rPr lang="en-US" sz="2000" dirty="0" smtClean="0">
                <a:latin typeface="Gotham Book" charset="0"/>
                <a:ea typeface="Gotham Book" charset="0"/>
                <a:cs typeface="Gotham Book" charset="0"/>
              </a:rPr>
              <a:t>There might be increase in response time from functions if they are not used continuously.</a:t>
            </a:r>
          </a:p>
          <a:p>
            <a:pPr>
              <a:lnSpc>
                <a:spcPct val="100000"/>
              </a:lnSpc>
            </a:pPr>
            <a:r>
              <a:rPr lang="en-US" sz="2000" dirty="0" smtClean="0">
                <a:latin typeface="Gotham Book" charset="0"/>
                <a:ea typeface="Gotham Book" charset="0"/>
                <a:cs typeface="Gotham Book" charset="0"/>
              </a:rPr>
              <a:t>There is no direct control on the CPU size or Memory allocation as they are allocated based on usage.</a:t>
            </a:r>
          </a:p>
          <a:p>
            <a:pPr>
              <a:lnSpc>
                <a:spcPct val="100000"/>
              </a:lnSpc>
            </a:pPr>
            <a:r>
              <a:rPr lang="en-US" sz="2000" dirty="0" smtClean="0">
                <a:latin typeface="Gotham Book" charset="0"/>
                <a:ea typeface="Gotham Book" charset="0"/>
                <a:cs typeface="Gotham Book" charset="0"/>
              </a:rPr>
              <a:t>They are not suitable to run high performance computing workloads.</a:t>
            </a:r>
          </a:p>
          <a:p>
            <a:pPr>
              <a:lnSpc>
                <a:spcPct val="100000"/>
              </a:lnSpc>
            </a:pPr>
            <a:r>
              <a:rPr lang="en-US" sz="2000" dirty="0" smtClean="0">
                <a:latin typeface="Gotham Book" charset="0"/>
                <a:ea typeface="Gotham Book" charset="0"/>
                <a:cs typeface="Gotham Book" charset="0"/>
              </a:rPr>
              <a:t>There is no source control which can be used to automate deployment of functions if developed using portal.</a:t>
            </a: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1800" i="1" dirty="0" smtClean="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spTree>
    <p:extLst>
      <p:ext uri="{BB962C8B-B14F-4D97-AF65-F5344CB8AC3E}">
        <p14:creationId xmlns:p14="http://schemas.microsoft.com/office/powerpoint/2010/main" val="21140942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34705" y="2353236"/>
            <a:ext cx="2331997" cy="549270"/>
          </a:xfrm>
        </p:spPr>
        <p:txBody>
          <a:bodyPr>
            <a:normAutofit fontScale="90000"/>
          </a:bodyPr>
          <a:lstStyle/>
          <a:p>
            <a:r>
              <a:rPr lang="en-US" dirty="0" smtClean="0"/>
              <a:t>Questions</a:t>
            </a:r>
            <a:endParaRPr lang="en-US" dirty="0"/>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sp>
        <p:nvSpPr>
          <p:cNvPr id="2" name="Rectangle 1"/>
          <p:cNvSpPr/>
          <p:nvPr/>
        </p:nvSpPr>
        <p:spPr>
          <a:xfrm>
            <a:off x="3241183" y="4277812"/>
            <a:ext cx="6096000" cy="1754326"/>
          </a:xfrm>
          <a:prstGeom prst="rect">
            <a:avLst/>
          </a:prstGeom>
        </p:spPr>
        <p:txBody>
          <a:bodyPr>
            <a:spAutoFit/>
          </a:bodyPr>
          <a:lstStyle/>
          <a:p>
            <a:r>
              <a:rPr lang="en-US" dirty="0">
                <a:latin typeface="Gotham Book" charset="0"/>
                <a:ea typeface="Gotham Book" charset="0"/>
                <a:cs typeface="Gotham Book" charset="0"/>
                <a:hlinkClick r:id="rId2"/>
              </a:rPr>
              <a:t>https://</a:t>
            </a:r>
            <a:r>
              <a:rPr lang="en-US" dirty="0" smtClean="0">
                <a:latin typeface="Gotham Book" charset="0"/>
                <a:ea typeface="Gotham Book" charset="0"/>
                <a:cs typeface="Gotham Book" charset="0"/>
                <a:hlinkClick r:id="rId2"/>
              </a:rPr>
              <a:t>www.linkedin.com/in/baskarrao-dandlamudi</a:t>
            </a:r>
            <a:endParaRPr lang="en-US" dirty="0" smtClean="0">
              <a:latin typeface="Gotham Book" charset="0"/>
              <a:ea typeface="Gotham Book" charset="0"/>
              <a:cs typeface="Gotham Book" charset="0"/>
            </a:endParaRPr>
          </a:p>
          <a:p>
            <a:endParaRPr lang="en-US" dirty="0">
              <a:latin typeface="Gotham Book" charset="0"/>
              <a:ea typeface="Gotham Book" charset="0"/>
              <a:cs typeface="Gotham Book" charset="0"/>
            </a:endParaRPr>
          </a:p>
          <a:p>
            <a:r>
              <a:rPr lang="en-US" dirty="0" smtClean="0">
                <a:latin typeface="Gotham Book" charset="0"/>
                <a:ea typeface="Gotham Book" charset="0"/>
                <a:cs typeface="Gotham Book" charset="0"/>
                <a:hlinkClick r:id="rId3"/>
              </a:rPr>
              <a:t>baskarrao.dandlamudi@outlook.com</a:t>
            </a:r>
            <a:endParaRPr lang="en-US" dirty="0" smtClean="0">
              <a:latin typeface="Gotham Book" charset="0"/>
              <a:ea typeface="Gotham Book" charset="0"/>
              <a:cs typeface="Gotham Book" charset="0"/>
            </a:endParaRPr>
          </a:p>
          <a:p>
            <a:endParaRPr lang="en-US" dirty="0">
              <a:latin typeface="Gotham Book" charset="0"/>
            </a:endParaRPr>
          </a:p>
          <a:p>
            <a:r>
              <a:rPr lang="en-US" dirty="0">
                <a:latin typeface="Gotham Book" charset="0"/>
                <a:ea typeface="Gotham Book" charset="0"/>
                <a:cs typeface="Gotham Book" charset="0"/>
                <a:hlinkClick r:id="rId4"/>
              </a:rPr>
              <a:t>https://baskarrao.wordpress.com/</a:t>
            </a:r>
            <a:endParaRPr lang="en-US" dirty="0">
              <a:latin typeface="Gotham Book" charset="0"/>
              <a:ea typeface="Gotham Book" charset="0"/>
              <a:cs typeface="Gotham Book" charset="0"/>
            </a:endParaRPr>
          </a:p>
          <a:p>
            <a:endParaRPr lang="en-US" dirty="0"/>
          </a:p>
        </p:txBody>
      </p:sp>
      <p:pic>
        <p:nvPicPr>
          <p:cNvPr id="4" name="Picture 3"/>
          <p:cNvPicPr>
            <a:picLocks noChangeAspect="1"/>
          </p:cNvPicPr>
          <p:nvPr/>
        </p:nvPicPr>
        <p:blipFill>
          <a:blip r:embed="rId5"/>
          <a:stretch>
            <a:fillRect/>
          </a:stretch>
        </p:blipFill>
        <p:spPr>
          <a:xfrm>
            <a:off x="5821251" y="1759290"/>
            <a:ext cx="3215339" cy="2286432"/>
          </a:xfrm>
          <a:prstGeom prst="rect">
            <a:avLst/>
          </a:prstGeom>
        </p:spPr>
      </p:pic>
      <p:sp>
        <p:nvSpPr>
          <p:cNvPr id="5" name="Rectangle 4"/>
          <p:cNvSpPr/>
          <p:nvPr/>
        </p:nvSpPr>
        <p:spPr>
          <a:xfrm>
            <a:off x="1122608" y="6101358"/>
            <a:ext cx="10333150" cy="369332"/>
          </a:xfrm>
          <a:prstGeom prst="rect">
            <a:avLst/>
          </a:prstGeom>
        </p:spPr>
        <p:txBody>
          <a:bodyPr wrap="square">
            <a:spAutoFit/>
          </a:bodyPr>
          <a:lstStyle/>
          <a:p>
            <a:pPr>
              <a:lnSpc>
                <a:spcPct val="100000"/>
              </a:lnSpc>
            </a:pPr>
            <a:r>
              <a:rPr lang="en-US" dirty="0">
                <a:latin typeface="Gotham Book" charset="0"/>
                <a:ea typeface="Gotham Book" charset="0"/>
                <a:cs typeface="Gotham Book" charset="0"/>
              </a:rPr>
              <a:t>Thanks to the organizers of </a:t>
            </a:r>
            <a:r>
              <a:rPr lang="en-US" dirty="0" smtClean="0">
                <a:latin typeface="Gotham Book" charset="0"/>
                <a:ea typeface="Gotham Book" charset="0"/>
                <a:cs typeface="Gotham Book" charset="0"/>
              </a:rPr>
              <a:t>Orlando Code Camp for </a:t>
            </a:r>
            <a:r>
              <a:rPr lang="en-US" dirty="0">
                <a:latin typeface="Gotham Book" charset="0"/>
                <a:ea typeface="Gotham Book" charset="0"/>
                <a:cs typeface="Gotham Book" charset="0"/>
              </a:rPr>
              <a:t>giving me an opportunity to present.</a:t>
            </a:r>
          </a:p>
        </p:txBody>
      </p:sp>
    </p:spTree>
    <p:extLst>
      <p:ext uri="{BB962C8B-B14F-4D97-AF65-F5344CB8AC3E}">
        <p14:creationId xmlns:p14="http://schemas.microsoft.com/office/powerpoint/2010/main" val="18430977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Agenda</a:t>
            </a:r>
            <a:endParaRPr lang="en-US" dirty="0"/>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smtClean="0">
              <a:latin typeface="Gotham Book" charset="0"/>
              <a:ea typeface="Gotham Book" charset="0"/>
              <a:cs typeface="Gotham Book" charset="0"/>
            </a:endParaRPr>
          </a:p>
          <a:p>
            <a:r>
              <a:rPr lang="en-US" sz="2000" dirty="0">
                <a:latin typeface="Gotham Book" charset="0"/>
                <a:ea typeface="Gotham Book" charset="0"/>
                <a:cs typeface="Gotham Book" charset="0"/>
              </a:rPr>
              <a:t>Overview of Server Less </a:t>
            </a:r>
            <a:r>
              <a:rPr lang="en-US" sz="2000" dirty="0" smtClean="0">
                <a:latin typeface="Gotham Book" charset="0"/>
                <a:ea typeface="Gotham Book" charset="0"/>
                <a:cs typeface="Gotham Book" charset="0"/>
              </a:rPr>
              <a:t>Computing</a:t>
            </a:r>
            <a:endParaRPr lang="en-US" sz="2000" dirty="0">
              <a:latin typeface="Gotham Book" charset="0"/>
              <a:ea typeface="Gotham Book" charset="0"/>
              <a:cs typeface="Gotham Book" charset="0"/>
            </a:endParaRPr>
          </a:p>
          <a:p>
            <a:r>
              <a:rPr lang="en-US" sz="2000" dirty="0" smtClean="0">
                <a:latin typeface="Gotham Book" charset="0"/>
                <a:ea typeface="Gotham Book" charset="0"/>
                <a:cs typeface="Gotham Book" charset="0"/>
              </a:rPr>
              <a:t>Why Server Less Computing?</a:t>
            </a:r>
            <a:endParaRPr lang="en-US" sz="2000" dirty="0">
              <a:latin typeface="Gotham Book" charset="0"/>
              <a:ea typeface="Gotham Book" charset="0"/>
              <a:cs typeface="Gotham Book" charset="0"/>
            </a:endParaRPr>
          </a:p>
          <a:p>
            <a:r>
              <a:rPr lang="en-US" sz="2000" dirty="0">
                <a:latin typeface="Gotham Book" charset="0"/>
                <a:ea typeface="Gotham Book" charset="0"/>
                <a:cs typeface="Gotham Book" charset="0"/>
              </a:rPr>
              <a:t>Available Platforms</a:t>
            </a:r>
          </a:p>
          <a:p>
            <a:r>
              <a:rPr lang="en-US" sz="2000" dirty="0">
                <a:latin typeface="Gotham Book" charset="0"/>
                <a:ea typeface="Gotham Book" charset="0"/>
                <a:cs typeface="Gotham Book" charset="0"/>
              </a:rPr>
              <a:t>Demo using Azure – Kudu, Visual Studio, CLI</a:t>
            </a:r>
          </a:p>
          <a:p>
            <a:r>
              <a:rPr lang="en-US" sz="2000" dirty="0" err="1" smtClean="0">
                <a:latin typeface="Gotham Book" charset="0"/>
                <a:ea typeface="Gotham Book" charset="0"/>
                <a:cs typeface="Gotham Book" charset="0"/>
              </a:rPr>
              <a:t>Gotchas</a:t>
            </a:r>
            <a:r>
              <a:rPr lang="en-US" sz="2000" dirty="0" smtClean="0">
                <a:latin typeface="Gotham Book" charset="0"/>
                <a:ea typeface="Gotham Book" charset="0"/>
                <a:cs typeface="Gotham Book" charset="0"/>
              </a:rPr>
              <a:t> </a:t>
            </a:r>
            <a:r>
              <a:rPr lang="en-US" sz="2000" smtClean="0">
                <a:latin typeface="Gotham Book" charset="0"/>
                <a:ea typeface="Gotham Book" charset="0"/>
                <a:cs typeface="Gotham Book" charset="0"/>
              </a:rPr>
              <a:t>and Limitations with </a:t>
            </a:r>
            <a:r>
              <a:rPr lang="en-US" sz="2000" dirty="0">
                <a:latin typeface="Gotham Book" charset="0"/>
                <a:ea typeface="Gotham Book" charset="0"/>
                <a:cs typeface="Gotham Book" charset="0"/>
              </a:rPr>
              <a:t>Server </a:t>
            </a:r>
            <a:r>
              <a:rPr lang="en-US" sz="2000" dirty="0" smtClean="0">
                <a:latin typeface="Gotham Book" charset="0"/>
                <a:ea typeface="Gotham Book" charset="0"/>
                <a:cs typeface="Gotham Book" charset="0"/>
              </a:rPr>
              <a:t>Less</a:t>
            </a:r>
          </a:p>
          <a:p>
            <a:pPr marL="0" indent="0">
              <a:buNone/>
            </a:pPr>
            <a:endParaRPr lang="en-US" sz="2000" dirty="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1800" i="1" dirty="0" smtClean="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spTree>
    <p:extLst>
      <p:ext uri="{BB962C8B-B14F-4D97-AF65-F5344CB8AC3E}">
        <p14:creationId xmlns:p14="http://schemas.microsoft.com/office/powerpoint/2010/main" val="7606807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My Intro</a:t>
            </a:r>
            <a:endParaRPr lang="en-US" dirty="0"/>
          </a:p>
        </p:txBody>
      </p:sp>
      <p:sp>
        <p:nvSpPr>
          <p:cNvPr id="5" name="Content Placeholder 4"/>
          <p:cNvSpPr>
            <a:spLocks noGrp="1"/>
          </p:cNvSpPr>
          <p:nvPr>
            <p:ph type="body" sz="quarter" idx="14"/>
          </p:nvPr>
        </p:nvSpPr>
        <p:spPr>
          <a:xfrm>
            <a:off x="398323" y="1301395"/>
            <a:ext cx="11209908" cy="4938209"/>
          </a:xfrm>
        </p:spPr>
        <p:style>
          <a:lnRef idx="2">
            <a:schemeClr val="accent2"/>
          </a:lnRef>
          <a:fillRef idx="1">
            <a:schemeClr val="lt1"/>
          </a:fillRef>
          <a:effectRef idx="0">
            <a:schemeClr val="accent2"/>
          </a:effectRef>
          <a:fontRef idx="minor">
            <a:schemeClr val="dk1"/>
          </a:fontRef>
        </p:style>
        <p:txBody>
          <a:bodyPr numCol="1">
            <a:normAutofit/>
          </a:bodyPr>
          <a:lstStyle/>
          <a:p>
            <a:pPr>
              <a:lnSpc>
                <a:spcPct val="100000"/>
              </a:lnSpc>
            </a:pPr>
            <a:endParaRPr lang="en-US" sz="2000" dirty="0" smtClean="0">
              <a:latin typeface="Gotham Book" charset="0"/>
              <a:ea typeface="Gotham Book" charset="0"/>
              <a:cs typeface="Gotham Book" charset="0"/>
            </a:endParaRPr>
          </a:p>
          <a:p>
            <a:r>
              <a:rPr lang="en-US" sz="2000" dirty="0" smtClean="0">
                <a:latin typeface="Gotham Book" charset="0"/>
                <a:ea typeface="Gotham Book" charset="0"/>
                <a:cs typeface="Gotham Book" charset="0"/>
              </a:rPr>
              <a:t>Baskar Rao</a:t>
            </a:r>
          </a:p>
          <a:p>
            <a:r>
              <a:rPr lang="en-US" sz="2000" dirty="0" smtClean="0">
                <a:latin typeface="Gotham Book" charset="0"/>
                <a:ea typeface="Gotham Book" charset="0"/>
                <a:cs typeface="Gotham Book" charset="0"/>
              </a:rPr>
              <a:t>Senior </a:t>
            </a:r>
            <a:r>
              <a:rPr lang="en-US" sz="2000" dirty="0" err="1" smtClean="0">
                <a:latin typeface="Gotham Book" charset="0"/>
                <a:ea typeface="Gotham Book" charset="0"/>
                <a:cs typeface="Gotham Book" charset="0"/>
              </a:rPr>
              <a:t>.Net</a:t>
            </a:r>
            <a:r>
              <a:rPr lang="en-US" sz="2000" dirty="0" smtClean="0">
                <a:latin typeface="Gotham Book" charset="0"/>
                <a:ea typeface="Gotham Book" charset="0"/>
                <a:cs typeface="Gotham Book" charset="0"/>
              </a:rPr>
              <a:t> Consultant with </a:t>
            </a:r>
            <a:r>
              <a:rPr lang="en-US" sz="2000" dirty="0" err="1" smtClean="0">
                <a:latin typeface="Gotham Book" charset="0"/>
                <a:ea typeface="Gotham Book" charset="0"/>
                <a:cs typeface="Gotham Book" charset="0"/>
              </a:rPr>
              <a:t>Compunnel</a:t>
            </a:r>
            <a:r>
              <a:rPr lang="en-US" sz="2000" dirty="0" smtClean="0">
                <a:latin typeface="Gotham Book" charset="0"/>
                <a:ea typeface="Gotham Book" charset="0"/>
                <a:cs typeface="Gotham Book" charset="0"/>
              </a:rPr>
              <a:t> Software Group.</a:t>
            </a:r>
          </a:p>
          <a:p>
            <a:endParaRPr lang="en-US" sz="2000" dirty="0" smtClean="0">
              <a:latin typeface="Gotham Book" charset="0"/>
              <a:ea typeface="Gotham Book" charset="0"/>
              <a:cs typeface="Gotham Book" charset="0"/>
            </a:endParaRPr>
          </a:p>
          <a:p>
            <a:r>
              <a:rPr lang="en-US" sz="2000" dirty="0">
                <a:latin typeface="Gotham Book" charset="0"/>
                <a:ea typeface="Gotham Book" charset="0"/>
                <a:cs typeface="Gotham Book" charset="0"/>
                <a:hlinkClick r:id="rId2"/>
              </a:rPr>
              <a:t>https://</a:t>
            </a:r>
            <a:r>
              <a:rPr lang="en-US" sz="2000" dirty="0" smtClean="0">
                <a:latin typeface="Gotham Book" charset="0"/>
                <a:ea typeface="Gotham Book" charset="0"/>
                <a:cs typeface="Gotham Book" charset="0"/>
                <a:hlinkClick r:id="rId2"/>
              </a:rPr>
              <a:t>www.linkedin.com/in/baskarrao-dandlamudi</a:t>
            </a:r>
            <a:endParaRPr lang="en-US" sz="2000" dirty="0" smtClean="0">
              <a:latin typeface="Gotham Book" charset="0"/>
              <a:ea typeface="Gotham Book" charset="0"/>
              <a:cs typeface="Gotham Book" charset="0"/>
            </a:endParaRPr>
          </a:p>
          <a:p>
            <a:r>
              <a:rPr lang="en-US" sz="2000" dirty="0" smtClean="0">
                <a:latin typeface="Gotham Book" charset="0"/>
                <a:ea typeface="Gotham Book" charset="0"/>
                <a:cs typeface="Gotham Book" charset="0"/>
                <a:hlinkClick r:id="rId3"/>
              </a:rPr>
              <a:t>baskarrao.dandlamudi@outlook.com</a:t>
            </a:r>
            <a:endParaRPr lang="en-US" sz="2000" dirty="0" smtClean="0">
              <a:latin typeface="Gotham Book" charset="0"/>
              <a:ea typeface="Gotham Book" charset="0"/>
              <a:cs typeface="Gotham Book" charset="0"/>
            </a:endParaRPr>
          </a:p>
          <a:p>
            <a:r>
              <a:rPr lang="en-US" sz="2000" dirty="0" smtClean="0">
                <a:latin typeface="Gotham Book" charset="0"/>
                <a:ea typeface="Gotham Book" charset="0"/>
                <a:cs typeface="Gotham Book" charset="0"/>
                <a:hlinkClick r:id="rId4"/>
              </a:rPr>
              <a:t>www.compunnel.com</a:t>
            </a:r>
            <a:endParaRPr lang="en-US" sz="2000" dirty="0" smtClean="0">
              <a:latin typeface="Gotham Book" charset="0"/>
              <a:ea typeface="Gotham Book" charset="0"/>
              <a:cs typeface="Gotham Book" charset="0"/>
            </a:endParaRPr>
          </a:p>
          <a:p>
            <a:r>
              <a:rPr lang="en-US" sz="2000" dirty="0">
                <a:latin typeface="Gotham Book" charset="0"/>
                <a:ea typeface="Gotham Book" charset="0"/>
                <a:cs typeface="Gotham Book" charset="0"/>
                <a:hlinkClick r:id="rId5"/>
              </a:rPr>
              <a:t>https://</a:t>
            </a:r>
            <a:r>
              <a:rPr lang="en-US" sz="2000" dirty="0" smtClean="0">
                <a:latin typeface="Gotham Book" charset="0"/>
                <a:ea typeface="Gotham Book" charset="0"/>
                <a:cs typeface="Gotham Book" charset="0"/>
                <a:hlinkClick r:id="rId5"/>
              </a:rPr>
              <a:t>github.com/baskar3078/testazurefunctions</a:t>
            </a:r>
            <a:endParaRPr lang="en-US" sz="2000" dirty="0" smtClean="0">
              <a:latin typeface="Gotham Book" charset="0"/>
              <a:ea typeface="Gotham Book" charset="0"/>
              <a:cs typeface="Gotham Book" charset="0"/>
            </a:endParaRPr>
          </a:p>
          <a:p>
            <a:endParaRPr lang="en-US" sz="2000" dirty="0" smtClean="0">
              <a:latin typeface="Gotham Book" charset="0"/>
              <a:ea typeface="Gotham Book" charset="0"/>
              <a:cs typeface="Gotham Book" charset="0"/>
            </a:endParaRPr>
          </a:p>
          <a:p>
            <a:endParaRPr lang="en-US" sz="2000" dirty="0">
              <a:latin typeface="Gotham Book" charset="0"/>
              <a:ea typeface="Gotham Book" charset="0"/>
              <a:cs typeface="Gotham Book" charset="0"/>
            </a:endParaRPr>
          </a:p>
          <a:p>
            <a:endParaRPr lang="en-US" sz="2000" dirty="0" smtClean="0">
              <a:latin typeface="Gotham Book" charset="0"/>
              <a:ea typeface="Gotham Book" charset="0"/>
              <a:cs typeface="Gotham Book" charset="0"/>
            </a:endParaRPr>
          </a:p>
          <a:p>
            <a:endParaRPr lang="en-US" sz="2000" dirty="0" smtClean="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2" name="Picture 1"/>
          <p:cNvPicPr>
            <a:picLocks noChangeAspect="1"/>
          </p:cNvPicPr>
          <p:nvPr/>
        </p:nvPicPr>
        <p:blipFill>
          <a:blip r:embed="rId6"/>
          <a:stretch>
            <a:fillRect/>
          </a:stretch>
        </p:blipFill>
        <p:spPr>
          <a:xfrm>
            <a:off x="9440215" y="1485430"/>
            <a:ext cx="1609858" cy="961556"/>
          </a:xfrm>
          <a:prstGeom prst="rect">
            <a:avLst/>
          </a:prstGeom>
        </p:spPr>
      </p:pic>
    </p:spTree>
    <p:extLst>
      <p:ext uri="{BB962C8B-B14F-4D97-AF65-F5344CB8AC3E}">
        <p14:creationId xmlns:p14="http://schemas.microsoft.com/office/powerpoint/2010/main" val="1605438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Server Less Computing - Overview</a:t>
            </a:r>
            <a:endParaRPr lang="en-US" dirty="0"/>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numCol="2">
            <a:normAutofit/>
          </a:bodyPr>
          <a:lstStyle/>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Does not mean No Servers. </a:t>
            </a:r>
          </a:p>
          <a:p>
            <a:pPr>
              <a:lnSpc>
                <a:spcPct val="100000"/>
              </a:lnSpc>
            </a:pPr>
            <a:endParaRPr lang="en-US" sz="2000" dirty="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Enables developers to develop and execute code with out server provisioning.</a:t>
            </a:r>
            <a:endParaRPr lang="en-US" sz="2000" dirty="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“Function as Service” is mainly </a:t>
            </a:r>
            <a:r>
              <a:rPr lang="en-US" sz="2000" dirty="0">
                <a:latin typeface="Gotham Book" charset="0"/>
                <a:ea typeface="Gotham Book" charset="0"/>
                <a:cs typeface="Gotham Book" charset="0"/>
              </a:rPr>
              <a:t>used to develop event driven applications or perform recurring actions with easier configuration.</a:t>
            </a: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1800" i="1" dirty="0" smtClean="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4" name="Picture 3"/>
          <p:cNvPicPr>
            <a:picLocks noChangeAspect="1"/>
          </p:cNvPicPr>
          <p:nvPr/>
        </p:nvPicPr>
        <p:blipFill>
          <a:blip r:embed="rId2"/>
          <a:stretch>
            <a:fillRect/>
          </a:stretch>
        </p:blipFill>
        <p:spPr>
          <a:xfrm>
            <a:off x="8151464" y="1313646"/>
            <a:ext cx="2038117" cy="1925257"/>
          </a:xfrm>
          <a:prstGeom prst="rect">
            <a:avLst/>
          </a:prstGeom>
        </p:spPr>
      </p:pic>
      <p:pic>
        <p:nvPicPr>
          <p:cNvPr id="7" name="Picture 6"/>
          <p:cNvPicPr>
            <a:picLocks noChangeAspect="1"/>
          </p:cNvPicPr>
          <p:nvPr/>
        </p:nvPicPr>
        <p:blipFill>
          <a:blip r:embed="rId3"/>
          <a:stretch>
            <a:fillRect/>
          </a:stretch>
        </p:blipFill>
        <p:spPr>
          <a:xfrm>
            <a:off x="7765584" y="3392822"/>
            <a:ext cx="2809875" cy="1857375"/>
          </a:xfrm>
          <a:prstGeom prst="rect">
            <a:avLst/>
          </a:prstGeom>
        </p:spPr>
      </p:pic>
    </p:spTree>
    <p:extLst>
      <p:ext uri="{BB962C8B-B14F-4D97-AF65-F5344CB8AC3E}">
        <p14:creationId xmlns:p14="http://schemas.microsoft.com/office/powerpoint/2010/main" val="25346963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Why Server </a:t>
            </a:r>
            <a:r>
              <a:rPr lang="en-US" dirty="0" smtClean="0"/>
              <a:t>Less Computing ?</a:t>
            </a:r>
            <a:endParaRPr lang="en-US" dirty="0"/>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numCol="2">
            <a:normAutofit/>
          </a:bodyPr>
          <a:lstStyle/>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Enables developers to focus on the functionality with out worrying on performance by automatically scaling up or down based on demand.</a:t>
            </a:r>
          </a:p>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Allows to pay for only the execution time along with costs for other resources like storage, network etc..  </a:t>
            </a:r>
          </a:p>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a:latin typeface="Gotham Book" charset="0"/>
                <a:ea typeface="Gotham Book" charset="0"/>
                <a:cs typeface="Gotham Book" charset="0"/>
              </a:rPr>
              <a:t>Azure Functions, AWS Lambda, Google Cloud Functions , IBM Cloud Functions are different variations of </a:t>
            </a:r>
            <a:r>
              <a:rPr lang="en-US" sz="2000" dirty="0" smtClean="0">
                <a:latin typeface="Gotham Book" charset="0"/>
                <a:ea typeface="Gotham Book" charset="0"/>
                <a:cs typeface="Gotham Book" charset="0"/>
              </a:rPr>
              <a:t>function as service.</a:t>
            </a:r>
            <a:endParaRPr lang="en-US" sz="2000" dirty="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1800" i="1" dirty="0" smtClean="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7" name="Picture 4" descr="https://navcodeinfoblog.files.wordpress.com/2012/12/904b5-drawing1.jpg">
            <a:extLst>
              <a:ext uri="{FF2B5EF4-FFF2-40B4-BE49-F238E27FC236}">
                <a16:creationId xmlns="" xmlns:a16="http://schemas.microsoft.com/office/drawing/2014/main" id="{307CF21F-C542-455F-8D76-B81A530C75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4688" y="1262758"/>
            <a:ext cx="3478445" cy="19974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Dd129913.Jour17UsingEvents02(en-us,MSDN.10).jpg">
            <a:extLst>
              <a:ext uri="{FF2B5EF4-FFF2-40B4-BE49-F238E27FC236}">
                <a16:creationId xmlns="" xmlns:a16="http://schemas.microsoft.com/office/drawing/2014/main" id="{E40E2B24-B98B-4559-84AF-A922AEC05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688" y="3628831"/>
            <a:ext cx="3478445" cy="223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2818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Platform Comparison</a:t>
            </a:r>
            <a:endParaRPr lang="en-US" dirty="0"/>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a:normAutofit/>
          </a:bodyPr>
          <a:lstStyle/>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1800" i="1" dirty="0" smtClean="0">
              <a:solidFill>
                <a:schemeClr val="accent2"/>
              </a:solidFill>
              <a:latin typeface="Gotham Book" charset="0"/>
              <a:ea typeface="Gotham Book" charset="0"/>
              <a:cs typeface="Gotham Book" charset="0"/>
            </a:endParaRPr>
          </a:p>
          <a:p>
            <a:pPr lvl="1">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1938831805"/>
              </p:ext>
            </p:extLst>
          </p:nvPr>
        </p:nvGraphicFramePr>
        <p:xfrm>
          <a:off x="567381" y="2356893"/>
          <a:ext cx="10901365" cy="3601720"/>
        </p:xfrm>
        <a:graphic>
          <a:graphicData uri="http://schemas.openxmlformats.org/drawingml/2006/table">
            <a:tbl>
              <a:tblPr firstRow="1" bandRow="1">
                <a:tableStyleId>{5C22544A-7EE6-4342-B048-85BDC9FD1C3A}</a:tableStyleId>
              </a:tblPr>
              <a:tblGrid>
                <a:gridCol w="2180273"/>
                <a:gridCol w="2180273"/>
                <a:gridCol w="2180273"/>
                <a:gridCol w="2180273"/>
                <a:gridCol w="2180273"/>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2000" b="0" kern="1200" dirty="0" smtClean="0">
                          <a:solidFill>
                            <a:schemeClr val="dk1"/>
                          </a:solidFill>
                          <a:latin typeface="Gotham Book" charset="0"/>
                          <a:ea typeface="Gotham Book" charset="0"/>
                          <a:cs typeface="Gotham Book" charset="0"/>
                        </a:rPr>
                        <a:t>AWS Lambda</a:t>
                      </a:r>
                      <a:endParaRPr lang="en-US" sz="2000" b="0" kern="120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800" b="0" kern="1200" dirty="0" smtClean="0">
                          <a:solidFill>
                            <a:schemeClr val="dk1"/>
                          </a:solidFill>
                          <a:latin typeface="Gotham Book" charset="0"/>
                          <a:ea typeface="Gotham Book" charset="0"/>
                          <a:cs typeface="Gotham Book" charset="0"/>
                        </a:rPr>
                        <a:t>Azure Functions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800" b="0" kern="1200" dirty="0" smtClean="0">
                          <a:solidFill>
                            <a:schemeClr val="dk1"/>
                          </a:solidFill>
                          <a:latin typeface="Gotham Book" charset="0"/>
                          <a:ea typeface="Gotham Book" charset="0"/>
                          <a:cs typeface="Gotham Book" charset="0"/>
                        </a:rPr>
                        <a:t>Google Function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800" b="0" kern="1200" dirty="0" smtClean="0">
                          <a:solidFill>
                            <a:schemeClr val="dk1"/>
                          </a:solidFill>
                          <a:latin typeface="Gotham Book" charset="0"/>
                          <a:ea typeface="Gotham Book" charset="0"/>
                          <a:cs typeface="Gotham Book" charset="0"/>
                        </a:rPr>
                        <a:t>IBM Cloud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370840">
                <a:tc>
                  <a:txBody>
                    <a:bodyPr/>
                    <a:lstStyle/>
                    <a:p>
                      <a:r>
                        <a:rPr lang="en-US" sz="1600" b="0" kern="1200" baseline="0" dirty="0" smtClean="0">
                          <a:solidFill>
                            <a:schemeClr val="dk1"/>
                          </a:solidFill>
                          <a:latin typeface="Gotham Book" charset="0"/>
                          <a:ea typeface="Gotham Book" charset="0"/>
                          <a:cs typeface="Gotham Book" charset="0"/>
                        </a:rPr>
                        <a:t>Languages</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kern="1200" dirty="0" smtClean="0">
                          <a:solidFill>
                            <a:schemeClr val="dk1"/>
                          </a:solidFill>
                          <a:latin typeface="Gotham Book" charset="0"/>
                          <a:ea typeface="Gotham Book" charset="0"/>
                          <a:cs typeface="Gotham Book" charset="0"/>
                        </a:rPr>
                        <a:t>Java</a:t>
                      </a:r>
                      <a:r>
                        <a:rPr lang="en-US" sz="1600" b="0" kern="1200" baseline="0" dirty="0" smtClean="0">
                          <a:solidFill>
                            <a:schemeClr val="dk1"/>
                          </a:solidFill>
                          <a:latin typeface="Gotham Book" charset="0"/>
                          <a:ea typeface="Gotham Book" charset="0"/>
                          <a:cs typeface="Gotham Book" charset="0"/>
                        </a:rPr>
                        <a:t> , Node.js, C# , Python</a:t>
                      </a:r>
                      <a:endParaRPr lang="en-US" sz="1600" b="0" kern="120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kern="1200" dirty="0" smtClean="0">
                          <a:solidFill>
                            <a:schemeClr val="dk1"/>
                          </a:solidFill>
                          <a:latin typeface="Gotham Book" charset="0"/>
                          <a:ea typeface="Gotham Book" charset="0"/>
                          <a:cs typeface="Gotham Book" charset="0"/>
                        </a:rPr>
                        <a:t>C#, F#, Node.js, Python, PHP, Bash, </a:t>
                      </a:r>
                      <a:r>
                        <a:rPr lang="en-US" sz="1600" b="0" kern="1200" dirty="0" err="1" smtClean="0">
                          <a:solidFill>
                            <a:schemeClr val="dk1"/>
                          </a:solidFill>
                          <a:latin typeface="Gotham Book" charset="0"/>
                          <a:ea typeface="Gotham Book" charset="0"/>
                          <a:cs typeface="Gotham Book" charset="0"/>
                        </a:rPr>
                        <a:t>Powershell</a:t>
                      </a:r>
                      <a:r>
                        <a:rPr lang="en-US" sz="1600" b="0" kern="1200" dirty="0" smtClean="0">
                          <a:solidFill>
                            <a:schemeClr val="dk1"/>
                          </a:solidFill>
                          <a:latin typeface="Gotham Book" charset="0"/>
                          <a:ea typeface="Gotham Book" charset="0"/>
                          <a:cs typeface="Gotham Book" charset="0"/>
                        </a:rPr>
                        <a:t>,</a:t>
                      </a:r>
                      <a:r>
                        <a:rPr lang="en-US" sz="1600" b="0" kern="1200" baseline="0" dirty="0" smtClean="0">
                          <a:solidFill>
                            <a:schemeClr val="dk1"/>
                          </a:solidFill>
                          <a:latin typeface="Gotham Book" charset="0"/>
                          <a:ea typeface="Gotham Book" charset="0"/>
                          <a:cs typeface="Gotham Book" charset="0"/>
                        </a:rPr>
                        <a:t> C</a:t>
                      </a:r>
                      <a:r>
                        <a:rPr lang="en-US" sz="1600" b="0" kern="1200" dirty="0" smtClean="0">
                          <a:solidFill>
                            <a:schemeClr val="dk1"/>
                          </a:solidFill>
                          <a:latin typeface="Gotham Book" charset="0"/>
                          <a:ea typeface="Gotham Book" charset="0"/>
                          <a:cs typeface="Gotham Book" charset="0"/>
                        </a:rPr>
                        <a:t>ustom exe</a:t>
                      </a:r>
                      <a:endParaRPr lang="en-US" sz="1600" b="0" kern="120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kern="1200" dirty="0" smtClean="0">
                          <a:solidFill>
                            <a:schemeClr val="dk1"/>
                          </a:solidFill>
                          <a:latin typeface="Gotham Book" charset="0"/>
                          <a:ea typeface="Gotham Book" charset="0"/>
                          <a:cs typeface="Gotham Book" charset="0"/>
                        </a:rPr>
                        <a:t>JavaScript /Node.js</a:t>
                      </a:r>
                      <a:endParaRPr lang="en-US" sz="1600" b="0" kern="120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kern="1200" dirty="0" err="1" smtClean="0">
                          <a:solidFill>
                            <a:schemeClr val="dk1"/>
                          </a:solidFill>
                          <a:latin typeface="Gotham Book" charset="0"/>
                          <a:ea typeface="Gotham Book" charset="0"/>
                          <a:cs typeface="Gotham Book" charset="0"/>
                        </a:rPr>
                        <a:t>Javascript</a:t>
                      </a:r>
                      <a:r>
                        <a:rPr lang="en-US" sz="1600" b="0" kern="1200" dirty="0" smtClean="0">
                          <a:solidFill>
                            <a:schemeClr val="dk1"/>
                          </a:solidFill>
                          <a:latin typeface="Gotham Book" charset="0"/>
                          <a:ea typeface="Gotham Book" charset="0"/>
                          <a:cs typeface="Gotham Book" charset="0"/>
                        </a:rPr>
                        <a:t>/Node.js</a:t>
                      </a:r>
                    </a:p>
                    <a:p>
                      <a:r>
                        <a:rPr lang="en-US" sz="1600" b="0" kern="1200" dirty="0" smtClean="0">
                          <a:solidFill>
                            <a:schemeClr val="dk1"/>
                          </a:solidFill>
                          <a:latin typeface="Gotham Book" charset="0"/>
                          <a:ea typeface="Gotham Book" charset="0"/>
                          <a:cs typeface="Gotham Book" charset="0"/>
                        </a:rPr>
                        <a:t>Swift, Python, Java, Docker (custom)</a:t>
                      </a:r>
                      <a:endParaRPr lang="en-US" sz="1600" b="0" kern="120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baseline="0" dirty="0" smtClean="0">
                          <a:solidFill>
                            <a:schemeClr val="dk1"/>
                          </a:solidFill>
                          <a:latin typeface="Gotham Book" charset="0"/>
                          <a:ea typeface="Gotham Book" charset="0"/>
                          <a:cs typeface="Gotham Book" charset="0"/>
                        </a:rPr>
                        <a:t>Triggers</a:t>
                      </a:r>
                    </a:p>
                    <a:p>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kern="1200" baseline="0" dirty="0" smtClean="0">
                          <a:solidFill>
                            <a:schemeClr val="dk1"/>
                          </a:solidFill>
                          <a:latin typeface="Gotham Book" charset="0"/>
                          <a:ea typeface="Gotham Book" charset="0"/>
                          <a:cs typeface="Gotham Book" charset="0"/>
                        </a:rPr>
                        <a:t>HTTP, Event Based, Scheduled</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baseline="0" dirty="0" smtClean="0">
                          <a:solidFill>
                            <a:schemeClr val="dk1"/>
                          </a:solidFill>
                          <a:latin typeface="Gotham Book" charset="0"/>
                          <a:ea typeface="Gotham Book" charset="0"/>
                          <a:cs typeface="Gotham Book" charset="0"/>
                        </a:rPr>
                        <a:t>HTTP, Event Based, Scheduled</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kern="1200" baseline="0" dirty="0" smtClean="0">
                          <a:solidFill>
                            <a:schemeClr val="dk1"/>
                          </a:solidFill>
                          <a:latin typeface="Gotham Book" charset="0"/>
                          <a:ea typeface="Gotham Book" charset="0"/>
                          <a:cs typeface="Gotham Book" charset="0"/>
                        </a:rPr>
                        <a:t>HTTP , Event Based ,Scheduled</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kern="1200" baseline="0" dirty="0" smtClean="0">
                          <a:solidFill>
                            <a:schemeClr val="dk1"/>
                          </a:solidFill>
                          <a:latin typeface="Gotham Book" charset="0"/>
                          <a:ea typeface="Gotham Book" charset="0"/>
                          <a:cs typeface="Gotham Book" charset="0"/>
                        </a:rPr>
                        <a:t>Event Driven, HTTP</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kern="1200" baseline="0" dirty="0" smtClean="0">
                          <a:solidFill>
                            <a:schemeClr val="dk1"/>
                          </a:solidFill>
                          <a:latin typeface="Gotham Book" charset="0"/>
                          <a:ea typeface="Gotham Book" charset="0"/>
                          <a:cs typeface="Gotham Book" charset="0"/>
                        </a:rPr>
                        <a:t>Free Trial</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kern="1200" baseline="0" dirty="0" smtClean="0">
                          <a:solidFill>
                            <a:schemeClr val="dk1"/>
                          </a:solidFill>
                          <a:latin typeface="Gotham Book" charset="0"/>
                          <a:ea typeface="Gotham Book" charset="0"/>
                          <a:cs typeface="Gotham Book" charset="0"/>
                        </a:rPr>
                        <a:t>Yes</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baseline="0" dirty="0" smtClean="0">
                          <a:solidFill>
                            <a:schemeClr val="dk1"/>
                          </a:solidFill>
                          <a:latin typeface="Gotham Book" charset="0"/>
                          <a:ea typeface="Gotham Book" charset="0"/>
                          <a:cs typeface="Gotham Book" charset="0"/>
                        </a:rPr>
                        <a:t>Yes</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kern="1200" baseline="0" dirty="0" smtClean="0">
                          <a:solidFill>
                            <a:schemeClr val="dk1"/>
                          </a:solidFill>
                          <a:latin typeface="Gotham Book" charset="0"/>
                          <a:ea typeface="Gotham Book" charset="0"/>
                          <a:cs typeface="Gotham Book" charset="0"/>
                        </a:rPr>
                        <a:t>Yes</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kern="1200" baseline="0" dirty="0" smtClean="0">
                          <a:solidFill>
                            <a:schemeClr val="dk1"/>
                          </a:solidFill>
                          <a:latin typeface="Gotham Book" charset="0"/>
                          <a:ea typeface="Gotham Book" charset="0"/>
                          <a:cs typeface="Gotham Book" charset="0"/>
                        </a:rPr>
                        <a:t>Yes</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600" b="0" kern="1200" baseline="0" dirty="0" smtClean="0">
                          <a:solidFill>
                            <a:schemeClr val="dk1"/>
                          </a:solidFill>
                          <a:latin typeface="Gotham Book" charset="0"/>
                          <a:ea typeface="Gotham Book" charset="0"/>
                          <a:cs typeface="Gotham Book" charset="0"/>
                        </a:rPr>
                        <a:t>Free Requests</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0" kern="1200" baseline="0" dirty="0" smtClean="0">
                          <a:solidFill>
                            <a:schemeClr val="dk1"/>
                          </a:solidFill>
                          <a:latin typeface="Gotham Book" charset="0"/>
                          <a:ea typeface="Gotham Book" charset="0"/>
                          <a:cs typeface="Gotham Book" charset="0"/>
                        </a:rPr>
                        <a:t>1 Million Free Request per month</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baseline="0" dirty="0" smtClean="0">
                          <a:solidFill>
                            <a:schemeClr val="dk1"/>
                          </a:solidFill>
                          <a:latin typeface="Gotham Book" charset="0"/>
                          <a:ea typeface="Gotham Book" charset="0"/>
                          <a:cs typeface="Gotham Book" charset="0"/>
                        </a:rPr>
                        <a:t>1 Million Executions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400,000 GB-s</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kern="1200" dirty="0" smtClean="0">
                          <a:solidFill>
                            <a:schemeClr val="dk1"/>
                          </a:solidFill>
                          <a:effectLst/>
                          <a:latin typeface="+mn-lt"/>
                          <a:ea typeface="+mn-ea"/>
                          <a:cs typeface="+mn-cs"/>
                        </a:rPr>
                        <a:t>400,000 GB-seconds</a:t>
                      </a:r>
                    </a:p>
                    <a:p>
                      <a:r>
                        <a:rPr lang="en-US" sz="1800" b="0" i="0" kern="1200" dirty="0" smtClean="0">
                          <a:solidFill>
                            <a:schemeClr val="dk1"/>
                          </a:solidFill>
                          <a:effectLst/>
                          <a:latin typeface="+mn-lt"/>
                          <a:ea typeface="+mn-ea"/>
                          <a:cs typeface="+mn-cs"/>
                        </a:rPr>
                        <a:t>2 million invocations</a:t>
                      </a:r>
                    </a:p>
                    <a:p>
                      <a:r>
                        <a:rPr lang="en-US" sz="1800" b="0" i="0" kern="1200" dirty="0" smtClean="0">
                          <a:solidFill>
                            <a:schemeClr val="dk1"/>
                          </a:solidFill>
                          <a:effectLst/>
                          <a:latin typeface="+mn-lt"/>
                          <a:ea typeface="+mn-ea"/>
                          <a:cs typeface="+mn-cs"/>
                        </a:rPr>
                        <a:t>5GB of Internet egress traffic</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kern="1200" dirty="0" smtClean="0">
                          <a:solidFill>
                            <a:schemeClr val="dk1"/>
                          </a:solidFill>
                          <a:effectLst/>
                          <a:latin typeface="+mn-lt"/>
                          <a:ea typeface="+mn-ea"/>
                          <a:cs typeface="+mn-cs"/>
                        </a:rPr>
                        <a:t>400,000 GB-s free</a:t>
                      </a:r>
                      <a:endParaRPr lang="en-US" sz="1600" b="0" kern="1200" baseline="0" dirty="0">
                        <a:solidFill>
                          <a:schemeClr val="dk1"/>
                        </a:solidFill>
                        <a:latin typeface="Gotham Book" charset="0"/>
                        <a:ea typeface="Gotham Book" charset="0"/>
                        <a:cs typeface="Gotham Boo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7" name="Group 6"/>
          <p:cNvGrpSpPr/>
          <p:nvPr/>
        </p:nvGrpSpPr>
        <p:grpSpPr>
          <a:xfrm>
            <a:off x="2743200" y="1256328"/>
            <a:ext cx="8725546" cy="954634"/>
            <a:chOff x="2690811" y="3267189"/>
            <a:chExt cx="9148764" cy="1428750"/>
          </a:xfrm>
        </p:grpSpPr>
        <p:grpSp>
          <p:nvGrpSpPr>
            <p:cNvPr id="8" name="Group 7"/>
            <p:cNvGrpSpPr/>
            <p:nvPr/>
          </p:nvGrpSpPr>
          <p:grpSpPr>
            <a:xfrm>
              <a:off x="2690811" y="3267189"/>
              <a:ext cx="6772277" cy="1428750"/>
              <a:chOff x="923925" y="3781539"/>
              <a:chExt cx="6772277" cy="1428750"/>
            </a:xfrm>
          </p:grpSpPr>
          <p:pic>
            <p:nvPicPr>
              <p:cNvPr id="10" name="Picture 9"/>
              <p:cNvPicPr>
                <a:picLocks noChangeAspect="1"/>
              </p:cNvPicPr>
              <p:nvPr/>
            </p:nvPicPr>
            <p:blipFill>
              <a:blip r:embed="rId2"/>
              <a:stretch>
                <a:fillRect/>
              </a:stretch>
            </p:blipFill>
            <p:spPr>
              <a:xfrm>
                <a:off x="923925" y="3781539"/>
                <a:ext cx="1914526" cy="1428750"/>
              </a:xfrm>
              <a:prstGeom prst="rect">
                <a:avLst/>
              </a:prstGeom>
            </p:spPr>
          </p:pic>
          <p:pic>
            <p:nvPicPr>
              <p:cNvPr id="11" name="Picture 10"/>
              <p:cNvPicPr>
                <a:picLocks noChangeAspect="1"/>
              </p:cNvPicPr>
              <p:nvPr/>
            </p:nvPicPr>
            <p:blipFill>
              <a:blip r:embed="rId3"/>
              <a:stretch>
                <a:fillRect/>
              </a:stretch>
            </p:blipFill>
            <p:spPr>
              <a:xfrm>
                <a:off x="3457576" y="3781540"/>
                <a:ext cx="1914526" cy="1428749"/>
              </a:xfrm>
              <a:prstGeom prst="rect">
                <a:avLst/>
              </a:prstGeom>
            </p:spPr>
          </p:pic>
          <p:pic>
            <p:nvPicPr>
              <p:cNvPr id="12" name="Picture 11"/>
              <p:cNvPicPr>
                <a:picLocks noChangeAspect="1"/>
              </p:cNvPicPr>
              <p:nvPr/>
            </p:nvPicPr>
            <p:blipFill>
              <a:blip r:embed="rId4"/>
              <a:stretch>
                <a:fillRect/>
              </a:stretch>
            </p:blipFill>
            <p:spPr>
              <a:xfrm>
                <a:off x="5781676" y="3781539"/>
                <a:ext cx="1914526" cy="1428750"/>
              </a:xfrm>
              <a:prstGeom prst="rect">
                <a:avLst/>
              </a:prstGeom>
            </p:spPr>
          </p:pic>
        </p:grpSp>
        <p:pic>
          <p:nvPicPr>
            <p:cNvPr id="9" name="Picture 8"/>
            <p:cNvPicPr>
              <a:picLocks noChangeAspect="1"/>
            </p:cNvPicPr>
            <p:nvPr/>
          </p:nvPicPr>
          <p:blipFill>
            <a:blip r:embed="rId5"/>
            <a:stretch>
              <a:fillRect/>
            </a:stretch>
          </p:blipFill>
          <p:spPr>
            <a:xfrm>
              <a:off x="9872662" y="3267189"/>
              <a:ext cx="1966913" cy="1428750"/>
            </a:xfrm>
            <a:prstGeom prst="rect">
              <a:avLst/>
            </a:prstGeom>
          </p:spPr>
        </p:pic>
      </p:grpSp>
    </p:spTree>
    <p:extLst>
      <p:ext uri="{BB962C8B-B14F-4D97-AF65-F5344CB8AC3E}">
        <p14:creationId xmlns:p14="http://schemas.microsoft.com/office/powerpoint/2010/main" val="15075184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000">
              <a:schemeClr val="accent1">
                <a:lumMod val="5000"/>
                <a:lumOff val="95000"/>
              </a:schemeClr>
            </a:gs>
            <a:gs pos="74000">
              <a:schemeClr val="accent1">
                <a:lumMod val="45000"/>
                <a:lumOff val="55000"/>
              </a:schemeClr>
            </a:gs>
            <a:gs pos="91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4950" y="1581150"/>
            <a:ext cx="9144000" cy="1073150"/>
          </a:xfrm>
        </p:spPr>
        <p:txBody>
          <a:bodyPr/>
          <a:lstStyle/>
          <a:p>
            <a:r>
              <a:rPr lang="en-US" dirty="0" smtClean="0"/>
              <a:t>Azure Functions- Use Cases</a:t>
            </a:r>
            <a:endParaRPr lang="en-US" dirty="0"/>
          </a:p>
        </p:txBody>
      </p:sp>
      <p:pic>
        <p:nvPicPr>
          <p:cNvPr id="5" name="Picture 4"/>
          <p:cNvPicPr>
            <a:picLocks noChangeAspect="1"/>
          </p:cNvPicPr>
          <p:nvPr/>
        </p:nvPicPr>
        <p:blipFill>
          <a:blip r:embed="rId3"/>
          <a:stretch>
            <a:fillRect/>
          </a:stretch>
        </p:blipFill>
        <p:spPr>
          <a:xfrm>
            <a:off x="4895851" y="3243378"/>
            <a:ext cx="1914526" cy="1428749"/>
          </a:xfrm>
          <a:prstGeom prst="rect">
            <a:avLst/>
          </a:prstGeom>
        </p:spPr>
      </p:pic>
    </p:spTree>
    <p:extLst>
      <p:ext uri="{BB962C8B-B14F-4D97-AF65-F5344CB8AC3E}">
        <p14:creationId xmlns:p14="http://schemas.microsoft.com/office/powerpoint/2010/main" val="30137948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Azure Functions</a:t>
            </a:r>
            <a:endParaRPr lang="en-US" dirty="0"/>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numCol="2">
            <a:normAutofit/>
          </a:bodyPr>
          <a:lstStyle/>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Timer Based Processing – Control the execution of function using </a:t>
            </a:r>
            <a:r>
              <a:rPr lang="en-US" sz="2000" dirty="0" err="1" smtClean="0">
                <a:latin typeface="Gotham Book" charset="0"/>
                <a:ea typeface="Gotham Book" charset="0"/>
                <a:cs typeface="Gotham Book" charset="0"/>
              </a:rPr>
              <a:t>Cron</a:t>
            </a:r>
            <a:r>
              <a:rPr lang="en-US" sz="2000" dirty="0" smtClean="0">
                <a:latin typeface="Gotham Book" charset="0"/>
                <a:ea typeface="Gotham Book" charset="0"/>
                <a:cs typeface="Gotham Book" charset="0"/>
              </a:rPr>
              <a:t> Expressions.</a:t>
            </a:r>
          </a:p>
          <a:p>
            <a:pPr>
              <a:lnSpc>
                <a:spcPct val="100000"/>
              </a:lnSpc>
            </a:pPr>
            <a:endParaRPr lang="en-US" sz="2000" dirty="0" smtClean="0">
              <a:latin typeface="Gotham Book" charset="0"/>
              <a:ea typeface="Gotham Book" charset="0"/>
              <a:cs typeface="Gotham Book" charset="0"/>
            </a:endParaRPr>
          </a:p>
          <a:p>
            <a:pPr>
              <a:lnSpc>
                <a:spcPct val="100000"/>
              </a:lnSpc>
            </a:pPr>
            <a:endParaRPr lang="en-US" sz="2000" dirty="0" smtClean="0">
              <a:latin typeface="Gotham Book" charset="0"/>
              <a:ea typeface="Gotham Book" charset="0"/>
              <a:cs typeface="Gotham Book" charset="0"/>
            </a:endParaRPr>
          </a:p>
          <a:p>
            <a:pPr>
              <a:lnSpc>
                <a:spcPct val="100000"/>
              </a:lnSpc>
            </a:pPr>
            <a:r>
              <a:rPr lang="en-US" sz="2000" dirty="0" smtClean="0">
                <a:latin typeface="Gotham Book" charset="0"/>
                <a:ea typeface="Gotham Book" charset="0"/>
                <a:cs typeface="Gotham Book" charset="0"/>
              </a:rPr>
              <a:t>Event Based Processing </a:t>
            </a:r>
            <a:r>
              <a:rPr lang="en-US" sz="1800" dirty="0">
                <a:latin typeface="Gotham Book" charset="0"/>
                <a:ea typeface="Gotham Book" charset="0"/>
                <a:cs typeface="Gotham Book" charset="0"/>
              </a:rPr>
              <a:t>– </a:t>
            </a:r>
            <a:r>
              <a:rPr lang="en-US" sz="1800" dirty="0" smtClean="0">
                <a:latin typeface="Gotham Book" charset="0"/>
                <a:ea typeface="Gotham Book" charset="0"/>
                <a:cs typeface="Gotham Book" charset="0"/>
              </a:rPr>
              <a:t>Respond to Events with in Azure landscape. Blob Storage, Queues etc.</a:t>
            </a:r>
          </a:p>
          <a:p>
            <a:pPr>
              <a:lnSpc>
                <a:spcPct val="100000"/>
              </a:lnSpc>
            </a:pPr>
            <a:endParaRPr lang="en-US" sz="1800" dirty="0" smtClean="0">
              <a:latin typeface="Gotham Book" charset="0"/>
              <a:ea typeface="Gotham Book" charset="0"/>
              <a:cs typeface="Gotham Book" charset="0"/>
            </a:endParaRPr>
          </a:p>
          <a:p>
            <a:pPr>
              <a:lnSpc>
                <a:spcPct val="100000"/>
              </a:lnSpc>
            </a:pPr>
            <a:endParaRPr lang="en-US" sz="1800" dirty="0" smtClean="0">
              <a:latin typeface="Gotham Book" charset="0"/>
              <a:ea typeface="Gotham Book" charset="0"/>
              <a:cs typeface="Gotham Book" charset="0"/>
            </a:endParaRPr>
          </a:p>
          <a:p>
            <a:pPr>
              <a:lnSpc>
                <a:spcPct val="100000"/>
              </a:lnSpc>
            </a:pPr>
            <a:r>
              <a:rPr lang="en-US" sz="1800" dirty="0" smtClean="0">
                <a:latin typeface="Gotham Book" charset="0"/>
                <a:ea typeface="Gotham Book" charset="0"/>
                <a:cs typeface="Gotham Book" charset="0"/>
              </a:rPr>
              <a:t>Create Server Less APIs and integrate with Front End and Mobile Apps.</a:t>
            </a: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2" name="Picture 1"/>
          <p:cNvPicPr>
            <a:picLocks noChangeAspect="1"/>
          </p:cNvPicPr>
          <p:nvPr/>
        </p:nvPicPr>
        <p:blipFill>
          <a:blip r:embed="rId2"/>
          <a:stretch>
            <a:fillRect/>
          </a:stretch>
        </p:blipFill>
        <p:spPr>
          <a:xfrm>
            <a:off x="6392998" y="1271520"/>
            <a:ext cx="4616551" cy="1548953"/>
          </a:xfrm>
          <a:prstGeom prst="rect">
            <a:avLst/>
          </a:prstGeom>
        </p:spPr>
      </p:pic>
      <p:pic>
        <p:nvPicPr>
          <p:cNvPr id="4" name="Picture 3"/>
          <p:cNvPicPr>
            <a:picLocks noChangeAspect="1"/>
          </p:cNvPicPr>
          <p:nvPr/>
        </p:nvPicPr>
        <p:blipFill>
          <a:blip r:embed="rId3"/>
          <a:stretch>
            <a:fillRect/>
          </a:stretch>
        </p:blipFill>
        <p:spPr>
          <a:xfrm>
            <a:off x="6392998" y="3096967"/>
            <a:ext cx="4616551" cy="1771650"/>
          </a:xfrm>
          <a:prstGeom prst="rect">
            <a:avLst/>
          </a:prstGeom>
        </p:spPr>
      </p:pic>
    </p:spTree>
    <p:extLst>
      <p:ext uri="{BB962C8B-B14F-4D97-AF65-F5344CB8AC3E}">
        <p14:creationId xmlns:p14="http://schemas.microsoft.com/office/powerpoint/2010/main" val="32799108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Azure Functions</a:t>
            </a:r>
            <a:endParaRPr lang="en-US" dirty="0"/>
          </a:p>
        </p:txBody>
      </p:sp>
      <p:sp>
        <p:nvSpPr>
          <p:cNvPr id="5" name="Content Placeholder 4"/>
          <p:cNvSpPr>
            <a:spLocks noGrp="1"/>
          </p:cNvSpPr>
          <p:nvPr>
            <p:ph type="body" sz="quarter" idx="14"/>
          </p:nvPr>
        </p:nvSpPr>
        <p:spPr>
          <a:xfrm>
            <a:off x="398323" y="1159727"/>
            <a:ext cx="11209908" cy="4938209"/>
          </a:xfrm>
        </p:spPr>
        <p:style>
          <a:lnRef idx="2">
            <a:schemeClr val="accent2"/>
          </a:lnRef>
          <a:fillRef idx="1">
            <a:schemeClr val="lt1"/>
          </a:fillRef>
          <a:effectRef idx="0">
            <a:schemeClr val="accent2"/>
          </a:effectRef>
          <a:fontRef idx="minor">
            <a:schemeClr val="dk1"/>
          </a:fontRef>
        </p:style>
        <p:txBody>
          <a:bodyPr numCol="2">
            <a:normAutofit/>
          </a:bodyPr>
          <a:lstStyle/>
          <a:p>
            <a:pPr>
              <a:lnSpc>
                <a:spcPct val="100000"/>
              </a:lnSpc>
            </a:pPr>
            <a:endParaRPr lang="en-US" sz="2000" dirty="0" smtClean="0">
              <a:latin typeface="Gotham Book" charset="0"/>
              <a:ea typeface="Gotham Book" charset="0"/>
              <a:cs typeface="Gotham Book" charset="0"/>
            </a:endParaRPr>
          </a:p>
          <a:p>
            <a:pPr>
              <a:lnSpc>
                <a:spcPct val="100000"/>
              </a:lnSpc>
            </a:pPr>
            <a:r>
              <a:rPr lang="en-US" sz="1800" dirty="0" smtClean="0">
                <a:latin typeface="Gotham Book" charset="0"/>
                <a:ea typeface="Gotham Book" charset="0"/>
                <a:cs typeface="Gotham Book" charset="0"/>
              </a:rPr>
              <a:t>Respond to Events from IOT Hub and Process Incoming Events.</a:t>
            </a:r>
          </a:p>
          <a:p>
            <a:pPr>
              <a:lnSpc>
                <a:spcPct val="100000"/>
              </a:lnSpc>
            </a:pPr>
            <a:endParaRPr lang="en-US" sz="1800" dirty="0" smtClean="0">
              <a:latin typeface="Gotham Book" charset="0"/>
              <a:ea typeface="Gotham Book" charset="0"/>
              <a:cs typeface="Gotham Book" charset="0"/>
            </a:endParaRPr>
          </a:p>
          <a:p>
            <a:pPr>
              <a:lnSpc>
                <a:spcPct val="100000"/>
              </a:lnSpc>
            </a:pPr>
            <a:r>
              <a:rPr lang="en-US" sz="1800" dirty="0" smtClean="0">
                <a:latin typeface="Gotham Book" charset="0"/>
                <a:ea typeface="Gotham Book" charset="0"/>
                <a:cs typeface="Gotham Book" charset="0"/>
              </a:rPr>
              <a:t>Respond to GitHub Events using Web Hook.</a:t>
            </a:r>
          </a:p>
          <a:p>
            <a:pPr>
              <a:lnSpc>
                <a:spcPct val="100000"/>
              </a:lnSpc>
            </a:pPr>
            <a:endParaRPr lang="en-US" sz="1800" dirty="0" smtClean="0">
              <a:latin typeface="Gotham Book" charset="0"/>
              <a:ea typeface="Gotham Book" charset="0"/>
              <a:cs typeface="Gotham Book" charset="0"/>
            </a:endParaRPr>
          </a:p>
          <a:p>
            <a:pPr>
              <a:lnSpc>
                <a:spcPct val="100000"/>
              </a:lnSpc>
            </a:pPr>
            <a:r>
              <a:rPr lang="en-US" sz="1800" dirty="0" smtClean="0">
                <a:latin typeface="Gotham Book" charset="0"/>
                <a:ea typeface="Gotham Book" charset="0"/>
                <a:cs typeface="Gotham Book" charset="0"/>
              </a:rPr>
              <a:t>Integrate with Azure Storage Account , </a:t>
            </a:r>
            <a:r>
              <a:rPr lang="en-US" sz="1800" dirty="0" err="1" smtClean="0">
                <a:latin typeface="Gotham Book" charset="0"/>
                <a:ea typeface="Gotham Book" charset="0"/>
                <a:cs typeface="Gotham Book" charset="0"/>
              </a:rPr>
              <a:t>Twilio</a:t>
            </a:r>
            <a:r>
              <a:rPr lang="en-US" sz="1800" dirty="0" smtClean="0">
                <a:latin typeface="Gotham Book" charset="0"/>
                <a:ea typeface="Gotham Book" charset="0"/>
                <a:cs typeface="Gotham Book" charset="0"/>
              </a:rPr>
              <a:t> </a:t>
            </a:r>
          </a:p>
          <a:p>
            <a:pPr marL="0" indent="0">
              <a:lnSpc>
                <a:spcPct val="100000"/>
              </a:lnSpc>
              <a:buNone/>
            </a:pPr>
            <a:r>
              <a:rPr lang="en-US" sz="1800" dirty="0" smtClean="0">
                <a:latin typeface="Gotham Book" charset="0"/>
                <a:ea typeface="Gotham Book" charset="0"/>
                <a:cs typeface="Gotham Book" charset="0"/>
              </a:rPr>
              <a:t>   and </a:t>
            </a:r>
            <a:r>
              <a:rPr lang="en-US" sz="1800" dirty="0" err="1" smtClean="0">
                <a:latin typeface="Gotham Book" charset="0"/>
                <a:ea typeface="Gotham Book" charset="0"/>
                <a:cs typeface="Gotham Book" charset="0"/>
              </a:rPr>
              <a:t>SendGrid</a:t>
            </a:r>
            <a:r>
              <a:rPr lang="en-US" sz="1800" dirty="0" smtClean="0">
                <a:latin typeface="Gotham Book" charset="0"/>
                <a:ea typeface="Gotham Book" charset="0"/>
                <a:cs typeface="Gotham Book" charset="0"/>
              </a:rPr>
              <a:t> for mail communication.</a:t>
            </a:r>
          </a:p>
          <a:p>
            <a:pPr>
              <a:lnSpc>
                <a:spcPct val="100000"/>
              </a:lnSpc>
            </a:pPr>
            <a:endParaRPr lang="en-US" sz="1800" dirty="0">
              <a:latin typeface="Gotham Book" charset="0"/>
              <a:ea typeface="Gotham Book" charset="0"/>
              <a:cs typeface="Gotham Book" charset="0"/>
            </a:endParaRPr>
          </a:p>
        </p:txBody>
      </p:sp>
      <p:sp>
        <p:nvSpPr>
          <p:cNvPr id="6" name="TextBox 5"/>
          <p:cNvSpPr txBox="1"/>
          <p:nvPr/>
        </p:nvSpPr>
        <p:spPr>
          <a:xfrm>
            <a:off x="1655510" y="-1819533"/>
            <a:ext cx="184731" cy="461665"/>
          </a:xfrm>
          <a:prstGeom prst="rect">
            <a:avLst/>
          </a:prstGeom>
          <a:noFill/>
        </p:spPr>
        <p:txBody>
          <a:bodyPr wrap="none" rtlCol="0">
            <a:spAutoFit/>
          </a:bodyPr>
          <a:lstStyle/>
          <a:p>
            <a:endParaRPr lang="en-US" sz="2400" dirty="0" err="1">
              <a:solidFill>
                <a:srgbClr val="333333"/>
              </a:solidFill>
              <a:latin typeface="Arial"/>
              <a:cs typeface="Arial"/>
            </a:endParaRPr>
          </a:p>
        </p:txBody>
      </p:sp>
      <p:pic>
        <p:nvPicPr>
          <p:cNvPr id="4" name="Picture 3"/>
          <p:cNvPicPr>
            <a:picLocks noChangeAspect="1"/>
          </p:cNvPicPr>
          <p:nvPr/>
        </p:nvPicPr>
        <p:blipFill>
          <a:blip r:embed="rId2"/>
          <a:stretch>
            <a:fillRect/>
          </a:stretch>
        </p:blipFill>
        <p:spPr>
          <a:xfrm>
            <a:off x="5721104" y="1305957"/>
            <a:ext cx="5514975" cy="2028825"/>
          </a:xfrm>
          <a:prstGeom prst="rect">
            <a:avLst/>
          </a:prstGeom>
        </p:spPr>
      </p:pic>
      <p:pic>
        <p:nvPicPr>
          <p:cNvPr id="7" name="Picture 6"/>
          <p:cNvPicPr>
            <a:picLocks noChangeAspect="1"/>
          </p:cNvPicPr>
          <p:nvPr/>
        </p:nvPicPr>
        <p:blipFill>
          <a:blip r:embed="rId3"/>
          <a:stretch>
            <a:fillRect/>
          </a:stretch>
        </p:blipFill>
        <p:spPr>
          <a:xfrm>
            <a:off x="5721104" y="3595689"/>
            <a:ext cx="5686425" cy="1695450"/>
          </a:xfrm>
          <a:prstGeom prst="rect">
            <a:avLst/>
          </a:prstGeom>
        </p:spPr>
      </p:pic>
    </p:spTree>
    <p:extLst>
      <p:ext uri="{BB962C8B-B14F-4D97-AF65-F5344CB8AC3E}">
        <p14:creationId xmlns:p14="http://schemas.microsoft.com/office/powerpoint/2010/main" val="42459919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1005</TotalTime>
  <Words>848</Words>
  <Application>Microsoft Office PowerPoint</Application>
  <PresentationFormat>Custom</PresentationFormat>
  <Paragraphs>219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Server Less Computing</vt:lpstr>
      <vt:lpstr>Agenda</vt:lpstr>
      <vt:lpstr>My Intro</vt:lpstr>
      <vt:lpstr>Server Less Computing - Overview</vt:lpstr>
      <vt:lpstr>Why Server Less Computing ?</vt:lpstr>
      <vt:lpstr>Platform Comparison</vt:lpstr>
      <vt:lpstr>Azure Functions- Use Cases</vt:lpstr>
      <vt:lpstr>Azure Functions</vt:lpstr>
      <vt:lpstr>Azure Functions</vt:lpstr>
      <vt:lpstr>Functions Walkthrough-Azure Portal</vt:lpstr>
      <vt:lpstr>Function Proxies-Azure Portal</vt:lpstr>
      <vt:lpstr>Functions Walkthrough-Using Kudu</vt:lpstr>
      <vt:lpstr>Functions Walkthrough-Using Kudu</vt:lpstr>
      <vt:lpstr>Functions Walkthrough-Visual Studio 2017</vt:lpstr>
      <vt:lpstr>Functions Walkthrough-Visual Studio 2017</vt:lpstr>
      <vt:lpstr>Durable Functions</vt:lpstr>
      <vt:lpstr>Key Points to Observe</vt:lpstr>
      <vt:lpstr>Server Less Computing - Limitations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Era of Server Less Computing</dc:title>
  <dc:creator>Dharmashree Sugoor</dc:creator>
  <cp:lastModifiedBy>Dandlamudi, Baskar  R</cp:lastModifiedBy>
  <cp:revision>67</cp:revision>
  <dcterms:created xsi:type="dcterms:W3CDTF">2017-10-03T23:42:21Z</dcterms:created>
  <dcterms:modified xsi:type="dcterms:W3CDTF">2018-03-17T07:03:24Z</dcterms:modified>
</cp:coreProperties>
</file>