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80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17"/>
  </p:normalViewPr>
  <p:slideViewPr>
    <p:cSldViewPr snapToGrid="0">
      <p:cViewPr varScale="1">
        <p:scale>
          <a:sx n="110" d="100"/>
          <a:sy n="110" d="100"/>
        </p:scale>
        <p:origin x="6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B2E47-6F41-409B-AD22-834AE1EFF186}" type="datetimeFigureOut">
              <a:rPr lang="en-US" smtClean="0"/>
              <a:t>6/10/25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80BE5A-9D85-4716-9443-9D9E66ACB5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78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6744A-403D-42A1-BFE7-61DA46EE7C6C}" type="datetimeFigureOut">
              <a:rPr lang="en-US" smtClean="0"/>
              <a:t>6/10/25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05635-4EFD-4447-A451-86C57984FA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0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 bwMode="grayWhite">
          <a:xfrm>
            <a:off x="83909" y="1449304"/>
            <a:ext cx="12028716" cy="152734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83909" y="1396720"/>
            <a:ext cx="12028716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1" name="Rectangle 10"/>
          <p:cNvSpPr/>
          <p:nvPr/>
        </p:nvSpPr>
        <p:spPr>
          <a:xfrm>
            <a:off x="83909" y="2976649"/>
            <a:ext cx="12028716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solidFill>
            <a:schemeClr val="accent1">
              <a:lumMod val="75000"/>
            </a:schemeClr>
          </a:solidFill>
        </p:spPr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69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3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439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7" name="Rectangle 6"/>
          <p:cNvSpPr/>
          <p:nvPr/>
        </p:nvSpPr>
        <p:spPr>
          <a:xfrm flipV="1">
            <a:off x="92550" y="2376830"/>
            <a:ext cx="120180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92195" y="2341476"/>
            <a:ext cx="12018375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91075" y="2468880"/>
            <a:ext cx="12019495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226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0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26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V="1">
            <a:off x="91076" y="4683555"/>
            <a:ext cx="1200912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Rectangle 11"/>
          <p:cNvSpPr/>
          <p:nvPr/>
        </p:nvSpPr>
        <p:spPr>
          <a:xfrm>
            <a:off x="91345" y="4650475"/>
            <a:ext cx="12008852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3" name="Rectangle 12"/>
          <p:cNvSpPr/>
          <p:nvPr/>
        </p:nvSpPr>
        <p:spPr>
          <a:xfrm>
            <a:off x="91348" y="4773225"/>
            <a:ext cx="12008849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95072" y="6208776"/>
            <a:ext cx="609600" cy="45720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7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85344" y="69755"/>
            <a:ext cx="12017829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103632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103632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95072" y="6210300"/>
            <a:ext cx="609600" cy="4572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49BF3EA-1A78-4F07-BDC0-C8A1BD461199}" type="datetimeFigureOut">
              <a:rPr lang="en-US" smtClean="0"/>
              <a:t>6/10/25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97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>
            <a:lumMod val="75000"/>
          </a:schemeClr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>
            <a:lumMod val="75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lumMod val="60000"/>
            <a:lumOff val="4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>
            <a:lumMod val="75000"/>
          </a:schemeClr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lumMod val="75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285750" algn="l" rtl="0" eaLnBrk="1" latinLnBrk="0" hangingPunct="1">
        <a:spcBef>
          <a:spcPts val="370"/>
        </a:spcBef>
        <a:buClr>
          <a:schemeClr val="accent3">
            <a:lumMod val="50000"/>
          </a:schemeClr>
        </a:buClr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"EduGenie AI: Your Personal Learning Companion"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96985" y="3294184"/>
            <a:ext cx="8534400" cy="160020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dirty="0"/>
              <a:t>Vision:</a:t>
            </a:r>
            <a:r>
              <a:rPr lang="en-US" dirty="0"/>
              <a:t> "Democratizing personalized education through AI"</a:t>
            </a:r>
          </a:p>
          <a:p>
            <a:pPr algn="l"/>
            <a:r>
              <a:rPr lang="en-US" b="1" dirty="0"/>
              <a:t>Mission:</a:t>
            </a:r>
            <a:r>
              <a:rPr lang="en-US" dirty="0"/>
              <a:t> "Every student deserves a tutor who understands their unique learning style"</a:t>
            </a:r>
          </a:p>
          <a:p>
            <a:pPr algn="l"/>
            <a:r>
              <a:rPr lang="en-US" b="1" dirty="0"/>
              <a:t>Team:</a:t>
            </a:r>
            <a:r>
              <a:rPr lang="en-US" dirty="0"/>
              <a:t> </a:t>
            </a:r>
            <a:r>
              <a:rPr lang="en-US" dirty="0" err="1"/>
              <a:t>NotDefined</a:t>
            </a:r>
            <a:r>
              <a:rPr lang="en-US" dirty="0"/>
              <a:t>| Registration</a:t>
            </a:r>
            <a:r>
              <a:rPr lang="en-US"/>
              <a:t>: Cyf1070</a:t>
            </a:r>
            <a:br>
              <a:rPr lang="en-US" dirty="0"/>
            </a:br>
            <a:r>
              <a:rPr lang="en-US" b="1" dirty="0"/>
              <a:t>Challenge:</a:t>
            </a:r>
            <a:r>
              <a:rPr lang="en-US" dirty="0"/>
              <a:t> Personalized AI Tutors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4A7B78-A296-D7CB-6876-600CD047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355" y="5352069"/>
            <a:ext cx="3072016" cy="1066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F3EC7-A5CB-51B0-B49D-2ECDE40E3A40}"/>
              </a:ext>
            </a:extLst>
          </p:cNvPr>
          <p:cNvSpPr txBox="1"/>
          <p:nvPr/>
        </p:nvSpPr>
        <p:spPr>
          <a:xfrm>
            <a:off x="296985" y="5818754"/>
            <a:ext cx="6096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0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MARKET SIZE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502568"/>
            <a:ext cx="4700337" cy="35172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🌍 GLOBAL EDTECH MARKET </a:t>
            </a:r>
          </a:p>
          <a:p>
            <a:pPr marL="0" indent="0">
              <a:buNone/>
            </a:pPr>
            <a:r>
              <a:rPr lang="en-US" dirty="0"/>
              <a:t>• Current: $142B (2023) </a:t>
            </a:r>
          </a:p>
          <a:p>
            <a:pPr marL="0" indent="0">
              <a:buNone/>
            </a:pPr>
            <a:r>
              <a:rPr lang="en-US" dirty="0"/>
              <a:t>• Projected: $605B (2030) </a:t>
            </a:r>
          </a:p>
          <a:p>
            <a:pPr marL="0" indent="0">
              <a:buNone/>
            </a:pPr>
            <a:r>
              <a:rPr lang="en-US" dirty="0"/>
              <a:t>• CAGR: 20.5% </a:t>
            </a:r>
          </a:p>
          <a:p>
            <a:pPr marL="0" indent="0">
              <a:buNone/>
            </a:pPr>
            <a:r>
              <a:rPr lang="en-US" dirty="0"/>
              <a:t>🎯 TARGET SEGMENTS </a:t>
            </a:r>
          </a:p>
          <a:p>
            <a:pPr marL="0" indent="0">
              <a:buNone/>
            </a:pPr>
            <a:r>
              <a:rPr lang="en-US" dirty="0"/>
              <a:t>• K-12 Students: 1.5B globally </a:t>
            </a:r>
          </a:p>
          <a:p>
            <a:pPr marL="0" indent="0">
              <a:buNone/>
            </a:pPr>
            <a:r>
              <a:rPr lang="en-US" dirty="0"/>
              <a:t>• Test Prep: $60B market </a:t>
            </a:r>
          </a:p>
          <a:p>
            <a:pPr marL="0" indent="0">
              <a:buNone/>
            </a:pPr>
            <a:r>
              <a:rPr lang="en-US" dirty="0"/>
              <a:t>• Homework Help: $15B market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904DA-09DA-6AEA-294E-2C4E306C48A4}"/>
              </a:ext>
            </a:extLst>
          </p:cNvPr>
          <p:cNvSpPr txBox="1"/>
          <p:nvPr/>
        </p:nvSpPr>
        <p:spPr>
          <a:xfrm>
            <a:off x="1219200" y="1375327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"Massive Market Opportunity"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EAB3E-4564-4F7F-C026-C70CE025D88C}"/>
              </a:ext>
            </a:extLst>
          </p:cNvPr>
          <p:cNvSpPr txBox="1"/>
          <p:nvPr/>
        </p:nvSpPr>
        <p:spPr>
          <a:xfrm>
            <a:off x="6625388" y="2518327"/>
            <a:ext cx="4347412" cy="304698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📍 INITIAL FOCUS </a:t>
            </a:r>
          </a:p>
          <a:p>
            <a:pPr marL="0" indent="0">
              <a:buNone/>
            </a:pPr>
            <a:r>
              <a:rPr lang="en-US" sz="2400" dirty="0"/>
              <a:t>• India: 260M students </a:t>
            </a:r>
          </a:p>
          <a:p>
            <a:pPr marL="0" indent="0">
              <a:buNone/>
            </a:pPr>
            <a:r>
              <a:rPr lang="en-US" sz="2400" dirty="0"/>
              <a:t>• US: 56M students </a:t>
            </a:r>
          </a:p>
          <a:p>
            <a:pPr marL="0" indent="0">
              <a:buNone/>
            </a:pPr>
            <a:r>
              <a:rPr lang="en-US" sz="2400" dirty="0"/>
              <a:t>• SE Asia: 150M students</a:t>
            </a:r>
          </a:p>
          <a:p>
            <a:pPr marL="0" indent="0">
              <a:buNone/>
            </a:pPr>
            <a:r>
              <a:rPr lang="en-US" sz="2400" dirty="0"/>
              <a:t>💰 REVENUE POTENTIAL </a:t>
            </a:r>
          </a:p>
          <a:p>
            <a:pPr marL="0" indent="0">
              <a:buNone/>
            </a:pPr>
            <a:r>
              <a:rPr lang="en-US" sz="2400" dirty="0"/>
              <a:t>• B2C: $10/month × 1M users = $120M ARR • B2B: $1000/school × 10K schools = $120M ARR</a:t>
            </a:r>
          </a:p>
        </p:txBody>
      </p:sp>
    </p:spTree>
    <p:extLst>
      <p:ext uri="{BB962C8B-B14F-4D97-AF65-F5344CB8AC3E}">
        <p14:creationId xmlns:p14="http://schemas.microsoft.com/office/powerpoint/2010/main" val="198097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-310137"/>
            <a:ext cx="10363200" cy="1143000"/>
          </a:xfrm>
        </p:spPr>
        <p:txBody>
          <a:bodyPr/>
          <a:lstStyle/>
          <a:p>
            <a:r>
              <a:rPr lang="en-US" b="1" u="sng" dirty="0"/>
              <a:t>GO-TO-MARKET PLAN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347536" y="1588168"/>
            <a:ext cx="10234863" cy="499519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Phase 1: MVP Launch</a:t>
            </a:r>
          </a:p>
          <a:p>
            <a:pPr marL="0" indent="0">
              <a:buNone/>
            </a:pPr>
            <a:r>
              <a:rPr lang="en-US" dirty="0"/>
              <a:t>• Free beta for 1000 students </a:t>
            </a:r>
          </a:p>
          <a:p>
            <a:pPr marL="0" indent="0">
              <a:buNone/>
            </a:pPr>
            <a:r>
              <a:rPr lang="en-US" dirty="0"/>
              <a:t>• Focus: Math &amp; Science, Grades 6-12 </a:t>
            </a:r>
          </a:p>
          <a:p>
            <a:pPr marL="0" indent="0">
              <a:buNone/>
            </a:pPr>
            <a:r>
              <a:rPr lang="en-US" dirty="0"/>
              <a:t>• Collect feedback, iterate rapidly </a:t>
            </a:r>
          </a:p>
          <a:p>
            <a:pPr marL="0" indent="0">
              <a:buNone/>
            </a:pPr>
            <a:r>
              <a:rPr lang="en-US" dirty="0"/>
              <a:t>• Build community ambassadors</a:t>
            </a:r>
          </a:p>
          <a:p>
            <a:r>
              <a:rPr lang="en-US" b="1" dirty="0"/>
              <a:t>Phase 2: Growth</a:t>
            </a:r>
          </a:p>
          <a:p>
            <a:pPr marL="0" indent="0">
              <a:buNone/>
            </a:pPr>
            <a:r>
              <a:rPr lang="en-US" dirty="0"/>
              <a:t>• Freemium launch ($0-10/month) </a:t>
            </a:r>
          </a:p>
          <a:p>
            <a:pPr marL="0" indent="0">
              <a:buNone/>
            </a:pPr>
            <a:r>
              <a:rPr lang="en-US" dirty="0"/>
              <a:t>• Influencer partnerships </a:t>
            </a:r>
          </a:p>
          <a:p>
            <a:pPr marL="0" indent="0">
              <a:buNone/>
            </a:pPr>
            <a:r>
              <a:rPr lang="en-US" dirty="0"/>
              <a:t>• School pilot programs (10 schools)</a:t>
            </a:r>
          </a:p>
          <a:p>
            <a:pPr marL="0" indent="0">
              <a:buNone/>
            </a:pPr>
            <a:r>
              <a:rPr lang="en-US" dirty="0"/>
              <a:t>• SEO content strategy</a:t>
            </a:r>
          </a:p>
          <a:p>
            <a:r>
              <a:rPr lang="en-US" b="1" dirty="0"/>
              <a:t>Phase 3: Scale </a:t>
            </a:r>
          </a:p>
          <a:p>
            <a:pPr marL="0" indent="0">
              <a:buNone/>
            </a:pPr>
            <a:r>
              <a:rPr lang="en-US" dirty="0"/>
              <a:t>• B2B sales team </a:t>
            </a:r>
          </a:p>
          <a:p>
            <a:pPr marL="0" indent="0">
              <a:buNone/>
            </a:pPr>
            <a:r>
              <a:rPr lang="en-US" dirty="0"/>
              <a:t>• International expansion </a:t>
            </a:r>
          </a:p>
          <a:p>
            <a:pPr marL="0" indent="0">
              <a:buNone/>
            </a:pPr>
            <a:r>
              <a:rPr lang="en-US" dirty="0"/>
              <a:t>• API partnerships</a:t>
            </a:r>
          </a:p>
          <a:p>
            <a:pPr marL="0" indent="0">
              <a:buNone/>
            </a:pPr>
            <a:r>
              <a:rPr lang="en-US" dirty="0"/>
              <a:t>• White-label solutions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73C42-B90A-AD6D-726E-E6C0711B914E}"/>
              </a:ext>
            </a:extLst>
          </p:cNvPr>
          <p:cNvSpPr txBox="1"/>
          <p:nvPr/>
        </p:nvSpPr>
        <p:spPr>
          <a:xfrm>
            <a:off x="1219200" y="832863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"Path to 1 Million Learners"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181500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DEMO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88C00A-26D4-8B22-AC14-97523214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68" y="1918765"/>
            <a:ext cx="8657043" cy="4572000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6FE33B9-53CB-3418-4CDB-EF4E5315E7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</a:t>
            </a:r>
            <a:r>
              <a:rPr lang="en-US" sz="2000" dirty="0" err="1"/>
              <a:t>drive.google.com</a:t>
            </a:r>
            <a:r>
              <a:rPr lang="en-US" sz="2000" dirty="0"/>
              <a:t>/file/d/1UyLxoTGy6zxXNzdzhDqv3M7dcB5V3Txl/</a:t>
            </a:r>
            <a:r>
              <a:rPr lang="en-US" sz="2000" dirty="0" err="1"/>
              <a:t>view?usp</a:t>
            </a:r>
            <a:r>
              <a:rPr lang="en-US" sz="2000" dirty="0"/>
              <a:t>=</a:t>
            </a:r>
            <a:r>
              <a:rPr lang="en-US" sz="2000" dirty="0" err="1"/>
              <a:t>share_link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960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630904"/>
            <a:ext cx="10363200" cy="338889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📊 The Numbers Don't Lie: </a:t>
            </a:r>
          </a:p>
          <a:p>
            <a:pPr marL="0" indent="0">
              <a:buNone/>
            </a:pPr>
            <a:r>
              <a:rPr lang="en-US" dirty="0"/>
              <a:t>• 65% students struggle with doubts after school hours </a:t>
            </a:r>
          </a:p>
          <a:p>
            <a:pPr marL="0" indent="0">
              <a:buNone/>
            </a:pPr>
            <a:r>
              <a:rPr lang="en-US" dirty="0"/>
              <a:t>• 1:47 teacher-to-student ratio in average classroom </a:t>
            </a:r>
          </a:p>
          <a:p>
            <a:pPr marL="0" indent="0">
              <a:buNone/>
            </a:pPr>
            <a:r>
              <a:rPr lang="en-US" dirty="0"/>
              <a:t>• 4 hours average homework time, 0 hours personalized help </a:t>
            </a:r>
          </a:p>
          <a:p>
            <a:pPr marL="0" indent="0">
              <a:buNone/>
            </a:pPr>
            <a:r>
              <a:rPr lang="en-US" dirty="0"/>
              <a:t>• $300B spent globally on private tutoring (only 20% can afford) 😔 The Human Cost: </a:t>
            </a:r>
          </a:p>
          <a:p>
            <a:pPr marL="0" indent="0">
              <a:buNone/>
            </a:pPr>
            <a:r>
              <a:rPr lang="en-US" dirty="0"/>
              <a:t>• Students give up when stuck </a:t>
            </a:r>
          </a:p>
          <a:p>
            <a:pPr marL="0" indent="0">
              <a:buNone/>
            </a:pPr>
            <a:r>
              <a:rPr lang="en-US" dirty="0"/>
              <a:t>• Learning gaps compound over time </a:t>
            </a:r>
          </a:p>
          <a:p>
            <a:pPr marL="0" indent="0">
              <a:buNone/>
            </a:pPr>
            <a:r>
              <a:rPr lang="en-US" dirty="0"/>
              <a:t>• One-size-fits-all teaching fails 40% of learners </a:t>
            </a:r>
          </a:p>
          <a:p>
            <a:pPr marL="0" indent="0">
              <a:buNone/>
            </a:pPr>
            <a:r>
              <a:rPr lang="en-US" dirty="0"/>
              <a:t>• Mental health impact of academic stress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B6EE4-4723-031B-B71F-E0A839BD02BB}"/>
              </a:ext>
            </a:extLst>
          </p:cNvPr>
          <p:cNvSpPr txBox="1"/>
          <p:nvPr/>
        </p:nvSpPr>
        <p:spPr>
          <a:xfrm>
            <a:off x="1219199" y="1654939"/>
            <a:ext cx="7507705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"The Education Crisis Nobody Talks About"</a:t>
            </a:r>
            <a:endParaRPr lang="en-US" sz="32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7B3FF-21C8-CA43-DED9-2EDE8D8C0716}"/>
              </a:ext>
            </a:extLst>
          </p:cNvPr>
          <p:cNvSpPr txBox="1"/>
          <p:nvPr/>
        </p:nvSpPr>
        <p:spPr>
          <a:xfrm>
            <a:off x="1219199" y="6019799"/>
            <a:ext cx="6096000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85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406316"/>
            <a:ext cx="10363200" cy="3613484"/>
          </a:xfrm>
        </p:spPr>
        <p:txBody>
          <a:bodyPr/>
          <a:lstStyle/>
          <a:p>
            <a:r>
              <a:rPr lang="en-US" dirty="0"/>
              <a:t>🎯 What We Built: </a:t>
            </a:r>
          </a:p>
          <a:p>
            <a:r>
              <a:rPr lang="en-US" dirty="0"/>
              <a:t>• 24/7 AI tutor that solves doubts in &lt;60 seconds </a:t>
            </a:r>
          </a:p>
          <a:p>
            <a:r>
              <a:rPr lang="en-US" dirty="0"/>
              <a:t>• Learns YOUR unique learning style </a:t>
            </a:r>
          </a:p>
          <a:p>
            <a:r>
              <a:rPr lang="en-US" dirty="0"/>
              <a:t>• Explains concepts in multiple ways </a:t>
            </a:r>
          </a:p>
          <a:p>
            <a:r>
              <a:rPr lang="en-US" dirty="0"/>
              <a:t>• Tracks progress and predicts challenges 🔧 How It Works: 1. Snap a photo of your problem 2. AI understands and analyzes 3. Get personalized explanation 4. Interactive follow-up ensures understanding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E0E81-6D3C-BD65-EAB8-052DF3095E13}"/>
              </a:ext>
            </a:extLst>
          </p:cNvPr>
          <p:cNvSpPr txBox="1"/>
          <p:nvPr/>
        </p:nvSpPr>
        <p:spPr>
          <a:xfrm>
            <a:off x="1219199" y="1531839"/>
            <a:ext cx="9609221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"Meet </a:t>
            </a:r>
            <a:r>
              <a:rPr lang="en-US" sz="3200" b="1" i="0" u="sng" dirty="0" err="1">
                <a:effectLst/>
                <a:latin typeface="Inter"/>
              </a:rPr>
              <a:t>EduGenie</a:t>
            </a:r>
            <a:r>
              <a:rPr lang="en-US" sz="3200" b="1" i="0" u="sng" dirty="0">
                <a:effectLst/>
                <a:latin typeface="Inter"/>
              </a:rPr>
              <a:t> AI - Learning That Adapts to YOU"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20889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0"/>
            <a:ext cx="10363200" cy="1143000"/>
          </a:xfrm>
        </p:spPr>
        <p:txBody>
          <a:bodyPr/>
          <a:lstStyle/>
          <a:p>
            <a:r>
              <a:rPr lang="en-US" b="1" u="sng" dirty="0"/>
              <a:t>PRODUCT USP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941095"/>
            <a:ext cx="8053137" cy="442762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🌟 Our Unique Advantages: </a:t>
            </a:r>
          </a:p>
          <a:p>
            <a:pPr marL="0" indent="0">
              <a:buNone/>
            </a:pPr>
            <a:r>
              <a:rPr lang="en-US" dirty="0"/>
              <a:t>1. "Socratic AI Method" </a:t>
            </a:r>
          </a:p>
          <a:p>
            <a:pPr marL="0" indent="0">
              <a:buNone/>
            </a:pPr>
            <a:r>
              <a:rPr lang="en-US" dirty="0"/>
              <a:t>❌ Others: Give direct answers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Guides students to discover solutions </a:t>
            </a:r>
          </a:p>
          <a:p>
            <a:pPr marL="0" indent="0">
              <a:buNone/>
            </a:pPr>
            <a:r>
              <a:rPr lang="en-US" dirty="0"/>
              <a:t>2. "Multi-Modal Learning Engine" </a:t>
            </a:r>
          </a:p>
          <a:p>
            <a:pPr marL="0" indent="0">
              <a:buNone/>
            </a:pPr>
            <a:r>
              <a:rPr lang="en-US" dirty="0"/>
              <a:t>❌ Others: Text-only explanations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Visual + Audio + Interactive based on learning style </a:t>
            </a:r>
          </a:p>
          <a:p>
            <a:pPr marL="0" indent="0">
              <a:buNone/>
            </a:pPr>
            <a:r>
              <a:rPr lang="en-US" dirty="0"/>
              <a:t>3. "Emotion-Aware Tutoring" </a:t>
            </a:r>
          </a:p>
          <a:p>
            <a:pPr marL="0" indent="0">
              <a:buNone/>
            </a:pPr>
            <a:r>
              <a:rPr lang="en-US" dirty="0"/>
              <a:t>❌ Others: Same tone always 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Detects frustration, provides encouragement </a:t>
            </a:r>
          </a:p>
          <a:p>
            <a:pPr marL="0" indent="0">
              <a:buNone/>
            </a:pPr>
            <a:r>
              <a:rPr lang="en-US" dirty="0"/>
              <a:t>4. "Knowledge Gap Radar" </a:t>
            </a:r>
          </a:p>
          <a:p>
            <a:pPr marL="0" indent="0">
              <a:buNone/>
            </a:pPr>
            <a:r>
              <a:rPr lang="en-US" dirty="0"/>
              <a:t>❌ Others: Solve current problem only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dirty="0" err="1"/>
              <a:t>EduGenie</a:t>
            </a:r>
            <a:r>
              <a:rPr lang="en-US" dirty="0"/>
              <a:t>: Identifies &amp; fills prerequisite gaps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4D171F-C751-DB6D-B96D-CF786649B392}"/>
              </a:ext>
            </a:extLst>
          </p:cNvPr>
          <p:cNvSpPr txBox="1"/>
          <p:nvPr/>
        </p:nvSpPr>
        <p:spPr>
          <a:xfrm>
            <a:off x="1219200" y="1178230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"Why </a:t>
            </a:r>
            <a:r>
              <a:rPr lang="en-US" sz="3200" b="1" i="0" u="sng" dirty="0" err="1">
                <a:effectLst/>
                <a:latin typeface="Inter"/>
              </a:rPr>
              <a:t>EduGenie</a:t>
            </a:r>
            <a:r>
              <a:rPr lang="en-US" sz="3200" b="1" i="0" u="sng" dirty="0">
                <a:effectLst/>
                <a:latin typeface="Inter"/>
              </a:rPr>
              <a:t> AI is Different"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0726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-249838"/>
            <a:ext cx="10363200" cy="1143000"/>
          </a:xfrm>
        </p:spPr>
        <p:txBody>
          <a:bodyPr>
            <a:normAutofit/>
          </a:bodyPr>
          <a:lstStyle/>
          <a:p>
            <a:r>
              <a:rPr lang="en-US" b="1" u="sng" dirty="0"/>
              <a:t>USER FLOW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1844842"/>
            <a:ext cx="10363200" cy="48126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1️⃣ ONBOARDING (2 mins) </a:t>
            </a:r>
          </a:p>
          <a:p>
            <a:pPr marL="0" indent="0">
              <a:buNone/>
            </a:pPr>
            <a:r>
              <a:rPr lang="en-US" dirty="0"/>
              <a:t>→ Quick learning style assessment </a:t>
            </a:r>
          </a:p>
          <a:p>
            <a:pPr marL="0" indent="0">
              <a:buNone/>
            </a:pPr>
            <a:r>
              <a:rPr lang="en-US" dirty="0"/>
              <a:t>→ Subject &amp; grade selection </a:t>
            </a:r>
          </a:p>
          <a:p>
            <a:pPr marL="0" indent="0">
              <a:buNone/>
            </a:pPr>
            <a:r>
              <a:rPr lang="en-US" dirty="0"/>
              <a:t>→ Personalization complete! </a:t>
            </a:r>
          </a:p>
          <a:p>
            <a:pPr marL="0" indent="0">
              <a:buNone/>
            </a:pPr>
            <a:r>
              <a:rPr lang="en-US" dirty="0"/>
              <a:t>2️⃣ DOUBT SOLVING </a:t>
            </a:r>
          </a:p>
          <a:p>
            <a:pPr marL="0" indent="0">
              <a:buNone/>
            </a:pPr>
            <a:r>
              <a:rPr lang="en-US" dirty="0"/>
              <a:t>→ Snap/Type/Voice your question </a:t>
            </a:r>
          </a:p>
          <a:p>
            <a:pPr marL="0" indent="0">
              <a:buNone/>
            </a:pPr>
            <a:r>
              <a:rPr lang="en-US" dirty="0"/>
              <a:t>→ AI processes in real-time </a:t>
            </a:r>
          </a:p>
          <a:p>
            <a:pPr marL="0" indent="0">
              <a:buNone/>
            </a:pPr>
            <a:r>
              <a:rPr lang="en-US" dirty="0"/>
              <a:t>→ Multi-modal explanation </a:t>
            </a:r>
          </a:p>
          <a:p>
            <a:pPr marL="0" indent="0">
              <a:buNone/>
            </a:pPr>
            <a:r>
              <a:rPr lang="en-US" dirty="0"/>
              <a:t>→ Verify understanding </a:t>
            </a:r>
          </a:p>
          <a:p>
            <a:pPr marL="0" indent="0">
              <a:buNone/>
            </a:pPr>
            <a:r>
              <a:rPr lang="en-US" dirty="0"/>
              <a:t>3️⃣ CONTINUOUS LEARNING </a:t>
            </a:r>
          </a:p>
          <a:p>
            <a:pPr marL="0" indent="0">
              <a:buNone/>
            </a:pPr>
            <a:r>
              <a:rPr lang="en-US" dirty="0"/>
              <a:t>→ Daily practice recommendations </a:t>
            </a:r>
          </a:p>
          <a:p>
            <a:pPr marL="0" indent="0">
              <a:buNone/>
            </a:pPr>
            <a:r>
              <a:rPr lang="en-US" dirty="0"/>
              <a:t>→ Progress tracking </a:t>
            </a:r>
          </a:p>
          <a:p>
            <a:pPr marL="0" indent="0">
              <a:buNone/>
            </a:pPr>
            <a:r>
              <a:rPr lang="en-US" dirty="0"/>
              <a:t>→ Weakness identification </a:t>
            </a:r>
          </a:p>
          <a:p>
            <a:pPr marL="0" indent="0">
              <a:buNone/>
            </a:pPr>
            <a:r>
              <a:rPr lang="en-US" dirty="0"/>
              <a:t>→ Celebration of achievements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7E92BA-9BC2-1BBB-BBA9-CB368DFD8411}"/>
              </a:ext>
            </a:extLst>
          </p:cNvPr>
          <p:cNvSpPr txBox="1"/>
          <p:nvPr/>
        </p:nvSpPr>
        <p:spPr>
          <a:xfrm>
            <a:off x="1219200" y="957059"/>
            <a:ext cx="6096000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i="0" u="sng" dirty="0">
                <a:effectLst/>
                <a:latin typeface="Inter"/>
              </a:rPr>
              <a:t>"Simple as 1-2-3"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38672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kern="1200" dirty="0">
                <a:latin typeface="+mj-lt"/>
                <a:ea typeface="+mj-ea"/>
                <a:cs typeface="+mj-cs"/>
              </a:rPr>
              <a:t>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50A16-02A5-BE68-8AC9-C1056C5F0F0F}"/>
              </a:ext>
            </a:extLst>
          </p:cNvPr>
          <p:cNvSpPr txBox="1"/>
          <p:nvPr/>
        </p:nvSpPr>
        <p:spPr>
          <a:xfrm>
            <a:off x="1219200" y="1600200"/>
            <a:ext cx="2999874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i="0" u="sng" kern="1200" dirty="0">
                <a:effectLst/>
                <a:latin typeface="+mn-lt"/>
                <a:ea typeface="+mn-ea"/>
                <a:cs typeface="+mn-cs"/>
              </a:rPr>
              <a:t>"Designed for Digital Natives"</a:t>
            </a:r>
            <a:endParaRPr kumimoji="0" lang="en-US" sz="3200" b="1" u="sng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13" name="Content Placeholder 12" descr="A screenshot of a game&#10;&#10;AI-generated content may be incorrect.">
            <a:extLst>
              <a:ext uri="{FF2B5EF4-FFF2-40B4-BE49-F238E27FC236}">
                <a16:creationId xmlns:a16="http://schemas.microsoft.com/office/drawing/2014/main" id="{5B093D0F-3BE7-7EE2-E7EC-A59B7FC2503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550" y="1600200"/>
            <a:ext cx="6743700" cy="4495800"/>
          </a:xfrm>
        </p:spPr>
      </p:pic>
    </p:spTree>
    <p:extLst>
      <p:ext uri="{BB962C8B-B14F-4D97-AF65-F5344CB8AC3E}">
        <p14:creationId xmlns:p14="http://schemas.microsoft.com/office/powerpoint/2010/main" val="344810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u="sng" kern="1200" dirty="0">
                <a:latin typeface="+mj-lt"/>
                <a:ea typeface="+mj-ea"/>
                <a:cs typeface="+mj-cs"/>
              </a:rPr>
              <a:t>TECHNICAL ARCHITECTURE</a:t>
            </a:r>
          </a:p>
        </p:txBody>
      </p:sp>
      <p:pic>
        <p:nvPicPr>
          <p:cNvPr id="16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ECB8FCA8-51FD-21BA-76A6-E7857FBEE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447" y="1872916"/>
            <a:ext cx="6112709" cy="4495800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D6D4BE-019C-DD75-E4CD-6D5E39FE5854}"/>
              </a:ext>
            </a:extLst>
          </p:cNvPr>
          <p:cNvSpPr txBox="1"/>
          <p:nvPr/>
        </p:nvSpPr>
        <p:spPr>
          <a:xfrm>
            <a:off x="1219199" y="1600200"/>
            <a:ext cx="3882189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u="sng" kern="1200" dirty="0">
                <a:latin typeface="+mn-lt"/>
                <a:ea typeface="+mn-ea"/>
                <a:cs typeface="+mn-cs"/>
              </a:rPr>
              <a:t>"Built to Scale, Designed to Perform"</a:t>
            </a:r>
          </a:p>
        </p:txBody>
      </p:sp>
    </p:spTree>
    <p:extLst>
      <p:ext uri="{BB962C8B-B14F-4D97-AF65-F5344CB8AC3E}">
        <p14:creationId xmlns:p14="http://schemas.microsoft.com/office/powerpoint/2010/main" val="142101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 STACKS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1219200" y="2534652"/>
            <a:ext cx="5213684" cy="34851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🎨 FRONTEND </a:t>
            </a:r>
          </a:p>
          <a:p>
            <a:pPr marL="0" indent="0">
              <a:buNone/>
            </a:pPr>
            <a:r>
              <a:rPr lang="en-US" dirty="0"/>
              <a:t>• React 18 + Next.js (Performance)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TailwindCSS</a:t>
            </a:r>
            <a:r>
              <a:rPr lang="en-US" dirty="0"/>
              <a:t> (Responsive design) </a:t>
            </a:r>
          </a:p>
          <a:p>
            <a:pPr marL="0" indent="0">
              <a:buNone/>
            </a:pPr>
            <a:r>
              <a:rPr lang="en-US" dirty="0"/>
              <a:t>• WebRTC (Real-time communication) </a:t>
            </a:r>
          </a:p>
          <a:p>
            <a:pPr marL="0" indent="0">
              <a:buNone/>
            </a:pPr>
            <a:r>
              <a:rPr lang="en-US" dirty="0"/>
              <a:t>• PWA (Offline capability) </a:t>
            </a:r>
          </a:p>
          <a:p>
            <a:pPr marL="0" indent="0">
              <a:buNone/>
            </a:pPr>
            <a:r>
              <a:rPr lang="en-US" dirty="0"/>
              <a:t>⚙️ BACKEND 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dirty="0" err="1"/>
              <a:t>FastAPI</a:t>
            </a:r>
            <a:r>
              <a:rPr lang="en-US" dirty="0"/>
              <a:t> (High performance) </a:t>
            </a:r>
          </a:p>
          <a:p>
            <a:pPr marL="0" indent="0">
              <a:buNone/>
            </a:pPr>
            <a:r>
              <a:rPr lang="en-US" dirty="0"/>
              <a:t>• WebSocket (Real-time) </a:t>
            </a:r>
          </a:p>
          <a:p>
            <a:pPr marL="0" indent="0">
              <a:buNone/>
            </a:pPr>
            <a:r>
              <a:rPr lang="en-US" dirty="0"/>
              <a:t>• Celery (Task queuing) </a:t>
            </a:r>
          </a:p>
          <a:p>
            <a:pPr marL="0" indent="0">
              <a:buNone/>
            </a:pPr>
            <a:r>
              <a:rPr lang="en-US" dirty="0"/>
              <a:t>• Docker + K8s (Scalability)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A454C4-9108-661C-6A1E-D33E392A2D26}"/>
              </a:ext>
            </a:extLst>
          </p:cNvPr>
          <p:cNvSpPr txBox="1"/>
          <p:nvPr/>
        </p:nvSpPr>
        <p:spPr>
          <a:xfrm>
            <a:off x="1219200" y="1457434"/>
            <a:ext cx="7331242" cy="58477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sz="3200" b="1" u="sng" dirty="0"/>
              <a:t>"Powered by Cutting-Edge Technology"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F55D5-75F7-5BD7-3597-144CF9E40BCB}"/>
              </a:ext>
            </a:extLst>
          </p:cNvPr>
          <p:cNvSpPr txBox="1"/>
          <p:nvPr/>
        </p:nvSpPr>
        <p:spPr>
          <a:xfrm>
            <a:off x="6882063" y="2428378"/>
            <a:ext cx="4491790" cy="415498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dirty="0"/>
              <a:t>🧠 AI/ML </a:t>
            </a:r>
          </a:p>
          <a:p>
            <a:pPr marL="0" indent="0">
              <a:buNone/>
            </a:pPr>
            <a:r>
              <a:rPr lang="en-US" sz="2200" dirty="0"/>
              <a:t>• GPT-4 API (Natural language)</a:t>
            </a:r>
          </a:p>
          <a:p>
            <a:pPr marL="0" indent="0">
              <a:buNone/>
            </a:pPr>
            <a:r>
              <a:rPr lang="en-US" sz="2200" dirty="0"/>
              <a:t> • Custom BERT model (Subject expertise) </a:t>
            </a:r>
          </a:p>
          <a:p>
            <a:pPr marL="0" indent="0">
              <a:buNone/>
            </a:pPr>
            <a:r>
              <a:rPr lang="en-US" sz="2200" dirty="0"/>
              <a:t>• TensorFlow.js (Client-side ML) </a:t>
            </a:r>
          </a:p>
          <a:p>
            <a:pPr marL="0" indent="0">
              <a:buNone/>
            </a:pPr>
            <a:r>
              <a:rPr lang="en-US" sz="2200" dirty="0"/>
              <a:t>• OpenCV (Image recognition)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💾 DATA </a:t>
            </a:r>
          </a:p>
          <a:p>
            <a:r>
              <a:rPr lang="en-US" sz="2200" dirty="0"/>
              <a:t>• PostgreSQL (Main database) </a:t>
            </a:r>
          </a:p>
          <a:p>
            <a:r>
              <a:rPr lang="en-US" sz="2200" dirty="0"/>
              <a:t>• Redis (Caching) </a:t>
            </a:r>
          </a:p>
          <a:p>
            <a:r>
              <a:rPr lang="en-US" sz="2200" dirty="0"/>
              <a:t>• S3 (Media storage) </a:t>
            </a:r>
          </a:p>
          <a:p>
            <a:r>
              <a:rPr lang="en-US" sz="2200" dirty="0"/>
              <a:t>• </a:t>
            </a:r>
            <a:r>
              <a:rPr lang="en-US" sz="2200" dirty="0" err="1"/>
              <a:t>BigQuery</a:t>
            </a:r>
            <a:r>
              <a:rPr lang="en-US" sz="2200" dirty="0"/>
              <a:t> (Analytics)</a:t>
            </a:r>
          </a:p>
        </p:txBody>
      </p:sp>
    </p:spTree>
    <p:extLst>
      <p:ext uri="{BB962C8B-B14F-4D97-AF65-F5344CB8AC3E}">
        <p14:creationId xmlns:p14="http://schemas.microsoft.com/office/powerpoint/2010/main" val="16976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 bIns="91440" anchor="b" anchorCtr="0">
            <a:normAutofit/>
          </a:bodyPr>
          <a:lstStyle/>
          <a:p>
            <a:r>
              <a:rPr kumimoji="0" lang="en-US" b="1" u="sng" kern="1200" dirty="0">
                <a:latin typeface="+mj-lt"/>
                <a:ea typeface="+mj-ea"/>
                <a:cs typeface="+mj-cs"/>
              </a:rPr>
              <a:t>KEY COMPETITORS</a:t>
            </a:r>
          </a:p>
        </p:txBody>
      </p:sp>
      <p:pic>
        <p:nvPicPr>
          <p:cNvPr id="7" name="Content Placeholder 6" descr="A screen shot of a black background&#10;&#10;AI-generated content may be incorrect.">
            <a:extLst>
              <a:ext uri="{FF2B5EF4-FFF2-40B4-BE49-F238E27FC236}">
                <a16:creationId xmlns:a16="http://schemas.microsoft.com/office/drawing/2014/main" id="{A180D063-AA48-1CF3-613B-62404714B96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0" y="1181100"/>
            <a:ext cx="5876862" cy="4495800"/>
          </a:xfr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91BE5-E8B0-8861-75CF-6F280BA7DFAD}"/>
              </a:ext>
            </a:extLst>
          </p:cNvPr>
          <p:cNvSpPr txBox="1"/>
          <p:nvPr/>
        </p:nvSpPr>
        <p:spPr>
          <a:xfrm>
            <a:off x="1219200" y="1600200"/>
            <a:ext cx="4555958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58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kumimoji="0" lang="en-US" sz="3200" b="1" i="0" u="sng" kern="1200" dirty="0">
                <a:effectLst/>
                <a:latin typeface="+mn-lt"/>
                <a:ea typeface="+mn-ea"/>
                <a:cs typeface="+mn-cs"/>
              </a:rPr>
              <a:t>"Competitive Landscape Analysis"</a:t>
            </a:r>
            <a:endParaRPr kumimoji="0" lang="en-US" sz="3200" b="1" u="sng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0B061-C284-3AFC-8AA1-604AEA66956E}"/>
              </a:ext>
            </a:extLst>
          </p:cNvPr>
          <p:cNvSpPr txBox="1"/>
          <p:nvPr/>
        </p:nvSpPr>
        <p:spPr>
          <a:xfrm>
            <a:off x="1219200" y="2946310"/>
            <a:ext cx="4555958" cy="1477328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171717"/>
                </a:solidFill>
                <a:effectLst/>
                <a:latin typeface="Inter"/>
              </a:rPr>
              <a:t>Our Edge:</a:t>
            </a:r>
            <a:r>
              <a:rPr lang="en-US" b="0" i="0" dirty="0">
                <a:effectLst/>
                <a:latin typeface="Inter"/>
              </a:rPr>
              <a:t> "Only platform combining AI personalization with pedagogical best practices"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4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usiness plan presentation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plan presentation.potx" id="{B0CF94B3-F59B-427A-A620-6B86E9154593}" vid="{92489599-94E0-42FA-BFD7-90FE9B56DF1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plan presentation (widescreen)</Template>
  <TotalTime>42</TotalTime>
  <Words>755</Words>
  <Application>Microsoft Macintosh PowerPoint</Application>
  <PresentationFormat>Widescreen</PresentationFormat>
  <Paragraphs>121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Inter</vt:lpstr>
      <vt:lpstr>Wingdings 2</vt:lpstr>
      <vt:lpstr>Business plan presentation</vt:lpstr>
      <vt:lpstr> "EduGenie AI: Your Personal Learning Companion"</vt:lpstr>
      <vt:lpstr>PROBLEM STATEMENT</vt:lpstr>
      <vt:lpstr>SOLUTION</vt:lpstr>
      <vt:lpstr>PRODUCT USP</vt:lpstr>
      <vt:lpstr>USER FLOW</vt:lpstr>
      <vt:lpstr>DESIGN</vt:lpstr>
      <vt:lpstr>TECHNICAL ARCHITECTURE</vt:lpstr>
      <vt:lpstr>TECH STACKS</vt:lpstr>
      <vt:lpstr>KEY COMPETITORS</vt:lpstr>
      <vt:lpstr>MARKET SIZE</vt:lpstr>
      <vt:lpstr>GO-TO-MARKET PLAN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KAUNAIN</dc:creator>
  <cp:lastModifiedBy>GVRISHVANTH</cp:lastModifiedBy>
  <cp:revision>2</cp:revision>
  <dcterms:created xsi:type="dcterms:W3CDTF">2025-06-09T07:01:54Z</dcterms:created>
  <dcterms:modified xsi:type="dcterms:W3CDTF">2025-06-10T14:09:02Z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74069300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