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0" r:id="rId8"/>
    <p:sldId id="262" r:id="rId9"/>
    <p:sldId id="264" r:id="rId10"/>
    <p:sldId id="265" r:id="rId11"/>
    <p:sldId id="269" r:id="rId12"/>
    <p:sldId id="270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64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2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1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6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62EB-3BB2-415D-B725-D8E3F08ABC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B17B58-D7EB-4456-86FF-2A1B1381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epboopbop64.shinyapps.io/Hockaday_Data_Viz_Wirefra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22B8-CD6F-1A81-1013-750EA1813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76" y="3263516"/>
            <a:ext cx="7766936" cy="1646302"/>
          </a:xfrm>
        </p:spPr>
        <p:txBody>
          <a:bodyPr/>
          <a:lstStyle/>
          <a:p>
            <a:r>
              <a:rPr lang="en-US" dirty="0"/>
              <a:t>Updated Data Visual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71E5-27C2-6F70-02AC-4965405E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376" y="4909815"/>
            <a:ext cx="7766936" cy="1096899"/>
          </a:xfrm>
        </p:spPr>
        <p:txBody>
          <a:bodyPr/>
          <a:lstStyle/>
          <a:p>
            <a:r>
              <a:rPr lang="en-US" dirty="0"/>
              <a:t>Jake Rastberger</a:t>
            </a:r>
          </a:p>
          <a:p>
            <a:r>
              <a:rPr lang="en-US" dirty="0"/>
              <a:t>jrastberger@mail.smu.edu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E12C9-513D-DE16-6FF6-FBC8D276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62" y="1865745"/>
            <a:ext cx="6059294" cy="121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9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442090" y="1472028"/>
            <a:ext cx="47424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Prompt Response seems super interesting to me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</a:rPr>
              <a:t>Chat GPT?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</a:rPr>
              <a:t>Text sentiment analysis?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Any value to tracking hours over the course of the year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</a:rPr>
              <a:t>Classifying type of student?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Rockstar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Summer Super Star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Short bursts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</a:rPr>
              <a:t>Identifying students who stop participating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Anything that maybe signals something like this might be coming?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  Does maybe classifying service organization in some way seem interesting?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   Hockaday vs Non-Hockaday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   Always the same organization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   Always different organizations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   Do they vary across years?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   Do certain Cohorts gravitate to certain organizations</a:t>
            </a:r>
            <a:r>
              <a:rPr lang="en-US" sz="1400" dirty="0">
                <a:latin typeface="Calibri" panose="020F0502020204030204" pitchFamily="34" charset="0"/>
              </a:rPr>
              <a:t>?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Month long events do you want to try to break those up? </a:t>
            </a:r>
            <a:r>
              <a:rPr lang="en-US" sz="1400" dirty="0">
                <a:latin typeface="Calibri" panose="020F0502020204030204" pitchFamily="34" charset="0"/>
              </a:rPr>
              <a:t>Should they be classified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differently?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7A2E8-732D-1ED8-A80D-FE2D42AA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0291"/>
            <a:ext cx="4950741" cy="2368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EED3E-02AF-8684-8791-A1E7573C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7671"/>
            <a:ext cx="4594772" cy="1348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1E1BB-476D-84B7-589E-9BA9030DA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15" y="5719345"/>
            <a:ext cx="8135161" cy="94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7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US" dirty="0"/>
              <a:t>Emotion Recognition from Facial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365250" y="1543425"/>
            <a:ext cx="8050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input pictures tied to student name/ID and get back some amount of confidence in what emotion they are experiencing.</a:t>
            </a:r>
          </a:p>
          <a:p>
            <a:endParaRPr lang="en-US" dirty="0"/>
          </a:p>
          <a:p>
            <a:r>
              <a:rPr lang="en-US" dirty="0"/>
              <a:t>Current emotions we can detect are angry, disgust, fear, happy, sad, surprise, and neutral, but we can explore possibility to detect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12F30-F197-EC3E-D336-FAC72FCE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0" y="3791855"/>
            <a:ext cx="3735802" cy="24565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3A616DB-EC0B-861E-609F-73C35CBC0988}"/>
              </a:ext>
            </a:extLst>
          </p:cNvPr>
          <p:cNvSpPr/>
          <p:nvPr/>
        </p:nvSpPr>
        <p:spPr>
          <a:xfrm>
            <a:off x="4465037" y="4500783"/>
            <a:ext cx="2254928" cy="1038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2546B-CC8B-8B03-5FE4-7A1DC6B4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50" y="4001105"/>
            <a:ext cx="3497196" cy="22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Statistical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365250" y="1543425"/>
            <a:ext cx="3433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statistical tests on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30FE8-F6A2-0D9C-A0C0-75A42FF2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27" y="4164148"/>
            <a:ext cx="3209592" cy="2607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4DFD8-BE9C-74FB-A156-81B0BC761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6"/>
          <a:stretch/>
        </p:blipFill>
        <p:spPr>
          <a:xfrm>
            <a:off x="6276661" y="1962144"/>
            <a:ext cx="3215858" cy="185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80C66-3D6B-00F0-AAFD-2C133939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991" y="258842"/>
            <a:ext cx="3131528" cy="13525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DC3F30-1C2D-CEEC-8539-118B0A4D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8" y="3020753"/>
            <a:ext cx="4390516" cy="33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351A-958E-BC7C-40F6-41BAFFB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4C8D5-9193-DE9E-8832-220F6AA0EB34}"/>
              </a:ext>
            </a:extLst>
          </p:cNvPr>
          <p:cNvSpPr txBox="1"/>
          <p:nvPr/>
        </p:nvSpPr>
        <p:spPr>
          <a:xfrm>
            <a:off x="603682" y="2059619"/>
            <a:ext cx="875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Data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Visuals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257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8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2E908-FF43-BD81-8CCD-F7514AECBA4D}"/>
              </a:ext>
            </a:extLst>
          </p:cNvPr>
          <p:cNvSpPr txBox="1"/>
          <p:nvPr/>
        </p:nvSpPr>
        <p:spPr>
          <a:xfrm>
            <a:off x="677334" y="1444676"/>
            <a:ext cx="4597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is based on the columns provided besides grade which changes in June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Skills of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Empathy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Advocacy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Designing a Solution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Real World Experience</a:t>
            </a:r>
          </a:p>
          <a:p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C1A8E-B689-1A84-C0A9-2B959311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7" y="4491046"/>
            <a:ext cx="11371686" cy="2057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5B10E-0057-5E1F-7806-61FA5835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82" y="1808526"/>
            <a:ext cx="5892911" cy="1620474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5737FB9-18FA-4A51-13C1-7912B79A1225}"/>
              </a:ext>
            </a:extLst>
          </p:cNvPr>
          <p:cNvSpPr/>
          <p:nvPr/>
        </p:nvSpPr>
        <p:spPr>
          <a:xfrm>
            <a:off x="1340528" y="2663301"/>
            <a:ext cx="275208" cy="7656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6EADC-D756-446F-B890-B072FDFCB7CB}"/>
              </a:ext>
            </a:extLst>
          </p:cNvPr>
          <p:cNvSpPr txBox="1"/>
          <p:nvPr/>
        </p:nvSpPr>
        <p:spPr>
          <a:xfrm>
            <a:off x="461639" y="2854586"/>
            <a:ext cx="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26977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677334" y="1925983"/>
            <a:ext cx="6260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synthetic data we also had: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calculate once years of data received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Empathy Year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Advocacy Year Growth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Purpose Year Growth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need to have added back to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Teacher Feedback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Student Reflection		</a:t>
            </a:r>
          </a:p>
        </p:txBody>
      </p:sp>
    </p:spTree>
    <p:extLst>
      <p:ext uri="{BB962C8B-B14F-4D97-AF65-F5344CB8AC3E}">
        <p14:creationId xmlns:p14="http://schemas.microsoft.com/office/powerpoint/2010/main" val="18080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4371-A243-99B9-BC8F-85699C9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Visuals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9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Skills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Ability to filter to different cohorts</a:t>
            </a:r>
          </a:p>
          <a:p>
            <a:endParaRPr lang="en-US" dirty="0"/>
          </a:p>
          <a:p>
            <a:r>
              <a:rPr lang="en-US" dirty="0"/>
              <a:t>Can display different skills of interest.</a:t>
            </a:r>
          </a:p>
          <a:p>
            <a:r>
              <a:rPr lang="en-US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36090-4976-2ADB-A311-28E1636E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19" y="2316601"/>
            <a:ext cx="7250291" cy="322700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28ECAB7-7E75-0B84-DF6A-E3BF5E776228}"/>
              </a:ext>
            </a:extLst>
          </p:cNvPr>
          <p:cNvSpPr/>
          <p:nvPr/>
        </p:nvSpPr>
        <p:spPr>
          <a:xfrm>
            <a:off x="1089891" y="5543609"/>
            <a:ext cx="2669309" cy="1143518"/>
          </a:xfrm>
          <a:prstGeom prst="wedgeRectCallout">
            <a:avLst>
              <a:gd name="adj1" fmla="val 84928"/>
              <a:gd name="adj2" fmla="val -92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one year of data so line graph can’t be created yet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81CB3-DF88-10FC-919B-25EEAB60105D}"/>
              </a:ext>
            </a:extLst>
          </p:cNvPr>
          <p:cNvSpPr txBox="1"/>
          <p:nvPr/>
        </p:nvSpPr>
        <p:spPr>
          <a:xfrm>
            <a:off x="707657" y="4160936"/>
            <a:ext cx="343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 to tool</a:t>
            </a:r>
            <a:endParaRPr lang="en-US" dirty="0"/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2808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Exploration of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explore in more detail top and bottom students based on selected skill to get a better understanding of potential contributing factors.</a:t>
            </a:r>
          </a:p>
          <a:p>
            <a:endParaRPr lang="en-US" dirty="0"/>
          </a:p>
          <a:p>
            <a:r>
              <a:rPr lang="en-US" dirty="0"/>
              <a:t>Ties are enabled here we can turn that off or on based on feedback.</a:t>
            </a:r>
          </a:p>
          <a:p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966FD-ECC2-BCE4-E8BF-A7F54773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15" y="277901"/>
            <a:ext cx="3152087" cy="1803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362D0-C75B-73B7-C5D2-AA15960A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39" y="2688557"/>
            <a:ext cx="5545863" cy="3891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3DE56-24F3-0EBF-2D7A-0D85AADB6173}"/>
              </a:ext>
            </a:extLst>
          </p:cNvPr>
          <p:cNvCxnSpPr>
            <a:cxnSpLocks/>
          </p:cNvCxnSpPr>
          <p:nvPr/>
        </p:nvCxnSpPr>
        <p:spPr>
          <a:xfrm>
            <a:off x="8469297" y="1100831"/>
            <a:ext cx="497149" cy="15877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95E44F-3638-2143-9C96-1ABE4A7AD5AB}"/>
              </a:ext>
            </a:extLst>
          </p:cNvPr>
          <p:cNvCxnSpPr>
            <a:cxnSpLocks/>
          </p:cNvCxnSpPr>
          <p:nvPr/>
        </p:nvCxnSpPr>
        <p:spPr>
          <a:xfrm flipH="1">
            <a:off x="6658252" y="1697824"/>
            <a:ext cx="1254914" cy="10986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5C6-FE6B-9CAA-4D7F-3EC0FAEF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/>
          <a:lstStyle/>
          <a:p>
            <a:r>
              <a:rPr lang="en-US" dirty="0"/>
              <a:t>Dynamic Scatter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70BC1-57F2-1EFE-0780-3BC64144771F}"/>
              </a:ext>
            </a:extLst>
          </p:cNvPr>
          <p:cNvSpPr txBox="1"/>
          <p:nvPr/>
        </p:nvSpPr>
        <p:spPr>
          <a:xfrm>
            <a:off x="814952" y="2316601"/>
            <a:ext cx="3433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scatter plot to visualize relationship between two selected variables.</a:t>
            </a:r>
          </a:p>
          <a:p>
            <a:endParaRPr lang="en-US" dirty="0"/>
          </a:p>
          <a:p>
            <a:r>
              <a:rPr lang="en-US" dirty="0"/>
              <a:t>If there is interest, we can also add 3D plot</a:t>
            </a:r>
          </a:p>
          <a:p>
            <a:r>
              <a:rPr lang="en-US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EBC14-CDD7-6A62-5E38-A8C96F63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6" y="4434897"/>
            <a:ext cx="8876035" cy="20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Metadata/LabelInfo.xml><?xml version="1.0" encoding="utf-8"?>
<clbl:labelList xmlns:clbl="http://schemas.microsoft.com/office/2020/mipLabelMetadata">
  <clbl:label id="{2c7890e8-8459-473b-8b86-643375e9aab5}" enabled="1" method="Privileged" siteId="{8c642d1d-d709-47b0-ab10-080af10798f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1653</TotalTime>
  <Words>397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Updated Data Visual Wireframe</vt:lpstr>
      <vt:lpstr>Agenda</vt:lpstr>
      <vt:lpstr>Updated Data </vt:lpstr>
      <vt:lpstr>Columns</vt:lpstr>
      <vt:lpstr>Missing Data</vt:lpstr>
      <vt:lpstr>Current Visuals </vt:lpstr>
      <vt:lpstr>Skills Over Time</vt:lpstr>
      <vt:lpstr>Exploration of Outliers</vt:lpstr>
      <vt:lpstr>Dynamic Scatter Plot</vt:lpstr>
      <vt:lpstr>Data Exploration  </vt:lpstr>
      <vt:lpstr>Data Questions</vt:lpstr>
      <vt:lpstr>Appendix </vt:lpstr>
      <vt:lpstr>Emotion Recognition from Facial Expressions</vt:lpstr>
      <vt:lpstr>Statistical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Hockaday Data Visual Wireframe</dc:title>
  <dc:creator>Jake Rastberger (TMNA)</dc:creator>
  <cp:lastModifiedBy>Jake Rastberger (TMS)</cp:lastModifiedBy>
  <cp:revision>7</cp:revision>
  <dcterms:created xsi:type="dcterms:W3CDTF">2023-05-19T01:21:26Z</dcterms:created>
  <dcterms:modified xsi:type="dcterms:W3CDTF">2023-06-30T21:35:04Z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•• PROTECTED 関係者外秘</vt:lpwstr>
  </property>
  <property fmtid="{D5CDD505-2E9C-101B-9397-08002B2CF9AE}" pid="4" name="MSIP_Label_2c7890e8-8459-473b-8b86-643375e9aab5_Enabled">
    <vt:lpwstr>true</vt:lpwstr>
  </property>
  <property fmtid="{D5CDD505-2E9C-101B-9397-08002B2CF9AE}" pid="5" name="MSIP_Label_2c7890e8-8459-473b-8b86-643375e9aab5_SetDate">
    <vt:lpwstr>2023-05-19T01:23:21Z</vt:lpwstr>
  </property>
  <property fmtid="{D5CDD505-2E9C-101B-9397-08002B2CF9AE}" pid="6" name="MSIP_Label_2c7890e8-8459-473b-8b86-643375e9aab5_Method">
    <vt:lpwstr>Privileged</vt:lpwstr>
  </property>
  <property fmtid="{D5CDD505-2E9C-101B-9397-08002B2CF9AE}" pid="7" name="MSIP_Label_2c7890e8-8459-473b-8b86-643375e9aab5_Name">
    <vt:lpwstr>2c7890e8-8459-473b-8b86-643375e9aab5</vt:lpwstr>
  </property>
  <property fmtid="{D5CDD505-2E9C-101B-9397-08002B2CF9AE}" pid="8" name="MSIP_Label_2c7890e8-8459-473b-8b86-643375e9aab5_SiteId">
    <vt:lpwstr>8c642d1d-d709-47b0-ab10-080af10798fb</vt:lpwstr>
  </property>
  <property fmtid="{D5CDD505-2E9C-101B-9397-08002B2CF9AE}" pid="9" name="MSIP_Label_2c7890e8-8459-473b-8b86-643375e9aab5_ActionId">
    <vt:lpwstr>54fcdb4c-f074-4f3d-8b31-c3fd2cb1a9bd</vt:lpwstr>
  </property>
  <property fmtid="{D5CDD505-2E9C-101B-9397-08002B2CF9AE}" pid="10" name="MSIP_Label_2c7890e8-8459-473b-8b86-643375e9aab5_ContentBits">
    <vt:lpwstr>0</vt:lpwstr>
  </property>
</Properties>
</file>