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Maven Pro" panose="020B0604020202020204" charset="0"/>
      <p:regular r:id="rId16"/>
      <p:bold r:id="rId17"/>
    </p:embeddedFont>
    <p:embeddedFont>
      <p:font typeface="Nunito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62" y="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828ead88b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828ead88b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828ead88b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828ead88b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478c7d15fa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478c7d15fa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478c7d15fa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478c7d15fa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828ead88be_0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828ead88be_0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828ead88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828ead88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828ead88be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828ead88be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828ead88b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828ead88b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828ead88be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828ead88be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828ead88be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828ead88be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828ead88be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828ead88be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828ead88b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828ead88b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influences insurance charges?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Jake Rastberger, Shawn (Yixiao) Deng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Complex model (KNN)</a:t>
            </a:r>
            <a:endParaRPr/>
          </a:p>
        </p:txBody>
      </p:sp>
      <p:sp>
        <p:nvSpPr>
          <p:cNvPr id="362" name="Google Shape;362;p22"/>
          <p:cNvSpPr txBox="1">
            <a:spLocks noGrp="1"/>
          </p:cNvSpPr>
          <p:nvPr>
            <p:ph type="body" idx="1"/>
          </p:nvPr>
        </p:nvSpPr>
        <p:spPr>
          <a:xfrm>
            <a:off x="311700" y="1248825"/>
            <a:ext cx="408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ran a 10 fold CV to find the best K value.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a overall balance of minimizing RMSE and MAE and maximizing R</a:t>
            </a:r>
            <a:r>
              <a:rPr lang="en" baseline="30000"/>
              <a:t>2</a:t>
            </a:r>
            <a:r>
              <a:rPr lang="en"/>
              <a:t>, K = 6 is ideal.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MSE from test set is 246795.8, much better than other models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63" name="Google Shape;3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199" y="1152475"/>
            <a:ext cx="2637275" cy="18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7125" y="3062950"/>
            <a:ext cx="3742234" cy="186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3800" y="4273638"/>
            <a:ext cx="19621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71" name="Google Shape;371;p2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the best model we have is the KNN model judging by the MSE.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Age, children, smoker and bmi are the most impactful variables.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Other possible solution for this might be a Regression tree.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377" name="Google Shape;377;p2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BMI explains smoker but not non-smoker</a:t>
            </a:r>
            <a:endParaRPr/>
          </a:p>
        </p:txBody>
      </p:sp>
      <p:sp>
        <p:nvSpPr>
          <p:cNvPr id="383" name="Google Shape;383;p25"/>
          <p:cNvSpPr txBox="1">
            <a:spLocks noGrp="1"/>
          </p:cNvSpPr>
          <p:nvPr>
            <p:ph type="body" idx="1"/>
          </p:nvPr>
        </p:nvSpPr>
        <p:spPr>
          <a:xfrm>
            <a:off x="253950" y="1793675"/>
            <a:ext cx="33789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wanted to highlight that the regression tree found that smoker and BMI almost perfectly describes the “third group” in age vs charges but non-smoker and BMI is not what explains the non-smoker section of the “third” group.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With more time we might be able to understand this relationship but given the time constraint we moved forward with just adding interaction terms between the variables. </a:t>
            </a:r>
            <a:endParaRPr/>
          </a:p>
        </p:txBody>
      </p:sp>
      <p:pic>
        <p:nvPicPr>
          <p:cNvPr id="384" name="Google Shape;3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7700" y="1493475"/>
            <a:ext cx="5206351" cy="3214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(part 1)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364225" y="1435950"/>
            <a:ext cx="39534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did a test / train split, that is 7:3.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distribution of age, sex and region is very uniform, distribution of bmi is very normal.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Distribution of children and charges is heavily skewed.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350" y="535300"/>
            <a:ext cx="2261499" cy="138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350" y="2079875"/>
            <a:ext cx="2261500" cy="1401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5775" y="2201235"/>
            <a:ext cx="2261500" cy="137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5775" y="535300"/>
            <a:ext cx="2360650" cy="14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17473" y="3637114"/>
            <a:ext cx="2261501" cy="1400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(part 2)</a:t>
            </a:r>
            <a:endParaRPr/>
          </a:p>
        </p:txBody>
      </p:sp>
      <p:sp>
        <p:nvSpPr>
          <p:cNvPr id="295" name="Google Shape;295;p15"/>
          <p:cNvSpPr txBox="1">
            <a:spLocks noGrp="1"/>
          </p:cNvSpPr>
          <p:nvPr>
            <p:ph type="body" idx="1"/>
          </p:nvPr>
        </p:nvSpPr>
        <p:spPr>
          <a:xfrm>
            <a:off x="389400" y="1300950"/>
            <a:ext cx="48546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29876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variables are not correlated, as the plot suggests.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29876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variable “age” and “bmi” shows a somewhat positive relationship with charge</a:t>
            </a:r>
            <a:endParaRPr/>
          </a:p>
          <a:p>
            <a:pPr marL="914400" lvl="1" indent="-28797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However we can see distinct groups in both plots showing that some interaction terms may be needed to capture the true relationship between age and bmi with charges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96" name="Google Shape;2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950" y="96400"/>
            <a:ext cx="2630026" cy="23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2475" y="3382073"/>
            <a:ext cx="4417451" cy="140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0263" y="2995175"/>
            <a:ext cx="3591399" cy="2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69925" y="3288950"/>
            <a:ext cx="504900" cy="13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(part 3)</a:t>
            </a:r>
            <a:endParaRPr/>
          </a:p>
        </p:txBody>
      </p:sp>
      <p:sp>
        <p:nvSpPr>
          <p:cNvPr id="305" name="Google Shape;305;p16"/>
          <p:cNvSpPr txBox="1">
            <a:spLocks noGrp="1"/>
          </p:cNvSpPr>
          <p:nvPr>
            <p:ph type="body" idx="1"/>
          </p:nvPr>
        </p:nvSpPr>
        <p:spPr>
          <a:xfrm>
            <a:off x="484675" y="1472075"/>
            <a:ext cx="3952200" cy="3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do see some patterns suggesting some relationships between age, smoker, bmi and charges.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Smokers tend to have higher charges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Bmi makes a distinct difference within the smoker groups. Smokers that have high bmi will increase the charges a lot. Same thing is happening to age as well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shows us that there are a lot of interaction between smoker, bmi and age. We will keep that in mind for later.</a:t>
            </a:r>
            <a:endParaRPr/>
          </a:p>
        </p:txBody>
      </p:sp>
      <p:pic>
        <p:nvPicPr>
          <p:cNvPr id="306" name="Google Shape;3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4850" y="2477423"/>
            <a:ext cx="3939850" cy="2442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9124" y="121300"/>
            <a:ext cx="3521275" cy="21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model: simple LM</a:t>
            </a:r>
            <a:endParaRPr/>
          </a:p>
        </p:txBody>
      </p:sp>
      <p:sp>
        <p:nvSpPr>
          <p:cNvPr id="313" name="Google Shape;313;p17"/>
          <p:cNvSpPr txBox="1">
            <a:spLocks noGrp="1"/>
          </p:cNvSpPr>
          <p:nvPr>
            <p:ph type="body" idx="1"/>
          </p:nvPr>
        </p:nvSpPr>
        <p:spPr>
          <a:xfrm>
            <a:off x="593125" y="1484150"/>
            <a:ext cx="43014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model is the LM model, with all features, no transform.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 baseline="30000"/>
              <a:t>2</a:t>
            </a:r>
            <a:r>
              <a:rPr lang="en"/>
              <a:t> = 0.759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are concerned about data having constant variance issue. We will dive deeper.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14" name="Google Shape;3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9900" y="762500"/>
            <a:ext cx="2765876" cy="21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7812" y="3093524"/>
            <a:ext cx="3410050" cy="204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model: Log Transform</a:t>
            </a:r>
            <a:endParaRPr/>
          </a:p>
        </p:txBody>
      </p:sp>
      <p:sp>
        <p:nvSpPr>
          <p:cNvPr id="321" name="Google Shape;321;p18"/>
          <p:cNvSpPr txBox="1">
            <a:spLocks noGrp="1"/>
          </p:cNvSpPr>
          <p:nvPr>
            <p:ph type="body" idx="1"/>
          </p:nvPr>
        </p:nvSpPr>
        <p:spPr>
          <a:xfrm>
            <a:off x="593125" y="1484150"/>
            <a:ext cx="8011500" cy="15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also did LM with Log Transform, one only transformed charge, one transformed all variables.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 transform gives a higher R</a:t>
            </a:r>
            <a:r>
              <a:rPr lang="en" baseline="30000"/>
              <a:t>2</a:t>
            </a:r>
            <a:r>
              <a:rPr lang="en"/>
              <a:t> 0.776, but log all variables does not improve too much.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However, the constant variance issue still exists after log transform.</a:t>
            </a:r>
            <a:endParaRPr/>
          </a:p>
        </p:txBody>
      </p:sp>
      <p:pic>
        <p:nvPicPr>
          <p:cNvPr id="322" name="Google Shape;3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89025"/>
            <a:ext cx="2830824" cy="206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050" y="2498975"/>
            <a:ext cx="2830826" cy="2044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9875" y="2498975"/>
            <a:ext cx="3394124" cy="21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Model: LASSO</a:t>
            </a:r>
            <a:endParaRPr/>
          </a:p>
        </p:txBody>
      </p:sp>
      <p:sp>
        <p:nvSpPr>
          <p:cNvPr id="330" name="Google Shape;330;p19"/>
          <p:cNvSpPr txBox="1">
            <a:spLocks noGrp="1"/>
          </p:cNvSpPr>
          <p:nvPr>
            <p:ph type="body" idx="1"/>
          </p:nvPr>
        </p:nvSpPr>
        <p:spPr>
          <a:xfrm>
            <a:off x="520825" y="1363675"/>
            <a:ext cx="3778800" cy="3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was done to come up with a LM with feature selection.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According to the result, sex and some regions are not making significant differences, but some is.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31" name="Google Shape;3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525" y="2571750"/>
            <a:ext cx="2600550" cy="207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9"/>
          <p:cNvPicPr preferRelativeResize="0"/>
          <p:nvPr/>
        </p:nvPicPr>
        <p:blipFill rotWithShape="1">
          <a:blip r:embed="rId4">
            <a:alphaModFix/>
          </a:blip>
          <a:srcRect b="3502"/>
          <a:stretch/>
        </p:blipFill>
        <p:spPr>
          <a:xfrm>
            <a:off x="6900075" y="1023425"/>
            <a:ext cx="2162175" cy="38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Model: Bootstrap</a:t>
            </a:r>
            <a:endParaRPr/>
          </a:p>
        </p:txBody>
      </p:sp>
      <p:sp>
        <p:nvSpPr>
          <p:cNvPr id="338" name="Google Shape;338;p20"/>
          <p:cNvSpPr txBox="1">
            <a:spLocks noGrp="1"/>
          </p:cNvSpPr>
          <p:nvPr>
            <p:ph type="body" idx="1"/>
          </p:nvPr>
        </p:nvSpPr>
        <p:spPr>
          <a:xfrm>
            <a:off x="641275" y="1345100"/>
            <a:ext cx="5000100" cy="3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did a bootstrap to bypass the constant variance issue.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 baseline="30000"/>
              <a:t>2</a:t>
            </a:r>
            <a:r>
              <a:rPr lang="en"/>
              <a:t> of a LM using same variables is 0.746, MSE is 33979472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accuracy of this Bootstrap model is almost identical to the LM using same variables, therefore the accuracy of LM can be used to describe that of the bootstrap.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 as age increases by 1 year holding all other variables constant based on the data we would expect to see an increase in charges of 240.89.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think that a practically important increase in charges would be $100 increase in charges as this could affect premiums so we think that all coefficients are both practically and statistically significant.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39" name="Google Shape;3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375" y="3024800"/>
            <a:ext cx="3354400" cy="1782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7300" y="1390150"/>
            <a:ext cx="3182550" cy="10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0"/>
          <p:cNvSpPr txBox="1"/>
          <p:nvPr/>
        </p:nvSpPr>
        <p:spPr>
          <a:xfrm>
            <a:off x="5817925" y="1072575"/>
            <a:ext cx="12594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Bootstrap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2" name="Google Shape;342;p20"/>
          <p:cNvSpPr txBox="1"/>
          <p:nvPr/>
        </p:nvSpPr>
        <p:spPr>
          <a:xfrm>
            <a:off x="5727300" y="2711950"/>
            <a:ext cx="12594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Linear Model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3" name="Google Shape;34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950" y="4068938"/>
            <a:ext cx="999000" cy="795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40050" y="3946613"/>
            <a:ext cx="864367" cy="10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Complex model (linear)</a:t>
            </a:r>
            <a:endParaRPr/>
          </a:p>
        </p:txBody>
      </p:sp>
      <p:sp>
        <p:nvSpPr>
          <p:cNvPr id="350" name="Google Shape;350;p21"/>
          <p:cNvSpPr txBox="1">
            <a:spLocks noGrp="1"/>
          </p:cNvSpPr>
          <p:nvPr>
            <p:ph type="body" idx="1"/>
          </p:nvPr>
        </p:nvSpPr>
        <p:spPr>
          <a:xfrm>
            <a:off x="556975" y="1423900"/>
            <a:ext cx="49038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added the interaction term between age and smoker, as well as bmi and smoker.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performed a bootstrap for this model as well.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</a:t>
            </a:r>
            <a:r>
              <a:rPr lang="en" baseline="30000"/>
              <a:t>2</a:t>
            </a:r>
            <a:r>
              <a:rPr lang="en"/>
              <a:t> is 0.824, MSE from test set is 24590140, both much better than simple LM.</a:t>
            </a:r>
            <a:endParaRPr/>
          </a:p>
        </p:txBody>
      </p:sp>
      <p:pic>
        <p:nvPicPr>
          <p:cNvPr id="351" name="Google Shape;3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3175" y="1423900"/>
            <a:ext cx="28575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0400" y="3074525"/>
            <a:ext cx="3661200" cy="190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1"/>
          <p:cNvSpPr txBox="1"/>
          <p:nvPr/>
        </p:nvSpPr>
        <p:spPr>
          <a:xfrm>
            <a:off x="5655425" y="1151500"/>
            <a:ext cx="12594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Bootstrap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4" name="Google Shape;354;p21"/>
          <p:cNvSpPr txBox="1"/>
          <p:nvPr/>
        </p:nvSpPr>
        <p:spPr>
          <a:xfrm>
            <a:off x="5460775" y="2741900"/>
            <a:ext cx="12594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Linear Model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5" name="Google Shape;35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050" y="3801850"/>
            <a:ext cx="971212" cy="8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2550" y="3678900"/>
            <a:ext cx="841254" cy="11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2c7890e8-8459-473b-8b86-643375e9aab5}" enabled="1" method="Privileged" siteId="{8c642d1d-d709-47b0-ab10-080af10798fb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</Words>
  <Application>Microsoft Office PowerPoint</Application>
  <PresentationFormat>On-screen Show (16:9)</PresentationFormat>
  <Paragraphs>56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Nunito</vt:lpstr>
      <vt:lpstr>Maven Pro</vt:lpstr>
      <vt:lpstr>Arial</vt:lpstr>
      <vt:lpstr>Momentum</vt:lpstr>
      <vt:lpstr>What influences insurance charges?</vt:lpstr>
      <vt:lpstr>EDA (part 1)</vt:lpstr>
      <vt:lpstr>EDA (part 2)</vt:lpstr>
      <vt:lpstr>EDA (part 3)</vt:lpstr>
      <vt:lpstr>Simple model: simple LM</vt:lpstr>
      <vt:lpstr>Simple model: Log Transform</vt:lpstr>
      <vt:lpstr>Simple Model: LASSO</vt:lpstr>
      <vt:lpstr>Simple Model: Bootstrap</vt:lpstr>
      <vt:lpstr>Part 2: Complex model (linear)</vt:lpstr>
      <vt:lpstr>Part 2: Complex model (KNN)</vt:lpstr>
      <vt:lpstr>Conclusion</vt:lpstr>
      <vt:lpstr>Appendix</vt:lpstr>
      <vt:lpstr>BMI explains smoker but not non-smoker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influences insurance charges?</dc:title>
  <cp:lastModifiedBy>Jake Rastberger (TMS)</cp:lastModifiedBy>
  <cp:revision>1</cp:revision>
  <dcterms:modified xsi:type="dcterms:W3CDTF">2023-09-24T23:58:35Z</dcterms:modified>
</cp:coreProperties>
</file>